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4"/>
  </p:notesMasterIdLst>
  <p:sldIdLst>
    <p:sldId id="256" r:id="rId2"/>
    <p:sldId id="317" r:id="rId3"/>
    <p:sldId id="318" r:id="rId4"/>
    <p:sldId id="319" r:id="rId5"/>
    <p:sldId id="320" r:id="rId6"/>
    <p:sldId id="321" r:id="rId7"/>
    <p:sldId id="440" r:id="rId8"/>
    <p:sldId id="429" r:id="rId9"/>
    <p:sldId id="323" r:id="rId10"/>
    <p:sldId id="324" r:id="rId11"/>
    <p:sldId id="325" r:id="rId12"/>
    <p:sldId id="326" r:id="rId13"/>
    <p:sldId id="441" r:id="rId14"/>
    <p:sldId id="327" r:id="rId15"/>
    <p:sldId id="328" r:id="rId16"/>
    <p:sldId id="329" r:id="rId17"/>
    <p:sldId id="330" r:id="rId18"/>
    <p:sldId id="430" r:id="rId19"/>
    <p:sldId id="435" r:id="rId20"/>
    <p:sldId id="436" r:id="rId21"/>
    <p:sldId id="437" r:id="rId22"/>
    <p:sldId id="438" r:id="rId23"/>
    <p:sldId id="439" r:id="rId24"/>
    <p:sldId id="331" r:id="rId25"/>
    <p:sldId id="431" r:id="rId26"/>
    <p:sldId id="442" r:id="rId27"/>
    <p:sldId id="333" r:id="rId28"/>
    <p:sldId id="334" r:id="rId29"/>
    <p:sldId id="335" r:id="rId30"/>
    <p:sldId id="443" r:id="rId31"/>
    <p:sldId id="444" r:id="rId32"/>
    <p:sldId id="445" r:id="rId33"/>
    <p:sldId id="446" r:id="rId34"/>
    <p:sldId id="403" r:id="rId35"/>
    <p:sldId id="336" r:id="rId36"/>
    <p:sldId id="337" r:id="rId37"/>
    <p:sldId id="338" r:id="rId38"/>
    <p:sldId id="339" r:id="rId39"/>
    <p:sldId id="340" r:id="rId40"/>
    <p:sldId id="402" r:id="rId41"/>
    <p:sldId id="432"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82"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71" r:id="rId74"/>
    <p:sldId id="372" r:id="rId75"/>
    <p:sldId id="373" r:id="rId76"/>
    <p:sldId id="374" r:id="rId77"/>
    <p:sldId id="375" r:id="rId78"/>
    <p:sldId id="376" r:id="rId79"/>
    <p:sldId id="447" r:id="rId80"/>
    <p:sldId id="380" r:id="rId81"/>
    <p:sldId id="428" r:id="rId82"/>
    <p:sldId id="381" r:id="rId8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14" autoAdjust="0"/>
  </p:normalViewPr>
  <p:slideViewPr>
    <p:cSldViewPr>
      <p:cViewPr varScale="1">
        <p:scale>
          <a:sx n="92" d="100"/>
          <a:sy n="92" d="100"/>
        </p:scale>
        <p:origin x="103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27F7B-5E17-4CBF-9DCC-4C89D805F36F}" type="datetimeFigureOut">
              <a:rPr lang="zh-CN" altLang="en-US" smtClean="0"/>
              <a:pPr/>
              <a:t>2018/4/17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7A6D2-98E4-43C9-8A46-51362BDE5C4B}" type="slidenum">
              <a:rPr lang="zh-CN" altLang="en-US" smtClean="0"/>
              <a:pPr/>
              <a:t>‹#›</a:t>
            </a:fld>
            <a:endParaRPr lang="zh-CN" altLang="en-US"/>
          </a:p>
        </p:txBody>
      </p:sp>
    </p:spTree>
    <p:extLst>
      <p:ext uri="{BB962C8B-B14F-4D97-AF65-F5344CB8AC3E}">
        <p14:creationId xmlns:p14="http://schemas.microsoft.com/office/powerpoint/2010/main" val="17473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a:t>
            </a:fld>
            <a:endParaRPr lang="zh-CN" altLang="en-US"/>
          </a:p>
        </p:txBody>
      </p:sp>
    </p:spTree>
    <p:extLst>
      <p:ext uri="{BB962C8B-B14F-4D97-AF65-F5344CB8AC3E}">
        <p14:creationId xmlns:p14="http://schemas.microsoft.com/office/powerpoint/2010/main" val="370610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如果分解后的数据库能够恢复到原来的情况，不丢失信息的要求也就达到了。</a:t>
            </a:r>
            <a:r>
              <a:rPr lang="en-US" altLang="zh-CN" dirty="0" smtClean="0"/>
              <a:t>R1</a:t>
            </a:r>
            <a:r>
              <a:rPr lang="zh-CN" altLang="en-US" dirty="0" smtClean="0"/>
              <a:t>向</a:t>
            </a:r>
            <a:r>
              <a:rPr lang="en-US" altLang="zh-CN" dirty="0" smtClean="0"/>
              <a:t>R</a:t>
            </a:r>
            <a:r>
              <a:rPr lang="zh-CN" altLang="en-US" dirty="0" smtClean="0"/>
              <a:t>的恢复是通过自然联结来实现的，这就产生了无损连接性的概念。本例的第一种分解所产生的诸关系自然联结的结果实际上是他们的笛卡儿积，元组增加了，信息丢失了。</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37</a:t>
            </a:fld>
            <a:endParaRPr lang="zh-CN" altLang="en-US"/>
          </a:p>
        </p:txBody>
      </p:sp>
    </p:spTree>
    <p:extLst>
      <p:ext uri="{BB962C8B-B14F-4D97-AF65-F5344CB8AC3E}">
        <p14:creationId xmlns:p14="http://schemas.microsoft.com/office/powerpoint/2010/main" val="226060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可以证明分解</a:t>
            </a:r>
            <a:r>
              <a:rPr lang="en-US" altLang="zh-CN" dirty="0" smtClean="0"/>
              <a:t>2</a:t>
            </a:r>
            <a:r>
              <a:rPr lang="zh-CN" altLang="en-US" dirty="0" smtClean="0"/>
              <a:t>对</a:t>
            </a:r>
            <a:r>
              <a:rPr lang="en-US" altLang="zh-CN" dirty="0" smtClean="0"/>
              <a:t>R</a:t>
            </a:r>
            <a:r>
              <a:rPr lang="zh-CN" altLang="en-US" dirty="0" smtClean="0"/>
              <a:t>是可以恢复的，但是前面提到的插入和删除异常仍然没有解决，原因就在于原来在</a:t>
            </a:r>
            <a:r>
              <a:rPr lang="en-US" altLang="zh-CN" dirty="0" smtClean="0"/>
              <a:t>R</a:t>
            </a:r>
            <a:r>
              <a:rPr lang="zh-CN" altLang="en-US" dirty="0" smtClean="0"/>
              <a:t>中存在的函数依赖</a:t>
            </a:r>
            <a:r>
              <a:rPr lang="en-US" altLang="zh-CN" dirty="0" smtClean="0"/>
              <a:t>TD</a:t>
            </a:r>
            <a:r>
              <a:rPr lang="en-US" altLang="zh-CN" dirty="0" smtClean="0">
                <a:sym typeface="Wingdings" panose="05000000000000000000" pitchFamily="2" charset="2"/>
              </a:rPr>
              <a:t></a:t>
            </a:r>
            <a:r>
              <a:rPr lang="en-US" altLang="zh-CN" dirty="0" smtClean="0"/>
              <a:t>DH,</a:t>
            </a:r>
            <a:r>
              <a:rPr lang="zh-CN" altLang="en-US" dirty="0" smtClean="0"/>
              <a:t>现在在</a:t>
            </a:r>
            <a:r>
              <a:rPr lang="en-US" altLang="zh-CN" dirty="0" smtClean="0"/>
              <a:t>R1</a:t>
            </a:r>
            <a:r>
              <a:rPr lang="zh-CN" altLang="en-US" dirty="0" smtClean="0"/>
              <a:t>和</a:t>
            </a:r>
            <a:r>
              <a:rPr lang="en-US" altLang="zh-CN" dirty="0" smtClean="0"/>
              <a:t>R2</a:t>
            </a:r>
            <a:r>
              <a:rPr lang="zh-CN" altLang="en-US" dirty="0" smtClean="0"/>
              <a:t>中都不再存在了。因此人们又要求分解具有“保持函数依赖的特性”</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38</a:t>
            </a:fld>
            <a:endParaRPr lang="zh-CN" altLang="en-US"/>
          </a:p>
        </p:txBody>
      </p:sp>
    </p:spTree>
    <p:extLst>
      <p:ext uri="{BB962C8B-B14F-4D97-AF65-F5344CB8AC3E}">
        <p14:creationId xmlns:p14="http://schemas.microsoft.com/office/powerpoint/2010/main" val="319155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可以证明分解三既具有无损连接性又保持函数依赖。它解决了更新异常，又没有丢失原数据库的信息，这是所希望的分解。</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39</a:t>
            </a:fld>
            <a:endParaRPr lang="zh-CN" altLang="en-US"/>
          </a:p>
        </p:txBody>
      </p:sp>
    </p:spTree>
    <p:extLst>
      <p:ext uri="{BB962C8B-B14F-4D97-AF65-F5344CB8AC3E}">
        <p14:creationId xmlns:p14="http://schemas.microsoft.com/office/powerpoint/2010/main" val="111616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42</a:t>
            </a:fld>
            <a:endParaRPr lang="zh-CN" altLang="en-US"/>
          </a:p>
        </p:txBody>
      </p:sp>
    </p:spTree>
    <p:extLst>
      <p:ext uri="{BB962C8B-B14F-4D97-AF65-F5344CB8AC3E}">
        <p14:creationId xmlns:p14="http://schemas.microsoft.com/office/powerpoint/2010/main" val="261266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F4414CA-A483-4254-815E-1AAFB9BEEAEF}" type="slidenum">
              <a:rPr lang="en-US" altLang="zh-CN" smtClean="0"/>
              <a:pPr/>
              <a:t>48</a:t>
            </a:fld>
            <a:endParaRPr lang="en-US" altLang="zh-CN" smtClean="0"/>
          </a:p>
        </p:txBody>
      </p:sp>
      <p:sp>
        <p:nvSpPr>
          <p:cNvPr id="133123" name="Rectangle 2"/>
          <p:cNvSpPr>
            <a:spLocks noGrp="1" noRot="1" noChangeAspect="1" noChangeArrowheads="1" noTextEdit="1"/>
          </p:cNvSpPr>
          <p:nvPr>
            <p:ph type="sldImg"/>
          </p:nvPr>
        </p:nvSpPr>
        <p:spPr>
          <a:xfrm>
            <a:off x="1143000" y="685800"/>
            <a:ext cx="4572000" cy="3429000"/>
          </a:xfrm>
          <a:ln/>
        </p:spPr>
      </p:sp>
      <p:sp>
        <p:nvSpPr>
          <p:cNvPr id="133124" name="Rectangle 3"/>
          <p:cNvSpPr>
            <a:spLocks noGrp="1" noChangeArrowheads="1"/>
          </p:cNvSpPr>
          <p:nvPr>
            <p:ph type="body" idx="1"/>
          </p:nvPr>
        </p:nvSpPr>
        <p:spPr>
          <a:noFill/>
          <a:ln/>
        </p:spPr>
        <p:txBody>
          <a:bodyPr/>
          <a:lstStyle/>
          <a:p>
            <a:pPr eaLnBrk="1" hangingPunct="1"/>
            <a:r>
              <a:rPr lang="zh-CN" altLang="en-US" smtClean="0"/>
              <a:t>具有</a:t>
            </a:r>
          </a:p>
        </p:txBody>
      </p:sp>
    </p:spTree>
    <p:extLst>
      <p:ext uri="{BB962C8B-B14F-4D97-AF65-F5344CB8AC3E}">
        <p14:creationId xmlns:p14="http://schemas.microsoft.com/office/powerpoint/2010/main" val="3360680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170698A-6044-4D32-B54F-DF36D97C0DE3}" type="slidenum">
              <a:rPr lang="en-US" altLang="zh-CN" smtClean="0"/>
              <a:pPr/>
              <a:t>53</a:t>
            </a:fld>
            <a:endParaRPr lang="en-US" altLang="zh-CN" smtClean="0"/>
          </a:p>
        </p:txBody>
      </p:sp>
      <p:sp>
        <p:nvSpPr>
          <p:cNvPr id="134147" name="Rectangle 2"/>
          <p:cNvSpPr>
            <a:spLocks noGrp="1" noRot="1" noChangeAspect="1" noChangeArrowheads="1" noTextEdit="1"/>
          </p:cNvSpPr>
          <p:nvPr>
            <p:ph type="sldImg"/>
          </p:nvPr>
        </p:nvSpPr>
        <p:spPr>
          <a:xfrm>
            <a:off x="1143000" y="685800"/>
            <a:ext cx="4572000" cy="3429000"/>
          </a:xfrm>
          <a:ln/>
        </p:spPr>
      </p:sp>
      <p:sp>
        <p:nvSpPr>
          <p:cNvPr id="134148" name="Rectangle 3"/>
          <p:cNvSpPr>
            <a:spLocks noGrp="1" noChangeArrowheads="1"/>
          </p:cNvSpPr>
          <p:nvPr>
            <p:ph type="body" idx="1"/>
          </p:nvPr>
        </p:nvSpPr>
        <p:spPr>
          <a:noFill/>
          <a:ln/>
        </p:spPr>
        <p:txBody>
          <a:bodyPr/>
          <a:lstStyle/>
          <a:p>
            <a:pPr eaLnBrk="1" hangingPunct="1"/>
            <a:r>
              <a:rPr lang="zh-CN" altLang="en-US" smtClean="0"/>
              <a:t>具有</a:t>
            </a:r>
          </a:p>
        </p:txBody>
      </p:sp>
    </p:spTree>
    <p:extLst>
      <p:ext uri="{BB962C8B-B14F-4D97-AF65-F5344CB8AC3E}">
        <p14:creationId xmlns:p14="http://schemas.microsoft.com/office/powerpoint/2010/main" val="53309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712E3734-7A7F-46FA-8510-2C59DB0FD6FA}" type="slidenum">
              <a:rPr lang="en-US" altLang="zh-CN" smtClean="0"/>
              <a:pPr/>
              <a:t>54</a:t>
            </a:fld>
            <a:endParaRPr lang="en-US" altLang="zh-CN" smtClean="0"/>
          </a:p>
        </p:txBody>
      </p:sp>
      <p:sp>
        <p:nvSpPr>
          <p:cNvPr id="135171" name="Rectangle 2"/>
          <p:cNvSpPr>
            <a:spLocks noGrp="1" noRot="1" noChangeAspect="1" noChangeArrowheads="1" noTextEdit="1"/>
          </p:cNvSpPr>
          <p:nvPr>
            <p:ph type="sldImg"/>
          </p:nvPr>
        </p:nvSpPr>
        <p:spPr>
          <a:xfrm>
            <a:off x="1143000" y="685800"/>
            <a:ext cx="4572000" cy="3429000"/>
          </a:xfrm>
          <a:ln/>
        </p:spPr>
      </p:sp>
      <p:sp>
        <p:nvSpPr>
          <p:cNvPr id="135172" name="Rectangle 3"/>
          <p:cNvSpPr>
            <a:spLocks noGrp="1" noChangeArrowheads="1"/>
          </p:cNvSpPr>
          <p:nvPr>
            <p:ph type="body" idx="1"/>
          </p:nvPr>
        </p:nvSpPr>
        <p:spPr>
          <a:noFill/>
          <a:ln/>
        </p:spPr>
        <p:txBody>
          <a:bodyPr/>
          <a:lstStyle/>
          <a:p>
            <a:pPr eaLnBrk="1" hangingPunct="1"/>
            <a:r>
              <a:rPr lang="zh-CN" altLang="en-US" smtClean="0"/>
              <a:t>不具有</a:t>
            </a:r>
          </a:p>
        </p:txBody>
      </p:sp>
    </p:spTree>
    <p:extLst>
      <p:ext uri="{BB962C8B-B14F-4D97-AF65-F5344CB8AC3E}">
        <p14:creationId xmlns:p14="http://schemas.microsoft.com/office/powerpoint/2010/main" val="3256156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1143000" y="685800"/>
            <a:ext cx="4572000" cy="3429000"/>
          </a:xfrm>
          <a:ln/>
        </p:spPr>
      </p:sp>
      <p:sp>
        <p:nvSpPr>
          <p:cNvPr id="136195" name="备注占位符 2"/>
          <p:cNvSpPr>
            <a:spLocks noGrp="1"/>
          </p:cNvSpPr>
          <p:nvPr>
            <p:ph type="body" idx="1"/>
          </p:nvPr>
        </p:nvSpPr>
        <p:spPr>
          <a:noFill/>
          <a:ln/>
        </p:spPr>
        <p:txBody>
          <a:bodyPr/>
          <a:lstStyle/>
          <a:p>
            <a:r>
              <a:rPr lang="en-US" altLang="zh-CN" smtClean="0"/>
              <a:t>Abc,bd,de,ce</a:t>
            </a:r>
            <a:endParaRPr lang="zh-CN" altLang="en-US" smtClean="0"/>
          </a:p>
        </p:txBody>
      </p:sp>
      <p:sp>
        <p:nvSpPr>
          <p:cNvPr id="136196" name="灯片编号占位符 3"/>
          <p:cNvSpPr>
            <a:spLocks noGrp="1"/>
          </p:cNvSpPr>
          <p:nvPr>
            <p:ph type="sldNum" sz="quarter" idx="5"/>
          </p:nvPr>
        </p:nvSpPr>
        <p:spPr>
          <a:noFill/>
        </p:spPr>
        <p:txBody>
          <a:bodyPr/>
          <a:lstStyle/>
          <a:p>
            <a:fld id="{C7AD3D09-DF7A-48B4-881C-6D7F726CEB7A}" type="slidenum">
              <a:rPr lang="en-US" altLang="zh-CN" smtClean="0"/>
              <a:pPr/>
              <a:t>62</a:t>
            </a:fld>
            <a:endParaRPr lang="en-US" altLang="zh-CN" smtClean="0"/>
          </a:p>
        </p:txBody>
      </p:sp>
    </p:spTree>
    <p:extLst>
      <p:ext uri="{BB962C8B-B14F-4D97-AF65-F5344CB8AC3E}">
        <p14:creationId xmlns:p14="http://schemas.microsoft.com/office/powerpoint/2010/main" val="302025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xfrm>
            <a:off x="1143000" y="685800"/>
            <a:ext cx="4572000" cy="3429000"/>
          </a:xfrm>
          <a:ln/>
        </p:spPr>
      </p:sp>
      <p:sp>
        <p:nvSpPr>
          <p:cNvPr id="137219" name="备注占位符 2"/>
          <p:cNvSpPr>
            <a:spLocks noGrp="1"/>
          </p:cNvSpPr>
          <p:nvPr>
            <p:ph type="body" idx="1"/>
          </p:nvPr>
        </p:nvSpPr>
        <p:spPr>
          <a:noFill/>
          <a:ln/>
        </p:spPr>
        <p:txBody>
          <a:bodyPr/>
          <a:lstStyle/>
          <a:p>
            <a:r>
              <a:rPr lang="en-US" altLang="zh-CN" smtClean="0"/>
              <a:t>Abce,af,fg,cd</a:t>
            </a:r>
            <a:endParaRPr lang="zh-CN" altLang="en-US" smtClean="0"/>
          </a:p>
        </p:txBody>
      </p:sp>
      <p:sp>
        <p:nvSpPr>
          <p:cNvPr id="137220" name="灯片编号占位符 3"/>
          <p:cNvSpPr>
            <a:spLocks noGrp="1"/>
          </p:cNvSpPr>
          <p:nvPr>
            <p:ph type="sldNum" sz="quarter" idx="5"/>
          </p:nvPr>
        </p:nvSpPr>
        <p:spPr>
          <a:noFill/>
        </p:spPr>
        <p:txBody>
          <a:bodyPr/>
          <a:lstStyle/>
          <a:p>
            <a:fld id="{6ADE4922-0170-4D15-9B17-1D7E978657E6}" type="slidenum">
              <a:rPr lang="en-US" altLang="zh-CN" smtClean="0"/>
              <a:pPr/>
              <a:t>64</a:t>
            </a:fld>
            <a:endParaRPr lang="en-US" altLang="zh-CN" smtClean="0"/>
          </a:p>
        </p:txBody>
      </p:sp>
    </p:spTree>
    <p:extLst>
      <p:ext uri="{BB962C8B-B14F-4D97-AF65-F5344CB8AC3E}">
        <p14:creationId xmlns:p14="http://schemas.microsoft.com/office/powerpoint/2010/main" val="4261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xfrm>
            <a:off x="1143000" y="685800"/>
            <a:ext cx="4572000" cy="3429000"/>
          </a:xfrm>
          <a:ln/>
        </p:spPr>
      </p:sp>
      <p:sp>
        <p:nvSpPr>
          <p:cNvPr id="138243" name="备注占位符 2"/>
          <p:cNvSpPr>
            <a:spLocks noGrp="1"/>
          </p:cNvSpPr>
          <p:nvPr>
            <p:ph type="body" idx="1"/>
          </p:nvPr>
        </p:nvSpPr>
        <p:spPr>
          <a:noFill/>
          <a:ln/>
        </p:spPr>
        <p:txBody>
          <a:bodyPr/>
          <a:lstStyle/>
          <a:p>
            <a:r>
              <a:rPr lang="en-US" altLang="zh-CN" b="1" smtClean="0"/>
              <a:t>B</a:t>
            </a:r>
            <a:r>
              <a:rPr lang="en-US" altLang="zh-CN" b="1" baseline="30000" smtClean="0"/>
              <a:t>+=bd</a:t>
            </a:r>
          </a:p>
          <a:p>
            <a:r>
              <a:rPr lang="en-US" altLang="zh-CN" b="1" baseline="30000" smtClean="0"/>
              <a:t>A+=abcde</a:t>
            </a:r>
          </a:p>
          <a:p>
            <a:r>
              <a:rPr lang="en-US" altLang="zh-CN" b="1" baseline="30000" smtClean="0"/>
              <a:t>E+=abcde</a:t>
            </a:r>
          </a:p>
          <a:p>
            <a:r>
              <a:rPr lang="en-US" altLang="zh-CN" b="1" baseline="30000" smtClean="0"/>
              <a:t>bc+=abcde</a:t>
            </a:r>
          </a:p>
          <a:p>
            <a:r>
              <a:rPr lang="en-US" altLang="zh-CN" b="1" baseline="30000" smtClean="0"/>
              <a:t>Cd+=abcde</a:t>
            </a:r>
            <a:endParaRPr lang="zh-CN" altLang="en-US" smtClean="0"/>
          </a:p>
        </p:txBody>
      </p:sp>
      <p:sp>
        <p:nvSpPr>
          <p:cNvPr id="138244" name="灯片编号占位符 3"/>
          <p:cNvSpPr>
            <a:spLocks noGrp="1"/>
          </p:cNvSpPr>
          <p:nvPr>
            <p:ph type="sldNum" sz="quarter" idx="5"/>
          </p:nvPr>
        </p:nvSpPr>
        <p:spPr>
          <a:noFill/>
        </p:spPr>
        <p:txBody>
          <a:bodyPr/>
          <a:lstStyle/>
          <a:p>
            <a:fld id="{9C448C21-B48E-4B12-8E2B-B080A62B99EB}" type="slidenum">
              <a:rPr lang="en-US" altLang="zh-CN" smtClean="0"/>
              <a:pPr/>
              <a:t>7</a:t>
            </a:fld>
            <a:endParaRPr lang="en-US" altLang="zh-CN" smtClean="0"/>
          </a:p>
        </p:txBody>
      </p:sp>
    </p:spTree>
    <p:extLst>
      <p:ext uri="{BB962C8B-B14F-4D97-AF65-F5344CB8AC3E}">
        <p14:creationId xmlns:p14="http://schemas.microsoft.com/office/powerpoint/2010/main" val="320169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E4E81D2-F210-4A20-B5CE-924AD9BD7AB9}" type="slidenum">
              <a:rPr lang="en-US" altLang="zh-CN" smtClean="0"/>
              <a:pPr/>
              <a:t>19</a:t>
            </a:fld>
            <a:endParaRPr lang="en-US" altLang="zh-CN" smtClean="0"/>
          </a:p>
        </p:txBody>
      </p:sp>
      <p:sp>
        <p:nvSpPr>
          <p:cNvPr id="132099" name="Rectangle 2"/>
          <p:cNvSpPr>
            <a:spLocks noGrp="1" noRot="1" noChangeAspect="1" noChangeArrowheads="1" noTextEdit="1"/>
          </p:cNvSpPr>
          <p:nvPr>
            <p:ph type="sldImg"/>
          </p:nvPr>
        </p:nvSpPr>
        <p:spPr>
          <a:xfrm>
            <a:off x="1143000" y="685800"/>
            <a:ext cx="4572000" cy="3429000"/>
          </a:xfrm>
          <a:ln/>
        </p:spPr>
      </p:sp>
      <p:sp>
        <p:nvSpPr>
          <p:cNvPr id="132100" name="Rectangle 3"/>
          <p:cNvSpPr>
            <a:spLocks noGrp="1" noChangeArrowheads="1"/>
          </p:cNvSpPr>
          <p:nvPr>
            <p:ph type="body" idx="1"/>
          </p:nvPr>
        </p:nvSpPr>
        <p:spPr>
          <a:noFill/>
          <a:ln/>
        </p:spPr>
        <p:txBody>
          <a:bodyPr/>
          <a:lstStyle/>
          <a:p>
            <a:pPr eaLnBrk="1" hangingPunct="1"/>
            <a:r>
              <a:rPr lang="en-US" altLang="zh-CN" dirty="0" err="1" smtClean="0"/>
              <a:t>Fm</a:t>
            </a:r>
            <a:r>
              <a:rPr lang="en-US" altLang="zh-CN" dirty="0" smtClean="0"/>
              <a:t>={AB</a:t>
            </a:r>
            <a:r>
              <a:rPr lang="en-US" altLang="zh-CN" dirty="0" smtClean="0">
                <a:sym typeface="Wingdings" pitchFamily="2" charset="2"/>
              </a:rPr>
              <a:t></a:t>
            </a:r>
            <a:r>
              <a:rPr lang="en-US" altLang="zh-CN" dirty="0" smtClean="0"/>
              <a:t>C	</a:t>
            </a:r>
            <a:r>
              <a:rPr lang="en-US" altLang="zh-CN" dirty="0" smtClean="0">
                <a:sym typeface="Wingdings" pitchFamily="2" charset="2"/>
              </a:rPr>
              <a:t>	BEC	CABDEG</a:t>
            </a:r>
            <a:r>
              <a:rPr lang="en-US" altLang="zh-CN" dirty="0" smtClean="0"/>
              <a:t>}</a:t>
            </a:r>
          </a:p>
        </p:txBody>
      </p:sp>
    </p:spTree>
    <p:extLst>
      <p:ext uri="{BB962C8B-B14F-4D97-AF65-F5344CB8AC3E}">
        <p14:creationId xmlns:p14="http://schemas.microsoft.com/office/powerpoint/2010/main" val="15558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E4E81D2-F210-4A20-B5CE-924AD9BD7AB9}" type="slidenum">
              <a:rPr lang="en-US" altLang="zh-CN" smtClean="0"/>
              <a:pPr/>
              <a:t>20</a:t>
            </a:fld>
            <a:endParaRPr lang="en-US" altLang="zh-CN" smtClean="0"/>
          </a:p>
        </p:txBody>
      </p:sp>
      <p:sp>
        <p:nvSpPr>
          <p:cNvPr id="132099" name="Rectangle 2"/>
          <p:cNvSpPr>
            <a:spLocks noGrp="1" noRot="1" noChangeAspect="1" noChangeArrowheads="1" noTextEdit="1"/>
          </p:cNvSpPr>
          <p:nvPr>
            <p:ph type="sldImg"/>
          </p:nvPr>
        </p:nvSpPr>
        <p:spPr>
          <a:xfrm>
            <a:off x="1143000" y="685800"/>
            <a:ext cx="4572000" cy="3429000"/>
          </a:xfrm>
          <a:ln/>
        </p:spPr>
      </p:sp>
      <p:sp>
        <p:nvSpPr>
          <p:cNvPr id="132100" name="Rectangle 3"/>
          <p:cNvSpPr>
            <a:spLocks noGrp="1" noChangeArrowheads="1"/>
          </p:cNvSpPr>
          <p:nvPr>
            <p:ph type="body" idx="1"/>
          </p:nvPr>
        </p:nvSpPr>
        <p:spPr>
          <a:noFill/>
          <a:ln/>
        </p:spPr>
        <p:txBody>
          <a:bodyPr/>
          <a:lstStyle/>
          <a:p>
            <a:pPr eaLnBrk="1" hangingPunct="1"/>
            <a:r>
              <a:rPr lang="en-US" altLang="zh-CN" dirty="0" err="1" smtClean="0"/>
              <a:t>Fm</a:t>
            </a:r>
            <a:r>
              <a:rPr lang="en-US" altLang="zh-CN" dirty="0" smtClean="0"/>
              <a:t>={AB</a:t>
            </a:r>
            <a:r>
              <a:rPr lang="en-US" altLang="zh-CN" dirty="0" smtClean="0">
                <a:sym typeface="Wingdings" pitchFamily="2" charset="2"/>
              </a:rPr>
              <a:t></a:t>
            </a:r>
            <a:r>
              <a:rPr lang="en-US" altLang="zh-CN" dirty="0" smtClean="0"/>
              <a:t>C	</a:t>
            </a:r>
            <a:r>
              <a:rPr lang="en-US" altLang="zh-CN" dirty="0" smtClean="0">
                <a:sym typeface="Wingdings" pitchFamily="2" charset="2"/>
              </a:rPr>
              <a:t>	BEC	CABDEG</a:t>
            </a:r>
            <a:r>
              <a:rPr lang="en-US" altLang="zh-CN" dirty="0" smtClean="0"/>
              <a:t>}</a:t>
            </a:r>
          </a:p>
        </p:txBody>
      </p:sp>
    </p:spTree>
    <p:extLst>
      <p:ext uri="{BB962C8B-B14F-4D97-AF65-F5344CB8AC3E}">
        <p14:creationId xmlns:p14="http://schemas.microsoft.com/office/powerpoint/2010/main" val="273315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b="1" dirty="0" smtClean="0">
                <a:latin typeface="Times New Roman" pitchFamily="18" charset="0"/>
              </a:rPr>
              <a:t>G={BC</a:t>
            </a:r>
            <a:r>
              <a:rPr kumimoji="1" lang="en-US" altLang="zh-CN" sz="1200" b="1" dirty="0" smtClean="0">
                <a:latin typeface="宋体" pitchFamily="2" charset="-122"/>
              </a:rPr>
              <a:t>→</a:t>
            </a:r>
            <a:r>
              <a:rPr kumimoji="1" lang="en-US" altLang="zh-CN" sz="1200" b="1" dirty="0" smtClean="0">
                <a:latin typeface="Times New Roman" pitchFamily="18" charset="0"/>
              </a:rPr>
              <a:t>A</a:t>
            </a:r>
            <a:r>
              <a:rPr kumimoji="1" lang="zh-CN" altLang="en-US" sz="1200" b="1" dirty="0" smtClean="0">
                <a:latin typeface="Times New Roman" pitchFamily="18" charset="0"/>
              </a:rPr>
              <a:t>，</a:t>
            </a:r>
            <a:r>
              <a:rPr kumimoji="1" lang="en-US" altLang="zh-CN" sz="1200" b="1" dirty="0" smtClean="0">
                <a:latin typeface="Times New Roman" pitchFamily="18" charset="0"/>
              </a:rPr>
              <a:t>BC→E</a:t>
            </a:r>
            <a:r>
              <a:rPr kumimoji="1" lang="zh-CN" altLang="en-US" sz="1200" b="1" dirty="0" smtClean="0">
                <a:latin typeface="Times New Roman" pitchFamily="18" charset="0"/>
              </a:rPr>
              <a:t>，</a:t>
            </a:r>
            <a:r>
              <a:rPr kumimoji="1" lang="en-US" altLang="zh-CN" sz="1200" b="1" dirty="0" smtClean="0">
                <a:latin typeface="Times New Roman" pitchFamily="18" charset="0"/>
              </a:rPr>
              <a:t>A→F</a:t>
            </a:r>
            <a:r>
              <a:rPr kumimoji="1" lang="zh-CN" altLang="en-US" sz="1200" b="1" dirty="0" smtClean="0">
                <a:latin typeface="Times New Roman" pitchFamily="18" charset="0"/>
              </a:rPr>
              <a:t>，</a:t>
            </a:r>
            <a:r>
              <a:rPr kumimoji="1" lang="en-US" altLang="zh-CN" sz="1200" b="1" dirty="0" smtClean="0">
                <a:latin typeface="Times New Roman" pitchFamily="18" charset="0"/>
              </a:rPr>
              <a:t>F→G</a:t>
            </a:r>
            <a:r>
              <a:rPr kumimoji="1" lang="zh-CN" altLang="en-US" sz="1200" b="1" dirty="0" smtClean="0">
                <a:latin typeface="Times New Roman" pitchFamily="18" charset="0"/>
              </a:rPr>
              <a:t>，</a:t>
            </a:r>
            <a:r>
              <a:rPr kumimoji="1" lang="en-US" altLang="zh-CN" sz="1200" b="1" dirty="0" smtClean="0">
                <a:latin typeface="Times New Roman" pitchFamily="18" charset="0"/>
              </a:rPr>
              <a:t>C→D</a:t>
            </a:r>
            <a:r>
              <a:rPr kumimoji="1" lang="zh-CN" altLang="en-US" sz="1200" b="1" dirty="0" smtClean="0">
                <a:latin typeface="Times New Roman" pitchFamily="18" charset="0"/>
              </a:rPr>
              <a:t>｝</a:t>
            </a:r>
            <a:endParaRPr kumimoji="1" lang="zh-CN" altLang="en-US" sz="1200" dirty="0" smtClean="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24</a:t>
            </a:fld>
            <a:endParaRPr lang="zh-CN" altLang="en-US"/>
          </a:p>
        </p:txBody>
      </p:sp>
    </p:spTree>
    <p:extLst>
      <p:ext uri="{BB962C8B-B14F-4D97-AF65-F5344CB8AC3E}">
        <p14:creationId xmlns:p14="http://schemas.microsoft.com/office/powerpoint/2010/main" val="24355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DE+=ABCDE</a:t>
            </a:r>
          </a:p>
          <a:p>
            <a:r>
              <a:rPr lang="zh-CN" altLang="en-US" dirty="0" smtClean="0"/>
              <a:t>候选码</a:t>
            </a:r>
            <a:r>
              <a:rPr lang="en-US" altLang="zh-CN" dirty="0" smtClean="0"/>
              <a:t>BE,CE,DE  </a:t>
            </a:r>
            <a:r>
              <a:rPr lang="zh-CN" altLang="en-US" dirty="0" smtClean="0"/>
              <a:t>最小覆盖</a:t>
            </a:r>
            <a:r>
              <a:rPr lang="en-US" altLang="zh-CN" dirty="0" smtClean="0"/>
              <a:t>B</a:t>
            </a:r>
            <a:r>
              <a:rPr lang="en-US" altLang="zh-CN" dirty="0" smtClean="0">
                <a:sym typeface="Wingdings" panose="05000000000000000000" pitchFamily="2" charset="2"/>
              </a:rPr>
              <a:t></a:t>
            </a:r>
            <a:r>
              <a:rPr lang="en-US" altLang="zh-CN" dirty="0" smtClean="0"/>
              <a:t>C,DE</a:t>
            </a:r>
            <a:r>
              <a:rPr lang="en-US" altLang="zh-CN" dirty="0" smtClean="0">
                <a:sym typeface="Wingdings" panose="05000000000000000000" pitchFamily="2" charset="2"/>
              </a:rPr>
              <a:t>B,CD,DA</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26</a:t>
            </a:fld>
            <a:endParaRPr lang="zh-CN" altLang="en-US"/>
          </a:p>
        </p:txBody>
      </p:sp>
    </p:spTree>
    <p:extLst>
      <p:ext uri="{BB962C8B-B14F-4D97-AF65-F5344CB8AC3E}">
        <p14:creationId xmlns:p14="http://schemas.microsoft.com/office/powerpoint/2010/main" val="102315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smtClean="0">
                <a:latin typeface="Times New Roman" pitchFamily="18" charset="0"/>
                <a:sym typeface="Wingdings" panose="05000000000000000000" pitchFamily="2" charset="2"/>
              </a:rPr>
              <a:t>因为</a:t>
            </a:r>
            <a:r>
              <a:rPr kumimoji="1" lang="en-US" altLang="zh-CN" sz="1200" b="1" dirty="0" smtClean="0">
                <a:latin typeface="Times New Roman" pitchFamily="18" charset="0"/>
                <a:sym typeface="Wingdings" panose="05000000000000000000" pitchFamily="2" charset="2"/>
              </a:rPr>
              <a:t>E</a:t>
            </a:r>
            <a:r>
              <a:rPr kumimoji="1" lang="zh-CN" altLang="en-US" sz="1200" b="1" dirty="0" smtClean="0">
                <a:latin typeface="Times New Roman" pitchFamily="18" charset="0"/>
                <a:sym typeface="Wingdings" panose="05000000000000000000" pitchFamily="2" charset="2"/>
              </a:rPr>
              <a:t>、</a:t>
            </a:r>
            <a:r>
              <a:rPr kumimoji="1" lang="en-US" altLang="zh-CN" sz="1200" b="1" dirty="0" smtClean="0">
                <a:latin typeface="Times New Roman" pitchFamily="18" charset="0"/>
                <a:sym typeface="Wingdings" panose="05000000000000000000" pitchFamily="2" charset="2"/>
              </a:rPr>
              <a:t>F</a:t>
            </a:r>
            <a:r>
              <a:rPr kumimoji="1" lang="zh-CN" altLang="en-US" sz="1200" b="1" dirty="0" smtClean="0">
                <a:latin typeface="Times New Roman" pitchFamily="18" charset="0"/>
                <a:sym typeface="Wingdings" panose="05000000000000000000" pitchFamily="2" charset="2"/>
              </a:rPr>
              <a:t>仅在函数依赖的右部出现，可不求解其闭包集</a:t>
            </a:r>
            <a:endParaRPr kumimoji="1" lang="en-US" altLang="zh-CN" sz="1200" b="1" dirty="0" smtClean="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33</a:t>
            </a:fld>
            <a:endParaRPr lang="zh-CN" altLang="en-US"/>
          </a:p>
        </p:txBody>
      </p:sp>
    </p:spTree>
    <p:extLst>
      <p:ext uri="{BB962C8B-B14F-4D97-AF65-F5344CB8AC3E}">
        <p14:creationId xmlns:p14="http://schemas.microsoft.com/office/powerpoint/2010/main" val="327115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按照不同的分解准则，模式所能达到的分离程度各不相同，各种范式就是对分离程度的测度。</a:t>
            </a:r>
            <a:endParaRPr lang="en-US" altLang="zh-CN" dirty="0" smtClean="0"/>
          </a:p>
          <a:p>
            <a:r>
              <a:rPr lang="zh-CN" altLang="en-US" dirty="0" smtClean="0"/>
              <a:t>这一节要讨论的问题：</a:t>
            </a:r>
            <a:endParaRPr lang="en-US" altLang="zh-CN" dirty="0" smtClean="0"/>
          </a:p>
          <a:p>
            <a:r>
              <a:rPr lang="en-US" altLang="zh-CN" dirty="0" smtClean="0"/>
              <a:t>1.</a:t>
            </a:r>
            <a:r>
              <a:rPr lang="zh-CN" altLang="en-US" dirty="0" smtClean="0"/>
              <a:t>无损连接性和保持函数依赖的含义是什么？如何判断</a:t>
            </a:r>
            <a:endParaRPr lang="en-US" altLang="zh-CN" dirty="0" smtClean="0"/>
          </a:p>
          <a:p>
            <a:r>
              <a:rPr lang="en-US" altLang="zh-CN" dirty="0" smtClean="0"/>
              <a:t>2.</a:t>
            </a:r>
            <a:r>
              <a:rPr lang="zh-CN" altLang="en-US" dirty="0" smtClean="0"/>
              <a:t>对于不同的分解等价定义，究竟能达到何种程度的分离，即分离后的关系模式是第几范式</a:t>
            </a:r>
            <a:endParaRPr lang="en-US" altLang="zh-CN" dirty="0" smtClean="0"/>
          </a:p>
          <a:p>
            <a:r>
              <a:rPr lang="en-US" altLang="zh-CN" dirty="0" smtClean="0"/>
              <a:t>3</a:t>
            </a:r>
            <a:r>
              <a:rPr lang="zh-CN" altLang="en-US" dirty="0" smtClean="0"/>
              <a:t>如何实现分离？即给出分解算法</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34</a:t>
            </a:fld>
            <a:endParaRPr lang="zh-CN" altLang="en-US"/>
          </a:p>
        </p:txBody>
      </p:sp>
    </p:spTree>
    <p:extLst>
      <p:ext uri="{BB962C8B-B14F-4D97-AF65-F5344CB8AC3E}">
        <p14:creationId xmlns:p14="http://schemas.microsoft.com/office/powerpoint/2010/main" val="2804119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一个关系分解为多个关系，相应的原来存储在一张二维表内的数据就要分散存储到多张二维表中，要使这个分解有意义，起码的要求是后者不能丢失前者的信息</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35</a:t>
            </a:fld>
            <a:endParaRPr lang="zh-CN" altLang="en-US"/>
          </a:p>
        </p:txBody>
      </p:sp>
    </p:spTree>
    <p:extLst>
      <p:ext uri="{BB962C8B-B14F-4D97-AF65-F5344CB8AC3E}">
        <p14:creationId xmlns:p14="http://schemas.microsoft.com/office/powerpoint/2010/main" val="161763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a:ln>
            <a:noFill/>
          </a:ln>
        </p:spPr>
        <p:style>
          <a:lnRef idx="1">
            <a:schemeClr val="accent2"/>
          </a:lnRef>
          <a:fillRef idx="2">
            <a:schemeClr val="accent2"/>
          </a:fillRef>
          <a:effectRef idx="1">
            <a:schemeClr val="accent2"/>
          </a:effectRef>
          <a:fontRef idx="none"/>
        </p:style>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69A2179-1E2D-4D58-BEBB-C9E8FD11F454}" type="slidenum">
              <a:rPr lang="zh-CN" altLang="zh-CN" smtClean="0"/>
              <a:pPr/>
              <a:t>‹#›</a:t>
            </a:fld>
            <a:endParaRPr lang="zh-CN" altLang="zh-CN"/>
          </a:p>
        </p:txBody>
      </p:sp>
    </p:spTree>
    <p:extLst>
      <p:ext uri="{BB962C8B-B14F-4D97-AF65-F5344CB8AC3E}">
        <p14:creationId xmlns:p14="http://schemas.microsoft.com/office/powerpoint/2010/main" val="4143260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3BABEEB-8A33-4D24-AF5A-CBB6933640F1}" type="slidenum">
              <a:rPr lang="zh-CN" altLang="zh-CN" smtClean="0"/>
              <a:pPr/>
              <a:t>‹#›</a:t>
            </a:fld>
            <a:endParaRPr lang="zh-CN" altLang="zh-CN"/>
          </a:p>
        </p:txBody>
      </p:sp>
    </p:spTree>
    <p:extLst>
      <p:ext uri="{BB962C8B-B14F-4D97-AF65-F5344CB8AC3E}">
        <p14:creationId xmlns:p14="http://schemas.microsoft.com/office/powerpoint/2010/main" val="8066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0597D3E6-7488-4FB0-BDC4-3F815E35A7DC}" type="slidenum">
              <a:rPr lang="zh-CN" altLang="zh-CN" smtClean="0"/>
              <a:pPr/>
              <a:t>‹#›</a:t>
            </a:fld>
            <a:endParaRPr lang="zh-CN" altLang="zh-CN"/>
          </a:p>
        </p:txBody>
      </p:sp>
    </p:spTree>
    <p:extLst>
      <p:ext uri="{BB962C8B-B14F-4D97-AF65-F5344CB8AC3E}">
        <p14:creationId xmlns:p14="http://schemas.microsoft.com/office/powerpoint/2010/main" val="229427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7"/>
            <a:ext cx="7886700" cy="729778"/>
          </a:xfrm>
        </p:spPr>
        <p:txBody>
          <a:bodyPr>
            <a:normAutofit/>
          </a:bodyPr>
          <a:lstStyle>
            <a:lvl1pPr>
              <a:defRPr sz="4000" b="1">
                <a:solidFill>
                  <a:srgbClr val="FFFF00"/>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DB96E7F-1B23-4ABD-9552-83346E461BA4}" type="slidenum">
              <a:rPr lang="zh-CN" altLang="zh-CN" smtClean="0"/>
              <a:pPr/>
              <a:t>‹#›</a:t>
            </a:fld>
            <a:endParaRPr lang="zh-CN" altLang="zh-CN"/>
          </a:p>
        </p:txBody>
      </p:sp>
    </p:spTree>
    <p:extLst>
      <p:ext uri="{BB962C8B-B14F-4D97-AF65-F5344CB8AC3E}">
        <p14:creationId xmlns:p14="http://schemas.microsoft.com/office/powerpoint/2010/main" val="163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50A81D0-6D4C-492F-9E72-EDDC9A303074}" type="slidenum">
              <a:rPr lang="zh-CN" altLang="zh-CN" smtClean="0"/>
              <a:pPr/>
              <a:t>‹#›</a:t>
            </a:fld>
            <a:endParaRPr lang="zh-CN" altLang="zh-CN"/>
          </a:p>
        </p:txBody>
      </p:sp>
    </p:spTree>
    <p:extLst>
      <p:ext uri="{BB962C8B-B14F-4D97-AF65-F5344CB8AC3E}">
        <p14:creationId xmlns:p14="http://schemas.microsoft.com/office/powerpoint/2010/main" val="13218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287A0BF-2164-4615-A2A0-E4BD9B47EBB8}" type="slidenum">
              <a:rPr lang="zh-CN" altLang="zh-CN" smtClean="0"/>
              <a:pPr/>
              <a:t>‹#›</a:t>
            </a:fld>
            <a:endParaRPr lang="zh-CN" altLang="zh-CN"/>
          </a:p>
        </p:txBody>
      </p:sp>
    </p:spTree>
    <p:extLst>
      <p:ext uri="{BB962C8B-B14F-4D97-AF65-F5344CB8AC3E}">
        <p14:creationId xmlns:p14="http://schemas.microsoft.com/office/powerpoint/2010/main" val="16443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EBCA2D2F-3091-428C-9373-2AB771938A76}" type="slidenum">
              <a:rPr lang="zh-CN" altLang="zh-CN" smtClean="0"/>
              <a:pPr/>
              <a:t>‹#›</a:t>
            </a:fld>
            <a:endParaRPr lang="zh-CN" altLang="zh-CN"/>
          </a:p>
        </p:txBody>
      </p:sp>
    </p:spTree>
    <p:extLst>
      <p:ext uri="{BB962C8B-B14F-4D97-AF65-F5344CB8AC3E}">
        <p14:creationId xmlns:p14="http://schemas.microsoft.com/office/powerpoint/2010/main" val="3927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02F4DC8A-A56C-4A93-9234-C02D3F2325CE}" type="slidenum">
              <a:rPr lang="zh-CN" altLang="zh-CN" smtClean="0"/>
              <a:pPr/>
              <a:t>‹#›</a:t>
            </a:fld>
            <a:endParaRPr lang="zh-CN" altLang="zh-CN"/>
          </a:p>
        </p:txBody>
      </p:sp>
    </p:spTree>
    <p:extLst>
      <p:ext uri="{BB962C8B-B14F-4D97-AF65-F5344CB8AC3E}">
        <p14:creationId xmlns:p14="http://schemas.microsoft.com/office/powerpoint/2010/main" val="3987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8CFBC8C-A9AF-4A48-A28A-F748A08473AF}" type="slidenum">
              <a:rPr lang="zh-CN" altLang="zh-CN" smtClean="0"/>
              <a:pPr/>
              <a:t>‹#›</a:t>
            </a:fld>
            <a:endParaRPr lang="zh-CN" altLang="zh-CN"/>
          </a:p>
        </p:txBody>
      </p:sp>
    </p:spTree>
    <p:extLst>
      <p:ext uri="{BB962C8B-B14F-4D97-AF65-F5344CB8AC3E}">
        <p14:creationId xmlns:p14="http://schemas.microsoft.com/office/powerpoint/2010/main" val="5675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49C6B78-5C31-475E-B183-ED37AE94392B}" type="slidenum">
              <a:rPr lang="zh-CN" altLang="zh-CN" smtClean="0"/>
              <a:pPr/>
              <a:t>‹#›</a:t>
            </a:fld>
            <a:endParaRPr lang="zh-CN" altLang="zh-CN"/>
          </a:p>
        </p:txBody>
      </p:sp>
    </p:spTree>
    <p:extLst>
      <p:ext uri="{BB962C8B-B14F-4D97-AF65-F5344CB8AC3E}">
        <p14:creationId xmlns:p14="http://schemas.microsoft.com/office/powerpoint/2010/main" val="4020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483665C-3471-4DA2-BF9A-3A862FA2F1EB}" type="slidenum">
              <a:rPr lang="zh-CN" altLang="zh-CN" smtClean="0"/>
              <a:pPr/>
              <a:t>‹#›</a:t>
            </a:fld>
            <a:endParaRPr lang="zh-CN" altLang="zh-CN"/>
          </a:p>
        </p:txBody>
      </p:sp>
    </p:spTree>
    <p:extLst>
      <p:ext uri="{BB962C8B-B14F-4D97-AF65-F5344CB8AC3E}">
        <p14:creationId xmlns:p14="http://schemas.microsoft.com/office/powerpoint/2010/main" val="288090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E6899-CA87-45FB-82CF-6925A6DDABD1}" type="slidenum">
              <a:rPr lang="zh-CN" altLang="zh-CN" smtClean="0"/>
              <a:pPr/>
              <a:t>‹#›</a:t>
            </a:fld>
            <a:endParaRPr lang="zh-CN" altLang="zh-CN"/>
          </a:p>
        </p:txBody>
      </p:sp>
      <p:pic>
        <p:nvPicPr>
          <p:cNvPr id="7" name="Picture 7" descr="背景(小)"/>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29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NUL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style>
          <a:lnRef idx="0">
            <a:scrgbClr r="0" g="0" b="0"/>
          </a:lnRef>
          <a:fillRef idx="1001">
            <a:schemeClr val="lt1"/>
          </a:fillRef>
          <a:effectRef idx="0">
            <a:scrgbClr r="0" g="0" b="0"/>
          </a:effectRef>
          <a:fontRef idx="major"/>
        </p:style>
        <p:txBody>
          <a:bodyPr anchor="ctr">
            <a:normAutofit/>
          </a:bodyPr>
          <a:lstStyle/>
          <a:p>
            <a:r>
              <a:rPr lang="zh-CN" altLang="en-US" sz="4800" b="1" dirty="0">
                <a:effectLst>
                  <a:outerShdw blurRad="38100" dist="38100" dir="2700000" algn="tl">
                    <a:srgbClr val="000000">
                      <a:alpha val="43137"/>
                    </a:srgbClr>
                  </a:outerShdw>
                </a:effectLst>
                <a:latin typeface="+mn-ea"/>
                <a:ea typeface="+mn-ea"/>
              </a:rPr>
              <a:t>第</a:t>
            </a:r>
            <a:r>
              <a:rPr lang="en-US" altLang="zh-CN" sz="4800" b="1" dirty="0">
                <a:effectLst>
                  <a:outerShdw blurRad="38100" dist="38100" dir="2700000" algn="tl">
                    <a:srgbClr val="000000">
                      <a:alpha val="43137"/>
                    </a:srgbClr>
                  </a:outerShdw>
                </a:effectLst>
                <a:latin typeface="+mn-ea"/>
                <a:ea typeface="+mn-ea"/>
              </a:rPr>
              <a:t>4</a:t>
            </a:r>
            <a:r>
              <a:rPr lang="zh-CN" altLang="en-US" sz="4800" b="1" dirty="0">
                <a:effectLst>
                  <a:outerShdw blurRad="38100" dist="38100" dir="2700000" algn="tl">
                    <a:srgbClr val="000000">
                      <a:alpha val="43137"/>
                    </a:srgbClr>
                  </a:outerShdw>
                </a:effectLst>
                <a:latin typeface="+mn-ea"/>
                <a:ea typeface="+mn-ea"/>
              </a:rPr>
              <a:t>章 关系规范化理论</a:t>
            </a:r>
            <a:endParaRPr lang="zh-CN" altLang="zh-CN" sz="4800" b="1" dirty="0">
              <a:effectLst>
                <a:outerShdw blurRad="38100" dist="38100" dir="2700000" algn="tl">
                  <a:srgbClr val="000000">
                    <a:alpha val="43137"/>
                  </a:srgbClr>
                </a:outerShdw>
              </a:effectLst>
              <a:latin typeface="+mn-ea"/>
              <a:ea typeface="+mn-ea"/>
            </a:endParaRPr>
          </a:p>
        </p:txBody>
      </p:sp>
      <p:sp>
        <p:nvSpPr>
          <p:cNvPr id="3075" name="Rectangle 3"/>
          <p:cNvSpPr>
            <a:spLocks noGrp="1" noChangeArrowheads="1"/>
          </p:cNvSpPr>
          <p:nvPr>
            <p:ph type="subTitle" idx="1"/>
          </p:nvPr>
        </p:nvSpPr>
        <p:spPr>
          <a:xfrm>
            <a:off x="1371600" y="3886200"/>
            <a:ext cx="6400800" cy="1752600"/>
          </a:xfrm>
        </p:spPr>
        <p:txBody>
          <a:bodyPr/>
          <a:lstStyle/>
          <a:p>
            <a:endParaRPr lang="zh-CN"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3075">
                                            <p:txEl>
                                              <p:pRg st="0" end="0"/>
                                            </p:txEl>
                                          </p:spTgt>
                                        </p:tgtEl>
                                        <p:attrNameLst>
                                          <p:attrName>style.visibility</p:attrName>
                                        </p:attrNameLst>
                                      </p:cBhvr>
                                      <p:to>
                                        <p:strVal val="visible"/>
                                      </p:to>
                                    </p:set>
                                    <p:animEffect transition="in" filter="wipe(down)">
                                      <p:cBhvr>
                                        <p:cTn id="14"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381000" y="836715"/>
            <a:ext cx="8458200" cy="2170333"/>
          </a:xfrm>
          <a:solidFill>
            <a:schemeClr val="bg1"/>
          </a:solidFill>
          <a:ln w="38100">
            <a:noFill/>
          </a:ln>
        </p:spPr>
        <p:txBody>
          <a:bodyPr/>
          <a:lstStyle/>
          <a:p>
            <a:pPr eaLnBrk="1" hangingPunct="1">
              <a:buFontTx/>
              <a:buNone/>
            </a:pPr>
            <a:r>
              <a:rPr lang="zh-CN" altLang="en-US" dirty="0"/>
              <a:t>例：</a:t>
            </a:r>
            <a:r>
              <a:rPr lang="en-US" altLang="zh-CN" dirty="0"/>
              <a:t>R(U)     U=ABC </a:t>
            </a:r>
          </a:p>
          <a:p>
            <a:pPr eaLnBrk="1" hangingPunct="1">
              <a:buFontTx/>
              <a:buNone/>
            </a:pPr>
            <a:r>
              <a:rPr lang="en-US" altLang="zh-CN" dirty="0"/>
              <a:t>F={A→B</a:t>
            </a:r>
            <a:r>
              <a:rPr lang="zh-CN" altLang="en-US" dirty="0"/>
              <a:t>，</a:t>
            </a:r>
            <a:r>
              <a:rPr lang="en-US" altLang="zh-CN" dirty="0"/>
              <a:t>B→C</a:t>
            </a:r>
            <a:r>
              <a:rPr lang="zh-CN" altLang="en-US" dirty="0"/>
              <a:t>，</a:t>
            </a:r>
            <a:r>
              <a:rPr lang="en-US" altLang="zh-CN" dirty="0"/>
              <a:t>A→C</a:t>
            </a:r>
            <a:r>
              <a:rPr lang="zh-CN" altLang="en-US" dirty="0"/>
              <a:t>，</a:t>
            </a:r>
            <a:r>
              <a:rPr lang="en-US" altLang="zh-CN" dirty="0"/>
              <a:t>AB→C,A → BC}</a:t>
            </a:r>
          </a:p>
          <a:p>
            <a:pPr eaLnBrk="1" hangingPunct="1">
              <a:buFontTx/>
              <a:buNone/>
            </a:pPr>
            <a:r>
              <a:rPr lang="zh-CN" altLang="en-US" dirty="0"/>
              <a:t>可以写成：</a:t>
            </a:r>
          </a:p>
          <a:p>
            <a:pPr eaLnBrk="1" hangingPunct="1">
              <a:buFontTx/>
              <a:buNone/>
            </a:pPr>
            <a:r>
              <a:rPr lang="en-US" altLang="zh-CN" dirty="0"/>
              <a:t>G={A→B</a:t>
            </a:r>
            <a:r>
              <a:rPr lang="zh-CN" altLang="en-US" dirty="0"/>
              <a:t>，</a:t>
            </a:r>
            <a:r>
              <a:rPr lang="en-US" altLang="zh-CN" dirty="0"/>
              <a:t>B→C}</a:t>
            </a:r>
          </a:p>
        </p:txBody>
      </p:sp>
      <p:sp>
        <p:nvSpPr>
          <p:cNvPr id="67586" name="灯片编号占位符 5"/>
          <p:cNvSpPr>
            <a:spLocks noGrp="1"/>
          </p:cNvSpPr>
          <p:nvPr>
            <p:ph type="sldNum" sz="quarter" idx="12"/>
          </p:nvPr>
        </p:nvSpPr>
        <p:spPr>
          <a:noFill/>
        </p:spPr>
        <p:txBody>
          <a:bodyPr/>
          <a:lstStyle/>
          <a:p>
            <a:fld id="{03891C8D-FC00-4A15-9DB9-DA78C264D36F}" type="slidenum">
              <a:rPr lang="en-US" altLang="zh-CN" smtClean="0"/>
              <a:pPr/>
              <a:t>10</a:t>
            </a:fld>
            <a:endParaRPr lang="en-US" altLang="zh-CN" smtClean="0"/>
          </a:p>
        </p:txBody>
      </p:sp>
      <p:sp>
        <p:nvSpPr>
          <p:cNvPr id="65539" name="Text Box 3"/>
          <p:cNvSpPr txBox="1">
            <a:spLocks noChangeArrowheads="1"/>
          </p:cNvSpPr>
          <p:nvPr/>
        </p:nvSpPr>
        <p:spPr bwMode="auto">
          <a:xfrm>
            <a:off x="5796136" y="2173908"/>
            <a:ext cx="2438400" cy="584775"/>
          </a:xfrm>
          <a:prstGeom prst="rect">
            <a:avLst/>
          </a:prstGeom>
          <a:noFill/>
          <a:ln w="38100">
            <a:noFill/>
            <a:miter lim="800000"/>
            <a:headEnd/>
            <a:tailEnd/>
          </a:ln>
        </p:spPr>
        <p:txBody>
          <a:bodyPr>
            <a:spAutoFit/>
          </a:bodyPr>
          <a:lstStyle/>
          <a:p>
            <a:pPr>
              <a:spcBef>
                <a:spcPct val="50000"/>
              </a:spcBef>
            </a:pPr>
            <a:r>
              <a:rPr kumimoji="1" lang="en-US" altLang="zh-CN" sz="3200" b="1" dirty="0">
                <a:solidFill>
                  <a:srgbClr val="FF0000"/>
                </a:solidFill>
                <a:latin typeface="Times New Roman" pitchFamily="18" charset="0"/>
              </a:rPr>
              <a:t>F</a:t>
            </a:r>
            <a:r>
              <a:rPr kumimoji="1" lang="zh-CN" altLang="en-US" sz="3200" b="1" dirty="0">
                <a:solidFill>
                  <a:srgbClr val="FF0000"/>
                </a:solidFill>
                <a:latin typeface="Times New Roman" pitchFamily="18" charset="0"/>
              </a:rPr>
              <a:t>与</a:t>
            </a:r>
            <a:r>
              <a:rPr kumimoji="1" lang="en-US" altLang="zh-CN" sz="3200" b="1" dirty="0">
                <a:solidFill>
                  <a:srgbClr val="FF0000"/>
                </a:solidFill>
                <a:latin typeface="Times New Roman" pitchFamily="18" charset="0"/>
              </a:rPr>
              <a:t>G</a:t>
            </a:r>
            <a:r>
              <a:rPr kumimoji="1" lang="zh-CN" altLang="en-US" sz="3200" b="1" dirty="0">
                <a:solidFill>
                  <a:srgbClr val="FF0000"/>
                </a:solidFill>
                <a:latin typeface="Times New Roman" pitchFamily="18" charset="0"/>
              </a:rPr>
              <a:t>等价</a:t>
            </a:r>
          </a:p>
        </p:txBody>
      </p:sp>
      <p:sp>
        <p:nvSpPr>
          <p:cNvPr id="5" name="矩形 4"/>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
        <p:nvSpPr>
          <p:cNvPr id="2" name="矩形 1"/>
          <p:cNvSpPr/>
          <p:nvPr/>
        </p:nvSpPr>
        <p:spPr>
          <a:xfrm>
            <a:off x="411334" y="3212977"/>
            <a:ext cx="8427867" cy="181588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hangingPunct="1">
              <a:buFontTx/>
              <a:buNone/>
            </a:pPr>
            <a:r>
              <a:rPr lang="zh-CN" altLang="en-US" sz="2800" dirty="0"/>
              <a:t>证明：</a:t>
            </a:r>
          </a:p>
          <a:p>
            <a:pPr eaLnBrk="1" hangingPunct="1">
              <a:buFontTx/>
              <a:buNone/>
            </a:pPr>
            <a:r>
              <a:rPr lang="en-US" altLang="zh-CN" sz="2800" dirty="0"/>
              <a:t>1</a:t>
            </a:r>
            <a:r>
              <a:rPr lang="zh-CN" altLang="en-US" sz="2800" dirty="0"/>
              <a:t>：</a:t>
            </a:r>
            <a:r>
              <a:rPr lang="en-US" altLang="zh-CN" sz="2800" dirty="0"/>
              <a:t>A→B</a:t>
            </a:r>
            <a:r>
              <a:rPr lang="zh-CN" altLang="en-US" sz="2800" dirty="0"/>
              <a:t>，</a:t>
            </a:r>
            <a:r>
              <a:rPr lang="en-US" altLang="zh-CN" sz="2800" dirty="0"/>
              <a:t>B→C  </a:t>
            </a:r>
            <a:r>
              <a:rPr lang="zh-CN" altLang="en-US" sz="2800" dirty="0"/>
              <a:t>传递规则 </a:t>
            </a:r>
            <a:r>
              <a:rPr lang="en-US" altLang="zh-CN" sz="2800" dirty="0"/>
              <a:t>A→C </a:t>
            </a:r>
          </a:p>
          <a:p>
            <a:pPr eaLnBrk="1" hangingPunct="1">
              <a:buFontTx/>
              <a:buNone/>
            </a:pPr>
            <a:r>
              <a:rPr lang="en-US" altLang="zh-CN" sz="2800" dirty="0"/>
              <a:t>2</a:t>
            </a:r>
            <a:r>
              <a:rPr lang="zh-CN" altLang="en-US" sz="2800" dirty="0"/>
              <a:t>： </a:t>
            </a:r>
            <a:r>
              <a:rPr lang="en-US" altLang="zh-CN" sz="2800" dirty="0"/>
              <a:t>A→B</a:t>
            </a:r>
            <a:r>
              <a:rPr lang="zh-CN" altLang="en-US" sz="2800" dirty="0"/>
              <a:t>，得</a:t>
            </a:r>
            <a:r>
              <a:rPr lang="en-US" altLang="zh-CN" sz="2800" dirty="0"/>
              <a:t>AB → B </a:t>
            </a:r>
            <a:r>
              <a:rPr lang="zh-CN" altLang="en-US" sz="2800" dirty="0"/>
              <a:t>再由</a:t>
            </a:r>
            <a:r>
              <a:rPr lang="en-US" altLang="zh-CN" sz="2800" dirty="0"/>
              <a:t>B→C  </a:t>
            </a:r>
            <a:r>
              <a:rPr lang="zh-CN" altLang="en-US" sz="2800" dirty="0"/>
              <a:t>所以 </a:t>
            </a:r>
            <a:r>
              <a:rPr lang="en-US" altLang="zh-CN" sz="2800" dirty="0"/>
              <a:t>AB→C</a:t>
            </a:r>
          </a:p>
          <a:p>
            <a:pPr eaLnBrk="1" hangingPunct="1">
              <a:buFontTx/>
              <a:buNone/>
            </a:pPr>
            <a:r>
              <a:rPr lang="en-US" altLang="zh-CN" sz="2800" dirty="0"/>
              <a:t>3</a:t>
            </a:r>
            <a:r>
              <a:rPr lang="zh-CN" altLang="en-US" sz="2800" dirty="0"/>
              <a:t>： </a:t>
            </a:r>
            <a:r>
              <a:rPr lang="en-US" altLang="zh-CN" sz="2800" dirty="0"/>
              <a:t>A→B</a:t>
            </a:r>
            <a:r>
              <a:rPr lang="zh-CN" altLang="en-US" sz="2800" dirty="0"/>
              <a:t>，</a:t>
            </a:r>
            <a:r>
              <a:rPr lang="en-US" altLang="zh-CN" sz="2800" dirty="0"/>
              <a:t>B→C  </a:t>
            </a:r>
            <a:r>
              <a:rPr lang="zh-CN" altLang="en-US" sz="2800" dirty="0"/>
              <a:t>扩展 </a:t>
            </a:r>
            <a:r>
              <a:rPr lang="en-US" altLang="zh-CN" sz="2800" dirty="0"/>
              <a:t>B→BC </a:t>
            </a:r>
            <a:r>
              <a:rPr lang="zh-CN" altLang="en-US" sz="2800" dirty="0"/>
              <a:t>所以 </a:t>
            </a:r>
            <a:r>
              <a:rPr lang="en-US" altLang="zh-CN" sz="2800" dirty="0"/>
              <a:t>A → BC</a:t>
            </a:r>
          </a:p>
        </p:txBody>
      </p:sp>
      <p:sp>
        <p:nvSpPr>
          <p:cNvPr id="7" name="Text Box 3"/>
          <p:cNvSpPr txBox="1">
            <a:spLocks noChangeArrowheads="1"/>
          </p:cNvSpPr>
          <p:nvPr/>
        </p:nvSpPr>
        <p:spPr bwMode="auto">
          <a:xfrm>
            <a:off x="2063747" y="5498069"/>
            <a:ext cx="6170791" cy="523220"/>
          </a:xfrm>
          <a:prstGeom prst="rect">
            <a:avLst/>
          </a:prstGeom>
          <a:noFill/>
          <a:ln w="38100">
            <a:noFill/>
            <a:miter lim="800000"/>
            <a:headEnd/>
            <a:tailEnd/>
          </a:ln>
        </p:spPr>
        <p:txBody>
          <a:bodyPr wrap="square">
            <a:spAutoFit/>
          </a:bodyPr>
          <a:lstStyle/>
          <a:p>
            <a:pPr>
              <a:spcBef>
                <a:spcPct val="50000"/>
              </a:spcBef>
            </a:pPr>
            <a:r>
              <a:rPr kumimoji="1" lang="zh-CN" altLang="en-US" sz="2800" b="1" dirty="0">
                <a:solidFill>
                  <a:srgbClr val="FF0000"/>
                </a:solidFill>
                <a:latin typeface="Times New Roman" pitchFamily="18" charset="0"/>
              </a:rPr>
              <a:t>思考：与</a:t>
            </a:r>
            <a:r>
              <a:rPr kumimoji="1" lang="en-US" altLang="zh-CN" sz="2800" b="1" dirty="0">
                <a:solidFill>
                  <a:srgbClr val="FF0000"/>
                </a:solidFill>
                <a:latin typeface="Times New Roman" pitchFamily="18" charset="0"/>
              </a:rPr>
              <a:t>F</a:t>
            </a:r>
            <a:r>
              <a:rPr kumimoji="1" lang="zh-CN" altLang="en-US" sz="2800" b="1" dirty="0">
                <a:solidFill>
                  <a:srgbClr val="FF0000"/>
                </a:solidFill>
                <a:latin typeface="Times New Roman" pitchFamily="18" charset="0"/>
              </a:rPr>
              <a:t>等价的函数依赖集是否唯一？</a:t>
            </a:r>
          </a:p>
        </p:txBody>
      </p:sp>
    </p:spTree>
    <p:extLst>
      <p:ext uri="{BB962C8B-B14F-4D97-AF65-F5344CB8AC3E}">
        <p14:creationId xmlns:p14="http://schemas.microsoft.com/office/powerpoint/2010/main" val="353023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slide(fromRight)">
                                      <p:cBhvr>
                                        <p:cTn id="7" dur="500"/>
                                        <p:tgtEl>
                                          <p:spTgt spid="65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slide(fromRight)">
                                      <p:cBhvr>
                                        <p:cTn id="12" dur="500"/>
                                        <p:tgtEl>
                                          <p:spTgt spid="65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slide(fromRight)">
                                      <p:cBhvr>
                                        <p:cTn id="17" dur="500"/>
                                        <p:tgtEl>
                                          <p:spTgt spid="65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Effect transition="in" filter="slide(fromRight)">
                                      <p:cBhvr>
                                        <p:cTn id="22" dur="500"/>
                                        <p:tgtEl>
                                          <p:spTgt spid="65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anim calcmode="lin" valueType="num">
                                      <p:cBhvr additive="base">
                                        <p:cTn id="2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0" end="0"/>
                                            </p:txEl>
                                          </p:spTgt>
                                        </p:tgtEl>
                                        <p:attrNameLst>
                                          <p:attrName>style.visibility</p:attrName>
                                        </p:attrNameLst>
                                      </p:cBhvr>
                                      <p:to>
                                        <p:strVal val="visible"/>
                                      </p:to>
                                    </p:set>
                                    <p:anim calcmode="lin" valueType="num">
                                      <p:cBhvr additive="base">
                                        <p:cTn id="3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anim calcmode="lin" valueType="num">
                                      <p:cBhvr additive="base">
                                        <p:cTn id="3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 calcmode="lin" valueType="num">
                                      <p:cBhvr additive="base">
                                        <p:cTn id="4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 calcmode="lin" valueType="num">
                                      <p:cBhvr additive="base">
                                        <p:cTn id="5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65539"/>
                                        </p:tgtEl>
                                        <p:attrNameLst>
                                          <p:attrName>style.visibility</p:attrName>
                                        </p:attrNameLst>
                                      </p:cBhvr>
                                      <p:to>
                                        <p:strVal val="visible"/>
                                      </p:to>
                                    </p:set>
                                    <p:anim calcmode="lin" valueType="num">
                                      <p:cBhvr additive="base">
                                        <p:cTn id="57" dur="500" fill="hold"/>
                                        <p:tgtEl>
                                          <p:spTgt spid="65539"/>
                                        </p:tgtEl>
                                        <p:attrNameLst>
                                          <p:attrName>ppt_x</p:attrName>
                                        </p:attrNameLst>
                                      </p:cBhvr>
                                      <p:tavLst>
                                        <p:tav tm="0">
                                          <p:val>
                                            <p:strVal val="0-#ppt_w/2"/>
                                          </p:val>
                                        </p:tav>
                                        <p:tav tm="100000">
                                          <p:val>
                                            <p:strVal val="#ppt_x"/>
                                          </p:val>
                                        </p:tav>
                                      </p:tavLst>
                                    </p:anim>
                                    <p:anim calcmode="lin" valueType="num">
                                      <p:cBhvr additive="base">
                                        <p:cTn id="58"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500" fill="hold"/>
                                        <p:tgtEl>
                                          <p:spTgt spid="7"/>
                                        </p:tgtEl>
                                        <p:attrNameLst>
                                          <p:attrName>ppt_x</p:attrName>
                                        </p:attrNameLst>
                                      </p:cBhvr>
                                      <p:tavLst>
                                        <p:tav tm="0">
                                          <p:val>
                                            <p:strVal val="0-#ppt_w/2"/>
                                          </p:val>
                                        </p:tav>
                                        <p:tav tm="100000">
                                          <p:val>
                                            <p:strVal val="#ppt_x"/>
                                          </p:val>
                                        </p:tav>
                                      </p:tavLst>
                                    </p:anim>
                                    <p:anim calcmode="lin" valueType="num">
                                      <p:cBhvr additive="base">
                                        <p:cTn id="6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autoUpdateAnimBg="0" advAuto="0"/>
      <p:bldP spid="65539" grpId="0"/>
      <p:bldP spid="2" grpId="0" build="p"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304807" y="1137349"/>
            <a:ext cx="8588375" cy="4235869"/>
          </a:xfrm>
          <a:solidFill>
            <a:schemeClr val="bg1"/>
          </a:solidFill>
          <a:ln w="38100">
            <a:noFill/>
          </a:ln>
        </p:spPr>
        <p:txBody>
          <a:bodyPr>
            <a:normAutofit/>
          </a:bodyPr>
          <a:lstStyle/>
          <a:p>
            <a:pPr eaLnBrk="1" hangingPunct="1">
              <a:buFontTx/>
              <a:buNone/>
            </a:pPr>
            <a:r>
              <a:rPr lang="zh-CN" altLang="en-US" b="1" dirty="0">
                <a:solidFill>
                  <a:srgbClr val="FF0000"/>
                </a:solidFill>
                <a:latin typeface="华文楷体" pitchFamily="2" charset="-122"/>
                <a:ea typeface="华文楷体" pitchFamily="2" charset="-122"/>
              </a:rPr>
              <a:t>最小依赖集定义</a:t>
            </a:r>
            <a:r>
              <a:rPr lang="zh-CN" altLang="en-US" sz="3600" b="1" dirty="0">
                <a:solidFill>
                  <a:srgbClr val="FF0000"/>
                </a:solidFill>
                <a:latin typeface="华文楷体" pitchFamily="2" charset="-122"/>
                <a:ea typeface="华文楷体" pitchFamily="2" charset="-122"/>
              </a:rPr>
              <a:t>：</a:t>
            </a:r>
            <a:r>
              <a:rPr lang="zh-CN" altLang="en-US" b="1" dirty="0">
                <a:latin typeface="华文楷体" pitchFamily="2" charset="-122"/>
                <a:ea typeface="华文楷体" pitchFamily="2" charset="-122"/>
              </a:rPr>
              <a:t>如果函数依赖集</a:t>
            </a:r>
            <a:r>
              <a:rPr lang="en-US" altLang="zh-CN" b="1" dirty="0">
                <a:latin typeface="华文楷体" pitchFamily="2" charset="-122"/>
                <a:ea typeface="华文楷体" pitchFamily="2" charset="-122"/>
              </a:rPr>
              <a:t>F</a:t>
            </a:r>
            <a:r>
              <a:rPr lang="zh-CN" altLang="en-US" b="1" dirty="0">
                <a:latin typeface="华文楷体" pitchFamily="2" charset="-122"/>
                <a:ea typeface="华文楷体" pitchFamily="2" charset="-122"/>
              </a:rPr>
              <a:t>满足下列条件，则称</a:t>
            </a:r>
            <a:r>
              <a:rPr lang="en-US" altLang="zh-CN" b="1" dirty="0">
                <a:latin typeface="华文楷体" pitchFamily="2" charset="-122"/>
                <a:ea typeface="华文楷体" pitchFamily="2" charset="-122"/>
              </a:rPr>
              <a:t>F</a:t>
            </a:r>
            <a:r>
              <a:rPr lang="zh-CN" altLang="en-US" b="1" dirty="0">
                <a:latin typeface="华文楷体" pitchFamily="2" charset="-122"/>
                <a:ea typeface="华文楷体" pitchFamily="2" charset="-122"/>
              </a:rPr>
              <a:t>为一个极小函数依赖集，也称最小依赖集或最小覆盖。</a:t>
            </a:r>
          </a:p>
          <a:p>
            <a:pPr eaLnBrk="1" hangingPunct="1">
              <a:buFontTx/>
              <a:buNone/>
            </a:pPr>
            <a:r>
              <a:rPr lang="en-US" altLang="zh-CN" b="1" dirty="0">
                <a:latin typeface="华文楷体" pitchFamily="2" charset="-122"/>
                <a:ea typeface="华文楷体" pitchFamily="2" charset="-122"/>
              </a:rPr>
              <a:t>1)F</a:t>
            </a:r>
            <a:r>
              <a:rPr lang="zh-CN" altLang="en-US" b="1" dirty="0">
                <a:latin typeface="华文楷体" pitchFamily="2" charset="-122"/>
                <a:ea typeface="华文楷体" pitchFamily="2" charset="-122"/>
              </a:rPr>
              <a:t>中任一函数依赖的右部仅含有一个属性。</a:t>
            </a:r>
          </a:p>
          <a:p>
            <a:pPr eaLnBrk="1" hangingPunct="1">
              <a:buFontTx/>
              <a:buNone/>
            </a:pPr>
            <a:r>
              <a:rPr lang="en-US" altLang="zh-CN" b="1" dirty="0">
                <a:latin typeface="华文楷体" pitchFamily="2" charset="-122"/>
                <a:ea typeface="华文楷体" pitchFamily="2" charset="-122"/>
              </a:rPr>
              <a:t>2)F</a:t>
            </a:r>
            <a:r>
              <a:rPr lang="zh-CN" altLang="en-US" b="1" dirty="0">
                <a:latin typeface="华文楷体" pitchFamily="2" charset="-122"/>
                <a:ea typeface="华文楷体" pitchFamily="2" charset="-122"/>
              </a:rPr>
              <a:t>中不存在这样的函数依赖</a:t>
            </a:r>
            <a:r>
              <a:rPr lang="en-US" altLang="zh-CN" b="1" dirty="0">
                <a:latin typeface="华文楷体" pitchFamily="2" charset="-122"/>
                <a:ea typeface="华文楷体" pitchFamily="2" charset="-122"/>
              </a:rPr>
              <a:t>X→A</a:t>
            </a:r>
            <a:r>
              <a:rPr lang="zh-CN" altLang="en-US" b="1" dirty="0">
                <a:latin typeface="华文楷体" pitchFamily="2" charset="-122"/>
                <a:ea typeface="华文楷体" pitchFamily="2" charset="-122"/>
              </a:rPr>
              <a:t>，使得</a:t>
            </a:r>
          </a:p>
          <a:p>
            <a:pPr eaLnBrk="1" hangingPunct="1">
              <a:buFontTx/>
              <a:buNone/>
            </a:pPr>
            <a:r>
              <a:rPr lang="zh-CN" altLang="en-US" b="1" dirty="0">
                <a:latin typeface="华文楷体" pitchFamily="2" charset="-122"/>
                <a:ea typeface="华文楷体" pitchFamily="2" charset="-122"/>
              </a:rPr>
              <a:t>    </a:t>
            </a:r>
            <a:r>
              <a:rPr lang="en-US" altLang="zh-CN" b="1" dirty="0">
                <a:latin typeface="华文楷体" pitchFamily="2" charset="-122"/>
                <a:ea typeface="华文楷体" pitchFamily="2" charset="-122"/>
              </a:rPr>
              <a:t>F</a:t>
            </a:r>
            <a:r>
              <a:rPr lang="zh-CN" altLang="en-US" b="1" dirty="0">
                <a:latin typeface="华文楷体" pitchFamily="2" charset="-122"/>
                <a:ea typeface="华文楷体" pitchFamily="2" charset="-122"/>
              </a:rPr>
              <a:t>与</a:t>
            </a:r>
            <a:r>
              <a:rPr lang="en-US" altLang="zh-CN" b="1" dirty="0">
                <a:latin typeface="华文楷体" pitchFamily="2" charset="-122"/>
                <a:ea typeface="华文楷体" pitchFamily="2" charset="-122"/>
              </a:rPr>
              <a:t>F-{X →A}</a:t>
            </a:r>
            <a:r>
              <a:rPr lang="zh-CN" altLang="en-US" b="1" dirty="0">
                <a:latin typeface="华文楷体" pitchFamily="2" charset="-122"/>
                <a:ea typeface="华文楷体" pitchFamily="2" charset="-122"/>
              </a:rPr>
              <a:t>等价。</a:t>
            </a:r>
            <a:r>
              <a:rPr lang="en-US" altLang="zh-CN" b="1" dirty="0">
                <a:solidFill>
                  <a:srgbClr val="FF0000"/>
                </a:solidFill>
                <a:latin typeface="华文楷体" pitchFamily="2" charset="-122"/>
                <a:ea typeface="华文楷体" pitchFamily="2" charset="-122"/>
              </a:rPr>
              <a:t>[</a:t>
            </a:r>
            <a:r>
              <a:rPr lang="zh-CN" altLang="en-US" b="1" dirty="0">
                <a:solidFill>
                  <a:srgbClr val="FF0000"/>
                </a:solidFill>
                <a:latin typeface="华文楷体" pitchFamily="2" charset="-122"/>
                <a:ea typeface="华文楷体" pitchFamily="2" charset="-122"/>
              </a:rPr>
              <a:t>不存在冗余</a:t>
            </a:r>
            <a:r>
              <a:rPr lang="en-US" altLang="zh-CN" b="1" dirty="0">
                <a:solidFill>
                  <a:srgbClr val="FF0000"/>
                </a:solidFill>
                <a:latin typeface="华文楷体" pitchFamily="2" charset="-122"/>
                <a:ea typeface="华文楷体" pitchFamily="2" charset="-122"/>
              </a:rPr>
              <a:t>FD]</a:t>
            </a:r>
          </a:p>
          <a:p>
            <a:pPr eaLnBrk="1" hangingPunct="1">
              <a:buFontTx/>
              <a:buNone/>
            </a:pPr>
            <a:r>
              <a:rPr lang="en-US" altLang="zh-CN" b="1" dirty="0">
                <a:latin typeface="华文楷体" pitchFamily="2" charset="-122"/>
                <a:ea typeface="华文楷体" pitchFamily="2" charset="-122"/>
              </a:rPr>
              <a:t>3) F</a:t>
            </a:r>
            <a:r>
              <a:rPr lang="zh-CN" altLang="en-US" b="1" dirty="0">
                <a:latin typeface="华文楷体" pitchFamily="2" charset="-122"/>
                <a:ea typeface="华文楷体" pitchFamily="2" charset="-122"/>
              </a:rPr>
              <a:t>中不存在这样的函数依赖</a:t>
            </a:r>
            <a:r>
              <a:rPr lang="en-US" altLang="zh-CN" b="1" dirty="0">
                <a:latin typeface="华文楷体" pitchFamily="2" charset="-122"/>
                <a:ea typeface="华文楷体" pitchFamily="2" charset="-122"/>
              </a:rPr>
              <a:t>X→A</a:t>
            </a:r>
            <a:r>
              <a:rPr lang="zh-CN" altLang="en-US" b="1" dirty="0">
                <a:latin typeface="华文楷体" pitchFamily="2" charset="-122"/>
                <a:ea typeface="华文楷体" pitchFamily="2" charset="-122"/>
              </a:rPr>
              <a:t>，</a:t>
            </a:r>
            <a:r>
              <a:rPr lang="en-US" altLang="zh-CN" b="1" dirty="0">
                <a:latin typeface="华文楷体" pitchFamily="2" charset="-122"/>
                <a:ea typeface="华文楷体" pitchFamily="2" charset="-122"/>
              </a:rPr>
              <a:t>X</a:t>
            </a:r>
            <a:r>
              <a:rPr lang="zh-CN" altLang="en-US" b="1" dirty="0">
                <a:latin typeface="华文楷体" pitchFamily="2" charset="-122"/>
                <a:ea typeface="华文楷体" pitchFamily="2" charset="-122"/>
              </a:rPr>
              <a:t>有真子集</a:t>
            </a:r>
            <a:r>
              <a:rPr lang="en-US" altLang="zh-CN" b="1" dirty="0">
                <a:latin typeface="华文楷体" pitchFamily="2" charset="-122"/>
                <a:ea typeface="华文楷体" pitchFamily="2" charset="-122"/>
              </a:rPr>
              <a:t>Z</a:t>
            </a:r>
            <a:r>
              <a:rPr lang="zh-CN" altLang="en-US" b="1" dirty="0">
                <a:latin typeface="华文楷体" pitchFamily="2" charset="-122"/>
                <a:ea typeface="华文楷体" pitchFamily="2" charset="-122"/>
              </a:rPr>
              <a:t>使得</a:t>
            </a:r>
            <a:r>
              <a:rPr lang="en-US" altLang="zh-CN" b="1" dirty="0">
                <a:latin typeface="华文楷体" pitchFamily="2" charset="-122"/>
                <a:ea typeface="华文楷体" pitchFamily="2" charset="-122"/>
              </a:rPr>
              <a:t>F-{X →A}∪{Z→A}</a:t>
            </a:r>
            <a:r>
              <a:rPr lang="zh-CN" altLang="en-US" b="1" dirty="0">
                <a:latin typeface="华文楷体" pitchFamily="2" charset="-122"/>
                <a:ea typeface="华文楷体" pitchFamily="2" charset="-122"/>
              </a:rPr>
              <a:t>与</a:t>
            </a:r>
            <a:r>
              <a:rPr lang="en-US" altLang="zh-CN" b="1" dirty="0">
                <a:latin typeface="华文楷体" pitchFamily="2" charset="-122"/>
                <a:ea typeface="华文楷体" pitchFamily="2" charset="-122"/>
              </a:rPr>
              <a:t>F</a:t>
            </a:r>
            <a:r>
              <a:rPr lang="zh-CN" altLang="en-US" b="1" dirty="0">
                <a:latin typeface="华文楷体" pitchFamily="2" charset="-122"/>
                <a:ea typeface="华文楷体" pitchFamily="2" charset="-122"/>
              </a:rPr>
              <a:t>等价。</a:t>
            </a:r>
            <a:r>
              <a:rPr lang="en-US" altLang="zh-CN" b="1" dirty="0">
                <a:solidFill>
                  <a:srgbClr val="FF0000"/>
                </a:solidFill>
                <a:latin typeface="华文楷体" pitchFamily="2" charset="-122"/>
                <a:ea typeface="华文楷体" pitchFamily="2" charset="-122"/>
              </a:rPr>
              <a:t>[</a:t>
            </a:r>
            <a:r>
              <a:rPr lang="zh-CN" altLang="en-US" b="1" dirty="0">
                <a:solidFill>
                  <a:srgbClr val="FF0000"/>
                </a:solidFill>
                <a:latin typeface="华文楷体" pitchFamily="2" charset="-122"/>
                <a:ea typeface="华文楷体" pitchFamily="2" charset="-122"/>
              </a:rPr>
              <a:t>决定因素不存在冗余</a:t>
            </a:r>
            <a:r>
              <a:rPr lang="en-US" altLang="zh-CN" b="1" dirty="0">
                <a:solidFill>
                  <a:srgbClr val="FF0000"/>
                </a:solidFill>
                <a:latin typeface="华文楷体" pitchFamily="2" charset="-122"/>
                <a:ea typeface="华文楷体" pitchFamily="2" charset="-122"/>
              </a:rPr>
              <a:t>]</a:t>
            </a:r>
          </a:p>
        </p:txBody>
      </p:sp>
      <p:sp>
        <p:nvSpPr>
          <p:cNvPr id="68610" name="灯片编号占位符 5"/>
          <p:cNvSpPr>
            <a:spLocks noGrp="1"/>
          </p:cNvSpPr>
          <p:nvPr>
            <p:ph type="sldNum" sz="quarter" idx="12"/>
          </p:nvPr>
        </p:nvSpPr>
        <p:spPr>
          <a:noFill/>
        </p:spPr>
        <p:txBody>
          <a:bodyPr/>
          <a:lstStyle/>
          <a:p>
            <a:fld id="{15CFFD5F-5B0C-4E33-928A-A5465E7A9114}" type="slidenum">
              <a:rPr lang="en-US" altLang="zh-CN" smtClean="0"/>
              <a:pPr/>
              <a:t>11</a:t>
            </a:fld>
            <a:endParaRPr lang="en-US" altLang="zh-CN" smtClean="0"/>
          </a:p>
        </p:txBody>
      </p:sp>
      <p:sp>
        <p:nvSpPr>
          <p:cNvPr id="4" name="矩形 3"/>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213465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Effect transition="in" filter="barn(outVertical)">
                                      <p:cBhvr>
                                        <p:cTn id="7" dur="500"/>
                                        <p:tgtEl>
                                          <p:spTgt spid="665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6562">
                                            <p:txEl>
                                              <p:pRg st="1" end="1"/>
                                            </p:txEl>
                                          </p:spTgt>
                                        </p:tgtEl>
                                        <p:attrNameLst>
                                          <p:attrName>style.visibility</p:attrName>
                                        </p:attrNameLst>
                                      </p:cBhvr>
                                      <p:to>
                                        <p:strVal val="visible"/>
                                      </p:to>
                                    </p:set>
                                    <p:animEffect transition="in" filter="barn(outVertical)">
                                      <p:cBhvr>
                                        <p:cTn id="12" dur="500"/>
                                        <p:tgtEl>
                                          <p:spTgt spid="665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6562">
                                            <p:txEl>
                                              <p:pRg st="2" end="2"/>
                                            </p:txEl>
                                          </p:spTgt>
                                        </p:tgtEl>
                                        <p:attrNameLst>
                                          <p:attrName>style.visibility</p:attrName>
                                        </p:attrNameLst>
                                      </p:cBhvr>
                                      <p:to>
                                        <p:strVal val="visible"/>
                                      </p:to>
                                    </p:set>
                                    <p:animEffect transition="in" filter="barn(outVertical)">
                                      <p:cBhvr>
                                        <p:cTn id="17" dur="500"/>
                                        <p:tgtEl>
                                          <p:spTgt spid="665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6562">
                                            <p:txEl>
                                              <p:pRg st="3" end="3"/>
                                            </p:txEl>
                                          </p:spTgt>
                                        </p:tgtEl>
                                        <p:attrNameLst>
                                          <p:attrName>style.visibility</p:attrName>
                                        </p:attrNameLst>
                                      </p:cBhvr>
                                      <p:to>
                                        <p:strVal val="visible"/>
                                      </p:to>
                                    </p:set>
                                    <p:animEffect transition="in" filter="barn(outVertical)">
                                      <p:cBhvr>
                                        <p:cTn id="22" dur="500"/>
                                        <p:tgtEl>
                                          <p:spTgt spid="665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66562">
                                            <p:txEl>
                                              <p:pRg st="4" end="4"/>
                                            </p:txEl>
                                          </p:spTgt>
                                        </p:tgtEl>
                                        <p:attrNameLst>
                                          <p:attrName>style.visibility</p:attrName>
                                        </p:attrNameLst>
                                      </p:cBhvr>
                                      <p:to>
                                        <p:strVal val="visible"/>
                                      </p:to>
                                    </p:set>
                                    <p:animEffect transition="in" filter="barn(outVertical)">
                                      <p:cBhvr>
                                        <p:cTn id="27" dur="500"/>
                                        <p:tgtEl>
                                          <p:spTgt spid="665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228600" y="923032"/>
            <a:ext cx="8686800" cy="2866008"/>
          </a:xfrm>
          <a:solidFill>
            <a:schemeClr val="bg1"/>
          </a:solidFill>
          <a:ln w="38100">
            <a:noFill/>
          </a:ln>
        </p:spPr>
        <p:txBody>
          <a:bodyPr>
            <a:normAutofit/>
          </a:bodyPr>
          <a:lstStyle/>
          <a:p>
            <a:pPr eaLnBrk="1" hangingPunct="1">
              <a:lnSpc>
                <a:spcPct val="90000"/>
              </a:lnSpc>
              <a:buFontTx/>
              <a:buNone/>
            </a:pPr>
            <a:r>
              <a:rPr lang="zh-CN" altLang="en-US" b="1" i="1" dirty="0">
                <a:solidFill>
                  <a:schemeClr val="tx2"/>
                </a:solidFill>
              </a:rPr>
              <a:t>例：</a:t>
            </a:r>
            <a:r>
              <a:rPr lang="en-US" altLang="zh-CN" dirty="0"/>
              <a:t>U={SNO</a:t>
            </a:r>
            <a:r>
              <a:rPr lang="zh-CN" altLang="en-US" dirty="0"/>
              <a:t>，</a:t>
            </a:r>
            <a:r>
              <a:rPr lang="en-US" altLang="zh-CN" dirty="0"/>
              <a:t>SDEPT</a:t>
            </a:r>
            <a:r>
              <a:rPr lang="zh-CN" altLang="en-US" dirty="0"/>
              <a:t>，</a:t>
            </a:r>
            <a:r>
              <a:rPr lang="en-US" altLang="zh-CN" dirty="0"/>
              <a:t>MN</a:t>
            </a:r>
            <a:r>
              <a:rPr lang="zh-CN" altLang="en-US" dirty="0"/>
              <a:t>，</a:t>
            </a:r>
            <a:r>
              <a:rPr lang="en-US" altLang="zh-CN" dirty="0"/>
              <a:t>CNAME</a:t>
            </a:r>
            <a:r>
              <a:rPr lang="zh-CN" altLang="en-US" dirty="0"/>
              <a:t>，</a:t>
            </a:r>
            <a:r>
              <a:rPr lang="en-US" altLang="zh-CN" dirty="0"/>
              <a:t>G}</a:t>
            </a:r>
          </a:p>
          <a:p>
            <a:pPr eaLnBrk="1" hangingPunct="1">
              <a:lnSpc>
                <a:spcPct val="90000"/>
              </a:lnSpc>
              <a:buFontTx/>
              <a:buNone/>
            </a:pPr>
            <a:r>
              <a:rPr lang="en-US" altLang="zh-CN" dirty="0"/>
              <a:t> F={SNO → SDEPT</a:t>
            </a:r>
            <a:r>
              <a:rPr lang="zh-CN" altLang="en-US" dirty="0"/>
              <a:t>，</a:t>
            </a:r>
            <a:r>
              <a:rPr lang="en-US" altLang="zh-CN" dirty="0"/>
              <a:t>SDEPT → MN</a:t>
            </a:r>
            <a:r>
              <a:rPr lang="zh-CN" altLang="en-US" dirty="0"/>
              <a:t>，</a:t>
            </a:r>
            <a:r>
              <a:rPr lang="en-US" altLang="zh-CN" dirty="0"/>
              <a:t>{SNO</a:t>
            </a:r>
            <a:r>
              <a:rPr lang="zh-CN" altLang="en-US" dirty="0"/>
              <a:t>，</a:t>
            </a:r>
            <a:r>
              <a:rPr lang="en-US" altLang="zh-CN" dirty="0"/>
              <a:t>CNAME} → G}</a:t>
            </a:r>
          </a:p>
          <a:p>
            <a:pPr eaLnBrk="1" hangingPunct="1">
              <a:lnSpc>
                <a:spcPct val="90000"/>
              </a:lnSpc>
              <a:buFontTx/>
              <a:buNone/>
            </a:pPr>
            <a:r>
              <a:rPr lang="en-US" altLang="zh-CN" dirty="0"/>
              <a:t>   </a:t>
            </a:r>
          </a:p>
          <a:p>
            <a:pPr eaLnBrk="1" hangingPunct="1">
              <a:lnSpc>
                <a:spcPct val="90000"/>
              </a:lnSpc>
              <a:buFontTx/>
              <a:buNone/>
            </a:pPr>
            <a:r>
              <a:rPr lang="zh-CN" altLang="en-US" dirty="0"/>
              <a:t>设</a:t>
            </a:r>
            <a:r>
              <a:rPr lang="en-US" altLang="zh-CN" dirty="0"/>
              <a:t>F’ ={SNO → SDEPT</a:t>
            </a:r>
            <a:r>
              <a:rPr lang="zh-CN" altLang="en-US" dirty="0"/>
              <a:t>，</a:t>
            </a:r>
            <a:r>
              <a:rPr lang="en-US" altLang="zh-CN" dirty="0"/>
              <a:t>SNO → MN</a:t>
            </a:r>
            <a:r>
              <a:rPr lang="zh-CN" altLang="en-US" dirty="0"/>
              <a:t>，</a:t>
            </a:r>
            <a:r>
              <a:rPr lang="en-US" altLang="zh-CN" dirty="0"/>
              <a:t>SDEPT → MN</a:t>
            </a:r>
            <a:r>
              <a:rPr lang="zh-CN" altLang="en-US" dirty="0"/>
              <a:t>，</a:t>
            </a:r>
            <a:r>
              <a:rPr lang="en-US" altLang="zh-CN" dirty="0"/>
              <a:t>(SNO</a:t>
            </a:r>
            <a:r>
              <a:rPr lang="zh-CN" altLang="en-US" dirty="0"/>
              <a:t>，</a:t>
            </a:r>
            <a:r>
              <a:rPr lang="en-US" altLang="zh-CN" dirty="0"/>
              <a:t>CNAME) → G</a:t>
            </a:r>
            <a:r>
              <a:rPr lang="zh-CN" altLang="en-US" dirty="0"/>
              <a:t>，</a:t>
            </a:r>
            <a:r>
              <a:rPr lang="en-US" altLang="zh-CN" dirty="0"/>
              <a:t>(SNO</a:t>
            </a:r>
            <a:r>
              <a:rPr lang="zh-CN" altLang="en-US" dirty="0"/>
              <a:t>，</a:t>
            </a:r>
            <a:r>
              <a:rPr lang="en-US" altLang="zh-CN" dirty="0"/>
              <a:t>SDEPT) →SDEPT}</a:t>
            </a:r>
          </a:p>
        </p:txBody>
      </p:sp>
      <p:sp>
        <p:nvSpPr>
          <p:cNvPr id="69634" name="灯片编号占位符 5"/>
          <p:cNvSpPr>
            <a:spLocks noGrp="1"/>
          </p:cNvSpPr>
          <p:nvPr>
            <p:ph type="sldNum" sz="quarter" idx="12"/>
          </p:nvPr>
        </p:nvSpPr>
        <p:spPr>
          <a:noFill/>
        </p:spPr>
        <p:txBody>
          <a:bodyPr/>
          <a:lstStyle/>
          <a:p>
            <a:fld id="{8A56A690-A9CF-457E-9A3F-A83DA689BBBC}" type="slidenum">
              <a:rPr lang="en-US" altLang="zh-CN" smtClean="0"/>
              <a:pPr/>
              <a:t>12</a:t>
            </a:fld>
            <a:endParaRPr lang="en-US" altLang="zh-CN" smtClean="0"/>
          </a:p>
        </p:txBody>
      </p:sp>
      <p:sp>
        <p:nvSpPr>
          <p:cNvPr id="69636" name="Text Box 3"/>
          <p:cNvSpPr txBox="1">
            <a:spLocks noChangeArrowheads="1"/>
          </p:cNvSpPr>
          <p:nvPr/>
        </p:nvSpPr>
        <p:spPr bwMode="auto">
          <a:xfrm>
            <a:off x="264175" y="4136186"/>
            <a:ext cx="7772400" cy="1040285"/>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b="1" i="1" dirty="0">
                <a:solidFill>
                  <a:srgbClr val="FF0000"/>
                </a:solidFill>
                <a:latin typeface="Times New Roman" pitchFamily="18" charset="0"/>
              </a:rPr>
              <a:t>结论：</a:t>
            </a:r>
            <a:r>
              <a:rPr kumimoji="1" lang="zh-CN" altLang="en-US" sz="2800" dirty="0">
                <a:solidFill>
                  <a:srgbClr val="FF0000"/>
                </a:solidFill>
                <a:latin typeface="Times New Roman" pitchFamily="18" charset="0"/>
              </a:rPr>
              <a:t>  </a:t>
            </a:r>
            <a:r>
              <a:rPr kumimoji="1" lang="en-US" altLang="zh-CN" sz="2800" dirty="0">
                <a:solidFill>
                  <a:srgbClr val="FF0000"/>
                </a:solidFill>
                <a:latin typeface="Times New Roman" pitchFamily="18" charset="0"/>
              </a:rPr>
              <a:t>F</a:t>
            </a:r>
            <a:r>
              <a:rPr kumimoji="1" lang="zh-CN" altLang="en-US" sz="2800" dirty="0">
                <a:solidFill>
                  <a:srgbClr val="FF0000"/>
                </a:solidFill>
                <a:latin typeface="Times New Roman" pitchFamily="18" charset="0"/>
              </a:rPr>
              <a:t>与 </a:t>
            </a:r>
            <a:r>
              <a:rPr kumimoji="1" lang="en-US" altLang="zh-CN" sz="2800" dirty="0">
                <a:solidFill>
                  <a:srgbClr val="FF0000"/>
                </a:solidFill>
                <a:latin typeface="Times New Roman" pitchFamily="18" charset="0"/>
              </a:rPr>
              <a:t>F’ </a:t>
            </a:r>
            <a:r>
              <a:rPr kumimoji="1" lang="zh-CN" altLang="en-US" sz="2800" dirty="0">
                <a:solidFill>
                  <a:srgbClr val="FF0000"/>
                </a:solidFill>
                <a:latin typeface="Times New Roman" pitchFamily="18" charset="0"/>
              </a:rPr>
              <a:t>等价</a:t>
            </a:r>
          </a:p>
          <a:p>
            <a:pPr>
              <a:spcBef>
                <a:spcPct val="20000"/>
              </a:spcBef>
            </a:pPr>
            <a:r>
              <a:rPr kumimoji="1" lang="zh-CN" altLang="en-US" sz="2800" dirty="0">
                <a:solidFill>
                  <a:srgbClr val="FF0000"/>
                </a:solidFill>
                <a:latin typeface="Times New Roman" pitchFamily="18" charset="0"/>
              </a:rPr>
              <a:t>               </a:t>
            </a:r>
            <a:r>
              <a:rPr kumimoji="1" lang="en-US" altLang="zh-CN" sz="2800" dirty="0">
                <a:solidFill>
                  <a:srgbClr val="FF0000"/>
                </a:solidFill>
                <a:latin typeface="Times New Roman" pitchFamily="18" charset="0"/>
              </a:rPr>
              <a:t>F</a:t>
            </a:r>
            <a:r>
              <a:rPr kumimoji="1" lang="zh-CN" altLang="en-US" sz="2800" dirty="0">
                <a:solidFill>
                  <a:srgbClr val="FF0000"/>
                </a:solidFill>
                <a:latin typeface="Times New Roman" pitchFamily="18" charset="0"/>
              </a:rPr>
              <a:t>是最小覆盖，</a:t>
            </a:r>
            <a:r>
              <a:rPr kumimoji="1" lang="en-US" altLang="zh-CN" sz="2800" dirty="0">
                <a:solidFill>
                  <a:srgbClr val="FF0000"/>
                </a:solidFill>
                <a:latin typeface="Times New Roman" pitchFamily="18" charset="0"/>
              </a:rPr>
              <a:t>F’</a:t>
            </a:r>
            <a:r>
              <a:rPr kumimoji="1" lang="zh-CN" altLang="en-US" sz="2800" dirty="0">
                <a:solidFill>
                  <a:srgbClr val="FF0000"/>
                </a:solidFill>
                <a:latin typeface="Times New Roman" pitchFamily="18" charset="0"/>
              </a:rPr>
              <a:t>不是。</a:t>
            </a:r>
            <a:endParaRPr kumimoji="1" lang="en-US" altLang="zh-CN" sz="2800" dirty="0">
              <a:solidFill>
                <a:srgbClr val="FF0000"/>
              </a:solidFill>
              <a:latin typeface="Times New Roman" pitchFamily="18" charset="0"/>
            </a:endParaRPr>
          </a:p>
        </p:txBody>
      </p:sp>
      <p:sp>
        <p:nvSpPr>
          <p:cNvPr id="5" name="矩形 4"/>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70318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slide(fromRight)">
                                      <p:cBhvr>
                                        <p:cTn id="7" dur="5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7586">
                                            <p:txEl>
                                              <p:pRg st="1" end="1"/>
                                            </p:txEl>
                                          </p:spTgt>
                                        </p:tgtEl>
                                        <p:attrNameLst>
                                          <p:attrName>style.visibility</p:attrName>
                                        </p:attrNameLst>
                                      </p:cBhvr>
                                      <p:to>
                                        <p:strVal val="visible"/>
                                      </p:to>
                                    </p:set>
                                    <p:animEffect transition="in" filter="slide(fromRight)">
                                      <p:cBhvr>
                                        <p:cTn id="12" dur="500"/>
                                        <p:tgtEl>
                                          <p:spTgt spid="675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7586">
                                            <p:txEl>
                                              <p:pRg st="2" end="2"/>
                                            </p:txEl>
                                          </p:spTgt>
                                        </p:tgtEl>
                                        <p:attrNameLst>
                                          <p:attrName>style.visibility</p:attrName>
                                        </p:attrNameLst>
                                      </p:cBhvr>
                                      <p:to>
                                        <p:strVal val="visible"/>
                                      </p:to>
                                    </p:set>
                                    <p:animEffect transition="in" filter="slide(fromRight)">
                                      <p:cBhvr>
                                        <p:cTn id="17" dur="500"/>
                                        <p:tgtEl>
                                          <p:spTgt spid="675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7586">
                                            <p:txEl>
                                              <p:pRg st="3" end="3"/>
                                            </p:txEl>
                                          </p:spTgt>
                                        </p:tgtEl>
                                        <p:attrNameLst>
                                          <p:attrName>style.visibility</p:attrName>
                                        </p:attrNameLst>
                                      </p:cBhvr>
                                      <p:to>
                                        <p:strVal val="visible"/>
                                      </p:to>
                                    </p:set>
                                    <p:animEffect transition="in" filter="slide(fromRight)">
                                      <p:cBhvr>
                                        <p:cTn id="22" dur="500"/>
                                        <p:tgtEl>
                                          <p:spTgt spid="675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9636"/>
                                        </p:tgtEl>
                                        <p:attrNameLst>
                                          <p:attrName>style.visibility</p:attrName>
                                        </p:attrNameLst>
                                      </p:cBhvr>
                                      <p:to>
                                        <p:strVal val="visible"/>
                                      </p:to>
                                    </p:set>
                                    <p:anim calcmode="lin" valueType="num">
                                      <p:cBhvr additive="base">
                                        <p:cTn id="27" dur="500" fill="hold"/>
                                        <p:tgtEl>
                                          <p:spTgt spid="69636"/>
                                        </p:tgtEl>
                                        <p:attrNameLst>
                                          <p:attrName>ppt_x</p:attrName>
                                        </p:attrNameLst>
                                      </p:cBhvr>
                                      <p:tavLst>
                                        <p:tav tm="0">
                                          <p:val>
                                            <p:strVal val="#ppt_x"/>
                                          </p:val>
                                        </p:tav>
                                        <p:tav tm="100000">
                                          <p:val>
                                            <p:strVal val="#ppt_x"/>
                                          </p:val>
                                        </p:tav>
                                      </p:tavLst>
                                    </p:anim>
                                    <p:anim calcmode="lin" valueType="num">
                                      <p:cBhvr additive="base">
                                        <p:cTn id="2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utoUpdateAnimBg="0" advAuto="0"/>
      <p:bldP spid="6963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473188" y="0"/>
            <a:ext cx="8229600" cy="764704"/>
          </a:xfrm>
        </p:spPr>
        <p:txBody>
          <a:bodyPr/>
          <a:lstStyle/>
          <a:p>
            <a:pPr eaLnBrk="1" hangingPunct="1"/>
            <a:r>
              <a:rPr lang="zh-CN" altLang="en-US" dirty="0" smtClean="0"/>
              <a:t>例题</a:t>
            </a:r>
            <a:endParaRPr lang="zh-CN" altLang="en-US" sz="4000" b="1" dirty="0">
              <a:solidFill>
                <a:srgbClr val="FFFF00"/>
              </a:solidFill>
            </a:endParaRPr>
          </a:p>
        </p:txBody>
      </p:sp>
      <p:sp>
        <p:nvSpPr>
          <p:cNvPr id="122884" name="Rectangle 3"/>
          <p:cNvSpPr>
            <a:spLocks noGrp="1" noChangeArrowheads="1"/>
          </p:cNvSpPr>
          <p:nvPr>
            <p:ph idx="1"/>
          </p:nvPr>
        </p:nvSpPr>
        <p:spPr/>
        <p:txBody>
          <a:bodyPr/>
          <a:lstStyle/>
          <a:p>
            <a:pPr marL="0" indent="0">
              <a:buNone/>
            </a:pPr>
            <a:r>
              <a:rPr lang="zh-CN" altLang="en-US" dirty="0" smtClean="0"/>
              <a:t>证明函数依赖集</a:t>
            </a:r>
            <a:r>
              <a:rPr lang="en-US" altLang="zh-CN" dirty="0" smtClean="0"/>
              <a:t>F</a:t>
            </a:r>
            <a:r>
              <a:rPr lang="zh-CN" altLang="en-US" dirty="0" smtClean="0"/>
              <a:t>＝｛</a:t>
            </a:r>
            <a:r>
              <a:rPr lang="en-US" altLang="zh-CN" dirty="0" smtClean="0"/>
              <a:t>A→BC</a:t>
            </a:r>
            <a:r>
              <a:rPr lang="zh-CN" altLang="en-US" dirty="0" smtClean="0"/>
              <a:t>，</a:t>
            </a:r>
            <a:r>
              <a:rPr lang="en-US" altLang="zh-CN" dirty="0" smtClean="0"/>
              <a:t>A→D</a:t>
            </a:r>
            <a:r>
              <a:rPr lang="zh-CN" altLang="en-US" dirty="0" smtClean="0"/>
              <a:t>，</a:t>
            </a:r>
            <a:r>
              <a:rPr lang="en-US" altLang="zh-CN" dirty="0" smtClean="0"/>
              <a:t>CD→E</a:t>
            </a:r>
            <a:r>
              <a:rPr lang="zh-CN" altLang="en-US" dirty="0" smtClean="0"/>
              <a:t>｝和函数依赖集</a:t>
            </a:r>
            <a:r>
              <a:rPr lang="en-US" altLang="zh-CN" dirty="0" smtClean="0"/>
              <a:t>G</a:t>
            </a:r>
            <a:r>
              <a:rPr lang="zh-CN" altLang="en-US" dirty="0" smtClean="0"/>
              <a:t>＝｛</a:t>
            </a:r>
            <a:r>
              <a:rPr lang="en-US" altLang="zh-CN" dirty="0" smtClean="0"/>
              <a:t>A→BCE</a:t>
            </a:r>
            <a:r>
              <a:rPr lang="zh-CN" altLang="en-US" dirty="0" smtClean="0"/>
              <a:t>，</a:t>
            </a:r>
            <a:r>
              <a:rPr lang="en-US" altLang="zh-CN" dirty="0" smtClean="0"/>
              <a:t>A→ABD</a:t>
            </a:r>
            <a:r>
              <a:rPr lang="zh-CN" altLang="en-US" dirty="0" smtClean="0"/>
              <a:t>，</a:t>
            </a:r>
            <a:r>
              <a:rPr lang="en-US" altLang="zh-CN" dirty="0" smtClean="0"/>
              <a:t>CD→E</a:t>
            </a:r>
            <a:r>
              <a:rPr lang="zh-CN" altLang="en-US" dirty="0" smtClean="0"/>
              <a:t>｝的等价性。</a:t>
            </a:r>
          </a:p>
        </p:txBody>
      </p:sp>
      <p:sp>
        <p:nvSpPr>
          <p:cNvPr id="122882" name="灯片编号占位符 5"/>
          <p:cNvSpPr>
            <a:spLocks noGrp="1"/>
          </p:cNvSpPr>
          <p:nvPr>
            <p:ph type="sldNum" sz="quarter" idx="12"/>
          </p:nvPr>
        </p:nvSpPr>
        <p:spPr>
          <a:noFill/>
        </p:spPr>
        <p:txBody>
          <a:bodyPr/>
          <a:lstStyle/>
          <a:p>
            <a:fld id="{37C111B4-BE30-48C5-A011-2D9938C44FAD}" type="slidenum">
              <a:rPr lang="en-US" altLang="zh-CN" smtClean="0"/>
              <a:pPr/>
              <a:t>13</a:t>
            </a:fld>
            <a:endParaRPr lang="en-US" altLang="zh-CN" smtClean="0"/>
          </a:p>
        </p:txBody>
      </p:sp>
    </p:spTree>
    <p:extLst>
      <p:ext uri="{BB962C8B-B14F-4D97-AF65-F5344CB8AC3E}">
        <p14:creationId xmlns:p14="http://schemas.microsoft.com/office/powerpoint/2010/main" val="12589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idx="1"/>
          </p:nvPr>
        </p:nvSpPr>
        <p:spPr>
          <a:xfrm>
            <a:off x="228600" y="961008"/>
            <a:ext cx="8763000" cy="4772248"/>
          </a:xfrm>
          <a:solidFill>
            <a:schemeClr val="bg1"/>
          </a:solidFill>
          <a:ln w="38100">
            <a:noFill/>
          </a:ln>
        </p:spPr>
        <p:txBody>
          <a:bodyPr>
            <a:normAutofit lnSpcReduction="10000"/>
          </a:bodyPr>
          <a:lstStyle/>
          <a:p>
            <a:pPr eaLnBrk="1" hangingPunct="1">
              <a:lnSpc>
                <a:spcPct val="110000"/>
              </a:lnSpc>
              <a:buFontTx/>
              <a:buNone/>
            </a:pPr>
            <a:r>
              <a:rPr lang="zh-CN" altLang="en-US" b="1" dirty="0">
                <a:solidFill>
                  <a:srgbClr val="FF0000"/>
                </a:solidFill>
              </a:rPr>
              <a:t>求</a:t>
            </a:r>
            <a:r>
              <a:rPr lang="en-US" altLang="zh-CN" b="1" dirty="0" err="1">
                <a:solidFill>
                  <a:srgbClr val="FF0000"/>
                </a:solidFill>
              </a:rPr>
              <a:t>F</a:t>
            </a:r>
            <a:r>
              <a:rPr lang="en-US" altLang="zh-CN" b="1" baseline="-20000" dirty="0" err="1">
                <a:solidFill>
                  <a:srgbClr val="FF0000"/>
                </a:solidFill>
              </a:rPr>
              <a:t>m</a:t>
            </a:r>
            <a:r>
              <a:rPr lang="en-US" altLang="zh-CN" b="1" baseline="-20000" dirty="0">
                <a:solidFill>
                  <a:srgbClr val="FF0000"/>
                </a:solidFill>
              </a:rPr>
              <a:t> </a:t>
            </a:r>
            <a:r>
              <a:rPr lang="zh-CN" altLang="en-US" b="1" dirty="0">
                <a:solidFill>
                  <a:srgbClr val="FF0000"/>
                </a:solidFill>
              </a:rPr>
              <a:t>（</a:t>
            </a:r>
            <a:r>
              <a:rPr lang="en-US" altLang="zh-CN" b="1" dirty="0">
                <a:solidFill>
                  <a:srgbClr val="FF0000"/>
                </a:solidFill>
              </a:rPr>
              <a:t>F</a:t>
            </a:r>
            <a:r>
              <a:rPr lang="zh-CN" altLang="en-US" b="1" dirty="0">
                <a:solidFill>
                  <a:srgbClr val="FF0000"/>
                </a:solidFill>
              </a:rPr>
              <a:t>的最小依赖集）的算法</a:t>
            </a:r>
          </a:p>
          <a:p>
            <a:pPr eaLnBrk="1" hangingPunct="1">
              <a:lnSpc>
                <a:spcPct val="110000"/>
              </a:lnSpc>
              <a:buFontTx/>
              <a:buNone/>
            </a:pPr>
            <a:r>
              <a:rPr lang="en-US" altLang="zh-CN" b="1" dirty="0"/>
              <a:t>(1)</a:t>
            </a:r>
            <a:r>
              <a:rPr lang="zh-CN" altLang="en-US" b="1" dirty="0"/>
              <a:t>将</a:t>
            </a:r>
            <a:r>
              <a:rPr lang="en-US" altLang="zh-CN" b="1" dirty="0"/>
              <a:t>X→A</a:t>
            </a:r>
            <a:r>
              <a:rPr lang="en-US" altLang="zh-CN" b="1" baseline="-20000" dirty="0"/>
              <a:t>1</a:t>
            </a:r>
            <a:r>
              <a:rPr lang="en-US" altLang="zh-CN" b="1" dirty="0"/>
              <a:t>A</a:t>
            </a:r>
            <a:r>
              <a:rPr lang="en-US" altLang="zh-CN" b="1" baseline="-20000" dirty="0"/>
              <a:t>2</a:t>
            </a:r>
            <a:r>
              <a:rPr lang="en-US" altLang="zh-CN" b="1" dirty="0"/>
              <a:t>…</a:t>
            </a:r>
            <a:r>
              <a:rPr lang="en-US" altLang="zh-CN" b="1" dirty="0" err="1"/>
              <a:t>A</a:t>
            </a:r>
            <a:r>
              <a:rPr lang="en-US" altLang="zh-CN" b="1" baseline="-20000" dirty="0" err="1"/>
              <a:t>k</a:t>
            </a:r>
            <a:r>
              <a:rPr lang="en-US" altLang="zh-CN" b="1" dirty="0"/>
              <a:t>(k&gt;2)</a:t>
            </a:r>
            <a:r>
              <a:rPr lang="zh-CN" altLang="en-US" b="1" dirty="0"/>
              <a:t>转换为</a:t>
            </a:r>
            <a:r>
              <a:rPr lang="en-US" altLang="zh-CN" b="1" dirty="0" err="1"/>
              <a:t>X→A</a:t>
            </a:r>
            <a:r>
              <a:rPr lang="en-US" altLang="zh-CN" b="1" baseline="-20000" dirty="0" err="1"/>
              <a:t>i</a:t>
            </a:r>
            <a:r>
              <a:rPr lang="en-US" altLang="zh-CN" b="1" dirty="0"/>
              <a:t>(</a:t>
            </a:r>
            <a:r>
              <a:rPr lang="en-US" altLang="zh-CN" b="1" dirty="0" err="1"/>
              <a:t>i</a:t>
            </a:r>
            <a:r>
              <a:rPr lang="en-US" altLang="zh-CN" b="1" dirty="0"/>
              <a:t>=1,2,…,k)</a:t>
            </a:r>
          </a:p>
          <a:p>
            <a:pPr eaLnBrk="1" hangingPunct="1">
              <a:lnSpc>
                <a:spcPct val="110000"/>
              </a:lnSpc>
              <a:buFontTx/>
              <a:buNone/>
            </a:pPr>
            <a:r>
              <a:rPr lang="en-US" altLang="zh-CN" b="1" dirty="0">
                <a:solidFill>
                  <a:srgbClr val="FF0000"/>
                </a:solidFill>
              </a:rPr>
              <a:t>     [</a:t>
            </a:r>
            <a:r>
              <a:rPr lang="zh-CN" altLang="en-US" b="1" dirty="0">
                <a:solidFill>
                  <a:srgbClr val="FF0000"/>
                </a:solidFill>
              </a:rPr>
              <a:t>将右部属性分解为单个属性</a:t>
            </a:r>
            <a:r>
              <a:rPr lang="en-US" altLang="zh-CN" b="1" dirty="0">
                <a:solidFill>
                  <a:srgbClr val="FF0000"/>
                </a:solidFill>
              </a:rPr>
              <a:t>]</a:t>
            </a:r>
          </a:p>
          <a:p>
            <a:pPr eaLnBrk="1" hangingPunct="1">
              <a:lnSpc>
                <a:spcPct val="110000"/>
              </a:lnSpc>
              <a:buFontTx/>
              <a:buNone/>
            </a:pPr>
            <a:r>
              <a:rPr lang="en-US" altLang="zh-CN" b="1" dirty="0"/>
              <a:t>(2)</a:t>
            </a:r>
            <a:r>
              <a:rPr lang="zh-CN" altLang="en-US" b="1" dirty="0"/>
              <a:t>逐个检查函数依赖</a:t>
            </a:r>
            <a:r>
              <a:rPr lang="en-US" altLang="zh-CN" b="1" dirty="0"/>
              <a:t>X→A</a:t>
            </a:r>
            <a:r>
              <a:rPr lang="zh-CN" altLang="en-US" b="1" dirty="0"/>
              <a:t>，令</a:t>
            </a:r>
            <a:r>
              <a:rPr lang="en-US" altLang="zh-CN" b="1" dirty="0"/>
              <a:t>G=F-{X→A}</a:t>
            </a:r>
            <a:r>
              <a:rPr lang="zh-CN" altLang="en-US" b="1" dirty="0"/>
              <a:t>，若</a:t>
            </a:r>
            <a:r>
              <a:rPr lang="en-US" altLang="zh-CN" b="1" dirty="0"/>
              <a:t>A∈(X)</a:t>
            </a:r>
            <a:r>
              <a:rPr lang="en-US" altLang="zh-CN" b="1" baseline="-20000" dirty="0"/>
              <a:t>G</a:t>
            </a:r>
            <a:r>
              <a:rPr lang="en-US" altLang="zh-CN" b="1" baseline="30000" dirty="0"/>
              <a:t>+</a:t>
            </a:r>
            <a:r>
              <a:rPr lang="zh-CN" altLang="en-US" b="1" dirty="0"/>
              <a:t>，则从</a:t>
            </a:r>
            <a:r>
              <a:rPr lang="en-US" altLang="zh-CN" b="1" dirty="0"/>
              <a:t>F</a:t>
            </a:r>
            <a:r>
              <a:rPr lang="zh-CN" altLang="en-US" b="1" dirty="0"/>
              <a:t>中去掉</a:t>
            </a:r>
            <a:r>
              <a:rPr lang="en-US" altLang="zh-CN" b="1" dirty="0"/>
              <a:t>X→A</a:t>
            </a:r>
            <a:r>
              <a:rPr lang="zh-CN" altLang="en-US" b="1" dirty="0"/>
              <a:t>。</a:t>
            </a:r>
            <a:endParaRPr lang="en-US" altLang="zh-CN" b="1" dirty="0"/>
          </a:p>
          <a:p>
            <a:pPr eaLnBrk="1" hangingPunct="1">
              <a:lnSpc>
                <a:spcPct val="110000"/>
              </a:lnSpc>
              <a:buFontTx/>
              <a:buNone/>
            </a:pPr>
            <a:r>
              <a:rPr lang="en-US" altLang="zh-CN" b="1" dirty="0">
                <a:solidFill>
                  <a:srgbClr val="FF0000"/>
                </a:solidFill>
              </a:rPr>
              <a:t>   [</a:t>
            </a:r>
            <a:r>
              <a:rPr lang="zh-CN" altLang="en-US" b="1" dirty="0">
                <a:solidFill>
                  <a:srgbClr val="FF0000"/>
                </a:solidFill>
              </a:rPr>
              <a:t>逐个检查</a:t>
            </a:r>
            <a:r>
              <a:rPr lang="en-US" altLang="zh-CN" b="1" dirty="0">
                <a:solidFill>
                  <a:srgbClr val="FF0000"/>
                </a:solidFill>
              </a:rPr>
              <a:t>F</a:t>
            </a:r>
            <a:r>
              <a:rPr lang="zh-CN" altLang="en-US" b="1" dirty="0">
                <a:solidFill>
                  <a:srgbClr val="FF0000"/>
                </a:solidFill>
              </a:rPr>
              <a:t>中的每一项，看是否</a:t>
            </a:r>
            <a:r>
              <a:rPr lang="en-US" altLang="zh-CN" b="1" dirty="0">
                <a:solidFill>
                  <a:srgbClr val="FF0000"/>
                </a:solidFill>
              </a:rPr>
              <a:t>F-{X→A}</a:t>
            </a:r>
            <a:r>
              <a:rPr lang="zh-CN" altLang="en-US" b="1" dirty="0">
                <a:solidFill>
                  <a:srgbClr val="FF0000"/>
                </a:solidFill>
              </a:rPr>
              <a:t>与</a:t>
            </a:r>
            <a:r>
              <a:rPr lang="en-US" altLang="zh-CN" b="1" dirty="0">
                <a:solidFill>
                  <a:srgbClr val="FF0000"/>
                </a:solidFill>
              </a:rPr>
              <a:t>F</a:t>
            </a:r>
            <a:r>
              <a:rPr lang="zh-CN" altLang="en-US" b="1" dirty="0">
                <a:solidFill>
                  <a:srgbClr val="FF0000"/>
                </a:solidFill>
              </a:rPr>
              <a:t>等价</a:t>
            </a:r>
            <a:r>
              <a:rPr lang="en-US" altLang="zh-CN" b="1" dirty="0">
                <a:solidFill>
                  <a:srgbClr val="FF0000"/>
                </a:solidFill>
              </a:rPr>
              <a:t>]</a:t>
            </a:r>
          </a:p>
          <a:p>
            <a:pPr eaLnBrk="1" hangingPunct="1">
              <a:lnSpc>
                <a:spcPct val="110000"/>
              </a:lnSpc>
              <a:buFontTx/>
              <a:buNone/>
            </a:pPr>
            <a:r>
              <a:rPr lang="en-US" altLang="zh-CN" b="1" dirty="0"/>
              <a:t>(3)</a:t>
            </a:r>
            <a:r>
              <a:rPr lang="zh-CN" altLang="en-US" b="1" dirty="0"/>
              <a:t>逐个检查函数依赖</a:t>
            </a:r>
            <a:r>
              <a:rPr lang="en-US" altLang="zh-CN" b="1" dirty="0"/>
              <a:t>X→A</a:t>
            </a:r>
            <a:r>
              <a:rPr lang="zh-CN" altLang="en-US" b="1" dirty="0"/>
              <a:t>，若</a:t>
            </a:r>
            <a:r>
              <a:rPr lang="en-US" altLang="zh-CN" b="1" dirty="0"/>
              <a:t>X=B</a:t>
            </a:r>
            <a:r>
              <a:rPr lang="en-US" altLang="zh-CN" b="1" baseline="-20000" dirty="0"/>
              <a:t>1</a:t>
            </a:r>
            <a:r>
              <a:rPr lang="en-US" altLang="zh-CN" b="1" dirty="0"/>
              <a:t>B</a:t>
            </a:r>
            <a:r>
              <a:rPr lang="en-US" altLang="zh-CN" b="1" baseline="-20000" dirty="0"/>
              <a:t>2</a:t>
            </a:r>
            <a:r>
              <a:rPr lang="en-US" altLang="zh-CN" b="1" dirty="0"/>
              <a:t>…</a:t>
            </a:r>
            <a:r>
              <a:rPr lang="en-US" altLang="zh-CN" b="1" dirty="0" err="1"/>
              <a:t>B</a:t>
            </a:r>
            <a:r>
              <a:rPr lang="en-US" altLang="zh-CN" b="1" baseline="-20000" dirty="0" err="1"/>
              <a:t>m</a:t>
            </a:r>
            <a:r>
              <a:rPr lang="zh-CN" altLang="en-US" b="1" dirty="0"/>
              <a:t>，逐个考查</a:t>
            </a:r>
            <a:r>
              <a:rPr lang="en-US" altLang="zh-CN" b="1" dirty="0"/>
              <a:t>B</a:t>
            </a:r>
            <a:r>
              <a:rPr lang="en-US" altLang="zh-CN" b="1" baseline="-20000" dirty="0"/>
              <a:t>i</a:t>
            </a:r>
            <a:r>
              <a:rPr lang="en-US" altLang="zh-CN" b="1" dirty="0"/>
              <a:t>(</a:t>
            </a:r>
            <a:r>
              <a:rPr lang="en-US" altLang="zh-CN" b="1" dirty="0" err="1"/>
              <a:t>i</a:t>
            </a:r>
            <a:r>
              <a:rPr lang="en-US" altLang="zh-CN" b="1" dirty="0"/>
              <a:t>=1,2,…,m)</a:t>
            </a:r>
            <a:r>
              <a:rPr lang="zh-CN" altLang="en-US" b="1" dirty="0"/>
              <a:t>，若</a:t>
            </a:r>
            <a:r>
              <a:rPr lang="en-US" altLang="zh-CN" b="1" dirty="0"/>
              <a:t>A∈(X-B</a:t>
            </a:r>
            <a:r>
              <a:rPr lang="en-US" altLang="zh-CN" b="1" baseline="-20000" dirty="0"/>
              <a:t>i</a:t>
            </a:r>
            <a:r>
              <a:rPr lang="en-US" altLang="zh-CN" b="1" dirty="0"/>
              <a:t>)</a:t>
            </a:r>
            <a:r>
              <a:rPr lang="en-US" altLang="zh-CN" b="1" baseline="-20000" dirty="0"/>
              <a:t>F</a:t>
            </a:r>
            <a:r>
              <a:rPr lang="en-US" altLang="zh-CN" b="1" baseline="30000" dirty="0"/>
              <a:t>+</a:t>
            </a:r>
            <a:r>
              <a:rPr lang="zh-CN" altLang="en-US" b="1" dirty="0"/>
              <a:t>，则以</a:t>
            </a:r>
            <a:r>
              <a:rPr lang="en-US" altLang="zh-CN" b="1" dirty="0"/>
              <a:t>X-B</a:t>
            </a:r>
            <a:r>
              <a:rPr lang="en-US" altLang="zh-CN" b="1" baseline="-20000" dirty="0"/>
              <a:t>i</a:t>
            </a:r>
            <a:r>
              <a:rPr lang="zh-CN" altLang="en-US" b="1" dirty="0"/>
              <a:t>取代</a:t>
            </a:r>
            <a:r>
              <a:rPr lang="en-US" altLang="zh-CN" b="1" dirty="0"/>
              <a:t>X</a:t>
            </a:r>
            <a:r>
              <a:rPr lang="zh-CN" altLang="en-US" b="1" dirty="0"/>
              <a:t>。</a:t>
            </a:r>
            <a:r>
              <a:rPr lang="en-US" altLang="zh-CN" b="1" dirty="0">
                <a:solidFill>
                  <a:srgbClr val="FF0000"/>
                </a:solidFill>
              </a:rPr>
              <a:t>[</a:t>
            </a:r>
            <a:r>
              <a:rPr lang="zh-CN" altLang="en-US" b="1" dirty="0">
                <a:solidFill>
                  <a:srgbClr val="FF0000"/>
                </a:solidFill>
              </a:rPr>
              <a:t>判每个函数依赖左部是否有冗余属性</a:t>
            </a:r>
            <a:r>
              <a:rPr lang="en-US" altLang="zh-CN" b="1" dirty="0">
                <a:solidFill>
                  <a:srgbClr val="FF0000"/>
                </a:solidFill>
              </a:rPr>
              <a:t>]</a:t>
            </a:r>
          </a:p>
        </p:txBody>
      </p:sp>
      <p:sp>
        <p:nvSpPr>
          <p:cNvPr id="70658" name="灯片编号占位符 5"/>
          <p:cNvSpPr>
            <a:spLocks noGrp="1"/>
          </p:cNvSpPr>
          <p:nvPr>
            <p:ph type="sldNum" sz="quarter" idx="12"/>
          </p:nvPr>
        </p:nvSpPr>
        <p:spPr>
          <a:noFill/>
        </p:spPr>
        <p:txBody>
          <a:bodyPr/>
          <a:lstStyle/>
          <a:p>
            <a:fld id="{BFED644D-37EA-4FCE-A0D3-5D0FE2587370}" type="slidenum">
              <a:rPr lang="en-US" altLang="zh-CN" smtClean="0"/>
              <a:pPr/>
              <a:t>14</a:t>
            </a:fld>
            <a:endParaRPr lang="en-US" altLang="zh-CN" smtClean="0"/>
          </a:p>
        </p:txBody>
      </p:sp>
      <p:sp>
        <p:nvSpPr>
          <p:cNvPr id="4" name="矩形 3"/>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244136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9138">
                                            <p:txEl>
                                              <p:pRg st="0" end="0"/>
                                            </p:txEl>
                                          </p:spTgt>
                                        </p:tgtEl>
                                        <p:attrNameLst>
                                          <p:attrName>style.visibility</p:attrName>
                                        </p:attrNameLst>
                                      </p:cBhvr>
                                      <p:to>
                                        <p:strVal val="visible"/>
                                      </p:to>
                                    </p:set>
                                    <p:animEffect transition="in" filter="barn(outVertical)">
                                      <p:cBhvr>
                                        <p:cTn id="7" dur="500"/>
                                        <p:tgtEl>
                                          <p:spTgt spid="219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9138">
                                            <p:txEl>
                                              <p:pRg st="1" end="1"/>
                                            </p:txEl>
                                          </p:spTgt>
                                        </p:tgtEl>
                                        <p:attrNameLst>
                                          <p:attrName>style.visibility</p:attrName>
                                        </p:attrNameLst>
                                      </p:cBhvr>
                                      <p:to>
                                        <p:strVal val="visible"/>
                                      </p:to>
                                    </p:set>
                                    <p:animEffect transition="in" filter="barn(outVertical)">
                                      <p:cBhvr>
                                        <p:cTn id="12" dur="500"/>
                                        <p:tgtEl>
                                          <p:spTgt spid="219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9138">
                                            <p:txEl>
                                              <p:pRg st="2" end="2"/>
                                            </p:txEl>
                                          </p:spTgt>
                                        </p:tgtEl>
                                        <p:attrNameLst>
                                          <p:attrName>style.visibility</p:attrName>
                                        </p:attrNameLst>
                                      </p:cBhvr>
                                      <p:to>
                                        <p:strVal val="visible"/>
                                      </p:to>
                                    </p:set>
                                    <p:animEffect transition="in" filter="barn(outVertical)">
                                      <p:cBhvr>
                                        <p:cTn id="17" dur="500"/>
                                        <p:tgtEl>
                                          <p:spTgt spid="219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9138">
                                            <p:txEl>
                                              <p:pRg st="3" end="3"/>
                                            </p:txEl>
                                          </p:spTgt>
                                        </p:tgtEl>
                                        <p:attrNameLst>
                                          <p:attrName>style.visibility</p:attrName>
                                        </p:attrNameLst>
                                      </p:cBhvr>
                                      <p:to>
                                        <p:strVal val="visible"/>
                                      </p:to>
                                    </p:set>
                                    <p:animEffect transition="in" filter="barn(outVertical)">
                                      <p:cBhvr>
                                        <p:cTn id="22" dur="500"/>
                                        <p:tgtEl>
                                          <p:spTgt spid="219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19138">
                                            <p:txEl>
                                              <p:pRg st="4" end="4"/>
                                            </p:txEl>
                                          </p:spTgt>
                                        </p:tgtEl>
                                        <p:attrNameLst>
                                          <p:attrName>style.visibility</p:attrName>
                                        </p:attrNameLst>
                                      </p:cBhvr>
                                      <p:to>
                                        <p:strVal val="visible"/>
                                      </p:to>
                                    </p:set>
                                    <p:animEffect transition="in" filter="barn(outVertical)">
                                      <p:cBhvr>
                                        <p:cTn id="27" dur="500"/>
                                        <p:tgtEl>
                                          <p:spTgt spid="2191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19138">
                                            <p:txEl>
                                              <p:pRg st="5" end="5"/>
                                            </p:txEl>
                                          </p:spTgt>
                                        </p:tgtEl>
                                        <p:attrNameLst>
                                          <p:attrName>style.visibility</p:attrName>
                                        </p:attrNameLst>
                                      </p:cBhvr>
                                      <p:to>
                                        <p:strVal val="visible"/>
                                      </p:to>
                                    </p:set>
                                    <p:animEffect transition="in" filter="barn(outVertical)">
                                      <p:cBhvr>
                                        <p:cTn id="32" dur="500"/>
                                        <p:tgtEl>
                                          <p:spTgt spid="219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35496" y="762001"/>
            <a:ext cx="9036496" cy="5143500"/>
          </a:xfrm>
          <a:solidFill>
            <a:schemeClr val="bg1"/>
          </a:solidFill>
          <a:ln>
            <a:noFill/>
          </a:ln>
        </p:spPr>
        <p:txBody>
          <a:bodyPr/>
          <a:lstStyle/>
          <a:p>
            <a:pPr eaLnBrk="1" hangingPunct="1">
              <a:buFontTx/>
              <a:buNone/>
            </a:pPr>
            <a:r>
              <a:rPr lang="zh-CN" altLang="en-US" b="1" i="1" dirty="0" smtClean="0">
                <a:solidFill>
                  <a:schemeClr val="tx2"/>
                </a:solidFill>
              </a:rPr>
              <a:t>例</a:t>
            </a:r>
            <a:r>
              <a:rPr lang="en-US" altLang="zh-CN" b="1" i="1" dirty="0" smtClean="0">
                <a:solidFill>
                  <a:schemeClr val="tx2"/>
                </a:solidFill>
              </a:rPr>
              <a:t>1</a:t>
            </a:r>
            <a:r>
              <a:rPr lang="zh-CN" altLang="en-US" b="1" i="1" dirty="0" smtClean="0">
                <a:solidFill>
                  <a:schemeClr val="tx2"/>
                </a:solidFill>
              </a:rPr>
              <a:t>：</a:t>
            </a:r>
            <a:r>
              <a:rPr lang="zh-CN" altLang="en-US" b="1" dirty="0"/>
              <a:t>将下列函数依赖集</a:t>
            </a:r>
            <a:r>
              <a:rPr lang="en-US" altLang="zh-CN" b="1" dirty="0"/>
              <a:t>F</a:t>
            </a:r>
            <a:r>
              <a:rPr lang="zh-CN" altLang="en-US" b="1" dirty="0"/>
              <a:t>划为最小函数依赖集。</a:t>
            </a:r>
          </a:p>
          <a:p>
            <a:pPr eaLnBrk="1" hangingPunct="1">
              <a:buFontTx/>
              <a:buNone/>
            </a:pPr>
            <a:r>
              <a:rPr lang="en-US" altLang="zh-CN" b="1" dirty="0"/>
              <a:t>F={A→B</a:t>
            </a:r>
            <a:r>
              <a:rPr lang="zh-CN" altLang="en-US" b="1" dirty="0"/>
              <a:t>，</a:t>
            </a:r>
            <a:r>
              <a:rPr lang="en-US" altLang="zh-CN" b="1" dirty="0"/>
              <a:t>B→A</a:t>
            </a:r>
            <a:r>
              <a:rPr lang="zh-CN" altLang="en-US" b="1" dirty="0"/>
              <a:t>，</a:t>
            </a:r>
            <a:r>
              <a:rPr lang="en-US" altLang="zh-CN" b="1" dirty="0"/>
              <a:t>B→C</a:t>
            </a:r>
            <a:r>
              <a:rPr lang="zh-CN" altLang="en-US" b="1" dirty="0"/>
              <a:t>，</a:t>
            </a:r>
            <a:r>
              <a:rPr lang="en-US" altLang="zh-CN" b="1" dirty="0"/>
              <a:t>A→C</a:t>
            </a:r>
            <a:r>
              <a:rPr lang="zh-CN" altLang="en-US" b="1" dirty="0"/>
              <a:t>，</a:t>
            </a:r>
            <a:r>
              <a:rPr lang="en-US" altLang="zh-CN" b="1" dirty="0"/>
              <a:t>C→A}</a:t>
            </a:r>
          </a:p>
          <a:p>
            <a:pPr eaLnBrk="1" hangingPunct="1">
              <a:buFontTx/>
              <a:buNone/>
            </a:pPr>
            <a:r>
              <a:rPr lang="zh-CN" altLang="en-US" b="1" dirty="0">
                <a:solidFill>
                  <a:srgbClr val="FF0000"/>
                </a:solidFill>
              </a:rPr>
              <a:t>解：</a:t>
            </a:r>
            <a:r>
              <a:rPr lang="en-US" altLang="zh-CN" b="1" dirty="0"/>
              <a:t>1</a:t>
            </a:r>
            <a:r>
              <a:rPr lang="zh-CN" altLang="en-US" b="1" dirty="0"/>
              <a:t>：分解为单个属性</a:t>
            </a:r>
            <a:r>
              <a:rPr lang="en-US" altLang="zh-CN" b="1" dirty="0"/>
              <a:t>F1=F</a:t>
            </a:r>
          </a:p>
          <a:p>
            <a:pPr eaLnBrk="1" hangingPunct="1">
              <a:buFontTx/>
              <a:buNone/>
            </a:pPr>
            <a:r>
              <a:rPr lang="en-US" altLang="zh-CN" b="1" dirty="0"/>
              <a:t>           2</a:t>
            </a:r>
            <a:r>
              <a:rPr lang="zh-CN" altLang="en-US" b="1" dirty="0"/>
              <a:t>：消去</a:t>
            </a:r>
            <a:r>
              <a:rPr lang="en-US" altLang="zh-CN" b="1" dirty="0"/>
              <a:t>F</a:t>
            </a:r>
            <a:r>
              <a:rPr lang="zh-CN" altLang="en-US" b="1" dirty="0"/>
              <a:t>中冗余的函数依赖</a:t>
            </a:r>
          </a:p>
          <a:p>
            <a:pPr eaLnBrk="1" hangingPunct="1">
              <a:buFontTx/>
              <a:buNone/>
            </a:pPr>
            <a:r>
              <a:rPr lang="zh-CN" altLang="en-US" b="1" dirty="0">
                <a:solidFill>
                  <a:srgbClr val="FF0000"/>
                </a:solidFill>
              </a:rPr>
              <a:t>考察</a:t>
            </a:r>
            <a:r>
              <a:rPr lang="en-US" altLang="zh-CN" b="1" dirty="0">
                <a:solidFill>
                  <a:srgbClr val="FF0000"/>
                </a:solidFill>
              </a:rPr>
              <a:t>A→B</a:t>
            </a:r>
            <a:r>
              <a:rPr lang="zh-CN" altLang="en-US" b="1" dirty="0">
                <a:solidFill>
                  <a:srgbClr val="FF0000"/>
                </a:solidFill>
              </a:rPr>
              <a:t>：</a:t>
            </a:r>
            <a:r>
              <a:rPr lang="zh-CN" altLang="en-US" b="1" dirty="0"/>
              <a:t>令</a:t>
            </a:r>
            <a:r>
              <a:rPr lang="en-US" altLang="zh-CN" b="1" dirty="0"/>
              <a:t>X=A  </a:t>
            </a:r>
            <a:r>
              <a:rPr lang="zh-CN" altLang="en-US" b="1" dirty="0"/>
              <a:t>求</a:t>
            </a:r>
            <a:r>
              <a:rPr lang="en-US" altLang="zh-CN" b="1" dirty="0"/>
              <a:t>X</a:t>
            </a:r>
            <a:r>
              <a:rPr lang="en-US" altLang="zh-CN" b="1" baseline="30000" dirty="0"/>
              <a:t>+</a:t>
            </a:r>
            <a:r>
              <a:rPr lang="en-US" altLang="zh-CN" b="1" dirty="0"/>
              <a:t>= </a:t>
            </a:r>
            <a:r>
              <a:rPr lang="zh-CN" altLang="en-US" b="1" dirty="0"/>
              <a:t>？ </a:t>
            </a:r>
            <a:r>
              <a:rPr lang="en-US" altLang="zh-CN" b="1" dirty="0"/>
              <a:t>X</a:t>
            </a:r>
            <a:r>
              <a:rPr lang="en-US" altLang="zh-CN" b="1" baseline="30000" dirty="0"/>
              <a:t>(0)</a:t>
            </a:r>
            <a:r>
              <a:rPr lang="en-US" altLang="zh-CN" b="1" dirty="0"/>
              <a:t>=A   X</a:t>
            </a:r>
            <a:r>
              <a:rPr lang="en-US" altLang="zh-CN" b="1" baseline="30000" dirty="0"/>
              <a:t>(1)</a:t>
            </a:r>
            <a:r>
              <a:rPr lang="en-US" altLang="zh-CN" b="1" dirty="0"/>
              <a:t>=</a:t>
            </a:r>
            <a:r>
              <a:rPr lang="en-US" altLang="zh-CN" b="1" i="1" dirty="0">
                <a:solidFill>
                  <a:srgbClr val="FF0000"/>
                </a:solidFill>
              </a:rPr>
              <a:t>AC=X</a:t>
            </a:r>
            <a:r>
              <a:rPr lang="en-US" altLang="zh-CN" b="1" i="1" baseline="30000" dirty="0">
                <a:solidFill>
                  <a:srgbClr val="FF0000"/>
                </a:solidFill>
              </a:rPr>
              <a:t>+</a:t>
            </a:r>
          </a:p>
          <a:p>
            <a:pPr eaLnBrk="1" hangingPunct="1">
              <a:buFontTx/>
              <a:buNone/>
            </a:pPr>
            <a:r>
              <a:rPr lang="en-US" altLang="zh-CN" b="1" dirty="0"/>
              <a:t>                  </a:t>
            </a:r>
            <a:r>
              <a:rPr lang="zh-CN" altLang="en-US" b="1" dirty="0"/>
              <a:t>因为</a:t>
            </a:r>
            <a:r>
              <a:rPr lang="en-US" altLang="zh-CN" b="1" dirty="0"/>
              <a:t>B</a:t>
            </a:r>
            <a:r>
              <a:rPr lang="zh-CN" altLang="en-US" b="1" dirty="0"/>
              <a:t>不属于</a:t>
            </a:r>
            <a:r>
              <a:rPr lang="en-US" altLang="zh-CN" b="1" dirty="0"/>
              <a:t>X</a:t>
            </a:r>
            <a:r>
              <a:rPr lang="en-US" altLang="zh-CN" b="1" baseline="30000" dirty="0"/>
              <a:t>+   </a:t>
            </a:r>
            <a:r>
              <a:rPr lang="en-US" altLang="zh-CN" b="1" dirty="0"/>
              <a:t> </a:t>
            </a:r>
            <a:r>
              <a:rPr lang="zh-CN" altLang="en-US" b="1" dirty="0"/>
              <a:t>所以</a:t>
            </a:r>
            <a:r>
              <a:rPr lang="en-US" altLang="zh-CN" b="1" dirty="0">
                <a:solidFill>
                  <a:srgbClr val="FF3300"/>
                </a:solidFill>
              </a:rPr>
              <a:t>A→B</a:t>
            </a:r>
            <a:r>
              <a:rPr lang="zh-CN" altLang="en-US" b="1" dirty="0"/>
              <a:t>不冗余。</a:t>
            </a:r>
          </a:p>
          <a:p>
            <a:pPr eaLnBrk="1" hangingPunct="1">
              <a:buFontTx/>
              <a:buNone/>
            </a:pPr>
            <a:r>
              <a:rPr lang="zh-CN" altLang="en-US" b="1" dirty="0">
                <a:solidFill>
                  <a:srgbClr val="FF0000"/>
                </a:solidFill>
              </a:rPr>
              <a:t>考察</a:t>
            </a:r>
            <a:r>
              <a:rPr lang="en-US" altLang="zh-CN" b="1" dirty="0">
                <a:solidFill>
                  <a:srgbClr val="FF0000"/>
                </a:solidFill>
              </a:rPr>
              <a:t>B→A</a:t>
            </a:r>
            <a:r>
              <a:rPr lang="zh-CN" altLang="en-US" b="1" dirty="0">
                <a:solidFill>
                  <a:srgbClr val="FF0000"/>
                </a:solidFill>
              </a:rPr>
              <a:t>：</a:t>
            </a:r>
            <a:r>
              <a:rPr lang="zh-CN" altLang="en-US" b="1" dirty="0"/>
              <a:t>令</a:t>
            </a:r>
            <a:r>
              <a:rPr lang="en-US" altLang="zh-CN" b="1" dirty="0"/>
              <a:t>X=B  </a:t>
            </a:r>
            <a:r>
              <a:rPr lang="zh-CN" altLang="en-US" b="1" dirty="0"/>
              <a:t>求</a:t>
            </a:r>
            <a:r>
              <a:rPr lang="en-US" altLang="zh-CN" b="1" dirty="0"/>
              <a:t>X</a:t>
            </a:r>
            <a:r>
              <a:rPr lang="en-US" altLang="zh-CN" b="1" baseline="30000" dirty="0"/>
              <a:t>+ </a:t>
            </a:r>
            <a:r>
              <a:rPr lang="en-US" altLang="zh-CN" b="1" dirty="0"/>
              <a:t>= </a:t>
            </a:r>
            <a:r>
              <a:rPr lang="zh-CN" altLang="en-US" b="1" dirty="0"/>
              <a:t>？</a:t>
            </a:r>
            <a:r>
              <a:rPr lang="zh-CN" altLang="en-US" b="1" baseline="30000" dirty="0"/>
              <a:t> </a:t>
            </a:r>
            <a:r>
              <a:rPr lang="en-US" altLang="zh-CN" b="1" dirty="0"/>
              <a:t>X</a:t>
            </a:r>
            <a:r>
              <a:rPr lang="en-US" altLang="zh-CN" b="1" baseline="30000" dirty="0"/>
              <a:t>(0)</a:t>
            </a:r>
            <a:r>
              <a:rPr lang="en-US" altLang="zh-CN" b="1" dirty="0"/>
              <a:t>=B   X</a:t>
            </a:r>
            <a:r>
              <a:rPr lang="en-US" altLang="zh-CN" b="1" baseline="30000" dirty="0"/>
              <a:t>(1)</a:t>
            </a:r>
            <a:r>
              <a:rPr lang="en-US" altLang="zh-CN" b="1" dirty="0"/>
              <a:t>=BC  X</a:t>
            </a:r>
            <a:r>
              <a:rPr lang="en-US" altLang="zh-CN" b="1" baseline="30000" dirty="0"/>
              <a:t>(2)</a:t>
            </a:r>
            <a:r>
              <a:rPr lang="en-US" altLang="zh-CN" b="1" dirty="0"/>
              <a:t>=ABC =X</a:t>
            </a:r>
            <a:r>
              <a:rPr lang="en-US" altLang="zh-CN" b="1" baseline="30000" dirty="0"/>
              <a:t>+</a:t>
            </a:r>
            <a:r>
              <a:rPr lang="en-US" altLang="zh-CN" b="1" dirty="0"/>
              <a:t>  </a:t>
            </a:r>
            <a:r>
              <a:rPr lang="zh-CN" altLang="en-US" b="1" dirty="0"/>
              <a:t>因为</a:t>
            </a:r>
            <a:r>
              <a:rPr lang="en-US" altLang="zh-CN" b="1" dirty="0"/>
              <a:t>A</a:t>
            </a:r>
            <a:r>
              <a:rPr lang="zh-CN" altLang="en-US" b="1" dirty="0"/>
              <a:t>属于</a:t>
            </a:r>
            <a:r>
              <a:rPr lang="en-US" altLang="zh-CN" b="1" dirty="0"/>
              <a:t>X</a:t>
            </a:r>
            <a:r>
              <a:rPr lang="en-US" altLang="zh-CN" b="1" baseline="30000" dirty="0"/>
              <a:t>+   </a:t>
            </a:r>
            <a:r>
              <a:rPr lang="en-US" altLang="zh-CN" b="1" dirty="0"/>
              <a:t> </a:t>
            </a:r>
            <a:r>
              <a:rPr lang="zh-CN" altLang="en-US" b="1" dirty="0"/>
              <a:t>所以</a:t>
            </a:r>
            <a:r>
              <a:rPr lang="en-US" altLang="zh-CN" b="1" dirty="0">
                <a:solidFill>
                  <a:srgbClr val="FF3300"/>
                </a:solidFill>
              </a:rPr>
              <a:t>B→A</a:t>
            </a:r>
            <a:r>
              <a:rPr lang="zh-CN" altLang="en-US" b="1" dirty="0"/>
              <a:t>冗余。</a:t>
            </a:r>
          </a:p>
          <a:p>
            <a:pPr eaLnBrk="1" hangingPunct="1">
              <a:buFontTx/>
              <a:buNone/>
            </a:pPr>
            <a:r>
              <a:rPr lang="zh-CN" altLang="en-US" b="1" dirty="0">
                <a:solidFill>
                  <a:srgbClr val="FF0000"/>
                </a:solidFill>
              </a:rPr>
              <a:t>考察</a:t>
            </a:r>
            <a:r>
              <a:rPr lang="en-US" altLang="zh-CN" b="1" dirty="0">
                <a:solidFill>
                  <a:srgbClr val="FF0000"/>
                </a:solidFill>
              </a:rPr>
              <a:t>B→C</a:t>
            </a:r>
            <a:r>
              <a:rPr lang="zh-CN" altLang="en-US" b="1" dirty="0">
                <a:solidFill>
                  <a:srgbClr val="FF0000"/>
                </a:solidFill>
              </a:rPr>
              <a:t>：</a:t>
            </a:r>
            <a:r>
              <a:rPr lang="zh-CN" altLang="en-US" b="1" dirty="0"/>
              <a:t>令</a:t>
            </a:r>
            <a:r>
              <a:rPr lang="en-US" altLang="zh-CN" b="1" dirty="0"/>
              <a:t>X=B  </a:t>
            </a:r>
            <a:r>
              <a:rPr lang="zh-CN" altLang="en-US" b="1" dirty="0"/>
              <a:t>求</a:t>
            </a:r>
            <a:r>
              <a:rPr lang="en-US" altLang="zh-CN" b="1" dirty="0"/>
              <a:t>X</a:t>
            </a:r>
            <a:r>
              <a:rPr lang="en-US" altLang="zh-CN" b="1" baseline="30000" dirty="0"/>
              <a:t>+ </a:t>
            </a:r>
            <a:r>
              <a:rPr lang="en-US" altLang="zh-CN" b="1" dirty="0"/>
              <a:t>= </a:t>
            </a:r>
            <a:r>
              <a:rPr lang="zh-CN" altLang="en-US" b="1" dirty="0"/>
              <a:t>？</a:t>
            </a:r>
            <a:r>
              <a:rPr lang="zh-CN" altLang="en-US" b="1" baseline="30000" dirty="0"/>
              <a:t> </a:t>
            </a:r>
            <a:r>
              <a:rPr lang="en-US" altLang="zh-CN" b="1" dirty="0"/>
              <a:t>X</a:t>
            </a:r>
            <a:r>
              <a:rPr lang="en-US" altLang="zh-CN" b="1" baseline="30000" dirty="0"/>
              <a:t>(0)</a:t>
            </a:r>
            <a:r>
              <a:rPr lang="en-US" altLang="zh-CN" b="1" dirty="0"/>
              <a:t>=B   X</a:t>
            </a:r>
            <a:r>
              <a:rPr lang="en-US" altLang="zh-CN" b="1" baseline="30000" dirty="0"/>
              <a:t>(1)</a:t>
            </a:r>
            <a:r>
              <a:rPr lang="en-US" altLang="zh-CN" b="1" dirty="0"/>
              <a:t>=AB=X</a:t>
            </a:r>
            <a:r>
              <a:rPr lang="en-US" altLang="zh-CN" b="1" baseline="30000" dirty="0"/>
              <a:t>+</a:t>
            </a:r>
            <a:r>
              <a:rPr lang="en-US" altLang="zh-CN" b="1" dirty="0"/>
              <a:t>  </a:t>
            </a:r>
            <a:r>
              <a:rPr lang="zh-CN" altLang="en-US" b="1" dirty="0"/>
              <a:t>因为</a:t>
            </a:r>
            <a:r>
              <a:rPr lang="en-US" altLang="zh-CN" b="1" dirty="0"/>
              <a:t>C</a:t>
            </a:r>
            <a:r>
              <a:rPr lang="zh-CN" altLang="en-US" b="1" dirty="0"/>
              <a:t>不属于</a:t>
            </a:r>
            <a:r>
              <a:rPr lang="en-US" altLang="zh-CN" b="1" dirty="0"/>
              <a:t>X</a:t>
            </a:r>
            <a:r>
              <a:rPr lang="en-US" altLang="zh-CN" b="1" baseline="30000" dirty="0"/>
              <a:t>+   </a:t>
            </a:r>
            <a:r>
              <a:rPr lang="en-US" altLang="zh-CN" b="1" dirty="0"/>
              <a:t> </a:t>
            </a:r>
            <a:r>
              <a:rPr lang="zh-CN" altLang="en-US" b="1" dirty="0"/>
              <a:t>所以</a:t>
            </a:r>
            <a:r>
              <a:rPr lang="en-US" altLang="zh-CN" b="1" dirty="0">
                <a:solidFill>
                  <a:srgbClr val="FF3300"/>
                </a:solidFill>
              </a:rPr>
              <a:t>B→C</a:t>
            </a:r>
            <a:r>
              <a:rPr lang="zh-CN" altLang="en-US" b="1" dirty="0"/>
              <a:t>不冗余。</a:t>
            </a:r>
          </a:p>
        </p:txBody>
      </p:sp>
      <p:sp>
        <p:nvSpPr>
          <p:cNvPr id="71682" name="灯片编号占位符 5"/>
          <p:cNvSpPr>
            <a:spLocks noGrp="1"/>
          </p:cNvSpPr>
          <p:nvPr>
            <p:ph type="sldNum" sz="quarter" idx="12"/>
          </p:nvPr>
        </p:nvSpPr>
        <p:spPr>
          <a:noFill/>
        </p:spPr>
        <p:txBody>
          <a:bodyPr/>
          <a:lstStyle/>
          <a:p>
            <a:fld id="{2489F5A1-9EB3-4241-B46A-670D6B65FBA9}" type="slidenum">
              <a:rPr lang="en-US" altLang="zh-CN" smtClean="0"/>
              <a:pPr/>
              <a:t>15</a:t>
            </a:fld>
            <a:endParaRPr lang="en-US" altLang="zh-CN" smtClean="0"/>
          </a:p>
        </p:txBody>
      </p:sp>
      <p:sp>
        <p:nvSpPr>
          <p:cNvPr id="4" name="矩形 3"/>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389325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slide(fromRight)">
                                      <p:cBhvr>
                                        <p:cTn id="7" dur="5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slide(fromRight)">
                                      <p:cBhvr>
                                        <p:cTn id="12" dur="500"/>
                                        <p:tgtEl>
                                          <p:spTgt spid="696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slide(fromRight)">
                                      <p:cBhvr>
                                        <p:cTn id="17" dur="500"/>
                                        <p:tgtEl>
                                          <p:spTgt spid="696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slide(fromRight)">
                                      <p:cBhvr>
                                        <p:cTn id="22" dur="500"/>
                                        <p:tgtEl>
                                          <p:spTgt spid="696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Effect transition="in" filter="slide(fromRight)">
                                      <p:cBhvr>
                                        <p:cTn id="27" dur="500"/>
                                        <p:tgtEl>
                                          <p:spTgt spid="696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Effect transition="in" filter="slide(fromRight)">
                                      <p:cBhvr>
                                        <p:cTn id="32" dur="500"/>
                                        <p:tgtEl>
                                          <p:spTgt spid="696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69634">
                                            <p:txEl>
                                              <p:pRg st="6" end="6"/>
                                            </p:txEl>
                                          </p:spTgt>
                                        </p:tgtEl>
                                        <p:attrNameLst>
                                          <p:attrName>style.visibility</p:attrName>
                                        </p:attrNameLst>
                                      </p:cBhvr>
                                      <p:to>
                                        <p:strVal val="visible"/>
                                      </p:to>
                                    </p:set>
                                    <p:animEffect transition="in" filter="slide(fromRight)">
                                      <p:cBhvr>
                                        <p:cTn id="37" dur="500"/>
                                        <p:tgtEl>
                                          <p:spTgt spid="696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69634">
                                            <p:txEl>
                                              <p:pRg st="7" end="7"/>
                                            </p:txEl>
                                          </p:spTgt>
                                        </p:tgtEl>
                                        <p:attrNameLst>
                                          <p:attrName>style.visibility</p:attrName>
                                        </p:attrNameLst>
                                      </p:cBhvr>
                                      <p:to>
                                        <p:strVal val="visible"/>
                                      </p:to>
                                    </p:set>
                                    <p:animEffect transition="in" filter="slide(fromRight)">
                                      <p:cBhvr>
                                        <p:cTn id="42" dur="500"/>
                                        <p:tgtEl>
                                          <p:spTgt spid="696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228605" y="1778004"/>
            <a:ext cx="8736013" cy="3271573"/>
          </a:xfrm>
          <a:solidFill>
            <a:schemeClr val="bg1"/>
          </a:solidFill>
          <a:ln w="38100">
            <a:noFill/>
          </a:ln>
        </p:spPr>
        <p:txBody>
          <a:bodyPr/>
          <a:lstStyle/>
          <a:p>
            <a:pPr eaLnBrk="1" hangingPunct="1">
              <a:buFontTx/>
              <a:buNone/>
            </a:pPr>
            <a:r>
              <a:rPr lang="zh-CN" altLang="en-US" b="1" dirty="0">
                <a:solidFill>
                  <a:schemeClr val="accent2"/>
                </a:solidFill>
              </a:rPr>
              <a:t>考察</a:t>
            </a:r>
            <a:r>
              <a:rPr lang="en-US" altLang="zh-CN" b="1" dirty="0">
                <a:solidFill>
                  <a:schemeClr val="accent2"/>
                </a:solidFill>
              </a:rPr>
              <a:t>A→C</a:t>
            </a:r>
            <a:r>
              <a:rPr lang="zh-CN" altLang="en-US" b="1" dirty="0">
                <a:solidFill>
                  <a:schemeClr val="accent2"/>
                </a:solidFill>
              </a:rPr>
              <a:t>：</a:t>
            </a:r>
            <a:r>
              <a:rPr lang="zh-CN" altLang="en-US" b="1" dirty="0"/>
              <a:t>令</a:t>
            </a:r>
            <a:r>
              <a:rPr lang="en-US" altLang="zh-CN" b="1" dirty="0"/>
              <a:t>X=A  </a:t>
            </a:r>
            <a:r>
              <a:rPr lang="zh-CN" altLang="en-US" b="1" dirty="0"/>
              <a:t>求</a:t>
            </a:r>
            <a:r>
              <a:rPr lang="en-US" altLang="zh-CN" b="1" dirty="0"/>
              <a:t>X</a:t>
            </a:r>
            <a:r>
              <a:rPr lang="en-US" altLang="zh-CN" b="1" baseline="30000" dirty="0"/>
              <a:t>+ </a:t>
            </a:r>
            <a:r>
              <a:rPr lang="en-US" altLang="zh-CN" b="1" dirty="0"/>
              <a:t>= </a:t>
            </a:r>
            <a:r>
              <a:rPr lang="zh-CN" altLang="en-US" b="1" dirty="0"/>
              <a:t>？</a:t>
            </a:r>
            <a:r>
              <a:rPr lang="zh-CN" altLang="en-US" b="1" baseline="30000" dirty="0"/>
              <a:t> </a:t>
            </a:r>
            <a:r>
              <a:rPr lang="en-US" altLang="zh-CN" b="1" dirty="0"/>
              <a:t>X</a:t>
            </a:r>
            <a:r>
              <a:rPr lang="en-US" altLang="zh-CN" b="1" baseline="30000" dirty="0"/>
              <a:t>(0)</a:t>
            </a:r>
            <a:r>
              <a:rPr lang="en-US" altLang="zh-CN" b="1" dirty="0"/>
              <a:t>=A   X</a:t>
            </a:r>
            <a:r>
              <a:rPr lang="en-US" altLang="zh-CN" b="1" baseline="30000" dirty="0"/>
              <a:t>(1)</a:t>
            </a:r>
            <a:r>
              <a:rPr lang="en-US" altLang="zh-CN" b="1" dirty="0"/>
              <a:t>=AB  X</a:t>
            </a:r>
            <a:r>
              <a:rPr lang="en-US" altLang="zh-CN" b="1" baseline="30000" dirty="0"/>
              <a:t>(2)</a:t>
            </a:r>
            <a:r>
              <a:rPr lang="en-US" altLang="zh-CN" b="1" dirty="0"/>
              <a:t>=ABC =X</a:t>
            </a:r>
            <a:r>
              <a:rPr lang="en-US" altLang="zh-CN" b="1" baseline="30000" dirty="0"/>
              <a:t>+</a:t>
            </a:r>
            <a:r>
              <a:rPr lang="en-US" altLang="zh-CN" b="1" dirty="0"/>
              <a:t>  </a:t>
            </a:r>
            <a:r>
              <a:rPr lang="zh-CN" altLang="en-US" b="1" dirty="0"/>
              <a:t>因为</a:t>
            </a:r>
            <a:r>
              <a:rPr lang="en-US" altLang="zh-CN" b="1" dirty="0"/>
              <a:t>C</a:t>
            </a:r>
            <a:r>
              <a:rPr lang="zh-CN" altLang="en-US" b="1" dirty="0"/>
              <a:t>属于</a:t>
            </a:r>
            <a:r>
              <a:rPr lang="en-US" altLang="zh-CN" b="1" dirty="0"/>
              <a:t>X</a:t>
            </a:r>
            <a:r>
              <a:rPr lang="en-US" altLang="zh-CN" b="1" baseline="30000" dirty="0"/>
              <a:t>+   </a:t>
            </a:r>
            <a:r>
              <a:rPr lang="en-US" altLang="zh-CN" b="1" dirty="0"/>
              <a:t> </a:t>
            </a:r>
            <a:r>
              <a:rPr lang="zh-CN" altLang="en-US" b="1" dirty="0"/>
              <a:t>所以</a:t>
            </a:r>
            <a:r>
              <a:rPr lang="en-US" altLang="zh-CN" b="1" dirty="0">
                <a:solidFill>
                  <a:srgbClr val="FF3300"/>
                </a:solidFill>
              </a:rPr>
              <a:t>A→C</a:t>
            </a:r>
            <a:r>
              <a:rPr lang="zh-CN" altLang="en-US" b="1" dirty="0"/>
              <a:t>冗余。</a:t>
            </a:r>
          </a:p>
          <a:p>
            <a:pPr eaLnBrk="1" hangingPunct="1">
              <a:buFontTx/>
              <a:buNone/>
            </a:pPr>
            <a:r>
              <a:rPr lang="zh-CN" altLang="en-US" b="1" dirty="0">
                <a:solidFill>
                  <a:schemeClr val="accent2"/>
                </a:solidFill>
              </a:rPr>
              <a:t>考察</a:t>
            </a:r>
            <a:r>
              <a:rPr lang="en-US" altLang="zh-CN" b="1" dirty="0">
                <a:solidFill>
                  <a:schemeClr val="accent2"/>
                </a:solidFill>
              </a:rPr>
              <a:t>C→A</a:t>
            </a:r>
            <a:r>
              <a:rPr lang="zh-CN" altLang="en-US" b="1" dirty="0">
                <a:solidFill>
                  <a:schemeClr val="accent2"/>
                </a:solidFill>
              </a:rPr>
              <a:t>：</a:t>
            </a:r>
            <a:r>
              <a:rPr lang="zh-CN" altLang="en-US" b="1" dirty="0"/>
              <a:t>令</a:t>
            </a:r>
            <a:r>
              <a:rPr lang="en-US" altLang="zh-CN" b="1" dirty="0"/>
              <a:t>X=C  </a:t>
            </a:r>
            <a:r>
              <a:rPr lang="zh-CN" altLang="en-US" b="1" dirty="0"/>
              <a:t>求</a:t>
            </a:r>
            <a:r>
              <a:rPr lang="en-US" altLang="zh-CN" b="1" dirty="0"/>
              <a:t>X</a:t>
            </a:r>
            <a:r>
              <a:rPr lang="en-US" altLang="zh-CN" b="1" baseline="30000" dirty="0"/>
              <a:t>+ </a:t>
            </a:r>
            <a:r>
              <a:rPr lang="en-US" altLang="zh-CN" b="1" dirty="0"/>
              <a:t>= </a:t>
            </a:r>
            <a:r>
              <a:rPr lang="zh-CN" altLang="en-US" b="1" dirty="0"/>
              <a:t>？</a:t>
            </a:r>
            <a:r>
              <a:rPr lang="zh-CN" altLang="en-US" b="1" baseline="30000" dirty="0"/>
              <a:t> </a:t>
            </a:r>
            <a:r>
              <a:rPr lang="zh-CN" altLang="en-US" b="1" dirty="0"/>
              <a:t> 因为</a:t>
            </a:r>
            <a:r>
              <a:rPr lang="en-US" altLang="zh-CN" b="1" dirty="0"/>
              <a:t>A</a:t>
            </a:r>
            <a:r>
              <a:rPr lang="zh-CN" altLang="en-US" b="1" dirty="0"/>
              <a:t>不属于</a:t>
            </a:r>
            <a:r>
              <a:rPr lang="en-US" altLang="zh-CN" b="1" dirty="0"/>
              <a:t>X</a:t>
            </a:r>
            <a:r>
              <a:rPr lang="en-US" altLang="zh-CN" b="1" baseline="30000" dirty="0"/>
              <a:t>+   </a:t>
            </a:r>
            <a:r>
              <a:rPr lang="en-US" altLang="zh-CN" b="1" dirty="0"/>
              <a:t> </a:t>
            </a:r>
            <a:r>
              <a:rPr lang="zh-CN" altLang="en-US" b="1" dirty="0"/>
              <a:t>所以</a:t>
            </a:r>
            <a:r>
              <a:rPr lang="en-US" altLang="zh-CN" b="1" dirty="0">
                <a:solidFill>
                  <a:srgbClr val="FF3300"/>
                </a:solidFill>
              </a:rPr>
              <a:t>C→A</a:t>
            </a:r>
            <a:r>
              <a:rPr lang="zh-CN" altLang="en-US" b="1" dirty="0"/>
              <a:t>不冗余。</a:t>
            </a:r>
          </a:p>
          <a:p>
            <a:pPr eaLnBrk="1" hangingPunct="1">
              <a:buFontTx/>
              <a:buNone/>
            </a:pPr>
            <a:r>
              <a:rPr lang="zh-CN" altLang="en-US" b="1" dirty="0"/>
              <a:t>因此 </a:t>
            </a:r>
          </a:p>
          <a:p>
            <a:pPr eaLnBrk="1" hangingPunct="1">
              <a:buFontTx/>
              <a:buNone/>
            </a:pPr>
            <a:r>
              <a:rPr lang="en-US" altLang="zh-CN" b="1" dirty="0"/>
              <a:t>3</a:t>
            </a:r>
            <a:r>
              <a:rPr lang="zh-CN" altLang="en-US" b="1" dirty="0"/>
              <a:t>：判每个函数依赖左部是否有冗余属性</a:t>
            </a:r>
          </a:p>
        </p:txBody>
      </p:sp>
      <p:sp>
        <p:nvSpPr>
          <p:cNvPr id="72706" name="灯片编号占位符 5"/>
          <p:cNvSpPr>
            <a:spLocks noGrp="1"/>
          </p:cNvSpPr>
          <p:nvPr>
            <p:ph type="sldNum" sz="quarter" idx="12"/>
          </p:nvPr>
        </p:nvSpPr>
        <p:spPr>
          <a:noFill/>
        </p:spPr>
        <p:txBody>
          <a:bodyPr/>
          <a:lstStyle/>
          <a:p>
            <a:fld id="{872C7037-A254-456B-A607-72203994F26E}" type="slidenum">
              <a:rPr lang="en-US" altLang="zh-CN" smtClean="0"/>
              <a:pPr/>
              <a:t>16</a:t>
            </a:fld>
            <a:endParaRPr lang="en-US" altLang="zh-CN" smtClean="0"/>
          </a:p>
        </p:txBody>
      </p:sp>
      <p:sp>
        <p:nvSpPr>
          <p:cNvPr id="72708" name="Rectangle 3"/>
          <p:cNvSpPr>
            <a:spLocks noChangeArrowheads="1"/>
          </p:cNvSpPr>
          <p:nvPr/>
        </p:nvSpPr>
        <p:spPr bwMode="auto">
          <a:xfrm>
            <a:off x="914406" y="889006"/>
            <a:ext cx="7523213" cy="584775"/>
          </a:xfrm>
          <a:prstGeom prst="rect">
            <a:avLst/>
          </a:prstGeom>
          <a:solidFill>
            <a:srgbClr val="FFFFCC"/>
          </a:solidFill>
          <a:ln w="9525">
            <a:noFill/>
            <a:miter lim="800000"/>
            <a:headEnd/>
            <a:tailEnd/>
          </a:ln>
        </p:spPr>
        <p:txBody>
          <a:bodyPr wrap="none">
            <a:spAutoFit/>
          </a:bodyPr>
          <a:lstStyle/>
          <a:p>
            <a:pPr>
              <a:spcBef>
                <a:spcPct val="20000"/>
              </a:spcBef>
            </a:pPr>
            <a:r>
              <a:rPr kumimoji="1" lang="en-US" altLang="zh-CN" sz="3200" b="1">
                <a:latin typeface="Times New Roman" pitchFamily="18" charset="0"/>
              </a:rPr>
              <a:t>F={A→B</a:t>
            </a:r>
            <a:r>
              <a:rPr kumimoji="1" lang="zh-CN" altLang="en-US" sz="3200" b="1">
                <a:latin typeface="Times New Roman" pitchFamily="18" charset="0"/>
              </a:rPr>
              <a:t>，</a:t>
            </a:r>
            <a:r>
              <a:rPr kumimoji="1" lang="en-US" altLang="zh-CN" sz="3200" b="1" i="1">
                <a:solidFill>
                  <a:schemeClr val="accent2"/>
                </a:solidFill>
                <a:latin typeface="Times New Roman" pitchFamily="18" charset="0"/>
              </a:rPr>
              <a:t>B→A</a:t>
            </a:r>
            <a:r>
              <a:rPr kumimoji="1" lang="zh-CN" altLang="en-US" sz="3200" b="1" i="1">
                <a:solidFill>
                  <a:schemeClr val="accent2"/>
                </a:solidFill>
                <a:latin typeface="Times New Roman" pitchFamily="18" charset="0"/>
              </a:rPr>
              <a:t>，</a:t>
            </a:r>
            <a:r>
              <a:rPr kumimoji="1" lang="en-US" altLang="zh-CN" sz="3200" b="1">
                <a:latin typeface="Times New Roman" pitchFamily="18" charset="0"/>
              </a:rPr>
              <a:t>B→C</a:t>
            </a:r>
            <a:r>
              <a:rPr kumimoji="1" lang="zh-CN" altLang="en-US" sz="3200" b="1">
                <a:latin typeface="Times New Roman" pitchFamily="18" charset="0"/>
              </a:rPr>
              <a:t>，</a:t>
            </a:r>
            <a:r>
              <a:rPr kumimoji="1" lang="en-US" altLang="zh-CN" sz="3200" b="1" i="1">
                <a:solidFill>
                  <a:schemeClr val="accent2"/>
                </a:solidFill>
                <a:latin typeface="Times New Roman" pitchFamily="18" charset="0"/>
              </a:rPr>
              <a:t>A→C</a:t>
            </a:r>
            <a:r>
              <a:rPr kumimoji="1" lang="zh-CN" altLang="en-US" sz="3200" b="1" i="1">
                <a:solidFill>
                  <a:schemeClr val="accent2"/>
                </a:solidFill>
                <a:latin typeface="Times New Roman" pitchFamily="18" charset="0"/>
              </a:rPr>
              <a:t>，</a:t>
            </a:r>
            <a:r>
              <a:rPr kumimoji="1" lang="en-US" altLang="zh-CN" sz="3200" b="1">
                <a:latin typeface="Times New Roman" pitchFamily="18" charset="0"/>
              </a:rPr>
              <a:t>C→A}</a:t>
            </a:r>
          </a:p>
        </p:txBody>
      </p:sp>
      <p:sp>
        <p:nvSpPr>
          <p:cNvPr id="70660" name="Text Box 4"/>
          <p:cNvSpPr txBox="1">
            <a:spLocks noChangeArrowheads="1"/>
          </p:cNvSpPr>
          <p:nvPr/>
        </p:nvSpPr>
        <p:spPr bwMode="auto">
          <a:xfrm>
            <a:off x="2828915" y="5229493"/>
            <a:ext cx="5943600" cy="523220"/>
          </a:xfrm>
          <a:prstGeom prst="rect">
            <a:avLst/>
          </a:prstGeom>
          <a:noFill/>
          <a:ln w="38100">
            <a:noFill/>
            <a:miter lim="800000"/>
            <a:headEnd/>
            <a:tailEnd/>
          </a:ln>
        </p:spPr>
        <p:txBody>
          <a:bodyPr>
            <a:spAutoFit/>
          </a:bodyPr>
          <a:lstStyle/>
          <a:p>
            <a:pPr>
              <a:spcBef>
                <a:spcPct val="20000"/>
              </a:spcBef>
            </a:pPr>
            <a:r>
              <a:rPr kumimoji="1" lang="en-US" altLang="zh-CN" sz="2800" b="1" dirty="0">
                <a:solidFill>
                  <a:srgbClr val="FF0000"/>
                </a:solidFill>
                <a:latin typeface="Times New Roman" pitchFamily="18" charset="0"/>
              </a:rPr>
              <a:t>F</a:t>
            </a:r>
            <a:r>
              <a:rPr kumimoji="1" lang="en-US" altLang="zh-CN" sz="2800" b="1" baseline="-25000" dirty="0">
                <a:solidFill>
                  <a:srgbClr val="FF0000"/>
                </a:solidFill>
                <a:latin typeface="Times New Roman" pitchFamily="18" charset="0"/>
              </a:rPr>
              <a:t> m</a:t>
            </a:r>
            <a:r>
              <a:rPr kumimoji="1" lang="en-US" altLang="zh-CN" sz="2800" b="1" dirty="0">
                <a:solidFill>
                  <a:srgbClr val="FF0000"/>
                </a:solidFill>
                <a:latin typeface="Times New Roman" pitchFamily="18" charset="0"/>
              </a:rPr>
              <a:t>={A→B</a:t>
            </a:r>
            <a:r>
              <a:rPr kumimoji="1" lang="zh-CN" altLang="en-US" sz="2800" b="1" dirty="0">
                <a:solidFill>
                  <a:srgbClr val="FF0000"/>
                </a:solidFill>
                <a:latin typeface="Times New Roman" pitchFamily="18" charset="0"/>
              </a:rPr>
              <a:t>，</a:t>
            </a:r>
            <a:r>
              <a:rPr kumimoji="1" lang="en-US" altLang="zh-CN" sz="2800" b="1" dirty="0">
                <a:solidFill>
                  <a:srgbClr val="FF0000"/>
                </a:solidFill>
                <a:latin typeface="Times New Roman" pitchFamily="18" charset="0"/>
              </a:rPr>
              <a:t>B→A</a:t>
            </a:r>
            <a:r>
              <a:rPr kumimoji="1" lang="zh-CN" altLang="en-US" sz="2800" b="1" dirty="0">
                <a:solidFill>
                  <a:srgbClr val="FF0000"/>
                </a:solidFill>
                <a:latin typeface="Times New Roman" pitchFamily="18" charset="0"/>
              </a:rPr>
              <a:t>，</a:t>
            </a:r>
            <a:r>
              <a:rPr kumimoji="1" lang="en-US" altLang="zh-CN" sz="2800" b="1" dirty="0">
                <a:solidFill>
                  <a:srgbClr val="FF0000"/>
                </a:solidFill>
                <a:latin typeface="Times New Roman" pitchFamily="18" charset="0"/>
              </a:rPr>
              <a:t>A→C</a:t>
            </a:r>
            <a:r>
              <a:rPr kumimoji="1" lang="zh-CN" altLang="en-US" sz="2800" b="1" dirty="0">
                <a:solidFill>
                  <a:srgbClr val="FF0000"/>
                </a:solidFill>
                <a:latin typeface="Times New Roman" pitchFamily="18" charset="0"/>
              </a:rPr>
              <a:t>，</a:t>
            </a:r>
            <a:r>
              <a:rPr kumimoji="1" lang="en-US" altLang="zh-CN" sz="2800" b="1" dirty="0">
                <a:solidFill>
                  <a:srgbClr val="FF0000"/>
                </a:solidFill>
                <a:latin typeface="Times New Roman" pitchFamily="18" charset="0"/>
              </a:rPr>
              <a:t>C→A}</a:t>
            </a:r>
            <a:endParaRPr kumimoji="1" lang="en-US" altLang="zh-CN" sz="2800" dirty="0">
              <a:solidFill>
                <a:srgbClr val="FF0000"/>
              </a:solidFill>
              <a:latin typeface="Times New Roman" pitchFamily="18" charset="0"/>
            </a:endParaRPr>
          </a:p>
        </p:txBody>
      </p:sp>
      <p:sp>
        <p:nvSpPr>
          <p:cNvPr id="70661" name="Text Box 5"/>
          <p:cNvSpPr txBox="1">
            <a:spLocks noChangeArrowheads="1"/>
          </p:cNvSpPr>
          <p:nvPr/>
        </p:nvSpPr>
        <p:spPr bwMode="auto">
          <a:xfrm>
            <a:off x="1907704" y="5183998"/>
            <a:ext cx="533400" cy="954107"/>
          </a:xfrm>
          <a:prstGeom prst="rect">
            <a:avLst/>
          </a:prstGeom>
          <a:noFill/>
          <a:ln w="38100">
            <a:noFill/>
            <a:miter lim="800000"/>
            <a:headEnd/>
            <a:tailEnd/>
          </a:ln>
        </p:spPr>
        <p:txBody>
          <a:bodyPr>
            <a:spAutoFit/>
          </a:bodyPr>
          <a:lstStyle/>
          <a:p>
            <a:pPr>
              <a:spcBef>
                <a:spcPct val="20000"/>
              </a:spcBef>
            </a:pPr>
            <a:r>
              <a:rPr kumimoji="1" lang="zh-CN" altLang="en-US" sz="2800" b="1" dirty="0">
                <a:latin typeface="Times New Roman" pitchFamily="18" charset="0"/>
              </a:rPr>
              <a:t>思考</a:t>
            </a:r>
          </a:p>
        </p:txBody>
      </p:sp>
      <p:sp>
        <p:nvSpPr>
          <p:cNvPr id="70662" name="Text Box 6"/>
          <p:cNvSpPr txBox="1">
            <a:spLocks noChangeArrowheads="1"/>
          </p:cNvSpPr>
          <p:nvPr/>
        </p:nvSpPr>
        <p:spPr bwMode="auto">
          <a:xfrm>
            <a:off x="1475656" y="3476164"/>
            <a:ext cx="5181600" cy="523220"/>
          </a:xfrm>
          <a:prstGeom prst="rect">
            <a:avLst/>
          </a:prstGeom>
          <a:noFill/>
          <a:ln w="9525">
            <a:noFill/>
            <a:miter lim="800000"/>
            <a:headEnd/>
            <a:tailEnd/>
          </a:ln>
        </p:spPr>
        <p:txBody>
          <a:bodyPr>
            <a:spAutoFit/>
          </a:bodyPr>
          <a:lstStyle/>
          <a:p>
            <a:pPr>
              <a:spcBef>
                <a:spcPct val="20000"/>
              </a:spcBef>
            </a:pPr>
            <a:r>
              <a:rPr kumimoji="1" lang="en-US" altLang="zh-CN" sz="2800" b="1" i="1" dirty="0">
                <a:solidFill>
                  <a:srgbClr val="FF0000"/>
                </a:solidFill>
                <a:latin typeface="Times New Roman" pitchFamily="18" charset="0"/>
              </a:rPr>
              <a:t>F2={A→B</a:t>
            </a:r>
            <a:r>
              <a:rPr kumimoji="1" lang="zh-CN" altLang="en-US" sz="2800" b="1" i="1" dirty="0">
                <a:solidFill>
                  <a:srgbClr val="FF0000"/>
                </a:solidFill>
                <a:latin typeface="Times New Roman" pitchFamily="18" charset="0"/>
              </a:rPr>
              <a:t>，</a:t>
            </a:r>
            <a:r>
              <a:rPr kumimoji="1" lang="en-US" altLang="zh-CN" sz="2800" b="1" i="1" dirty="0">
                <a:solidFill>
                  <a:srgbClr val="FF0000"/>
                </a:solidFill>
                <a:latin typeface="Times New Roman" pitchFamily="18" charset="0"/>
              </a:rPr>
              <a:t>B→C</a:t>
            </a:r>
            <a:r>
              <a:rPr kumimoji="1" lang="zh-CN" altLang="en-US" sz="2800" b="1" i="1" dirty="0">
                <a:solidFill>
                  <a:srgbClr val="FF0000"/>
                </a:solidFill>
                <a:latin typeface="Times New Roman" pitchFamily="18" charset="0"/>
              </a:rPr>
              <a:t>，</a:t>
            </a:r>
            <a:r>
              <a:rPr kumimoji="1" lang="en-US" altLang="zh-CN" sz="2800" b="1" i="1" dirty="0">
                <a:solidFill>
                  <a:srgbClr val="FF0000"/>
                </a:solidFill>
                <a:latin typeface="Times New Roman" pitchFamily="18" charset="0"/>
              </a:rPr>
              <a:t>C→A}</a:t>
            </a:r>
            <a:endParaRPr kumimoji="1" lang="en-US" altLang="zh-CN" sz="2000" dirty="0">
              <a:solidFill>
                <a:srgbClr val="FF0000"/>
              </a:solidFill>
              <a:latin typeface="Times New Roman" pitchFamily="18" charset="0"/>
            </a:endParaRPr>
          </a:p>
        </p:txBody>
      </p:sp>
      <p:sp>
        <p:nvSpPr>
          <p:cNvPr id="8" name="矩形 7"/>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3637534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barn(outVertical)">
                                      <p:cBhvr>
                                        <p:cTn id="7" dur="500"/>
                                        <p:tgtEl>
                                          <p:spTgt spid="706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barn(outVertical)">
                                      <p:cBhvr>
                                        <p:cTn id="12" dur="500"/>
                                        <p:tgtEl>
                                          <p:spTgt spid="706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70658">
                                            <p:txEl>
                                              <p:pRg st="2" end="2"/>
                                            </p:txEl>
                                          </p:spTgt>
                                        </p:tgtEl>
                                        <p:attrNameLst>
                                          <p:attrName>style.visibility</p:attrName>
                                        </p:attrNameLst>
                                      </p:cBhvr>
                                      <p:to>
                                        <p:strVal val="visible"/>
                                      </p:to>
                                    </p:set>
                                    <p:animEffect transition="in" filter="barn(outVertical)">
                                      <p:cBhvr>
                                        <p:cTn id="17" dur="500"/>
                                        <p:tgtEl>
                                          <p:spTgt spid="706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slide(fromBottom)">
                                      <p:cBhvr>
                                        <p:cTn id="22" dur="500"/>
                                        <p:tgtEl>
                                          <p:spTgt spid="7066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70658">
                                            <p:txEl>
                                              <p:pRg st="3" end="3"/>
                                            </p:txEl>
                                          </p:spTgt>
                                        </p:tgtEl>
                                        <p:attrNameLst>
                                          <p:attrName>style.visibility</p:attrName>
                                        </p:attrNameLst>
                                      </p:cBhvr>
                                      <p:to>
                                        <p:strVal val="visible"/>
                                      </p:to>
                                    </p:set>
                                    <p:animEffect transition="in" filter="barn(outVertical)">
                                      <p:cBhvr>
                                        <p:cTn id="27" dur="500"/>
                                        <p:tgtEl>
                                          <p:spTgt spid="706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70661"/>
                                        </p:tgtEl>
                                        <p:attrNameLst>
                                          <p:attrName>style.visibility</p:attrName>
                                        </p:attrNameLst>
                                      </p:cBhvr>
                                      <p:to>
                                        <p:strVal val="visible"/>
                                      </p:to>
                                    </p:set>
                                    <p:anim calcmode="lin" valueType="num">
                                      <p:cBhvr additive="base">
                                        <p:cTn id="32" dur="500" fill="hold"/>
                                        <p:tgtEl>
                                          <p:spTgt spid="70661"/>
                                        </p:tgtEl>
                                        <p:attrNameLst>
                                          <p:attrName>ppt_x</p:attrName>
                                        </p:attrNameLst>
                                      </p:cBhvr>
                                      <p:tavLst>
                                        <p:tav tm="0">
                                          <p:val>
                                            <p:strVal val="0-#ppt_w/2"/>
                                          </p:val>
                                        </p:tav>
                                        <p:tav tm="100000">
                                          <p:val>
                                            <p:strVal val="#ppt_x"/>
                                          </p:val>
                                        </p:tav>
                                      </p:tavLst>
                                    </p:anim>
                                    <p:anim calcmode="lin" valueType="num">
                                      <p:cBhvr additive="base">
                                        <p:cTn id="33"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0660"/>
                                        </p:tgtEl>
                                        <p:attrNameLst>
                                          <p:attrName>style.visibility</p:attrName>
                                        </p:attrNameLst>
                                      </p:cBhvr>
                                      <p:to>
                                        <p:strVal val="visible"/>
                                      </p:to>
                                    </p:set>
                                    <p:anim calcmode="lin" valueType="num">
                                      <p:cBhvr additive="base">
                                        <p:cTn id="38" dur="500" fill="hold"/>
                                        <p:tgtEl>
                                          <p:spTgt spid="70660"/>
                                        </p:tgtEl>
                                        <p:attrNameLst>
                                          <p:attrName>ppt_x</p:attrName>
                                        </p:attrNameLst>
                                      </p:cBhvr>
                                      <p:tavLst>
                                        <p:tav tm="0">
                                          <p:val>
                                            <p:strVal val="0-#ppt_w/2"/>
                                          </p:val>
                                        </p:tav>
                                        <p:tav tm="100000">
                                          <p:val>
                                            <p:strVal val="#ppt_x"/>
                                          </p:val>
                                        </p:tav>
                                      </p:tavLst>
                                    </p:anim>
                                    <p:anim calcmode="lin" valueType="num">
                                      <p:cBhvr additive="base">
                                        <p:cTn id="39"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advAuto="0"/>
      <p:bldP spid="70660" grpId="0"/>
      <p:bldP spid="70661" grpId="0"/>
      <p:bldP spid="7066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p:spPr>
        <p:txBody>
          <a:bodyPr/>
          <a:lstStyle/>
          <a:p>
            <a:fld id="{EB753AFD-4F37-446C-88ED-A0714FAF1456}" type="slidenum">
              <a:rPr lang="en-US" altLang="zh-CN" smtClean="0"/>
              <a:pPr/>
              <a:t>17</a:t>
            </a:fld>
            <a:endParaRPr lang="en-US" altLang="zh-CN" smtClean="0"/>
          </a:p>
        </p:txBody>
      </p:sp>
      <p:sp>
        <p:nvSpPr>
          <p:cNvPr id="73731" name="Rectangle 4"/>
          <p:cNvSpPr>
            <a:spLocks noChangeArrowheads="1"/>
          </p:cNvSpPr>
          <p:nvPr/>
        </p:nvSpPr>
        <p:spPr bwMode="auto">
          <a:xfrm>
            <a:off x="533405" y="1397000"/>
            <a:ext cx="7999413" cy="2340240"/>
          </a:xfrm>
          <a:prstGeom prst="rect">
            <a:avLst/>
          </a:prstGeom>
          <a:solidFill>
            <a:schemeClr val="bg1"/>
          </a:solidFill>
          <a:ln w="9525">
            <a:noFill/>
            <a:miter lim="800000"/>
            <a:headEnd/>
            <a:tailEnd/>
          </a:ln>
        </p:spPr>
        <p:txBody>
          <a:bodyPr anchor="ctr"/>
          <a:lstStyle/>
          <a:p>
            <a:r>
              <a:rPr lang="zh-CN" altLang="en-US" sz="2800" b="1" dirty="0" smtClean="0">
                <a:solidFill>
                  <a:srgbClr val="FF0000"/>
                </a:solidFill>
              </a:rPr>
              <a:t>例</a:t>
            </a:r>
            <a:r>
              <a:rPr lang="en-US" altLang="zh-CN" sz="2800" b="1" dirty="0" smtClean="0">
                <a:solidFill>
                  <a:srgbClr val="FF0000"/>
                </a:solidFill>
              </a:rPr>
              <a:t>2</a:t>
            </a:r>
            <a:r>
              <a:rPr lang="zh-CN" altLang="en-US" sz="2800" b="1" dirty="0" smtClean="0">
                <a:solidFill>
                  <a:srgbClr val="FF0000"/>
                </a:solidFill>
              </a:rPr>
              <a:t>：</a:t>
            </a:r>
            <a:r>
              <a:rPr lang="en-US" altLang="zh-CN" sz="2800" b="1" dirty="0" smtClean="0">
                <a:solidFill>
                  <a:srgbClr val="FF0000"/>
                </a:solidFill>
              </a:rPr>
              <a:t> </a:t>
            </a:r>
            <a:r>
              <a:rPr lang="zh-CN" altLang="en-US" sz="2800" b="1" dirty="0"/>
              <a:t>设有关系模式</a:t>
            </a:r>
            <a:r>
              <a:rPr lang="en-US" altLang="zh-CN" sz="2800" b="1" dirty="0"/>
              <a:t>R</a:t>
            </a:r>
            <a:r>
              <a:rPr lang="zh-CN" altLang="en-US" sz="2800" b="1" dirty="0"/>
              <a:t>（</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），其上的函数依赖集为：</a:t>
            </a:r>
            <a:r>
              <a:rPr lang="en-US" altLang="zh-CN" sz="2800" b="1" dirty="0"/>
              <a:t>F</a:t>
            </a:r>
            <a:r>
              <a:rPr lang="zh-CN" altLang="en-US" sz="2800" b="1" dirty="0"/>
              <a:t>＝</a:t>
            </a:r>
            <a:r>
              <a:rPr lang="en-US" altLang="zh-CN" sz="2800" b="1" dirty="0"/>
              <a:t>{A →C ,C →A</a:t>
            </a:r>
            <a:r>
              <a:rPr lang="zh-CN" altLang="en-US" sz="2800" b="1" dirty="0"/>
              <a:t>，</a:t>
            </a:r>
            <a:r>
              <a:rPr lang="en-US" altLang="zh-CN" sz="2800" b="1" dirty="0"/>
              <a:t>B → AC</a:t>
            </a:r>
            <a:r>
              <a:rPr lang="zh-CN" altLang="en-US" sz="2800" b="1" dirty="0"/>
              <a:t>，</a:t>
            </a:r>
            <a:r>
              <a:rPr lang="en-US" altLang="zh-CN" sz="2800" b="1" dirty="0"/>
              <a:t>D → AC}</a:t>
            </a:r>
            <a:r>
              <a:rPr lang="zh-CN" altLang="en-US" sz="2800" b="1" dirty="0"/>
              <a:t>，求</a:t>
            </a:r>
            <a:r>
              <a:rPr lang="en-US" altLang="zh-CN" sz="2800" b="1" dirty="0"/>
              <a:t>F</a:t>
            </a:r>
            <a:r>
              <a:rPr lang="zh-CN" altLang="en-US" sz="2800" b="1" dirty="0"/>
              <a:t>的最小覆盖。</a:t>
            </a:r>
            <a:r>
              <a:rPr lang="zh-CN" altLang="en-US" sz="2800" b="1" dirty="0">
                <a:solidFill>
                  <a:srgbClr val="FFFFCC"/>
                </a:solidFill>
              </a:rPr>
              <a:t/>
            </a:r>
            <a:br>
              <a:rPr lang="zh-CN" altLang="en-US" sz="2800" b="1" dirty="0">
                <a:solidFill>
                  <a:srgbClr val="FFFFCC"/>
                </a:solidFill>
              </a:rPr>
            </a:br>
            <a:endParaRPr lang="zh-CN" altLang="en-US" sz="2800" b="1" dirty="0">
              <a:solidFill>
                <a:srgbClr val="FFFFCC"/>
              </a:solidFill>
            </a:endParaRPr>
          </a:p>
        </p:txBody>
      </p:sp>
      <p:sp>
        <p:nvSpPr>
          <p:cNvPr id="5" name="矩形 4"/>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288352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73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424936" cy="5616624"/>
          </a:xfrm>
        </p:spPr>
        <p:txBody>
          <a:bodyPr>
            <a:normAutofit/>
          </a:bodyPr>
          <a:lstStyle/>
          <a:p>
            <a:pPr marL="0" indent="0">
              <a:buNone/>
            </a:pPr>
            <a:r>
              <a:rPr lang="en-US" altLang="zh-CN" sz="2400" b="1" dirty="0" smtClean="0"/>
              <a:t>R</a:t>
            </a:r>
            <a:r>
              <a:rPr lang="zh-CN" altLang="en-US" sz="2400" b="1" dirty="0"/>
              <a:t>（</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a:t>
            </a:r>
            <a:r>
              <a:rPr lang="en-US" altLang="zh-CN" sz="2400" b="1" dirty="0"/>
              <a:t>D</a:t>
            </a:r>
            <a:r>
              <a:rPr lang="zh-CN" altLang="en-US" sz="2400" b="1" dirty="0" smtClean="0"/>
              <a:t>），</a:t>
            </a:r>
            <a:r>
              <a:rPr lang="en-US" altLang="zh-CN" sz="2400" b="1" dirty="0" smtClean="0"/>
              <a:t>F</a:t>
            </a:r>
            <a:r>
              <a:rPr lang="zh-CN" altLang="en-US" sz="2400" b="1" dirty="0"/>
              <a:t>＝</a:t>
            </a:r>
            <a:r>
              <a:rPr lang="en-US" altLang="zh-CN" sz="2400" b="1" dirty="0"/>
              <a:t>{A →C ,C →A</a:t>
            </a:r>
            <a:r>
              <a:rPr lang="zh-CN" altLang="en-US" sz="2400" b="1" dirty="0"/>
              <a:t>，</a:t>
            </a:r>
            <a:r>
              <a:rPr lang="en-US" altLang="zh-CN" sz="2400" b="1" dirty="0"/>
              <a:t>B → AC</a:t>
            </a:r>
            <a:r>
              <a:rPr lang="zh-CN" altLang="en-US" sz="2400" b="1" dirty="0"/>
              <a:t>，</a:t>
            </a:r>
            <a:r>
              <a:rPr lang="en-US" altLang="zh-CN" sz="2400" b="1" dirty="0"/>
              <a:t>D → AC</a:t>
            </a:r>
            <a:r>
              <a:rPr lang="en-US" altLang="zh-CN" sz="2400" b="1" dirty="0" smtClean="0"/>
              <a:t>}</a:t>
            </a:r>
          </a:p>
          <a:p>
            <a:pPr marL="0" indent="0">
              <a:buNone/>
            </a:pPr>
            <a:r>
              <a:rPr lang="zh-CN" altLang="en-US" sz="2400" b="1" dirty="0" smtClean="0"/>
              <a:t>解</a:t>
            </a:r>
            <a:r>
              <a:rPr lang="en-US" altLang="zh-CN" sz="2400" b="1" dirty="0" smtClean="0"/>
              <a:t>:</a:t>
            </a:r>
            <a:r>
              <a:rPr lang="en-US" altLang="zh-CN" sz="2400" b="1" dirty="0" smtClean="0">
                <a:sym typeface="Wingdings" panose="05000000000000000000" pitchFamily="2" charset="2"/>
              </a:rPr>
              <a:t>(1)</a:t>
            </a:r>
            <a:r>
              <a:rPr lang="zh-CN" altLang="en-US" sz="2400" b="1" dirty="0" smtClean="0">
                <a:sym typeface="Wingdings" panose="05000000000000000000" pitchFamily="2" charset="2"/>
              </a:rPr>
              <a:t>分解右部为单个属性ＢＡ</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ＢＣ</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Ｄ</a:t>
            </a:r>
            <a:r>
              <a:rPr lang="en-US" altLang="zh-CN" sz="2400" b="1" dirty="0" smtClean="0">
                <a:sym typeface="Wingdings" panose="05000000000000000000" pitchFamily="2" charset="2"/>
              </a:rPr>
              <a:t>A,DC</a:t>
            </a:r>
          </a:p>
          <a:p>
            <a:pPr marL="0" indent="0">
              <a:buNone/>
            </a:pPr>
            <a:r>
              <a:rPr lang="en-US" altLang="zh-CN" sz="2400" b="1" dirty="0" smtClean="0">
                <a:sym typeface="Wingdings" panose="05000000000000000000" pitchFamily="2" charset="2"/>
              </a:rPr>
              <a:t>(2)</a:t>
            </a:r>
            <a:r>
              <a:rPr lang="zh-CN" altLang="en-US" sz="2400" b="1" dirty="0" smtClean="0">
                <a:sym typeface="Wingdings" panose="05000000000000000000" pitchFamily="2" charset="2"/>
              </a:rPr>
              <a:t>逐个考察</a:t>
            </a:r>
            <a:r>
              <a:rPr lang="en-US" altLang="zh-CN" sz="2400" b="1" dirty="0" smtClean="0">
                <a:sym typeface="Wingdings" panose="05000000000000000000" pitchFamily="2" charset="2"/>
              </a:rPr>
              <a:t>F</a:t>
            </a:r>
            <a:r>
              <a:rPr lang="zh-CN" altLang="en-US" sz="2400" b="1" dirty="0" smtClean="0">
                <a:sym typeface="Wingdings" panose="05000000000000000000" pitchFamily="2" charset="2"/>
              </a:rPr>
              <a:t>中的函数依赖是否冗余。</a:t>
            </a:r>
            <a:endParaRPr lang="en-US" altLang="zh-CN" sz="2400" b="1" dirty="0" smtClean="0">
              <a:sym typeface="Wingdings" panose="05000000000000000000" pitchFamily="2" charset="2"/>
            </a:endParaRPr>
          </a:p>
          <a:p>
            <a:pPr marL="0" indent="0">
              <a:buNone/>
            </a:pPr>
            <a:r>
              <a:rPr lang="en-US" altLang="zh-CN" sz="2400" b="1" dirty="0">
                <a:sym typeface="Wingdings" panose="05000000000000000000" pitchFamily="2" charset="2"/>
              </a:rPr>
              <a:t>	</a:t>
            </a:r>
            <a:r>
              <a:rPr lang="en-US" altLang="zh-CN" sz="2400" b="1" dirty="0" smtClean="0">
                <a:sym typeface="Wingdings" panose="05000000000000000000" pitchFamily="2" charset="2"/>
              </a:rPr>
              <a:t>BA, BC </a:t>
            </a:r>
            <a:r>
              <a:rPr lang="zh-CN" altLang="en-US" sz="2400" b="1" dirty="0" smtClean="0">
                <a:sym typeface="Wingdings" panose="05000000000000000000" pitchFamily="2" charset="2"/>
              </a:rPr>
              <a:t>中一个冗余</a:t>
            </a:r>
            <a:endParaRPr lang="en-US" altLang="zh-CN" sz="2400" b="1" dirty="0" smtClean="0">
              <a:sym typeface="Wingdings" panose="05000000000000000000" pitchFamily="2" charset="2"/>
            </a:endParaRPr>
          </a:p>
          <a:p>
            <a:pPr marL="0" indent="0">
              <a:buNone/>
            </a:pPr>
            <a:r>
              <a:rPr lang="en-US" altLang="zh-CN" sz="2400" b="1" dirty="0">
                <a:sym typeface="Wingdings" panose="05000000000000000000" pitchFamily="2" charset="2"/>
              </a:rPr>
              <a:t>	</a:t>
            </a:r>
            <a:r>
              <a:rPr lang="en-US" altLang="zh-CN" sz="2400" b="1" dirty="0" smtClean="0">
                <a:sym typeface="Wingdings" panose="05000000000000000000" pitchFamily="2" charset="2"/>
              </a:rPr>
              <a:t>DA, DC </a:t>
            </a:r>
            <a:r>
              <a:rPr lang="zh-CN" altLang="en-US" sz="2400" b="1" dirty="0" smtClean="0">
                <a:sym typeface="Wingdings" panose="05000000000000000000" pitchFamily="2" charset="2"/>
              </a:rPr>
              <a:t>中有一个冗余</a:t>
            </a:r>
            <a:endParaRPr lang="en-US" altLang="zh-CN" sz="2400" b="1" dirty="0" smtClean="0">
              <a:sym typeface="Wingdings" panose="05000000000000000000" pitchFamily="2" charset="2"/>
            </a:endParaRPr>
          </a:p>
          <a:p>
            <a:pPr marL="0" indent="0">
              <a:buNone/>
            </a:pPr>
            <a:r>
              <a:rPr lang="en-US" altLang="zh-CN" sz="2400" b="1" dirty="0" smtClean="0">
                <a:sym typeface="Wingdings" panose="05000000000000000000" pitchFamily="2" charset="2"/>
              </a:rPr>
              <a:t>(3) </a:t>
            </a:r>
            <a:r>
              <a:rPr lang="zh-CN" altLang="en-US" sz="2400" b="1" dirty="0" smtClean="0">
                <a:sym typeface="Wingdings" panose="05000000000000000000" pitchFamily="2" charset="2"/>
              </a:rPr>
              <a:t>左部均为单属性，不存在冗余的决定因素</a:t>
            </a:r>
            <a:endParaRPr lang="en-US" altLang="zh-CN" sz="2400" b="1" dirty="0" smtClean="0">
              <a:sym typeface="Wingdings" panose="05000000000000000000" pitchFamily="2" charset="2"/>
            </a:endParaRPr>
          </a:p>
          <a:p>
            <a:pPr marL="0" indent="0">
              <a:buNone/>
            </a:pPr>
            <a:r>
              <a:rPr lang="zh-CN" altLang="en-US" sz="2400" b="1" dirty="0" smtClean="0">
                <a:sym typeface="Wingdings" panose="05000000000000000000" pitchFamily="2" charset="2"/>
              </a:rPr>
              <a:t>故</a:t>
            </a:r>
            <a:r>
              <a:rPr lang="en-US" altLang="zh-CN" sz="2400" b="1" dirty="0" err="1" smtClean="0">
                <a:sym typeface="Wingdings" panose="05000000000000000000" pitchFamily="2" charset="2"/>
              </a:rPr>
              <a:t>Fm</a:t>
            </a:r>
            <a:r>
              <a:rPr lang="en-US" altLang="zh-CN" sz="2400" b="1" dirty="0" smtClean="0">
                <a:sym typeface="Wingdings" panose="05000000000000000000" pitchFamily="2" charset="2"/>
              </a:rPr>
              <a:t>={</a:t>
            </a:r>
            <a:r>
              <a:rPr lang="en-US" altLang="zh-CN" sz="2400" b="1" dirty="0"/>
              <a:t>A →C ,C →A</a:t>
            </a:r>
            <a:r>
              <a:rPr lang="zh-CN" altLang="en-US" sz="2400" b="1" dirty="0"/>
              <a:t>，</a:t>
            </a:r>
            <a:r>
              <a:rPr lang="en-US" altLang="zh-CN" sz="2400" b="1" dirty="0"/>
              <a:t>B → </a:t>
            </a:r>
            <a:r>
              <a:rPr lang="en-US" altLang="zh-CN" sz="2400" b="1" dirty="0" smtClean="0"/>
              <a:t>A</a:t>
            </a:r>
            <a:r>
              <a:rPr lang="zh-CN" altLang="en-US" sz="2400" b="1" dirty="0" smtClean="0"/>
              <a:t>，</a:t>
            </a:r>
            <a:r>
              <a:rPr lang="en-US" altLang="zh-CN" sz="2400" b="1" dirty="0"/>
              <a:t>D → </a:t>
            </a:r>
            <a:r>
              <a:rPr lang="en-US" altLang="zh-CN" sz="2400" b="1" dirty="0" smtClean="0"/>
              <a:t>A</a:t>
            </a:r>
            <a:r>
              <a:rPr lang="en-US" altLang="zh-CN" sz="2400" b="1" dirty="0" smtClean="0">
                <a:sym typeface="Wingdings" panose="05000000000000000000" pitchFamily="2" charset="2"/>
              </a:rPr>
              <a:t>}</a:t>
            </a:r>
          </a:p>
          <a:p>
            <a:pPr marL="0" indent="0">
              <a:buNone/>
            </a:pPr>
            <a:r>
              <a:rPr lang="en-US" altLang="zh-CN" sz="2400" b="1" dirty="0" smtClean="0">
                <a:sym typeface="Wingdings" panose="05000000000000000000" pitchFamily="2" charset="2"/>
              </a:rPr>
              <a:t>    </a:t>
            </a:r>
            <a:r>
              <a:rPr lang="en-US" altLang="zh-CN" sz="2400" b="1" dirty="0" err="1" smtClean="0">
                <a:sym typeface="Wingdings" panose="05000000000000000000" pitchFamily="2" charset="2"/>
              </a:rPr>
              <a:t>Fm</a:t>
            </a:r>
            <a:r>
              <a:rPr lang="en-US" altLang="zh-CN" sz="2400" b="1" dirty="0" smtClean="0">
                <a:sym typeface="Wingdings" panose="05000000000000000000" pitchFamily="2" charset="2"/>
              </a:rPr>
              <a:t>={</a:t>
            </a:r>
            <a:r>
              <a:rPr lang="en-US" altLang="zh-CN" sz="2400" b="1" dirty="0" smtClean="0"/>
              <a:t>A </a:t>
            </a:r>
            <a:r>
              <a:rPr lang="en-US" altLang="zh-CN" sz="2400" b="1" dirty="0"/>
              <a:t>→C ,C →A</a:t>
            </a:r>
            <a:r>
              <a:rPr lang="zh-CN" altLang="en-US" sz="2400" b="1" dirty="0"/>
              <a:t>，</a:t>
            </a:r>
            <a:r>
              <a:rPr lang="en-US" altLang="zh-CN" sz="2400" b="1" dirty="0"/>
              <a:t>B → </a:t>
            </a:r>
            <a:r>
              <a:rPr lang="en-US" altLang="zh-CN" sz="2400" b="1" dirty="0" smtClean="0"/>
              <a:t>A</a:t>
            </a:r>
            <a:r>
              <a:rPr lang="zh-CN" altLang="en-US" sz="2400" b="1" dirty="0" smtClean="0"/>
              <a:t>，</a:t>
            </a:r>
            <a:r>
              <a:rPr lang="en-US" altLang="zh-CN" sz="2400" b="1" dirty="0"/>
              <a:t>D → </a:t>
            </a:r>
            <a:r>
              <a:rPr lang="en-US" altLang="zh-CN" sz="2400" b="1" dirty="0" smtClean="0"/>
              <a:t>C}</a:t>
            </a:r>
          </a:p>
          <a:p>
            <a:pPr marL="0" indent="0">
              <a:buNone/>
            </a:pPr>
            <a:r>
              <a:rPr lang="en-US" altLang="zh-CN" sz="2400" b="1" dirty="0" smtClean="0">
                <a:sym typeface="Wingdings" panose="05000000000000000000" pitchFamily="2" charset="2"/>
              </a:rPr>
              <a:t>    </a:t>
            </a:r>
            <a:r>
              <a:rPr lang="en-US" altLang="zh-CN" sz="2400" b="1" dirty="0" err="1" smtClean="0">
                <a:sym typeface="Wingdings" panose="05000000000000000000" pitchFamily="2" charset="2"/>
              </a:rPr>
              <a:t>Fm</a:t>
            </a:r>
            <a:r>
              <a:rPr lang="en-US" altLang="zh-CN" sz="2400" b="1" dirty="0">
                <a:sym typeface="Wingdings" panose="05000000000000000000" pitchFamily="2" charset="2"/>
              </a:rPr>
              <a:t>={</a:t>
            </a:r>
            <a:r>
              <a:rPr lang="en-US" altLang="zh-CN" sz="2400" b="1" dirty="0"/>
              <a:t>A →C ,C →A</a:t>
            </a:r>
            <a:r>
              <a:rPr lang="zh-CN" altLang="en-US" sz="2400" b="1" dirty="0"/>
              <a:t>，</a:t>
            </a:r>
            <a:r>
              <a:rPr lang="en-US" altLang="zh-CN" sz="2400" b="1" dirty="0"/>
              <a:t>B → </a:t>
            </a:r>
            <a:r>
              <a:rPr lang="en-US" altLang="zh-CN" sz="2400" b="1" dirty="0" smtClean="0"/>
              <a:t>C</a:t>
            </a:r>
            <a:r>
              <a:rPr lang="zh-CN" altLang="en-US" sz="2400" b="1" dirty="0"/>
              <a:t>，</a:t>
            </a:r>
            <a:r>
              <a:rPr lang="en-US" altLang="zh-CN" sz="2400" b="1" dirty="0"/>
              <a:t>D → </a:t>
            </a:r>
            <a:r>
              <a:rPr lang="en-US" altLang="zh-CN" sz="2400" b="1" dirty="0" smtClean="0"/>
              <a:t>A}</a:t>
            </a:r>
            <a:endParaRPr lang="en-US" altLang="zh-CN" sz="2400" b="1" dirty="0">
              <a:sym typeface="Wingdings" panose="05000000000000000000" pitchFamily="2" charset="2"/>
            </a:endParaRPr>
          </a:p>
          <a:p>
            <a:pPr marL="0" indent="0">
              <a:buNone/>
            </a:pPr>
            <a:r>
              <a:rPr lang="en-US" altLang="zh-CN" sz="2400" b="1" dirty="0" smtClean="0">
                <a:sym typeface="Wingdings" panose="05000000000000000000" pitchFamily="2" charset="2"/>
              </a:rPr>
              <a:t>    </a:t>
            </a:r>
            <a:r>
              <a:rPr lang="en-US" altLang="zh-CN" sz="2400" b="1" dirty="0" err="1" smtClean="0">
                <a:sym typeface="Wingdings" panose="05000000000000000000" pitchFamily="2" charset="2"/>
              </a:rPr>
              <a:t>Fm</a:t>
            </a:r>
            <a:r>
              <a:rPr lang="en-US" altLang="zh-CN" sz="2400" b="1" dirty="0">
                <a:sym typeface="Wingdings" panose="05000000000000000000" pitchFamily="2" charset="2"/>
              </a:rPr>
              <a:t>={</a:t>
            </a:r>
            <a:r>
              <a:rPr lang="en-US" altLang="zh-CN" sz="2400" b="1" dirty="0"/>
              <a:t>A →C ,C →A</a:t>
            </a:r>
            <a:r>
              <a:rPr lang="zh-CN" altLang="en-US" sz="2400" b="1" dirty="0"/>
              <a:t>，</a:t>
            </a:r>
            <a:r>
              <a:rPr lang="en-US" altLang="zh-CN" sz="2400" b="1" dirty="0"/>
              <a:t>B → </a:t>
            </a:r>
            <a:r>
              <a:rPr lang="en-US" altLang="zh-CN" sz="2400" b="1" dirty="0" smtClean="0"/>
              <a:t>C</a:t>
            </a:r>
            <a:r>
              <a:rPr lang="zh-CN" altLang="en-US" sz="2400" b="1" dirty="0"/>
              <a:t>，</a:t>
            </a:r>
            <a:r>
              <a:rPr lang="en-US" altLang="zh-CN" sz="2400" b="1" dirty="0"/>
              <a:t>D → </a:t>
            </a:r>
            <a:r>
              <a:rPr lang="en-US" altLang="zh-CN" sz="2400" b="1" dirty="0" smtClean="0"/>
              <a:t>C}</a:t>
            </a:r>
            <a:endParaRPr lang="zh-CN" altLang="en-US" sz="2400" b="1" dirty="0"/>
          </a:p>
        </p:txBody>
      </p:sp>
    </p:spTree>
    <p:extLst>
      <p:ext uri="{BB962C8B-B14F-4D97-AF65-F5344CB8AC3E}">
        <p14:creationId xmlns:p14="http://schemas.microsoft.com/office/powerpoint/2010/main" val="2151873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457200" y="629816"/>
            <a:ext cx="8229600" cy="1143000"/>
          </a:xfrm>
        </p:spPr>
        <p:txBody>
          <a:bodyPr/>
          <a:lstStyle/>
          <a:p>
            <a:pPr eaLnBrk="1" hangingPunct="1"/>
            <a:r>
              <a:rPr lang="zh-CN" altLang="en-US" sz="3200" b="1" dirty="0" smtClean="0">
                <a:solidFill>
                  <a:srgbClr val="FF0000"/>
                </a:solidFill>
              </a:rPr>
              <a:t>例</a:t>
            </a:r>
            <a:r>
              <a:rPr lang="en-US" altLang="zh-CN" sz="3200" b="1" dirty="0" smtClean="0">
                <a:solidFill>
                  <a:srgbClr val="FF0000"/>
                </a:solidFill>
              </a:rPr>
              <a:t>3</a:t>
            </a:r>
            <a:r>
              <a:rPr lang="zh-CN" altLang="en-US" sz="3200" b="1" dirty="0" smtClean="0">
                <a:solidFill>
                  <a:srgbClr val="FF0000"/>
                </a:solidFill>
              </a:rPr>
              <a:t>：</a:t>
            </a:r>
            <a:r>
              <a:rPr lang="zh-CN" altLang="en-US" sz="3200" dirty="0">
                <a:solidFill>
                  <a:srgbClr val="FF0000"/>
                </a:solidFill>
              </a:rPr>
              <a:t>求下列函数依赖集的最小覆盖</a:t>
            </a:r>
          </a:p>
        </p:txBody>
      </p:sp>
      <p:sp>
        <p:nvSpPr>
          <p:cNvPr id="75780" name="Rectangle 3"/>
          <p:cNvSpPr>
            <a:spLocks noGrp="1" noChangeArrowheads="1"/>
          </p:cNvSpPr>
          <p:nvPr>
            <p:ph idx="1"/>
          </p:nvPr>
        </p:nvSpPr>
        <p:spPr>
          <a:xfrm>
            <a:off x="457200" y="1701842"/>
            <a:ext cx="8229600" cy="4391454"/>
          </a:xfrm>
        </p:spPr>
        <p:txBody>
          <a:bodyPr>
            <a:normAutofit/>
          </a:bodyPr>
          <a:lstStyle/>
          <a:p>
            <a:pPr eaLnBrk="1" hangingPunct="1"/>
            <a:r>
              <a:rPr lang="en-US" altLang="zh-CN" dirty="0"/>
              <a:t>U=(</a:t>
            </a:r>
            <a:r>
              <a:rPr lang="en-US" altLang="zh-CN" dirty="0" smtClean="0"/>
              <a:t>A,B,C,D,E,F,G</a:t>
            </a:r>
            <a:r>
              <a:rPr lang="en-US" altLang="zh-CN" dirty="0"/>
              <a:t>)</a:t>
            </a:r>
          </a:p>
          <a:p>
            <a:pPr eaLnBrk="1" hangingPunct="1"/>
            <a:r>
              <a:rPr lang="en-US" altLang="zh-CN" dirty="0"/>
              <a:t>F={AB</a:t>
            </a:r>
            <a:r>
              <a:rPr lang="en-US" altLang="zh-CN" dirty="0">
                <a:sym typeface="Wingdings" pitchFamily="2" charset="2"/>
              </a:rPr>
              <a:t></a:t>
            </a:r>
            <a:r>
              <a:rPr lang="en-US" altLang="zh-CN" dirty="0" smtClean="0"/>
              <a:t>C</a:t>
            </a:r>
            <a:r>
              <a:rPr lang="zh-CN" altLang="en-US" dirty="0" smtClean="0"/>
              <a:t>，</a:t>
            </a:r>
            <a:r>
              <a:rPr lang="en-US" altLang="zh-CN" dirty="0" smtClean="0"/>
              <a:t>C</a:t>
            </a:r>
            <a:r>
              <a:rPr lang="en-US" altLang="zh-CN" dirty="0">
                <a:sym typeface="Wingdings" pitchFamily="2" charset="2"/>
              </a:rPr>
              <a:t></a:t>
            </a:r>
            <a:r>
              <a:rPr lang="en-US" altLang="zh-CN" dirty="0" smtClean="0">
                <a:sym typeface="Wingdings" pitchFamily="2" charset="2"/>
              </a:rPr>
              <a:t>EG</a:t>
            </a:r>
            <a:r>
              <a:rPr lang="zh-CN" altLang="en-US" dirty="0" smtClean="0">
                <a:sym typeface="Wingdings" pitchFamily="2" charset="2"/>
              </a:rPr>
              <a:t>，</a:t>
            </a:r>
            <a:r>
              <a:rPr lang="en-US" altLang="zh-CN" dirty="0" smtClean="0">
                <a:sym typeface="Wingdings" pitchFamily="2" charset="2"/>
              </a:rPr>
              <a:t>C</a:t>
            </a:r>
            <a:r>
              <a:rPr lang="en-US" altLang="zh-CN" dirty="0">
                <a:sym typeface="Wingdings" pitchFamily="2" charset="2"/>
              </a:rPr>
              <a:t>A,	BE</a:t>
            </a:r>
            <a:r>
              <a:rPr lang="en-US" altLang="zh-CN" dirty="0" smtClean="0">
                <a:sym typeface="Wingdings" pitchFamily="2" charset="2"/>
              </a:rPr>
              <a:t>C</a:t>
            </a:r>
            <a:r>
              <a:rPr lang="zh-CN" altLang="en-US" dirty="0" smtClean="0">
                <a:sym typeface="Wingdings" pitchFamily="2" charset="2"/>
              </a:rPr>
              <a:t>，</a:t>
            </a:r>
            <a:r>
              <a:rPr lang="en-US" altLang="zh-CN" dirty="0">
                <a:sym typeface="Wingdings" pitchFamily="2" charset="2"/>
              </a:rPr>
              <a:t>	BC</a:t>
            </a:r>
            <a:r>
              <a:rPr lang="en-US" altLang="zh-CN" dirty="0" smtClean="0">
                <a:sym typeface="Wingdings" pitchFamily="2" charset="2"/>
              </a:rPr>
              <a:t>D</a:t>
            </a:r>
            <a:r>
              <a:rPr lang="zh-CN" altLang="en-US" dirty="0" smtClean="0">
                <a:sym typeface="Wingdings" pitchFamily="2" charset="2"/>
              </a:rPr>
              <a:t>，</a:t>
            </a:r>
            <a:r>
              <a:rPr lang="en-US" altLang="zh-CN" dirty="0">
                <a:sym typeface="Wingdings" pitchFamily="2" charset="2"/>
              </a:rPr>
              <a:t>	CG</a:t>
            </a:r>
            <a:r>
              <a:rPr lang="en-US" altLang="zh-CN" dirty="0" smtClean="0">
                <a:sym typeface="Wingdings" pitchFamily="2" charset="2"/>
              </a:rPr>
              <a:t>BD</a:t>
            </a:r>
            <a:r>
              <a:rPr lang="zh-CN" altLang="en-US" dirty="0" smtClean="0">
                <a:sym typeface="Wingdings" pitchFamily="2" charset="2"/>
              </a:rPr>
              <a:t>，</a:t>
            </a:r>
            <a:r>
              <a:rPr lang="en-US" altLang="zh-CN" dirty="0" smtClean="0">
                <a:sym typeface="Wingdings" pitchFamily="2" charset="2"/>
              </a:rPr>
              <a:t>ACD</a:t>
            </a:r>
            <a:r>
              <a:rPr lang="en-US" altLang="zh-CN" dirty="0">
                <a:sym typeface="Wingdings" pitchFamily="2" charset="2"/>
              </a:rPr>
              <a:t></a:t>
            </a:r>
            <a:r>
              <a:rPr lang="en-US" altLang="zh-CN" dirty="0" smtClean="0">
                <a:sym typeface="Wingdings" pitchFamily="2" charset="2"/>
              </a:rPr>
              <a:t>B</a:t>
            </a:r>
            <a:r>
              <a:rPr lang="zh-CN" altLang="en-US" dirty="0" smtClean="0">
                <a:sym typeface="Wingdings" pitchFamily="2" charset="2"/>
              </a:rPr>
              <a:t>，</a:t>
            </a:r>
            <a:r>
              <a:rPr lang="en-US" altLang="zh-CN" dirty="0">
                <a:sym typeface="Wingdings" pitchFamily="2" charset="2"/>
              </a:rPr>
              <a:t>	CEAG</a:t>
            </a:r>
            <a:r>
              <a:rPr lang="en-US" altLang="zh-CN" dirty="0" smtClean="0"/>
              <a:t>}</a:t>
            </a:r>
            <a:endParaRPr lang="en-US" altLang="zh-CN" dirty="0"/>
          </a:p>
          <a:p>
            <a:pPr eaLnBrk="1" hangingPunct="1"/>
            <a:r>
              <a:rPr lang="zh-CN" altLang="en-US" dirty="0" smtClean="0"/>
              <a:t>解</a:t>
            </a:r>
            <a:r>
              <a:rPr lang="en-US" altLang="zh-CN" dirty="0" smtClean="0">
                <a:sym typeface="Wingdings" panose="05000000000000000000" pitchFamily="2" charset="2"/>
              </a:rPr>
              <a:t>:</a:t>
            </a:r>
          </a:p>
          <a:p>
            <a:pPr eaLnBrk="1" hangingPunct="1"/>
            <a:r>
              <a:rPr lang="en-US" altLang="zh-CN" dirty="0" smtClean="0">
                <a:sym typeface="Wingdings" panose="05000000000000000000" pitchFamily="2" charset="2"/>
              </a:rPr>
              <a:t>(1)</a:t>
            </a:r>
            <a:r>
              <a:rPr lang="zh-CN" altLang="en-US" dirty="0" smtClean="0"/>
              <a:t>将右部分解为单属性</a:t>
            </a:r>
            <a:endParaRPr lang="en-US" altLang="zh-CN" dirty="0" smtClean="0"/>
          </a:p>
          <a:p>
            <a:pPr marL="0" indent="0">
              <a:buNone/>
            </a:pPr>
            <a:r>
              <a:rPr lang="en-US" altLang="zh-CN" dirty="0" smtClean="0"/>
              <a:t>F={</a:t>
            </a:r>
            <a:r>
              <a:rPr lang="en-US" altLang="zh-CN" dirty="0"/>
              <a:t>AB</a:t>
            </a:r>
            <a:r>
              <a:rPr lang="en-US" altLang="zh-CN" dirty="0">
                <a:sym typeface="Wingdings" pitchFamily="2" charset="2"/>
              </a:rPr>
              <a:t></a:t>
            </a:r>
            <a:r>
              <a:rPr lang="en-US" altLang="zh-CN" dirty="0"/>
              <a:t>C</a:t>
            </a:r>
            <a:r>
              <a:rPr lang="zh-CN" altLang="en-US" dirty="0"/>
              <a:t>，</a:t>
            </a:r>
            <a:r>
              <a:rPr lang="en-US" altLang="zh-CN" dirty="0"/>
              <a:t>C</a:t>
            </a:r>
            <a:r>
              <a:rPr lang="en-US" altLang="zh-CN" dirty="0">
                <a:sym typeface="Wingdings" pitchFamily="2" charset="2"/>
              </a:rPr>
              <a:t></a:t>
            </a:r>
            <a:r>
              <a:rPr lang="en-US" altLang="zh-CN" dirty="0" smtClean="0">
                <a:sym typeface="Wingdings" pitchFamily="2" charset="2"/>
              </a:rPr>
              <a:t>E,CG</a:t>
            </a:r>
            <a:r>
              <a:rPr lang="zh-CN" altLang="en-US" dirty="0">
                <a:sym typeface="Wingdings" pitchFamily="2" charset="2"/>
              </a:rPr>
              <a:t>，</a:t>
            </a:r>
            <a:r>
              <a:rPr lang="en-US" altLang="zh-CN" dirty="0">
                <a:sym typeface="Wingdings" pitchFamily="2" charset="2"/>
              </a:rPr>
              <a:t>CA,	BEC</a:t>
            </a:r>
            <a:r>
              <a:rPr lang="zh-CN" altLang="en-US" dirty="0" smtClean="0">
                <a:sym typeface="Wingdings" pitchFamily="2" charset="2"/>
              </a:rPr>
              <a:t>，</a:t>
            </a:r>
            <a:r>
              <a:rPr lang="en-US" altLang="zh-CN" dirty="0" smtClean="0">
                <a:sym typeface="Wingdings" pitchFamily="2" charset="2"/>
              </a:rPr>
              <a:t>BC</a:t>
            </a:r>
            <a:r>
              <a:rPr lang="en-US" altLang="zh-CN" dirty="0">
                <a:sym typeface="Wingdings" pitchFamily="2" charset="2"/>
              </a:rPr>
              <a:t>D</a:t>
            </a:r>
            <a:r>
              <a:rPr lang="zh-CN" altLang="en-US" dirty="0">
                <a:sym typeface="Wingdings" pitchFamily="2" charset="2"/>
              </a:rPr>
              <a:t>，</a:t>
            </a:r>
            <a:r>
              <a:rPr lang="en-US" altLang="zh-CN" dirty="0">
                <a:sym typeface="Wingdings" pitchFamily="2" charset="2"/>
              </a:rPr>
              <a:t>	CG</a:t>
            </a:r>
            <a:r>
              <a:rPr lang="en-US" altLang="zh-CN" dirty="0" smtClean="0">
                <a:sym typeface="Wingdings" pitchFamily="2" charset="2"/>
              </a:rPr>
              <a:t>B,CGD</a:t>
            </a:r>
            <a:r>
              <a:rPr lang="zh-CN" altLang="en-US" dirty="0">
                <a:sym typeface="Wingdings" pitchFamily="2" charset="2"/>
              </a:rPr>
              <a:t>，</a:t>
            </a:r>
            <a:r>
              <a:rPr lang="en-US" altLang="zh-CN" dirty="0">
                <a:sym typeface="Wingdings" pitchFamily="2" charset="2"/>
              </a:rPr>
              <a:t>ACDB</a:t>
            </a:r>
            <a:r>
              <a:rPr lang="zh-CN" altLang="en-US" dirty="0" smtClean="0">
                <a:sym typeface="Wingdings" pitchFamily="2" charset="2"/>
              </a:rPr>
              <a:t>，</a:t>
            </a:r>
            <a:r>
              <a:rPr lang="en-US" altLang="zh-CN" dirty="0" smtClean="0">
                <a:sym typeface="Wingdings" pitchFamily="2" charset="2"/>
              </a:rPr>
              <a:t>CE</a:t>
            </a:r>
            <a:r>
              <a:rPr lang="en-US" altLang="zh-CN" dirty="0">
                <a:sym typeface="Wingdings" pitchFamily="2" charset="2"/>
              </a:rPr>
              <a:t></a:t>
            </a:r>
            <a:r>
              <a:rPr lang="en-US" altLang="zh-CN" dirty="0" smtClean="0">
                <a:sym typeface="Wingdings" pitchFamily="2" charset="2"/>
              </a:rPr>
              <a:t>A,CEG</a:t>
            </a:r>
            <a:r>
              <a:rPr lang="en-US" altLang="zh-CN" dirty="0" smtClean="0"/>
              <a:t>}</a:t>
            </a:r>
          </a:p>
          <a:p>
            <a:pPr marL="0" indent="0">
              <a:buNone/>
            </a:pPr>
            <a:endParaRPr lang="en-US" altLang="zh-CN" dirty="0"/>
          </a:p>
        </p:txBody>
      </p:sp>
      <p:sp>
        <p:nvSpPr>
          <p:cNvPr id="75778" name="灯片编号占位符 5"/>
          <p:cNvSpPr>
            <a:spLocks noGrp="1"/>
          </p:cNvSpPr>
          <p:nvPr>
            <p:ph type="sldNum" sz="quarter" idx="12"/>
          </p:nvPr>
        </p:nvSpPr>
        <p:spPr>
          <a:noFill/>
        </p:spPr>
        <p:txBody>
          <a:bodyPr/>
          <a:lstStyle/>
          <a:p>
            <a:fld id="{2893279E-5252-4053-B199-009E182406BF}" type="slidenum">
              <a:rPr lang="en-US" altLang="zh-CN" smtClean="0"/>
              <a:pPr/>
              <a:t>19</a:t>
            </a:fld>
            <a:endParaRPr lang="en-US" altLang="zh-CN" smtClean="0"/>
          </a:p>
        </p:txBody>
      </p:sp>
      <p:sp>
        <p:nvSpPr>
          <p:cNvPr id="5" name="矩形 4"/>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259667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196293C-1A99-4FF8-B49B-06FC38A2348C}" type="slidenum">
              <a:rPr lang="en-US" altLang="zh-CN" smtClean="0"/>
              <a:pPr/>
              <a:t>2</a:t>
            </a:fld>
            <a:endParaRPr lang="en-US" altLang="zh-CN" smtClean="0"/>
          </a:p>
        </p:txBody>
      </p:sp>
      <p:sp>
        <p:nvSpPr>
          <p:cNvPr id="234498" name="Text Box 2"/>
          <p:cNvSpPr txBox="1">
            <a:spLocks noChangeArrowheads="1"/>
          </p:cNvSpPr>
          <p:nvPr/>
        </p:nvSpPr>
        <p:spPr bwMode="auto">
          <a:xfrm>
            <a:off x="179512" y="1268760"/>
            <a:ext cx="8640763" cy="3711785"/>
          </a:xfrm>
          <a:prstGeom prst="rect">
            <a:avLst/>
          </a:prstGeom>
          <a:solidFill>
            <a:schemeClr val="bg1"/>
          </a:solidFill>
          <a:ln w="9525">
            <a:noFill/>
            <a:miter lim="800000"/>
            <a:headEnd/>
            <a:tailEnd/>
          </a:ln>
        </p:spPr>
        <p:txBody>
          <a:bodyPr>
            <a:spAutoFit/>
          </a:bodyPr>
          <a:lstStyle/>
          <a:p>
            <a:pPr algn="just">
              <a:lnSpc>
                <a:spcPct val="120000"/>
              </a:lnSpc>
            </a:pPr>
            <a:r>
              <a:rPr kumimoji="1" lang="en-US" altLang="zh-CN" sz="2800" b="1" dirty="0">
                <a:latin typeface="+mn-ea"/>
                <a:ea typeface="+mn-ea"/>
              </a:rPr>
              <a:t>    </a:t>
            </a:r>
            <a:r>
              <a:rPr kumimoji="1" lang="zh-CN" altLang="en-US" sz="2800" b="1" dirty="0">
                <a:latin typeface="+mn-ea"/>
                <a:ea typeface="+mn-ea"/>
              </a:rPr>
              <a:t>对于给定的关系</a:t>
            </a:r>
            <a:r>
              <a:rPr kumimoji="1" lang="en-US" altLang="zh-CN" sz="2800" b="1" dirty="0">
                <a:latin typeface="+mn-ea"/>
                <a:ea typeface="+mn-ea"/>
              </a:rPr>
              <a:t>R</a:t>
            </a:r>
            <a:r>
              <a:rPr kumimoji="1" lang="zh-CN" altLang="en-US" sz="2800" b="1" dirty="0">
                <a:latin typeface="+mn-ea"/>
                <a:ea typeface="+mn-ea"/>
              </a:rPr>
              <a:t>（</a:t>
            </a:r>
            <a:r>
              <a:rPr kumimoji="1" lang="en-US" altLang="zh-CN" sz="2800" b="1" dirty="0">
                <a:latin typeface="+mn-ea"/>
                <a:ea typeface="+mn-ea"/>
              </a:rPr>
              <a:t>A1</a:t>
            </a:r>
            <a:r>
              <a:rPr kumimoji="1" lang="zh-CN" altLang="en-US" sz="2800" b="1" dirty="0">
                <a:latin typeface="+mn-ea"/>
                <a:ea typeface="+mn-ea"/>
              </a:rPr>
              <a:t>，</a:t>
            </a:r>
            <a:r>
              <a:rPr kumimoji="1" lang="en-US" altLang="zh-CN" sz="2800" b="1" dirty="0">
                <a:latin typeface="+mn-ea"/>
                <a:ea typeface="+mn-ea"/>
              </a:rPr>
              <a:t>A2</a:t>
            </a:r>
            <a:r>
              <a:rPr kumimoji="1" lang="zh-CN" altLang="en-US" sz="2800" b="1" dirty="0">
                <a:latin typeface="+mn-ea"/>
                <a:ea typeface="+mn-ea"/>
              </a:rPr>
              <a:t>，</a:t>
            </a:r>
            <a:r>
              <a:rPr kumimoji="1" lang="en-US" altLang="zh-CN" sz="2800" b="1" dirty="0">
                <a:latin typeface="+mn-ea"/>
                <a:ea typeface="+mn-ea"/>
              </a:rPr>
              <a:t>……</a:t>
            </a:r>
            <a:r>
              <a:rPr kumimoji="1" lang="zh-CN" altLang="en-US" sz="2800" b="1" dirty="0">
                <a:latin typeface="+mn-ea"/>
                <a:ea typeface="+mn-ea"/>
              </a:rPr>
              <a:t>，</a:t>
            </a:r>
            <a:r>
              <a:rPr kumimoji="1" lang="en-US" altLang="zh-CN" sz="2800" b="1" dirty="0">
                <a:latin typeface="+mn-ea"/>
                <a:ea typeface="+mn-ea"/>
              </a:rPr>
              <a:t>An</a:t>
            </a:r>
            <a:r>
              <a:rPr kumimoji="1" lang="zh-CN" altLang="en-US" sz="2800" b="1" dirty="0">
                <a:latin typeface="+mn-ea"/>
                <a:ea typeface="+mn-ea"/>
              </a:rPr>
              <a:t>）和函数依赖集</a:t>
            </a:r>
            <a:r>
              <a:rPr kumimoji="1" lang="en-US" altLang="zh-CN" sz="2800" b="1" dirty="0">
                <a:latin typeface="+mn-ea"/>
                <a:ea typeface="+mn-ea"/>
              </a:rPr>
              <a:t>F</a:t>
            </a:r>
            <a:r>
              <a:rPr kumimoji="1" lang="zh-CN" altLang="en-US" sz="2800" b="1" dirty="0">
                <a:latin typeface="+mn-ea"/>
                <a:ea typeface="+mn-ea"/>
              </a:rPr>
              <a:t>，可将其属性分为</a:t>
            </a:r>
            <a:r>
              <a:rPr kumimoji="1" lang="en-US" altLang="zh-CN" sz="2800" b="1" dirty="0">
                <a:latin typeface="+mn-ea"/>
                <a:ea typeface="+mn-ea"/>
              </a:rPr>
              <a:t>4</a:t>
            </a:r>
            <a:r>
              <a:rPr kumimoji="1" lang="zh-CN" altLang="en-US" sz="2800" b="1" dirty="0">
                <a:latin typeface="+mn-ea"/>
                <a:ea typeface="+mn-ea"/>
              </a:rPr>
              <a:t>类：</a:t>
            </a:r>
          </a:p>
          <a:p>
            <a:pPr algn="just">
              <a:lnSpc>
                <a:spcPct val="120000"/>
              </a:lnSpc>
            </a:pPr>
            <a:endParaRPr kumimoji="1" lang="zh-CN" altLang="en-US" sz="2800" b="1" dirty="0">
              <a:latin typeface="+mn-ea"/>
              <a:ea typeface="+mn-ea"/>
            </a:endParaRPr>
          </a:p>
          <a:p>
            <a:pPr algn="just">
              <a:lnSpc>
                <a:spcPct val="120000"/>
              </a:lnSpc>
              <a:buClr>
                <a:srgbClr val="FFFF99"/>
              </a:buClr>
              <a:buFont typeface="Wingdings" pitchFamily="2" charset="2"/>
              <a:buChar char="n"/>
            </a:pPr>
            <a:r>
              <a:rPr kumimoji="1" lang="en-US" altLang="zh-CN" sz="2800" b="1" dirty="0">
                <a:solidFill>
                  <a:srgbClr val="FF0000"/>
                </a:solidFill>
                <a:latin typeface="+mn-ea"/>
                <a:ea typeface="+mn-ea"/>
              </a:rPr>
              <a:t>L</a:t>
            </a:r>
            <a:r>
              <a:rPr kumimoji="1" lang="zh-CN" altLang="en-US" sz="2800" b="1" dirty="0">
                <a:solidFill>
                  <a:srgbClr val="FF0000"/>
                </a:solidFill>
                <a:latin typeface="+mn-ea"/>
                <a:ea typeface="+mn-ea"/>
              </a:rPr>
              <a:t>类  仅出现在</a:t>
            </a:r>
            <a:r>
              <a:rPr kumimoji="1" lang="en-US" altLang="zh-CN" sz="2800" b="1" dirty="0">
                <a:solidFill>
                  <a:srgbClr val="FF0000"/>
                </a:solidFill>
                <a:latin typeface="+mn-ea"/>
                <a:ea typeface="+mn-ea"/>
              </a:rPr>
              <a:t>F</a:t>
            </a:r>
            <a:r>
              <a:rPr kumimoji="1" lang="zh-CN" altLang="en-US" sz="2800" b="1" dirty="0">
                <a:solidFill>
                  <a:srgbClr val="FF0000"/>
                </a:solidFill>
                <a:latin typeface="+mn-ea"/>
                <a:ea typeface="+mn-ea"/>
              </a:rPr>
              <a:t>的函数依赖左部的属性</a:t>
            </a:r>
          </a:p>
          <a:p>
            <a:pPr algn="just">
              <a:lnSpc>
                <a:spcPct val="120000"/>
              </a:lnSpc>
              <a:buClr>
                <a:srgbClr val="FFFF99"/>
              </a:buClr>
              <a:buFont typeface="Wingdings" pitchFamily="2" charset="2"/>
              <a:buChar char="n"/>
            </a:pPr>
            <a:r>
              <a:rPr kumimoji="1" lang="en-US" altLang="zh-CN" sz="2800" b="1" dirty="0">
                <a:solidFill>
                  <a:srgbClr val="FF0000"/>
                </a:solidFill>
                <a:latin typeface="+mn-ea"/>
                <a:ea typeface="+mn-ea"/>
              </a:rPr>
              <a:t>R</a:t>
            </a:r>
            <a:r>
              <a:rPr kumimoji="1" lang="zh-CN" altLang="en-US" sz="2800" b="1" dirty="0">
                <a:solidFill>
                  <a:srgbClr val="FF0000"/>
                </a:solidFill>
                <a:latin typeface="+mn-ea"/>
                <a:ea typeface="+mn-ea"/>
              </a:rPr>
              <a:t>类  仅出现在</a:t>
            </a:r>
            <a:r>
              <a:rPr kumimoji="1" lang="en-US" altLang="zh-CN" sz="2800" b="1" dirty="0">
                <a:solidFill>
                  <a:srgbClr val="FF0000"/>
                </a:solidFill>
                <a:latin typeface="+mn-ea"/>
                <a:ea typeface="+mn-ea"/>
              </a:rPr>
              <a:t>F</a:t>
            </a:r>
            <a:r>
              <a:rPr kumimoji="1" lang="zh-CN" altLang="en-US" sz="2800" b="1" dirty="0">
                <a:solidFill>
                  <a:srgbClr val="FF0000"/>
                </a:solidFill>
                <a:latin typeface="+mn-ea"/>
                <a:ea typeface="+mn-ea"/>
              </a:rPr>
              <a:t>的函数依赖右部的属性</a:t>
            </a:r>
          </a:p>
          <a:p>
            <a:pPr algn="just">
              <a:lnSpc>
                <a:spcPct val="120000"/>
              </a:lnSpc>
              <a:buClr>
                <a:srgbClr val="FFFF99"/>
              </a:buClr>
              <a:buFont typeface="Wingdings" pitchFamily="2" charset="2"/>
              <a:buChar char="n"/>
            </a:pPr>
            <a:r>
              <a:rPr kumimoji="1" lang="en-US" altLang="zh-CN" sz="2800" b="1" dirty="0">
                <a:solidFill>
                  <a:srgbClr val="FF0000"/>
                </a:solidFill>
                <a:latin typeface="+mn-ea"/>
                <a:ea typeface="+mn-ea"/>
              </a:rPr>
              <a:t>N</a:t>
            </a:r>
            <a:r>
              <a:rPr kumimoji="1" lang="zh-CN" altLang="en-US" sz="2800" b="1" dirty="0">
                <a:solidFill>
                  <a:srgbClr val="FF0000"/>
                </a:solidFill>
                <a:latin typeface="+mn-ea"/>
                <a:ea typeface="+mn-ea"/>
              </a:rPr>
              <a:t>类  在</a:t>
            </a:r>
            <a:r>
              <a:rPr kumimoji="1" lang="en-US" altLang="zh-CN" sz="2800" b="1" dirty="0">
                <a:solidFill>
                  <a:srgbClr val="FF0000"/>
                </a:solidFill>
                <a:latin typeface="+mn-ea"/>
                <a:ea typeface="+mn-ea"/>
              </a:rPr>
              <a:t>F</a:t>
            </a:r>
            <a:r>
              <a:rPr kumimoji="1" lang="zh-CN" altLang="en-US" sz="2800" b="1" dirty="0">
                <a:solidFill>
                  <a:srgbClr val="FF0000"/>
                </a:solidFill>
                <a:latin typeface="+mn-ea"/>
                <a:ea typeface="+mn-ea"/>
              </a:rPr>
              <a:t>的函数依赖左右两边均未出现的属性</a:t>
            </a:r>
          </a:p>
          <a:p>
            <a:pPr algn="just">
              <a:lnSpc>
                <a:spcPct val="120000"/>
              </a:lnSpc>
              <a:buClr>
                <a:srgbClr val="FFFF99"/>
              </a:buClr>
              <a:buFont typeface="Wingdings" pitchFamily="2" charset="2"/>
              <a:buChar char="n"/>
            </a:pPr>
            <a:r>
              <a:rPr kumimoji="1" lang="en-US" altLang="zh-CN" sz="2800" b="1" dirty="0">
                <a:solidFill>
                  <a:srgbClr val="FF0000"/>
                </a:solidFill>
                <a:latin typeface="+mn-ea"/>
                <a:ea typeface="+mn-ea"/>
              </a:rPr>
              <a:t>LR</a:t>
            </a:r>
            <a:r>
              <a:rPr kumimoji="1" lang="zh-CN" altLang="en-US" sz="2800" b="1" dirty="0">
                <a:solidFill>
                  <a:srgbClr val="FF0000"/>
                </a:solidFill>
                <a:latin typeface="+mn-ea"/>
                <a:ea typeface="+mn-ea"/>
              </a:rPr>
              <a:t>类 在</a:t>
            </a:r>
            <a:r>
              <a:rPr kumimoji="1" lang="en-US" altLang="zh-CN" sz="2800" b="1" dirty="0">
                <a:solidFill>
                  <a:srgbClr val="FF0000"/>
                </a:solidFill>
                <a:latin typeface="+mn-ea"/>
                <a:ea typeface="+mn-ea"/>
              </a:rPr>
              <a:t>F</a:t>
            </a:r>
            <a:r>
              <a:rPr kumimoji="1" lang="zh-CN" altLang="en-US" sz="2800" b="1" dirty="0">
                <a:solidFill>
                  <a:srgbClr val="FF0000"/>
                </a:solidFill>
                <a:latin typeface="+mn-ea"/>
                <a:ea typeface="+mn-ea"/>
              </a:rPr>
              <a:t>的函数依赖左右两边均出现的属性</a:t>
            </a:r>
          </a:p>
        </p:txBody>
      </p:sp>
      <p:sp>
        <p:nvSpPr>
          <p:cNvPr id="5" name="矩形 4"/>
          <p:cNvSpPr/>
          <p:nvPr/>
        </p:nvSpPr>
        <p:spPr>
          <a:xfrm>
            <a:off x="755576" y="44627"/>
            <a:ext cx="1832553" cy="584775"/>
          </a:xfrm>
          <a:prstGeom prst="rect">
            <a:avLst/>
          </a:prstGeom>
        </p:spPr>
        <p:txBody>
          <a:bodyPr wrap="none">
            <a:spAutoFit/>
          </a:bodyPr>
          <a:lstStyle/>
          <a:p>
            <a:pPr eaLnBrk="1" hangingPunct="1">
              <a:buFontTx/>
              <a:buNone/>
            </a:pPr>
            <a:r>
              <a:rPr lang="zh-CN" altLang="en-US" sz="3200" b="1" dirty="0" smtClean="0">
                <a:solidFill>
                  <a:srgbClr val="FFFF00"/>
                </a:solidFill>
                <a:latin typeface="+mn-ea"/>
              </a:rPr>
              <a:t>码值理论</a:t>
            </a:r>
            <a:endParaRPr lang="en-US" altLang="zh-CN" sz="3200" b="1" dirty="0">
              <a:solidFill>
                <a:srgbClr val="FFFF00"/>
              </a:solidFill>
              <a:latin typeface="+mn-ea"/>
            </a:endParaRPr>
          </a:p>
        </p:txBody>
      </p:sp>
    </p:spTree>
    <p:extLst>
      <p:ext uri="{BB962C8B-B14F-4D97-AF65-F5344CB8AC3E}">
        <p14:creationId xmlns:p14="http://schemas.microsoft.com/office/powerpoint/2010/main" val="33832895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498">
                                            <p:bg/>
                                          </p:spTgt>
                                        </p:tgtEl>
                                        <p:attrNameLst>
                                          <p:attrName>style.visibility</p:attrName>
                                        </p:attrNameLst>
                                      </p:cBhvr>
                                      <p:to>
                                        <p:strVal val="visible"/>
                                      </p:to>
                                    </p:set>
                                    <p:anim calcmode="lin" valueType="num">
                                      <p:cBhvr additive="base">
                                        <p:cTn id="7" dur="500" fill="hold"/>
                                        <p:tgtEl>
                                          <p:spTgt spid="23449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4498">
                                            <p:txEl>
                                              <p:pRg st="0" end="0"/>
                                            </p:txEl>
                                          </p:spTgt>
                                        </p:tgtEl>
                                        <p:attrNameLst>
                                          <p:attrName>style.visibility</p:attrName>
                                        </p:attrNameLst>
                                      </p:cBhvr>
                                      <p:to>
                                        <p:strVal val="visible"/>
                                      </p:to>
                                    </p:set>
                                    <p:anim calcmode="lin" valueType="num">
                                      <p:cBhvr additive="base">
                                        <p:cTn id="13" dur="500" fill="hold"/>
                                        <p:tgtEl>
                                          <p:spTgt spid="2344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4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4498">
                                            <p:txEl>
                                              <p:pRg st="2" end="2"/>
                                            </p:txEl>
                                          </p:spTgt>
                                        </p:tgtEl>
                                        <p:attrNameLst>
                                          <p:attrName>style.visibility</p:attrName>
                                        </p:attrNameLst>
                                      </p:cBhvr>
                                      <p:to>
                                        <p:strVal val="visible"/>
                                      </p:to>
                                    </p:set>
                                    <p:anim calcmode="lin" valueType="num">
                                      <p:cBhvr additive="base">
                                        <p:cTn id="19" dur="500" fill="hold"/>
                                        <p:tgtEl>
                                          <p:spTgt spid="2344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4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4498">
                                            <p:txEl>
                                              <p:pRg st="3" end="3"/>
                                            </p:txEl>
                                          </p:spTgt>
                                        </p:tgtEl>
                                        <p:attrNameLst>
                                          <p:attrName>style.visibility</p:attrName>
                                        </p:attrNameLst>
                                      </p:cBhvr>
                                      <p:to>
                                        <p:strVal val="visible"/>
                                      </p:to>
                                    </p:set>
                                    <p:anim calcmode="lin" valueType="num">
                                      <p:cBhvr additive="base">
                                        <p:cTn id="25" dur="500" fill="hold"/>
                                        <p:tgtEl>
                                          <p:spTgt spid="2344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44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4498">
                                            <p:txEl>
                                              <p:pRg st="4" end="4"/>
                                            </p:txEl>
                                          </p:spTgt>
                                        </p:tgtEl>
                                        <p:attrNameLst>
                                          <p:attrName>style.visibility</p:attrName>
                                        </p:attrNameLst>
                                      </p:cBhvr>
                                      <p:to>
                                        <p:strVal val="visible"/>
                                      </p:to>
                                    </p:set>
                                    <p:anim calcmode="lin" valueType="num">
                                      <p:cBhvr additive="base">
                                        <p:cTn id="31" dur="500" fill="hold"/>
                                        <p:tgtEl>
                                          <p:spTgt spid="2344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44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4498">
                                            <p:txEl>
                                              <p:pRg st="5" end="5"/>
                                            </p:txEl>
                                          </p:spTgt>
                                        </p:tgtEl>
                                        <p:attrNameLst>
                                          <p:attrName>style.visibility</p:attrName>
                                        </p:attrNameLst>
                                      </p:cBhvr>
                                      <p:to>
                                        <p:strVal val="visible"/>
                                      </p:to>
                                    </p:set>
                                    <p:anim calcmode="lin" valueType="num">
                                      <p:cBhvr additive="base">
                                        <p:cTn id="37" dur="500" fill="hold"/>
                                        <p:tgtEl>
                                          <p:spTgt spid="2344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44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80" name="Rectangle 3"/>
          <p:cNvSpPr>
            <a:spLocks noGrp="1" noChangeArrowheads="1"/>
          </p:cNvSpPr>
          <p:nvPr>
            <p:ph idx="1"/>
          </p:nvPr>
        </p:nvSpPr>
        <p:spPr>
          <a:xfrm>
            <a:off x="349188" y="2132857"/>
            <a:ext cx="8445624" cy="1224136"/>
          </a:xfrm>
        </p:spPr>
        <p:txBody>
          <a:bodyPr/>
          <a:lstStyle/>
          <a:p>
            <a:pPr marL="0" indent="0" eaLnBrk="1" hangingPunct="1">
              <a:buNone/>
            </a:pPr>
            <a:r>
              <a:rPr lang="zh-CN" altLang="en-US" dirty="0" smtClean="0"/>
              <a:t>逐个考察</a:t>
            </a:r>
            <a:r>
              <a:rPr lang="en-US" altLang="zh-CN" dirty="0" smtClean="0"/>
              <a:t>F</a:t>
            </a:r>
            <a:r>
              <a:rPr lang="zh-CN" altLang="en-US" dirty="0" smtClean="0"/>
              <a:t>中函数依赖是否多余</a:t>
            </a:r>
            <a:endParaRPr lang="en-US" altLang="zh-CN" dirty="0" smtClean="0"/>
          </a:p>
          <a:p>
            <a:pPr marL="0" indent="0">
              <a:buNone/>
            </a:pPr>
            <a:r>
              <a:rPr lang="zh-CN" altLang="en-US" dirty="0" smtClean="0"/>
              <a:t>去除</a:t>
            </a:r>
            <a:r>
              <a:rPr lang="en-US" altLang="zh-CN" dirty="0" smtClean="0"/>
              <a:t>AB</a:t>
            </a:r>
            <a:r>
              <a:rPr lang="en-US" altLang="zh-CN" dirty="0">
                <a:sym typeface="Wingdings" pitchFamily="2" charset="2"/>
              </a:rPr>
              <a:t></a:t>
            </a:r>
            <a:r>
              <a:rPr lang="en-US" altLang="zh-CN" dirty="0" smtClean="0"/>
              <a:t>C</a:t>
            </a:r>
            <a:r>
              <a:rPr lang="zh-CN" altLang="en-US" dirty="0" smtClean="0"/>
              <a:t>，求</a:t>
            </a:r>
            <a:r>
              <a:rPr lang="en-US" altLang="zh-CN" dirty="0" smtClean="0"/>
              <a:t> AB+</a:t>
            </a:r>
            <a:endParaRPr lang="en-US" altLang="zh-CN" dirty="0"/>
          </a:p>
          <a:p>
            <a:pPr marL="0" indent="0" eaLnBrk="1" hangingPunct="1">
              <a:buNone/>
            </a:pPr>
            <a:endParaRPr lang="en-US" altLang="zh-CN" dirty="0" smtClean="0"/>
          </a:p>
          <a:p>
            <a:pPr marL="0" indent="0" eaLnBrk="1" hangingPunct="1">
              <a:buNone/>
            </a:pPr>
            <a:endParaRPr lang="en-US" altLang="zh-CN" dirty="0"/>
          </a:p>
        </p:txBody>
      </p:sp>
      <p:sp>
        <p:nvSpPr>
          <p:cNvPr id="75778" name="灯片编号占位符 5"/>
          <p:cNvSpPr>
            <a:spLocks noGrp="1"/>
          </p:cNvSpPr>
          <p:nvPr>
            <p:ph type="sldNum" sz="quarter" idx="12"/>
          </p:nvPr>
        </p:nvSpPr>
        <p:spPr>
          <a:noFill/>
        </p:spPr>
        <p:txBody>
          <a:bodyPr/>
          <a:lstStyle/>
          <a:p>
            <a:fld id="{2893279E-5252-4053-B199-009E182406BF}" type="slidenum">
              <a:rPr lang="en-US" altLang="zh-CN" smtClean="0"/>
              <a:pPr/>
              <a:t>20</a:t>
            </a:fld>
            <a:endParaRPr lang="en-US" altLang="zh-CN" smtClean="0"/>
          </a:p>
        </p:txBody>
      </p:sp>
      <p:sp>
        <p:nvSpPr>
          <p:cNvPr id="2" name="标题 1"/>
          <p:cNvSpPr>
            <a:spLocks noGrp="1"/>
          </p:cNvSpPr>
          <p:nvPr>
            <p:ph type="title"/>
          </p:nvPr>
        </p:nvSpPr>
        <p:spPr/>
        <p:txBody>
          <a:bodyPr/>
          <a:lstStyle/>
          <a:p>
            <a:r>
              <a:rPr lang="en-US" altLang="zh-CN" dirty="0"/>
              <a:t>U=(A,B,C,D,E,F,G)</a:t>
            </a:r>
            <a:endParaRPr lang="zh-CN" altLang="en-US" dirty="0"/>
          </a:p>
        </p:txBody>
      </p:sp>
      <p:sp>
        <p:nvSpPr>
          <p:cNvPr id="3" name="矩形 2"/>
          <p:cNvSpPr/>
          <p:nvPr/>
        </p:nvSpPr>
        <p:spPr>
          <a:xfrm>
            <a:off x="349188" y="802449"/>
            <a:ext cx="7818431" cy="1200329"/>
          </a:xfrm>
          <a:prstGeom prst="rect">
            <a:avLst/>
          </a:prstGeom>
        </p:spPr>
        <p:txBody>
          <a:bodyPr wrap="square">
            <a:spAutoFit/>
          </a:bodyPr>
          <a:lstStyle/>
          <a:p>
            <a:pPr marL="0" indent="0" eaLnBrk="1" hangingPunct="1">
              <a:buNone/>
            </a:pPr>
            <a:r>
              <a:rPr lang="en-US" altLang="zh-CN" sz="2400" dirty="0"/>
              <a:t>2) F={AB</a:t>
            </a:r>
            <a:r>
              <a:rPr lang="en-US" altLang="zh-CN" sz="2400" dirty="0">
                <a:sym typeface="Wingdings" pitchFamily="2" charset="2"/>
              </a:rPr>
              <a:t></a:t>
            </a:r>
            <a:r>
              <a:rPr lang="en-US" altLang="zh-CN" sz="2400" dirty="0"/>
              <a:t>C</a:t>
            </a:r>
            <a:r>
              <a:rPr lang="zh-CN" altLang="en-US" sz="2400" dirty="0"/>
              <a:t>，</a:t>
            </a:r>
            <a:r>
              <a:rPr lang="en-US" altLang="zh-CN" sz="2400" dirty="0"/>
              <a:t>C</a:t>
            </a:r>
            <a:r>
              <a:rPr lang="en-US" altLang="zh-CN" sz="2400" dirty="0">
                <a:sym typeface="Wingdings" pitchFamily="2" charset="2"/>
              </a:rPr>
              <a:t>E,  CG</a:t>
            </a:r>
            <a:r>
              <a:rPr lang="zh-CN" altLang="en-US" sz="2400" dirty="0">
                <a:sym typeface="Wingdings" pitchFamily="2" charset="2"/>
              </a:rPr>
              <a:t>，</a:t>
            </a:r>
            <a:r>
              <a:rPr lang="en-US" altLang="zh-CN" sz="2400" dirty="0">
                <a:sym typeface="Wingdings" pitchFamily="2" charset="2"/>
              </a:rPr>
              <a:t>CA,	BEC</a:t>
            </a:r>
            <a:r>
              <a:rPr lang="zh-CN" altLang="en-US" sz="2400" dirty="0">
                <a:sym typeface="Wingdings" pitchFamily="2" charset="2"/>
              </a:rPr>
              <a:t>，</a:t>
            </a:r>
            <a:r>
              <a:rPr lang="en-US" altLang="zh-CN" sz="2400" dirty="0">
                <a:sym typeface="Wingdings" pitchFamily="2" charset="2"/>
              </a:rPr>
              <a:t>	BCD</a:t>
            </a:r>
            <a:r>
              <a:rPr lang="zh-CN" altLang="en-US" sz="2400" dirty="0">
                <a:sym typeface="Wingdings" pitchFamily="2" charset="2"/>
              </a:rPr>
              <a:t>，</a:t>
            </a:r>
            <a:r>
              <a:rPr lang="en-US" altLang="zh-CN" sz="2400" dirty="0">
                <a:sym typeface="Wingdings" pitchFamily="2" charset="2"/>
              </a:rPr>
              <a:t>	CGB,  CGD</a:t>
            </a:r>
            <a:r>
              <a:rPr lang="zh-CN" altLang="en-US" sz="2400" dirty="0">
                <a:sym typeface="Wingdings" pitchFamily="2" charset="2"/>
              </a:rPr>
              <a:t>，</a:t>
            </a:r>
            <a:r>
              <a:rPr lang="en-US" altLang="zh-CN" sz="2400" dirty="0">
                <a:sym typeface="Wingdings" pitchFamily="2" charset="2"/>
              </a:rPr>
              <a:t>ACDB</a:t>
            </a:r>
            <a:r>
              <a:rPr lang="zh-CN" altLang="en-US" sz="2400" dirty="0">
                <a:sym typeface="Wingdings" pitchFamily="2" charset="2"/>
              </a:rPr>
              <a:t>，</a:t>
            </a:r>
            <a:r>
              <a:rPr lang="en-US" altLang="zh-CN" sz="2400" dirty="0">
                <a:sym typeface="Wingdings" pitchFamily="2" charset="2"/>
              </a:rPr>
              <a:t>	CEA,CEG</a:t>
            </a:r>
            <a:r>
              <a:rPr lang="en-US" altLang="zh-CN" sz="2400" dirty="0"/>
              <a:t>}</a:t>
            </a:r>
          </a:p>
        </p:txBody>
      </p:sp>
      <p:sp>
        <p:nvSpPr>
          <p:cNvPr id="6" name="矩形 5"/>
          <p:cNvSpPr/>
          <p:nvPr/>
        </p:nvSpPr>
        <p:spPr>
          <a:xfrm>
            <a:off x="1259632" y="802449"/>
            <a:ext cx="936104"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39952" y="2636912"/>
            <a:ext cx="4176464" cy="461665"/>
          </a:xfrm>
          <a:prstGeom prst="rect">
            <a:avLst/>
          </a:prstGeom>
          <a:noFill/>
        </p:spPr>
        <p:txBody>
          <a:bodyPr wrap="square" rtlCol="0">
            <a:spAutoFit/>
          </a:bodyPr>
          <a:lstStyle/>
          <a:p>
            <a:r>
              <a:rPr lang="en-US" altLang="zh-CN" sz="2400" dirty="0" smtClean="0"/>
              <a:t>AB+=AB</a:t>
            </a:r>
            <a:r>
              <a:rPr lang="zh-CN" altLang="en-US" sz="2400" dirty="0" smtClean="0"/>
              <a:t>，不冗余</a:t>
            </a:r>
            <a:endParaRPr lang="zh-CN" altLang="en-US" sz="2400" dirty="0"/>
          </a:p>
        </p:txBody>
      </p:sp>
      <p:sp>
        <p:nvSpPr>
          <p:cNvPr id="11" name="文本框 10"/>
          <p:cNvSpPr txBox="1"/>
          <p:nvPr/>
        </p:nvSpPr>
        <p:spPr>
          <a:xfrm>
            <a:off x="349188" y="3220178"/>
            <a:ext cx="4176464" cy="461665"/>
          </a:xfrm>
          <a:prstGeom prst="rect">
            <a:avLst/>
          </a:prstGeom>
          <a:noFill/>
        </p:spPr>
        <p:txBody>
          <a:bodyPr wrap="square" rtlCol="0">
            <a:spAutoFit/>
          </a:bodyPr>
          <a:lstStyle/>
          <a:p>
            <a:r>
              <a:rPr lang="zh-CN" altLang="en-US" sz="2400" dirty="0" smtClean="0"/>
              <a:t>去除</a:t>
            </a:r>
            <a:r>
              <a:rPr lang="en-US" altLang="zh-CN" sz="2400" dirty="0" smtClean="0"/>
              <a:t>C</a:t>
            </a:r>
            <a:r>
              <a:rPr lang="en-US" altLang="zh-CN" sz="2400" dirty="0" smtClean="0">
                <a:sym typeface="Wingdings" panose="05000000000000000000" pitchFamily="2" charset="2"/>
              </a:rPr>
              <a:t>E</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a:t>
            </a:r>
            <a:endParaRPr lang="zh-CN" altLang="en-US" sz="2400" dirty="0"/>
          </a:p>
        </p:txBody>
      </p:sp>
      <p:sp>
        <p:nvSpPr>
          <p:cNvPr id="8" name="矩形 7"/>
          <p:cNvSpPr/>
          <p:nvPr/>
        </p:nvSpPr>
        <p:spPr>
          <a:xfrm>
            <a:off x="2498845" y="802449"/>
            <a:ext cx="824664"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14742" y="802449"/>
            <a:ext cx="824664"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59122" y="1224565"/>
            <a:ext cx="968680" cy="357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98594" y="807705"/>
            <a:ext cx="824664"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940152" y="794922"/>
            <a:ext cx="864095"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002856" y="3186961"/>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C+=ABCDG,</a:t>
            </a:r>
            <a:r>
              <a:rPr lang="zh-CN" altLang="en-US" sz="2400" dirty="0" smtClean="0">
                <a:sym typeface="Wingdings" panose="05000000000000000000" pitchFamily="2" charset="2"/>
              </a:rPr>
              <a:t>不冗余</a:t>
            </a:r>
            <a:endParaRPr lang="zh-CN" altLang="en-US" sz="2400" dirty="0"/>
          </a:p>
        </p:txBody>
      </p:sp>
      <p:sp>
        <p:nvSpPr>
          <p:cNvPr id="22" name="文本框 21"/>
          <p:cNvSpPr txBox="1"/>
          <p:nvPr/>
        </p:nvSpPr>
        <p:spPr>
          <a:xfrm>
            <a:off x="326566" y="3754735"/>
            <a:ext cx="4176464" cy="461665"/>
          </a:xfrm>
          <a:prstGeom prst="rect">
            <a:avLst/>
          </a:prstGeom>
          <a:noFill/>
        </p:spPr>
        <p:txBody>
          <a:bodyPr wrap="square" rtlCol="0">
            <a:spAutoFit/>
          </a:bodyPr>
          <a:lstStyle/>
          <a:p>
            <a:r>
              <a:rPr lang="zh-CN" altLang="en-US" sz="2400" dirty="0" smtClean="0"/>
              <a:t>去除</a:t>
            </a:r>
            <a:r>
              <a:rPr lang="en-US" altLang="zh-CN" sz="2400" dirty="0" smtClean="0"/>
              <a:t>C</a:t>
            </a:r>
            <a:r>
              <a:rPr lang="en-US" altLang="zh-CN" sz="2400" dirty="0" smtClean="0">
                <a:sym typeface="Wingdings" panose="05000000000000000000" pitchFamily="2" charset="2"/>
              </a:rPr>
              <a:t>G</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a:t>
            </a:r>
            <a:endParaRPr lang="zh-CN" altLang="en-US" sz="2400" dirty="0"/>
          </a:p>
        </p:txBody>
      </p:sp>
      <p:sp>
        <p:nvSpPr>
          <p:cNvPr id="23" name="文本框 22"/>
          <p:cNvSpPr txBox="1"/>
          <p:nvPr/>
        </p:nvSpPr>
        <p:spPr>
          <a:xfrm>
            <a:off x="3923928" y="3691016"/>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C+=ABCDEG   </a:t>
            </a:r>
            <a:r>
              <a:rPr lang="zh-CN" altLang="en-US" sz="2400" dirty="0" smtClean="0">
                <a:sym typeface="Wingdings" panose="05000000000000000000" pitchFamily="2" charset="2"/>
              </a:rPr>
              <a:t>冗余</a:t>
            </a:r>
            <a:endParaRPr lang="zh-CN" altLang="en-US" sz="2400" dirty="0"/>
          </a:p>
        </p:txBody>
      </p:sp>
      <p:sp>
        <p:nvSpPr>
          <p:cNvPr id="24" name="文本框 23"/>
          <p:cNvSpPr txBox="1"/>
          <p:nvPr/>
        </p:nvSpPr>
        <p:spPr>
          <a:xfrm>
            <a:off x="251520" y="4289292"/>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a:t>
            </a:r>
            <a:r>
              <a:rPr lang="zh-CN" altLang="en-US" sz="2400" dirty="0" smtClean="0">
                <a:sym typeface="Wingdings" panose="05000000000000000000" pitchFamily="2" charset="2"/>
              </a:rPr>
              <a:t>去除</a:t>
            </a:r>
            <a:r>
              <a:rPr lang="en-US" altLang="zh-CN" sz="2400" dirty="0" smtClean="0">
                <a:sym typeface="Wingdings" panose="05000000000000000000" pitchFamily="2" charset="2"/>
              </a:rPr>
              <a:t>CA,   </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a:t>
            </a:r>
            <a:endParaRPr lang="zh-CN" altLang="en-US" sz="2400" dirty="0"/>
          </a:p>
        </p:txBody>
      </p:sp>
      <p:sp>
        <p:nvSpPr>
          <p:cNvPr id="25" name="文本框 24"/>
          <p:cNvSpPr txBox="1"/>
          <p:nvPr/>
        </p:nvSpPr>
        <p:spPr>
          <a:xfrm>
            <a:off x="3923928" y="4240079"/>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C+=ABCDEG  </a:t>
            </a:r>
            <a:r>
              <a:rPr lang="zh-CN" altLang="en-US" sz="2400" dirty="0" smtClean="0">
                <a:sym typeface="Wingdings" panose="05000000000000000000" pitchFamily="2" charset="2"/>
              </a:rPr>
              <a:t>冗余</a:t>
            </a:r>
            <a:endParaRPr lang="zh-CN" altLang="en-US" sz="2400" dirty="0"/>
          </a:p>
        </p:txBody>
      </p:sp>
      <p:sp>
        <p:nvSpPr>
          <p:cNvPr id="26" name="文本框 25"/>
          <p:cNvSpPr txBox="1"/>
          <p:nvPr/>
        </p:nvSpPr>
        <p:spPr>
          <a:xfrm>
            <a:off x="326566" y="4749152"/>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BEC, </a:t>
            </a:r>
            <a:r>
              <a:rPr lang="zh-CN" altLang="en-US" sz="2400" dirty="0" smtClean="0">
                <a:sym typeface="Wingdings" panose="05000000000000000000" pitchFamily="2" charset="2"/>
              </a:rPr>
              <a:t>求</a:t>
            </a:r>
            <a:r>
              <a:rPr lang="en-US" altLang="zh-CN" sz="2400" dirty="0" smtClean="0">
                <a:sym typeface="Wingdings" panose="05000000000000000000" pitchFamily="2" charset="2"/>
              </a:rPr>
              <a:t>BE+</a:t>
            </a:r>
            <a:endParaRPr lang="zh-CN" altLang="en-US" sz="2400" dirty="0"/>
          </a:p>
        </p:txBody>
      </p:sp>
      <p:sp>
        <p:nvSpPr>
          <p:cNvPr id="27" name="文本框 26"/>
          <p:cNvSpPr txBox="1"/>
          <p:nvPr/>
        </p:nvSpPr>
        <p:spPr>
          <a:xfrm>
            <a:off x="3969969" y="4676260"/>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BE+=BE </a:t>
            </a:r>
            <a:r>
              <a:rPr lang="zh-CN" altLang="en-US" sz="2400" dirty="0" smtClean="0">
                <a:sym typeface="Wingdings" panose="05000000000000000000" pitchFamily="2" charset="2"/>
              </a:rPr>
              <a:t>不冗余</a:t>
            </a:r>
            <a:endParaRPr lang="zh-CN" altLang="en-US" sz="2400" dirty="0"/>
          </a:p>
        </p:txBody>
      </p:sp>
      <p:sp>
        <p:nvSpPr>
          <p:cNvPr id="28" name="文本框 27"/>
          <p:cNvSpPr txBox="1"/>
          <p:nvPr/>
        </p:nvSpPr>
        <p:spPr>
          <a:xfrm>
            <a:off x="353226" y="5169750"/>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BCD, </a:t>
            </a:r>
            <a:r>
              <a:rPr lang="zh-CN" altLang="en-US" sz="2400" dirty="0" smtClean="0">
                <a:sym typeface="Wingdings" panose="05000000000000000000" pitchFamily="2" charset="2"/>
              </a:rPr>
              <a:t>求</a:t>
            </a:r>
            <a:r>
              <a:rPr lang="en-US" altLang="zh-CN" sz="2400" dirty="0" smtClean="0">
                <a:sym typeface="Wingdings" panose="05000000000000000000" pitchFamily="2" charset="2"/>
              </a:rPr>
              <a:t>BC+</a:t>
            </a:r>
            <a:endParaRPr lang="zh-CN" altLang="en-US" sz="2400" dirty="0"/>
          </a:p>
        </p:txBody>
      </p:sp>
      <p:sp>
        <p:nvSpPr>
          <p:cNvPr id="29" name="文本框 28"/>
          <p:cNvSpPr txBox="1"/>
          <p:nvPr/>
        </p:nvSpPr>
        <p:spPr>
          <a:xfrm>
            <a:off x="3991155" y="5095053"/>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BC+=ABCDEG  </a:t>
            </a:r>
            <a:r>
              <a:rPr lang="zh-CN" altLang="en-US" sz="2400" dirty="0" smtClean="0">
                <a:sym typeface="Wingdings" panose="05000000000000000000" pitchFamily="2" charset="2"/>
              </a:rPr>
              <a:t>冗余</a:t>
            </a:r>
            <a:endParaRPr lang="zh-CN" altLang="en-US" sz="2400" dirty="0"/>
          </a:p>
        </p:txBody>
      </p:sp>
    </p:spTree>
    <p:extLst>
      <p:ext uri="{BB962C8B-B14F-4D97-AF65-F5344CB8AC3E}">
        <p14:creationId xmlns:p14="http://schemas.microsoft.com/office/powerpoint/2010/main" val="285543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p:bldP spid="3" grpId="0"/>
      <p:bldP spid="6" grpId="0" animBg="1"/>
      <p:bldP spid="6" grpId="1" animBg="1"/>
      <p:bldP spid="7" grpId="0"/>
      <p:bldP spid="11" grpId="0"/>
      <p:bldP spid="8" grpId="0" animBg="1"/>
      <p:bldP spid="8" grpId="1" animBg="1"/>
      <p:bldP spid="15" grpId="0" animBg="1"/>
      <p:bldP spid="16" grpId="0" animBg="1"/>
      <p:bldP spid="18" grpId="0" animBg="1"/>
      <p:bldP spid="19" grpId="0" animBg="1"/>
      <p:bldP spid="19" grpId="1" animBg="1"/>
      <p:bldP spid="21" grpId="0"/>
      <p:bldP spid="22" grpId="0"/>
      <p:bldP spid="23" grpId="0"/>
      <p:bldP spid="24" grpId="0"/>
      <p:bldP spid="25" grpId="0"/>
      <p:bldP spid="26" grpId="0"/>
      <p:bldP spid="27" grpId="0"/>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7886700" cy="975149"/>
          </a:xfrm>
        </p:spPr>
        <p:txBody>
          <a:bodyPr/>
          <a:lstStyle/>
          <a:p>
            <a:pPr marL="0" indent="0">
              <a:buNone/>
            </a:pPr>
            <a:r>
              <a:rPr lang="en-US" altLang="zh-CN" dirty="0"/>
              <a:t>2) F={AB</a:t>
            </a:r>
            <a:r>
              <a:rPr lang="en-US" altLang="zh-CN" dirty="0">
                <a:sym typeface="Wingdings" pitchFamily="2" charset="2"/>
              </a:rPr>
              <a:t></a:t>
            </a:r>
            <a:r>
              <a:rPr lang="en-US" altLang="zh-CN" dirty="0"/>
              <a:t>C</a:t>
            </a:r>
            <a:r>
              <a:rPr lang="zh-CN" altLang="en-US" dirty="0"/>
              <a:t>，</a:t>
            </a:r>
            <a:r>
              <a:rPr lang="en-US" altLang="zh-CN" dirty="0"/>
              <a:t>C</a:t>
            </a:r>
            <a:r>
              <a:rPr lang="en-US" altLang="zh-CN" dirty="0">
                <a:sym typeface="Wingdings" pitchFamily="2" charset="2"/>
              </a:rPr>
              <a:t>E, 	BEC</a:t>
            </a:r>
            <a:r>
              <a:rPr lang="zh-CN" altLang="en-US" dirty="0" smtClean="0">
                <a:sym typeface="Wingdings" pitchFamily="2" charset="2"/>
              </a:rPr>
              <a:t>，</a:t>
            </a:r>
            <a:r>
              <a:rPr lang="en-US" altLang="zh-CN" dirty="0">
                <a:sym typeface="Wingdings" pitchFamily="2" charset="2"/>
              </a:rPr>
              <a:t>	CGB,  CGD</a:t>
            </a:r>
            <a:r>
              <a:rPr lang="zh-CN" altLang="en-US" dirty="0">
                <a:sym typeface="Wingdings" pitchFamily="2" charset="2"/>
              </a:rPr>
              <a:t>，</a:t>
            </a:r>
            <a:r>
              <a:rPr lang="en-US" altLang="zh-CN" dirty="0">
                <a:sym typeface="Wingdings" pitchFamily="2" charset="2"/>
              </a:rPr>
              <a:t>ACDB</a:t>
            </a:r>
            <a:r>
              <a:rPr lang="zh-CN" altLang="en-US" dirty="0" smtClean="0">
                <a:sym typeface="Wingdings" pitchFamily="2" charset="2"/>
              </a:rPr>
              <a:t>，</a:t>
            </a:r>
            <a:r>
              <a:rPr lang="en-US" altLang="zh-CN" dirty="0" smtClean="0">
                <a:sym typeface="Wingdings" pitchFamily="2" charset="2"/>
              </a:rPr>
              <a:t>CE</a:t>
            </a:r>
            <a:r>
              <a:rPr lang="en-US" altLang="zh-CN" dirty="0">
                <a:sym typeface="Wingdings" pitchFamily="2" charset="2"/>
              </a:rPr>
              <a:t></a:t>
            </a:r>
            <a:r>
              <a:rPr lang="en-US" altLang="zh-CN" dirty="0" smtClean="0">
                <a:sym typeface="Wingdings" pitchFamily="2" charset="2"/>
              </a:rPr>
              <a:t>A ,</a:t>
            </a:r>
            <a:r>
              <a:rPr lang="en-US" altLang="zh-CN" dirty="0">
                <a:sym typeface="Wingdings" pitchFamily="2" charset="2"/>
              </a:rPr>
              <a:t>CEG</a:t>
            </a:r>
            <a:r>
              <a:rPr lang="en-US" altLang="zh-CN" dirty="0"/>
              <a:t>}</a:t>
            </a:r>
          </a:p>
          <a:p>
            <a:endParaRPr lang="zh-CN" altLang="en-US" dirty="0"/>
          </a:p>
        </p:txBody>
      </p:sp>
      <p:sp>
        <p:nvSpPr>
          <p:cNvPr id="4" name="矩形 3"/>
          <p:cNvSpPr/>
          <p:nvPr/>
        </p:nvSpPr>
        <p:spPr>
          <a:xfrm>
            <a:off x="5508104" y="965294"/>
            <a:ext cx="936104"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660232" y="980728"/>
            <a:ext cx="1008112"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2440" y="1412776"/>
            <a:ext cx="1193216" cy="394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7544" y="1959223"/>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CGB,</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CG+</a:t>
            </a:r>
            <a:endParaRPr lang="zh-CN" altLang="en-US" sz="2400" dirty="0"/>
          </a:p>
        </p:txBody>
      </p:sp>
      <p:sp>
        <p:nvSpPr>
          <p:cNvPr id="8" name="文本框 7"/>
          <p:cNvSpPr txBox="1"/>
          <p:nvPr/>
        </p:nvSpPr>
        <p:spPr>
          <a:xfrm>
            <a:off x="4105473" y="1937079"/>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CG+=ABCDEG  </a:t>
            </a:r>
            <a:r>
              <a:rPr lang="zh-CN" altLang="en-US" sz="2400" dirty="0" smtClean="0">
                <a:sym typeface="Wingdings" panose="05000000000000000000" pitchFamily="2" charset="2"/>
              </a:rPr>
              <a:t>冗余</a:t>
            </a:r>
            <a:endParaRPr lang="zh-CN" altLang="en-US" sz="2400" dirty="0"/>
          </a:p>
        </p:txBody>
      </p:sp>
      <p:sp>
        <p:nvSpPr>
          <p:cNvPr id="9" name="文本框 8"/>
          <p:cNvSpPr txBox="1"/>
          <p:nvPr/>
        </p:nvSpPr>
        <p:spPr>
          <a:xfrm>
            <a:off x="467544" y="2398744"/>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CGD</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CG+</a:t>
            </a:r>
            <a:endParaRPr lang="zh-CN" altLang="en-US" sz="2400" dirty="0"/>
          </a:p>
        </p:txBody>
      </p:sp>
      <p:sp>
        <p:nvSpPr>
          <p:cNvPr id="10" name="文本框 9"/>
          <p:cNvSpPr txBox="1"/>
          <p:nvPr/>
        </p:nvSpPr>
        <p:spPr>
          <a:xfrm>
            <a:off x="4105473" y="2376600"/>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CG+=ACEG  </a:t>
            </a:r>
            <a:r>
              <a:rPr lang="zh-CN" altLang="en-US" sz="2400" dirty="0" smtClean="0">
                <a:sym typeface="Wingdings" panose="05000000000000000000" pitchFamily="2" charset="2"/>
              </a:rPr>
              <a:t>不冗余</a:t>
            </a:r>
            <a:endParaRPr lang="zh-CN" altLang="en-US" sz="2400" dirty="0"/>
          </a:p>
        </p:txBody>
      </p:sp>
      <p:sp>
        <p:nvSpPr>
          <p:cNvPr id="11" name="文本框 10"/>
          <p:cNvSpPr txBox="1"/>
          <p:nvPr/>
        </p:nvSpPr>
        <p:spPr>
          <a:xfrm>
            <a:off x="4105473" y="2882553"/>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ACD+=ACDEG  </a:t>
            </a:r>
            <a:r>
              <a:rPr lang="zh-CN" altLang="en-US" sz="2400" dirty="0" smtClean="0">
                <a:sym typeface="Wingdings" panose="05000000000000000000" pitchFamily="2" charset="2"/>
              </a:rPr>
              <a:t>不冗余</a:t>
            </a:r>
            <a:endParaRPr lang="zh-CN" altLang="en-US" sz="2400" dirty="0"/>
          </a:p>
        </p:txBody>
      </p:sp>
      <p:sp>
        <p:nvSpPr>
          <p:cNvPr id="12" name="文本框 11"/>
          <p:cNvSpPr txBox="1"/>
          <p:nvPr/>
        </p:nvSpPr>
        <p:spPr>
          <a:xfrm>
            <a:off x="467544" y="2879207"/>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ACDB</a:t>
            </a:r>
            <a:r>
              <a:rPr lang="zh-CN" altLang="en-US" sz="2400" dirty="0" smtClean="0">
                <a:sym typeface="Wingdings" panose="05000000000000000000" pitchFamily="2" charset="2"/>
              </a:rPr>
              <a:t>求</a:t>
            </a:r>
            <a:r>
              <a:rPr lang="en-US" altLang="zh-CN" sz="2400" dirty="0" smtClean="0">
                <a:sym typeface="Wingdings" panose="05000000000000000000" pitchFamily="2" charset="2"/>
              </a:rPr>
              <a:t>ACD+</a:t>
            </a:r>
            <a:endParaRPr lang="zh-CN" altLang="en-US" sz="2400" dirty="0"/>
          </a:p>
        </p:txBody>
      </p:sp>
      <p:sp>
        <p:nvSpPr>
          <p:cNvPr id="2" name="矩形 1"/>
          <p:cNvSpPr/>
          <p:nvPr/>
        </p:nvSpPr>
        <p:spPr>
          <a:xfrm>
            <a:off x="2915816" y="1393680"/>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28299" y="3385160"/>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CEA</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CE+</a:t>
            </a:r>
            <a:endParaRPr lang="zh-CN" altLang="en-US" sz="2400" dirty="0"/>
          </a:p>
        </p:txBody>
      </p:sp>
      <p:sp>
        <p:nvSpPr>
          <p:cNvPr id="15" name="文本框 14"/>
          <p:cNvSpPr txBox="1"/>
          <p:nvPr/>
        </p:nvSpPr>
        <p:spPr>
          <a:xfrm>
            <a:off x="4138535" y="3340872"/>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CE+=CDEG  </a:t>
            </a:r>
            <a:r>
              <a:rPr lang="zh-CN" altLang="en-US" sz="2400" dirty="0" smtClean="0">
                <a:sym typeface="Wingdings" panose="05000000000000000000" pitchFamily="2" charset="2"/>
              </a:rPr>
              <a:t>不冗余</a:t>
            </a:r>
            <a:endParaRPr lang="zh-CN" altLang="en-US" sz="2400" dirty="0"/>
          </a:p>
        </p:txBody>
      </p:sp>
      <p:sp>
        <p:nvSpPr>
          <p:cNvPr id="16" name="文本框 15"/>
          <p:cNvSpPr txBox="1"/>
          <p:nvPr/>
        </p:nvSpPr>
        <p:spPr>
          <a:xfrm>
            <a:off x="467544" y="3893093"/>
            <a:ext cx="4176464" cy="461665"/>
          </a:xfrm>
          <a:prstGeom prst="rect">
            <a:avLst/>
          </a:prstGeom>
          <a:noFill/>
        </p:spPr>
        <p:txBody>
          <a:bodyPr wrap="square" rtlCol="0">
            <a:spAutoFit/>
          </a:bodyPr>
          <a:lstStyle/>
          <a:p>
            <a:r>
              <a:rPr lang="zh-CN" altLang="en-US" sz="2400" dirty="0" smtClean="0">
                <a:sym typeface="Wingdings" panose="05000000000000000000" pitchFamily="2" charset="2"/>
              </a:rPr>
              <a:t>去除</a:t>
            </a:r>
            <a:r>
              <a:rPr lang="en-US" altLang="zh-CN" sz="2400" dirty="0" smtClean="0">
                <a:sym typeface="Wingdings" panose="05000000000000000000" pitchFamily="2" charset="2"/>
              </a:rPr>
              <a:t>CEG</a:t>
            </a:r>
            <a:r>
              <a:rPr lang="zh-CN" altLang="en-US" sz="2400" dirty="0" smtClean="0">
                <a:sym typeface="Wingdings" panose="05000000000000000000" pitchFamily="2" charset="2"/>
              </a:rPr>
              <a:t>求</a:t>
            </a:r>
            <a:r>
              <a:rPr lang="en-US" altLang="zh-CN" sz="2400" dirty="0" smtClean="0">
                <a:sym typeface="Wingdings" panose="05000000000000000000" pitchFamily="2" charset="2"/>
              </a:rPr>
              <a:t>CE+</a:t>
            </a:r>
            <a:endParaRPr lang="zh-CN" altLang="en-US" sz="2400" dirty="0"/>
          </a:p>
        </p:txBody>
      </p:sp>
      <p:sp>
        <p:nvSpPr>
          <p:cNvPr id="17" name="文本框 16"/>
          <p:cNvSpPr txBox="1"/>
          <p:nvPr/>
        </p:nvSpPr>
        <p:spPr>
          <a:xfrm>
            <a:off x="4105473" y="3930559"/>
            <a:ext cx="4176464" cy="461665"/>
          </a:xfrm>
          <a:prstGeom prst="rect">
            <a:avLst/>
          </a:prstGeom>
          <a:noFill/>
        </p:spPr>
        <p:txBody>
          <a:bodyPr wrap="square" rtlCol="0">
            <a:spAutoFit/>
          </a:bodyPr>
          <a:lstStyle/>
          <a:p>
            <a:r>
              <a:rPr lang="en-US" altLang="zh-CN" sz="2400" dirty="0" smtClean="0">
                <a:sym typeface="Wingdings" panose="05000000000000000000" pitchFamily="2" charset="2"/>
              </a:rPr>
              <a:t> CE+=CEA  </a:t>
            </a:r>
            <a:r>
              <a:rPr lang="zh-CN" altLang="en-US" sz="2400" dirty="0" smtClean="0">
                <a:sym typeface="Wingdings" panose="05000000000000000000" pitchFamily="2" charset="2"/>
              </a:rPr>
              <a:t>不冗余</a:t>
            </a:r>
            <a:endParaRPr lang="zh-CN" altLang="en-US" sz="2400" dirty="0"/>
          </a:p>
        </p:txBody>
      </p:sp>
      <p:sp>
        <p:nvSpPr>
          <p:cNvPr id="18" name="矩形 17"/>
          <p:cNvSpPr/>
          <p:nvPr/>
        </p:nvSpPr>
        <p:spPr>
          <a:xfrm>
            <a:off x="1691979" y="1404703"/>
            <a:ext cx="1080120" cy="3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9816" y="4687847"/>
            <a:ext cx="7326560" cy="830997"/>
          </a:xfrm>
          <a:prstGeom prst="rect">
            <a:avLst/>
          </a:prstGeom>
        </p:spPr>
        <p:txBody>
          <a:bodyPr wrap="square">
            <a:spAutoFit/>
          </a:bodyPr>
          <a:lstStyle/>
          <a:p>
            <a:pPr marL="0" indent="0">
              <a:buNone/>
            </a:pPr>
            <a:r>
              <a:rPr lang="zh-CN" altLang="en-US" sz="2400" dirty="0" smtClean="0"/>
              <a:t>所以：</a:t>
            </a:r>
            <a:r>
              <a:rPr lang="en-US" altLang="zh-CN" sz="2400" dirty="0" smtClean="0"/>
              <a:t>F</a:t>
            </a:r>
            <a:r>
              <a:rPr lang="en-US" altLang="zh-CN" sz="2400" dirty="0"/>
              <a:t>={AB</a:t>
            </a:r>
            <a:r>
              <a:rPr lang="en-US" altLang="zh-CN" sz="2400" dirty="0">
                <a:sym typeface="Wingdings" pitchFamily="2" charset="2"/>
              </a:rPr>
              <a:t></a:t>
            </a:r>
            <a:r>
              <a:rPr lang="en-US" altLang="zh-CN" sz="2400" dirty="0"/>
              <a:t>C</a:t>
            </a:r>
            <a:r>
              <a:rPr lang="zh-CN" altLang="en-US" sz="2400" dirty="0"/>
              <a:t>，</a:t>
            </a:r>
            <a:r>
              <a:rPr lang="en-US" altLang="zh-CN" sz="2400" dirty="0"/>
              <a:t>C</a:t>
            </a:r>
            <a:r>
              <a:rPr lang="en-US" altLang="zh-CN" sz="2400" dirty="0">
                <a:sym typeface="Wingdings" pitchFamily="2" charset="2"/>
              </a:rPr>
              <a:t>E, 	BEC</a:t>
            </a:r>
            <a:r>
              <a:rPr lang="zh-CN" altLang="en-US" sz="2400" dirty="0">
                <a:sym typeface="Wingdings" pitchFamily="2" charset="2"/>
              </a:rPr>
              <a:t>，</a:t>
            </a:r>
            <a:r>
              <a:rPr lang="en-US" altLang="zh-CN" sz="2400" dirty="0">
                <a:sym typeface="Wingdings" pitchFamily="2" charset="2"/>
              </a:rPr>
              <a:t>	</a:t>
            </a:r>
            <a:r>
              <a:rPr lang="en-US" altLang="zh-CN" sz="2400" dirty="0" smtClean="0">
                <a:sym typeface="Wingdings" pitchFamily="2" charset="2"/>
              </a:rPr>
              <a:t>CG</a:t>
            </a:r>
            <a:r>
              <a:rPr lang="en-US" altLang="zh-CN" sz="2400" dirty="0">
                <a:sym typeface="Wingdings" pitchFamily="2" charset="2"/>
              </a:rPr>
              <a:t>D</a:t>
            </a:r>
            <a:r>
              <a:rPr lang="zh-CN" altLang="en-US" sz="2400" dirty="0">
                <a:sym typeface="Wingdings" pitchFamily="2" charset="2"/>
              </a:rPr>
              <a:t>，</a:t>
            </a:r>
            <a:r>
              <a:rPr lang="en-US" altLang="zh-CN" sz="2400" dirty="0">
                <a:sym typeface="Wingdings" pitchFamily="2" charset="2"/>
              </a:rPr>
              <a:t>ACDB</a:t>
            </a:r>
            <a:r>
              <a:rPr lang="zh-CN" altLang="en-US" sz="2400" dirty="0">
                <a:sym typeface="Wingdings" pitchFamily="2" charset="2"/>
              </a:rPr>
              <a:t>，</a:t>
            </a:r>
            <a:r>
              <a:rPr lang="en-US" altLang="zh-CN" sz="2400" dirty="0">
                <a:sym typeface="Wingdings" pitchFamily="2" charset="2"/>
              </a:rPr>
              <a:t>CEA ,CEG</a:t>
            </a:r>
            <a:r>
              <a:rPr lang="en-US" altLang="zh-CN" sz="2400" dirty="0"/>
              <a:t>}</a:t>
            </a:r>
          </a:p>
        </p:txBody>
      </p:sp>
    </p:spTree>
    <p:extLst>
      <p:ext uri="{BB962C8B-B14F-4D97-AF65-F5344CB8AC3E}">
        <p14:creationId xmlns:p14="http://schemas.microsoft.com/office/powerpoint/2010/main" val="191303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p:bldP spid="8" grpId="0"/>
      <p:bldP spid="9" grpId="0"/>
      <p:bldP spid="10" grpId="0"/>
      <p:bldP spid="11" grpId="0"/>
      <p:bldP spid="12" grpId="0"/>
      <p:bldP spid="2" grpId="0" animBg="1"/>
      <p:bldP spid="2" grpId="1" animBg="1"/>
      <p:bldP spid="14" grpId="0"/>
      <p:bldP spid="15" grpId="0"/>
      <p:bldP spid="16" grpId="0"/>
      <p:bldP spid="17" grpId="0"/>
      <p:bldP spid="18" grpId="0" animBg="1"/>
      <p:bldP spid="18" grpId="1"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45804" y="1484784"/>
            <a:ext cx="8424936" cy="424732"/>
          </a:xfrm>
          <a:prstGeom prst="rect">
            <a:avLst/>
          </a:prstGeom>
        </p:spPr>
        <p:txBody>
          <a:bodyPr wrap="square">
            <a:spAutoFit/>
          </a:bodyPr>
          <a:lstStyle/>
          <a:p>
            <a:pPr marL="0" indent="0">
              <a:buNone/>
            </a:pPr>
            <a:r>
              <a:rPr lang="zh-CN" altLang="en-US" sz="2400" dirty="0" smtClean="0"/>
              <a:t>逐个考察函数依赖的左部，找出冗余的决定因素</a:t>
            </a:r>
            <a:endParaRPr lang="en-US" altLang="zh-CN" sz="2400" dirty="0"/>
          </a:p>
        </p:txBody>
      </p:sp>
      <p:sp>
        <p:nvSpPr>
          <p:cNvPr id="5" name="内容占位符 3"/>
          <p:cNvSpPr txBox="1">
            <a:spLocks/>
          </p:cNvSpPr>
          <p:nvPr/>
        </p:nvSpPr>
        <p:spPr>
          <a:xfrm>
            <a:off x="245804" y="908720"/>
            <a:ext cx="8518292"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zh-CN" sz="2400" dirty="0" smtClean="0"/>
              <a:t>3</a:t>
            </a:r>
            <a:r>
              <a:rPr lang="zh-CN" altLang="en-US" sz="2400" dirty="0" smtClean="0"/>
              <a:t>）</a:t>
            </a:r>
            <a:r>
              <a:rPr lang="en-US" altLang="zh-CN" sz="2400" dirty="0" smtClean="0"/>
              <a:t>F={AB</a:t>
            </a:r>
            <a:r>
              <a:rPr lang="en-US" altLang="zh-CN" sz="2400" dirty="0" smtClean="0">
                <a:sym typeface="Wingdings" pitchFamily="2" charset="2"/>
              </a:rPr>
              <a:t></a:t>
            </a:r>
            <a:r>
              <a:rPr lang="en-US" altLang="zh-CN" sz="2400" dirty="0" smtClean="0"/>
              <a:t>C</a:t>
            </a:r>
            <a:r>
              <a:rPr lang="zh-CN" altLang="en-US" sz="2400" dirty="0" smtClean="0"/>
              <a:t>，</a:t>
            </a:r>
            <a:r>
              <a:rPr lang="en-US" altLang="zh-CN" sz="2400" dirty="0" smtClean="0"/>
              <a:t>C</a:t>
            </a:r>
            <a:r>
              <a:rPr lang="en-US" altLang="zh-CN" sz="2400" dirty="0" smtClean="0">
                <a:sym typeface="Wingdings" pitchFamily="2" charset="2"/>
              </a:rPr>
              <a:t>E, 	BEC</a:t>
            </a:r>
            <a:r>
              <a:rPr lang="zh-CN" altLang="en-US" sz="2400" dirty="0" smtClean="0">
                <a:sym typeface="Wingdings" pitchFamily="2" charset="2"/>
              </a:rPr>
              <a:t>，</a:t>
            </a:r>
            <a:r>
              <a:rPr lang="en-US" altLang="zh-CN" sz="2400" dirty="0" smtClean="0">
                <a:sym typeface="Wingdings" pitchFamily="2" charset="2"/>
              </a:rPr>
              <a:t>CGD</a:t>
            </a:r>
            <a:r>
              <a:rPr lang="zh-CN" altLang="en-US" sz="2400" dirty="0" smtClean="0">
                <a:sym typeface="Wingdings" pitchFamily="2" charset="2"/>
              </a:rPr>
              <a:t>，</a:t>
            </a:r>
            <a:r>
              <a:rPr lang="en-US" altLang="zh-CN" sz="2400" dirty="0" smtClean="0">
                <a:sym typeface="Wingdings" pitchFamily="2" charset="2"/>
              </a:rPr>
              <a:t>ACDB</a:t>
            </a:r>
            <a:r>
              <a:rPr lang="zh-CN" altLang="en-US" sz="2400" dirty="0" smtClean="0">
                <a:sym typeface="Wingdings" pitchFamily="2" charset="2"/>
              </a:rPr>
              <a:t>，</a:t>
            </a:r>
            <a:r>
              <a:rPr lang="en-US" altLang="zh-CN" sz="2400" dirty="0" smtClean="0">
                <a:sym typeface="Wingdings" pitchFamily="2" charset="2"/>
              </a:rPr>
              <a:t>CEA ,CEG  </a:t>
            </a:r>
            <a:r>
              <a:rPr lang="en-US" altLang="zh-CN" sz="2400" dirty="0" smtClean="0"/>
              <a:t>}</a:t>
            </a:r>
            <a:endParaRPr lang="en-US" altLang="zh-CN" sz="2400" dirty="0"/>
          </a:p>
        </p:txBody>
      </p:sp>
      <p:sp>
        <p:nvSpPr>
          <p:cNvPr id="6" name="内容占位符 3"/>
          <p:cNvSpPr txBox="1">
            <a:spLocks/>
          </p:cNvSpPr>
          <p:nvPr/>
        </p:nvSpPr>
        <p:spPr>
          <a:xfrm>
            <a:off x="245804" y="2099538"/>
            <a:ext cx="331808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a:t>AB</a:t>
            </a:r>
            <a:r>
              <a:rPr lang="en-US" altLang="zh-CN" sz="2400" dirty="0">
                <a:sym typeface="Wingdings" pitchFamily="2" charset="2"/>
              </a:rPr>
              <a:t></a:t>
            </a:r>
            <a:r>
              <a:rPr lang="en-US" altLang="zh-CN" sz="2400" dirty="0" smtClean="0"/>
              <a:t>C</a:t>
            </a:r>
            <a:r>
              <a:rPr lang="zh-CN" altLang="en-US" sz="2400" dirty="0" smtClean="0"/>
              <a:t>，求</a:t>
            </a:r>
            <a:r>
              <a:rPr lang="en-US" altLang="zh-CN" sz="2400" dirty="0" smtClean="0"/>
              <a:t>A+</a:t>
            </a:r>
            <a:r>
              <a:rPr lang="zh-CN" altLang="en-US" sz="2400" dirty="0" smtClean="0"/>
              <a:t>，B</a:t>
            </a:r>
            <a:r>
              <a:rPr lang="en-US" altLang="zh-CN" sz="2400" dirty="0" smtClean="0"/>
              <a:t>+</a:t>
            </a:r>
            <a:endParaRPr lang="en-US" altLang="zh-CN" sz="2400" dirty="0"/>
          </a:p>
        </p:txBody>
      </p:sp>
      <p:sp>
        <p:nvSpPr>
          <p:cNvPr id="11" name="矩形 10"/>
          <p:cNvSpPr/>
          <p:nvPr/>
        </p:nvSpPr>
        <p:spPr>
          <a:xfrm>
            <a:off x="3707904" y="2060848"/>
            <a:ext cx="5056192" cy="461665"/>
          </a:xfrm>
          <a:prstGeom prst="rect">
            <a:avLst/>
          </a:prstGeom>
        </p:spPr>
        <p:txBody>
          <a:bodyPr wrap="none">
            <a:spAutoFit/>
          </a:bodyPr>
          <a:lstStyle/>
          <a:p>
            <a:pPr marL="0" indent="0" fontAlgn="auto">
              <a:spcAft>
                <a:spcPts val="0"/>
              </a:spcAft>
              <a:buNone/>
            </a:pPr>
            <a:r>
              <a:rPr lang="en-US" altLang="zh-CN" sz="2400" dirty="0" smtClean="0"/>
              <a:t>A</a:t>
            </a:r>
            <a:r>
              <a:rPr lang="en-US" altLang="zh-CN" sz="2400" dirty="0"/>
              <a:t>+=A,B+=B  </a:t>
            </a:r>
            <a:r>
              <a:rPr lang="zh-CN" altLang="en-US" sz="2400" dirty="0"/>
              <a:t>不存在冗余的决定因素</a:t>
            </a:r>
            <a:endParaRPr lang="en-US" altLang="zh-CN" sz="2400" dirty="0"/>
          </a:p>
        </p:txBody>
      </p:sp>
      <p:sp>
        <p:nvSpPr>
          <p:cNvPr id="12" name="内容占位符 3"/>
          <p:cNvSpPr txBox="1">
            <a:spLocks/>
          </p:cNvSpPr>
          <p:nvPr/>
        </p:nvSpPr>
        <p:spPr>
          <a:xfrm>
            <a:off x="251520" y="2572220"/>
            <a:ext cx="331808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smtClean="0"/>
              <a:t>BE</a:t>
            </a:r>
            <a:r>
              <a:rPr lang="en-US" altLang="zh-CN" sz="2400" dirty="0" smtClean="0">
                <a:sym typeface="Wingdings" pitchFamily="2" charset="2"/>
              </a:rPr>
              <a:t></a:t>
            </a:r>
            <a:r>
              <a:rPr lang="en-US" altLang="zh-CN" sz="2400" dirty="0" smtClean="0"/>
              <a:t>C</a:t>
            </a:r>
            <a:r>
              <a:rPr lang="zh-CN" altLang="en-US" sz="2400" dirty="0" smtClean="0"/>
              <a:t>，求</a:t>
            </a:r>
            <a:r>
              <a:rPr lang="en-US" altLang="zh-CN" sz="2400" dirty="0" smtClean="0"/>
              <a:t>B+</a:t>
            </a:r>
            <a:r>
              <a:rPr lang="zh-CN" altLang="en-US" sz="2400" dirty="0" smtClean="0"/>
              <a:t>，</a:t>
            </a:r>
            <a:r>
              <a:rPr lang="en-US" altLang="zh-CN" sz="2400" dirty="0" smtClean="0"/>
              <a:t>E+</a:t>
            </a:r>
            <a:endParaRPr lang="en-US" altLang="zh-CN" sz="2400" dirty="0"/>
          </a:p>
        </p:txBody>
      </p:sp>
      <p:sp>
        <p:nvSpPr>
          <p:cNvPr id="13" name="矩形 12"/>
          <p:cNvSpPr/>
          <p:nvPr/>
        </p:nvSpPr>
        <p:spPr>
          <a:xfrm>
            <a:off x="3713620" y="2533530"/>
            <a:ext cx="5056192" cy="461665"/>
          </a:xfrm>
          <a:prstGeom prst="rect">
            <a:avLst/>
          </a:prstGeom>
        </p:spPr>
        <p:txBody>
          <a:bodyPr wrap="none">
            <a:spAutoFit/>
          </a:bodyPr>
          <a:lstStyle/>
          <a:p>
            <a:pPr marL="0" indent="0" fontAlgn="auto">
              <a:spcAft>
                <a:spcPts val="0"/>
              </a:spcAft>
              <a:buNone/>
            </a:pPr>
            <a:r>
              <a:rPr lang="en-US" altLang="zh-CN" sz="2400" dirty="0" smtClean="0"/>
              <a:t>B+=B,E+=E  </a:t>
            </a:r>
            <a:r>
              <a:rPr lang="zh-CN" altLang="en-US" sz="2400" dirty="0"/>
              <a:t>不存在冗余的决定因素</a:t>
            </a:r>
            <a:endParaRPr lang="en-US" altLang="zh-CN" sz="2400" dirty="0"/>
          </a:p>
        </p:txBody>
      </p:sp>
      <p:sp>
        <p:nvSpPr>
          <p:cNvPr id="14" name="内容占位符 3"/>
          <p:cNvSpPr txBox="1">
            <a:spLocks/>
          </p:cNvSpPr>
          <p:nvPr/>
        </p:nvSpPr>
        <p:spPr>
          <a:xfrm>
            <a:off x="251520" y="3004268"/>
            <a:ext cx="331808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smtClean="0"/>
              <a:t>CG</a:t>
            </a:r>
            <a:r>
              <a:rPr lang="en-US" altLang="zh-CN" sz="2400" dirty="0" smtClean="0">
                <a:sym typeface="Wingdings" pitchFamily="2" charset="2"/>
              </a:rPr>
              <a:t>D</a:t>
            </a:r>
            <a:r>
              <a:rPr lang="zh-CN" altLang="en-US" sz="2400" dirty="0" smtClean="0"/>
              <a:t>，求</a:t>
            </a:r>
            <a:r>
              <a:rPr lang="en-US" altLang="zh-CN" sz="2400" dirty="0" smtClean="0"/>
              <a:t>C+</a:t>
            </a:r>
            <a:r>
              <a:rPr lang="zh-CN" altLang="en-US" sz="2400" dirty="0" smtClean="0"/>
              <a:t>，</a:t>
            </a:r>
            <a:r>
              <a:rPr lang="en-US" altLang="zh-CN" sz="2400" dirty="0" smtClean="0"/>
              <a:t>G+</a:t>
            </a:r>
            <a:endParaRPr lang="en-US" altLang="zh-CN" sz="2400" dirty="0"/>
          </a:p>
        </p:txBody>
      </p:sp>
      <p:sp>
        <p:nvSpPr>
          <p:cNvPr id="15" name="矩形 14"/>
          <p:cNvSpPr/>
          <p:nvPr/>
        </p:nvSpPr>
        <p:spPr>
          <a:xfrm>
            <a:off x="3713620" y="2965578"/>
            <a:ext cx="5153975" cy="830997"/>
          </a:xfrm>
          <a:prstGeom prst="rect">
            <a:avLst/>
          </a:prstGeom>
        </p:spPr>
        <p:txBody>
          <a:bodyPr wrap="none">
            <a:spAutoFit/>
          </a:bodyPr>
          <a:lstStyle/>
          <a:p>
            <a:pPr marL="0" indent="0" fontAlgn="auto">
              <a:spcAft>
                <a:spcPts val="0"/>
              </a:spcAft>
              <a:buNone/>
            </a:pPr>
            <a:r>
              <a:rPr lang="en-US" altLang="zh-CN" sz="2400" dirty="0" smtClean="0"/>
              <a:t>C+=ABCDEG, </a:t>
            </a:r>
            <a:r>
              <a:rPr lang="zh-CN" altLang="en-US" sz="2400" dirty="0" smtClean="0"/>
              <a:t>∴</a:t>
            </a:r>
            <a:r>
              <a:rPr lang="en-US" altLang="zh-CN" sz="2400" dirty="0" smtClean="0"/>
              <a:t>G</a:t>
            </a:r>
            <a:r>
              <a:rPr lang="zh-CN" altLang="en-US" sz="2400" dirty="0" smtClean="0"/>
              <a:t>为冗余的决定因素</a:t>
            </a:r>
            <a:endParaRPr lang="en-US" altLang="zh-CN" sz="2400" dirty="0" smtClean="0"/>
          </a:p>
          <a:p>
            <a:pPr marL="0" indent="0" fontAlgn="auto">
              <a:spcAft>
                <a:spcPts val="0"/>
              </a:spcAft>
              <a:buNone/>
            </a:pPr>
            <a:r>
              <a:rPr lang="zh-CN" altLang="en-US" sz="2400" dirty="0" smtClean="0"/>
              <a:t>用</a:t>
            </a:r>
            <a:r>
              <a:rPr lang="en-US" altLang="zh-CN" sz="2400" dirty="0" smtClean="0"/>
              <a:t>C</a:t>
            </a:r>
            <a:r>
              <a:rPr lang="en-US" altLang="zh-CN" sz="2400" dirty="0" smtClean="0">
                <a:sym typeface="Wingdings" panose="05000000000000000000" pitchFamily="2" charset="2"/>
              </a:rPr>
              <a:t>D</a:t>
            </a:r>
            <a:r>
              <a:rPr lang="zh-CN" altLang="en-US" sz="2400" dirty="0" smtClean="0">
                <a:sym typeface="Wingdings" panose="05000000000000000000" pitchFamily="2" charset="2"/>
              </a:rPr>
              <a:t>取代</a:t>
            </a:r>
            <a:r>
              <a:rPr lang="en-US" altLang="zh-CN" sz="2400" dirty="0" smtClean="0">
                <a:sym typeface="Wingdings" panose="05000000000000000000" pitchFamily="2" charset="2"/>
              </a:rPr>
              <a:t>CGD</a:t>
            </a:r>
            <a:endParaRPr lang="en-US" altLang="zh-CN" sz="2400" dirty="0"/>
          </a:p>
        </p:txBody>
      </p:sp>
      <p:sp>
        <p:nvSpPr>
          <p:cNvPr id="16" name="矩形 15"/>
          <p:cNvSpPr/>
          <p:nvPr/>
        </p:nvSpPr>
        <p:spPr>
          <a:xfrm>
            <a:off x="4014207" y="908720"/>
            <a:ext cx="1061849" cy="461665"/>
          </a:xfrm>
          <a:prstGeom prst="rect">
            <a:avLst/>
          </a:prstGeom>
          <a:solidFill>
            <a:schemeClr val="accent2">
              <a:lumMod val="20000"/>
              <a:lumOff val="80000"/>
            </a:schemeClr>
          </a:solidFill>
        </p:spPr>
        <p:txBody>
          <a:bodyPr wrap="square">
            <a:spAutoFit/>
          </a:bodyPr>
          <a:lstStyle/>
          <a:p>
            <a:r>
              <a:rPr lang="en-US" altLang="zh-CN" sz="2400" dirty="0"/>
              <a:t>C</a:t>
            </a:r>
            <a:r>
              <a:rPr lang="en-US" altLang="zh-CN" sz="2400" dirty="0">
                <a:sym typeface="Wingdings" panose="05000000000000000000" pitchFamily="2" charset="2"/>
              </a:rPr>
              <a:t></a:t>
            </a:r>
            <a:r>
              <a:rPr lang="en-US" altLang="zh-CN" sz="2400" dirty="0" smtClean="0">
                <a:sym typeface="Wingdings" panose="05000000000000000000" pitchFamily="2" charset="2"/>
              </a:rPr>
              <a:t>D,</a:t>
            </a:r>
            <a:endParaRPr lang="zh-CN" altLang="en-US" sz="2400" dirty="0"/>
          </a:p>
        </p:txBody>
      </p:sp>
      <p:sp>
        <p:nvSpPr>
          <p:cNvPr id="17" name="内容占位符 3"/>
          <p:cNvSpPr txBox="1">
            <a:spLocks/>
          </p:cNvSpPr>
          <p:nvPr/>
        </p:nvSpPr>
        <p:spPr>
          <a:xfrm>
            <a:off x="251520" y="3860829"/>
            <a:ext cx="3318084"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smtClean="0"/>
              <a:t>ACD</a:t>
            </a:r>
            <a:r>
              <a:rPr lang="en-US" altLang="zh-CN" sz="2400" dirty="0" smtClean="0">
                <a:sym typeface="Wingdings" pitchFamily="2" charset="2"/>
              </a:rPr>
              <a:t>B,</a:t>
            </a:r>
            <a:r>
              <a:rPr lang="zh-CN" altLang="en-US" sz="2400" dirty="0" smtClean="0">
                <a:sym typeface="Wingdings" pitchFamily="2" charset="2"/>
              </a:rPr>
              <a:t>求</a:t>
            </a:r>
            <a:r>
              <a:rPr lang="en-US" altLang="zh-CN" sz="2400" dirty="0" smtClean="0">
                <a:sym typeface="Wingdings" pitchFamily="2" charset="2"/>
              </a:rPr>
              <a:t>ACD</a:t>
            </a:r>
            <a:r>
              <a:rPr lang="zh-CN" altLang="en-US" sz="2400" dirty="0" smtClean="0">
                <a:sym typeface="Wingdings" pitchFamily="2" charset="2"/>
              </a:rPr>
              <a:t>子集的闭包</a:t>
            </a:r>
            <a:endParaRPr lang="en-US" altLang="zh-CN" sz="2400" dirty="0"/>
          </a:p>
        </p:txBody>
      </p:sp>
      <p:sp>
        <p:nvSpPr>
          <p:cNvPr id="18" name="矩形 17"/>
          <p:cNvSpPr/>
          <p:nvPr/>
        </p:nvSpPr>
        <p:spPr>
          <a:xfrm>
            <a:off x="3563888" y="3822139"/>
            <a:ext cx="5650906" cy="830997"/>
          </a:xfrm>
          <a:prstGeom prst="rect">
            <a:avLst/>
          </a:prstGeom>
        </p:spPr>
        <p:txBody>
          <a:bodyPr wrap="none">
            <a:spAutoFit/>
          </a:bodyPr>
          <a:lstStyle/>
          <a:p>
            <a:pPr marL="0" indent="0" fontAlgn="auto">
              <a:spcAft>
                <a:spcPts val="0"/>
              </a:spcAft>
              <a:buNone/>
            </a:pPr>
            <a:r>
              <a:rPr lang="en-US" altLang="zh-CN" sz="2400" dirty="0" smtClean="0"/>
              <a:t>C+=ABCDEG, </a:t>
            </a:r>
            <a:r>
              <a:rPr lang="zh-CN" altLang="en-US" sz="2400" dirty="0" smtClean="0"/>
              <a:t>∴</a:t>
            </a:r>
            <a:r>
              <a:rPr lang="en-US" altLang="zh-CN" sz="2400" dirty="0" smtClean="0"/>
              <a:t>A</a:t>
            </a:r>
            <a:r>
              <a:rPr lang="zh-CN" altLang="en-US" sz="2400" dirty="0" smtClean="0"/>
              <a:t>、</a:t>
            </a:r>
            <a:r>
              <a:rPr lang="en-US" altLang="zh-CN" sz="2400" dirty="0" smtClean="0"/>
              <a:t>D</a:t>
            </a:r>
            <a:r>
              <a:rPr lang="zh-CN" altLang="en-US" sz="2400" dirty="0" smtClean="0"/>
              <a:t>为冗余的决定因素</a:t>
            </a:r>
            <a:endParaRPr lang="en-US" altLang="zh-CN" sz="2400" dirty="0" smtClean="0"/>
          </a:p>
          <a:p>
            <a:pPr marL="0" indent="0" fontAlgn="auto">
              <a:spcAft>
                <a:spcPts val="0"/>
              </a:spcAft>
              <a:buNone/>
            </a:pPr>
            <a:r>
              <a:rPr lang="zh-CN" altLang="en-US" sz="2400" dirty="0" smtClean="0"/>
              <a:t>用</a:t>
            </a:r>
            <a:r>
              <a:rPr lang="en-US" altLang="zh-CN" sz="2400" dirty="0" smtClean="0"/>
              <a:t>C</a:t>
            </a:r>
            <a:r>
              <a:rPr lang="en-US" altLang="zh-CN" sz="2400" dirty="0" smtClean="0">
                <a:sym typeface="Wingdings" panose="05000000000000000000" pitchFamily="2" charset="2"/>
              </a:rPr>
              <a:t>B</a:t>
            </a:r>
            <a:r>
              <a:rPr lang="zh-CN" altLang="en-US" sz="2400" dirty="0" smtClean="0">
                <a:sym typeface="Wingdings" panose="05000000000000000000" pitchFamily="2" charset="2"/>
              </a:rPr>
              <a:t>取代</a:t>
            </a:r>
            <a:r>
              <a:rPr lang="en-US" altLang="zh-CN" sz="2400" dirty="0" smtClean="0">
                <a:sym typeface="Wingdings" panose="05000000000000000000" pitchFamily="2" charset="2"/>
              </a:rPr>
              <a:t>ACDB</a:t>
            </a:r>
            <a:endParaRPr lang="en-US" altLang="zh-CN" sz="2400" dirty="0"/>
          </a:p>
        </p:txBody>
      </p:sp>
      <p:sp>
        <p:nvSpPr>
          <p:cNvPr id="19" name="矩形 18"/>
          <p:cNvSpPr/>
          <p:nvPr/>
        </p:nvSpPr>
        <p:spPr>
          <a:xfrm>
            <a:off x="5321967" y="873704"/>
            <a:ext cx="978225" cy="461665"/>
          </a:xfrm>
          <a:prstGeom prst="rect">
            <a:avLst/>
          </a:prstGeom>
          <a:solidFill>
            <a:schemeClr val="accent2">
              <a:lumMod val="20000"/>
              <a:lumOff val="80000"/>
            </a:schemeClr>
          </a:solidFill>
        </p:spPr>
        <p:txBody>
          <a:bodyPr wrap="square">
            <a:spAutoFit/>
          </a:bodyPr>
          <a:lstStyle/>
          <a:p>
            <a:r>
              <a:rPr lang="en-US" altLang="zh-CN" sz="2400" dirty="0"/>
              <a:t>C</a:t>
            </a:r>
            <a:r>
              <a:rPr lang="en-US" altLang="zh-CN" sz="2400" dirty="0">
                <a:sym typeface="Wingdings" panose="05000000000000000000" pitchFamily="2" charset="2"/>
              </a:rPr>
              <a:t>B</a:t>
            </a:r>
            <a:endParaRPr lang="zh-CN" altLang="en-US" sz="2400" dirty="0"/>
          </a:p>
        </p:txBody>
      </p:sp>
      <p:sp>
        <p:nvSpPr>
          <p:cNvPr id="20" name="内容占位符 3"/>
          <p:cNvSpPr txBox="1">
            <a:spLocks/>
          </p:cNvSpPr>
          <p:nvPr/>
        </p:nvSpPr>
        <p:spPr>
          <a:xfrm>
            <a:off x="251520" y="4691826"/>
            <a:ext cx="331808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smtClean="0"/>
              <a:t>CE</a:t>
            </a:r>
            <a:r>
              <a:rPr lang="en-US" altLang="zh-CN" sz="2400" dirty="0" smtClean="0">
                <a:sym typeface="Wingdings" pitchFamily="2" charset="2"/>
              </a:rPr>
              <a:t>A</a:t>
            </a:r>
            <a:r>
              <a:rPr lang="zh-CN" altLang="en-US" sz="2400" dirty="0" smtClean="0"/>
              <a:t>，求</a:t>
            </a:r>
            <a:r>
              <a:rPr lang="en-US" altLang="zh-CN" sz="2400" dirty="0" smtClean="0"/>
              <a:t>C+</a:t>
            </a:r>
            <a:r>
              <a:rPr lang="zh-CN" altLang="en-US" sz="2400" dirty="0" smtClean="0"/>
              <a:t>，</a:t>
            </a:r>
            <a:r>
              <a:rPr lang="en-US" altLang="zh-CN" sz="2400" dirty="0" smtClean="0"/>
              <a:t>E+</a:t>
            </a:r>
            <a:endParaRPr lang="en-US" altLang="zh-CN" sz="2400" dirty="0"/>
          </a:p>
        </p:txBody>
      </p:sp>
      <p:sp>
        <p:nvSpPr>
          <p:cNvPr id="21" name="矩形 20"/>
          <p:cNvSpPr/>
          <p:nvPr/>
        </p:nvSpPr>
        <p:spPr>
          <a:xfrm>
            <a:off x="3713620" y="4653136"/>
            <a:ext cx="5153975" cy="830997"/>
          </a:xfrm>
          <a:prstGeom prst="rect">
            <a:avLst/>
          </a:prstGeom>
        </p:spPr>
        <p:txBody>
          <a:bodyPr wrap="none">
            <a:spAutoFit/>
          </a:bodyPr>
          <a:lstStyle/>
          <a:p>
            <a:pPr marL="0" indent="0" fontAlgn="auto">
              <a:spcAft>
                <a:spcPts val="0"/>
              </a:spcAft>
              <a:buNone/>
            </a:pPr>
            <a:r>
              <a:rPr lang="en-US" altLang="zh-CN" sz="2400" dirty="0" smtClean="0"/>
              <a:t>C+=ABCDEG, </a:t>
            </a:r>
            <a:r>
              <a:rPr lang="zh-CN" altLang="en-US" sz="2400" dirty="0" smtClean="0"/>
              <a:t>∴</a:t>
            </a:r>
            <a:r>
              <a:rPr lang="en-US" altLang="zh-CN" sz="2400" dirty="0" smtClean="0"/>
              <a:t>E</a:t>
            </a:r>
            <a:r>
              <a:rPr lang="zh-CN" altLang="en-US" sz="2400" dirty="0" smtClean="0"/>
              <a:t>为冗余的决定因素</a:t>
            </a:r>
            <a:endParaRPr lang="en-US" altLang="zh-CN" sz="2400" dirty="0" smtClean="0"/>
          </a:p>
          <a:p>
            <a:pPr marL="0" indent="0" fontAlgn="auto">
              <a:spcAft>
                <a:spcPts val="0"/>
              </a:spcAft>
              <a:buNone/>
            </a:pPr>
            <a:r>
              <a:rPr lang="zh-CN" altLang="en-US" sz="2400" dirty="0" smtClean="0"/>
              <a:t>用</a:t>
            </a:r>
            <a:r>
              <a:rPr lang="en-US" altLang="zh-CN" sz="2400" dirty="0" smtClean="0"/>
              <a:t>C</a:t>
            </a:r>
            <a:r>
              <a:rPr lang="en-US" altLang="zh-CN" sz="2400" dirty="0" smtClean="0">
                <a:sym typeface="Wingdings" panose="05000000000000000000" pitchFamily="2" charset="2"/>
              </a:rPr>
              <a:t>A</a:t>
            </a:r>
            <a:r>
              <a:rPr lang="zh-CN" altLang="en-US" sz="2400" dirty="0" smtClean="0">
                <a:sym typeface="Wingdings" panose="05000000000000000000" pitchFamily="2" charset="2"/>
              </a:rPr>
              <a:t>取代</a:t>
            </a:r>
            <a:r>
              <a:rPr lang="en-US" altLang="zh-CN" sz="2400" dirty="0" smtClean="0">
                <a:sym typeface="Wingdings" panose="05000000000000000000" pitchFamily="2" charset="2"/>
              </a:rPr>
              <a:t>CEA</a:t>
            </a:r>
            <a:endParaRPr lang="en-US" altLang="zh-CN" sz="2400" dirty="0"/>
          </a:p>
        </p:txBody>
      </p:sp>
      <p:sp>
        <p:nvSpPr>
          <p:cNvPr id="22" name="矩形 21"/>
          <p:cNvSpPr/>
          <p:nvPr/>
        </p:nvSpPr>
        <p:spPr>
          <a:xfrm>
            <a:off x="6444208" y="860770"/>
            <a:ext cx="978225" cy="461665"/>
          </a:xfrm>
          <a:prstGeom prst="rect">
            <a:avLst/>
          </a:prstGeom>
          <a:solidFill>
            <a:schemeClr val="accent2">
              <a:lumMod val="20000"/>
              <a:lumOff val="80000"/>
            </a:schemeClr>
          </a:solidFill>
        </p:spPr>
        <p:txBody>
          <a:bodyPr wrap="square">
            <a:spAutoFit/>
          </a:bodyPr>
          <a:lstStyle/>
          <a:p>
            <a:r>
              <a:rPr lang="en-US" altLang="zh-CN" sz="2400" dirty="0"/>
              <a:t>C</a:t>
            </a:r>
            <a:r>
              <a:rPr lang="en-US" altLang="zh-CN" sz="2400" dirty="0" smtClean="0">
                <a:sym typeface="Wingdings" panose="05000000000000000000" pitchFamily="2" charset="2"/>
              </a:rPr>
              <a:t>A,</a:t>
            </a:r>
            <a:endParaRPr lang="zh-CN" altLang="en-US" sz="2400" dirty="0"/>
          </a:p>
        </p:txBody>
      </p:sp>
      <p:sp>
        <p:nvSpPr>
          <p:cNvPr id="23" name="内容占位符 3"/>
          <p:cNvSpPr txBox="1">
            <a:spLocks/>
          </p:cNvSpPr>
          <p:nvPr/>
        </p:nvSpPr>
        <p:spPr>
          <a:xfrm>
            <a:off x="251520" y="5445005"/>
            <a:ext cx="331808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sz="2400" dirty="0" smtClean="0"/>
              <a:t>对于</a:t>
            </a:r>
            <a:r>
              <a:rPr lang="en-US" altLang="zh-CN" sz="2400" dirty="0" smtClean="0"/>
              <a:t>CE</a:t>
            </a:r>
            <a:r>
              <a:rPr lang="en-US" altLang="zh-CN" sz="2400" dirty="0" smtClean="0">
                <a:sym typeface="Wingdings" pitchFamily="2" charset="2"/>
              </a:rPr>
              <a:t>G</a:t>
            </a:r>
            <a:r>
              <a:rPr lang="zh-CN" altLang="en-US" sz="2400" dirty="0" smtClean="0"/>
              <a:t>，求</a:t>
            </a:r>
            <a:r>
              <a:rPr lang="en-US" altLang="zh-CN" sz="2400" dirty="0" smtClean="0"/>
              <a:t>C+</a:t>
            </a:r>
            <a:r>
              <a:rPr lang="zh-CN" altLang="en-US" sz="2400" dirty="0" smtClean="0"/>
              <a:t>，</a:t>
            </a:r>
            <a:r>
              <a:rPr lang="en-US" altLang="zh-CN" sz="2400" dirty="0" smtClean="0"/>
              <a:t>E+</a:t>
            </a:r>
            <a:endParaRPr lang="en-US" altLang="zh-CN" sz="2400" dirty="0"/>
          </a:p>
        </p:txBody>
      </p:sp>
      <p:sp>
        <p:nvSpPr>
          <p:cNvPr id="24" name="矩形 23"/>
          <p:cNvSpPr/>
          <p:nvPr/>
        </p:nvSpPr>
        <p:spPr>
          <a:xfrm>
            <a:off x="3713620" y="5478323"/>
            <a:ext cx="5153975" cy="830997"/>
          </a:xfrm>
          <a:prstGeom prst="rect">
            <a:avLst/>
          </a:prstGeom>
        </p:spPr>
        <p:txBody>
          <a:bodyPr wrap="none">
            <a:spAutoFit/>
          </a:bodyPr>
          <a:lstStyle/>
          <a:p>
            <a:pPr marL="0" indent="0" fontAlgn="auto">
              <a:spcAft>
                <a:spcPts val="0"/>
              </a:spcAft>
              <a:buNone/>
            </a:pPr>
            <a:r>
              <a:rPr lang="en-US" altLang="zh-CN" sz="2400" dirty="0" smtClean="0"/>
              <a:t>C+=ABCDEG, </a:t>
            </a:r>
            <a:r>
              <a:rPr lang="zh-CN" altLang="en-US" sz="2400" dirty="0" smtClean="0"/>
              <a:t>∴</a:t>
            </a:r>
            <a:r>
              <a:rPr lang="en-US" altLang="zh-CN" sz="2400" dirty="0" smtClean="0"/>
              <a:t>E</a:t>
            </a:r>
            <a:r>
              <a:rPr lang="zh-CN" altLang="en-US" sz="2400" dirty="0" smtClean="0"/>
              <a:t>为冗余的决定因素</a:t>
            </a:r>
            <a:endParaRPr lang="en-US" altLang="zh-CN" sz="2400" dirty="0" smtClean="0"/>
          </a:p>
          <a:p>
            <a:pPr marL="0" indent="0" fontAlgn="auto">
              <a:spcAft>
                <a:spcPts val="0"/>
              </a:spcAft>
              <a:buNone/>
            </a:pPr>
            <a:r>
              <a:rPr lang="zh-CN" altLang="en-US" sz="2400" dirty="0" smtClean="0"/>
              <a:t>用</a:t>
            </a:r>
            <a:r>
              <a:rPr lang="en-US" altLang="zh-CN" sz="2400" dirty="0" smtClean="0"/>
              <a:t>C</a:t>
            </a:r>
            <a:r>
              <a:rPr lang="en-US" altLang="zh-CN" sz="2400" dirty="0" smtClean="0">
                <a:sym typeface="Wingdings" panose="05000000000000000000" pitchFamily="2" charset="2"/>
              </a:rPr>
              <a:t>G</a:t>
            </a:r>
            <a:r>
              <a:rPr lang="zh-CN" altLang="en-US" sz="2400" dirty="0" smtClean="0">
                <a:sym typeface="Wingdings" panose="05000000000000000000" pitchFamily="2" charset="2"/>
              </a:rPr>
              <a:t>取代</a:t>
            </a:r>
            <a:r>
              <a:rPr lang="en-US" altLang="zh-CN" sz="2400" dirty="0" smtClean="0">
                <a:sym typeface="Wingdings" panose="05000000000000000000" pitchFamily="2" charset="2"/>
              </a:rPr>
              <a:t>CEG</a:t>
            </a:r>
            <a:endParaRPr lang="en-US" altLang="zh-CN" sz="2400" dirty="0"/>
          </a:p>
        </p:txBody>
      </p:sp>
      <p:sp>
        <p:nvSpPr>
          <p:cNvPr id="25" name="矩形 24"/>
          <p:cNvSpPr/>
          <p:nvPr/>
        </p:nvSpPr>
        <p:spPr>
          <a:xfrm>
            <a:off x="7482207" y="836162"/>
            <a:ext cx="978225" cy="461665"/>
          </a:xfrm>
          <a:prstGeom prst="rect">
            <a:avLst/>
          </a:prstGeom>
          <a:solidFill>
            <a:schemeClr val="accent2">
              <a:lumMod val="20000"/>
              <a:lumOff val="80000"/>
            </a:schemeClr>
          </a:solidFill>
        </p:spPr>
        <p:txBody>
          <a:bodyPr wrap="square">
            <a:spAutoFit/>
          </a:bodyPr>
          <a:lstStyle/>
          <a:p>
            <a:r>
              <a:rPr lang="en-US" altLang="zh-CN" sz="2400" dirty="0"/>
              <a:t>C</a:t>
            </a:r>
            <a:r>
              <a:rPr lang="en-US" altLang="zh-CN" sz="2400" dirty="0" smtClean="0">
                <a:sym typeface="Wingdings" panose="05000000000000000000" pitchFamily="2" charset="2"/>
              </a:rPr>
              <a:t>G</a:t>
            </a:r>
            <a:endParaRPr lang="zh-CN" altLang="en-US" sz="2400" dirty="0"/>
          </a:p>
        </p:txBody>
      </p:sp>
    </p:spTree>
    <p:extLst>
      <p:ext uri="{BB962C8B-B14F-4D97-AF65-F5344CB8AC3E}">
        <p14:creationId xmlns:p14="http://schemas.microsoft.com/office/powerpoint/2010/main" val="412002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build="p"/>
      <p:bldP spid="11" grpId="0"/>
      <p:bldP spid="12" grpId="0" build="p"/>
      <p:bldP spid="13" grpId="0"/>
      <p:bldP spid="14" grpId="0" build="p"/>
      <p:bldP spid="15" grpId="0"/>
      <p:bldP spid="16" grpId="0" animBg="1"/>
      <p:bldP spid="17" grpId="0" build="p"/>
      <p:bldP spid="18" grpId="0"/>
      <p:bldP spid="19" grpId="0" animBg="1"/>
      <p:bldP spid="20" grpId="0" build="p"/>
      <p:bldP spid="21" grpId="0"/>
      <p:bldP spid="22" grpId="0" animBg="1"/>
      <p:bldP spid="23" grpId="0" build="p"/>
      <p:bldP spid="24" grpId="0"/>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8650" y="1268760"/>
            <a:ext cx="8047806" cy="4752528"/>
          </a:xfrm>
        </p:spPr>
        <p:txBody>
          <a:bodyPr>
            <a:normAutofit/>
          </a:bodyPr>
          <a:lstStyle/>
          <a:p>
            <a:pPr marL="0" indent="0">
              <a:buNone/>
            </a:pPr>
            <a:r>
              <a:rPr lang="en-US" altLang="zh-CN" dirty="0"/>
              <a:t>U=(A,B,C,D,E,F,G</a:t>
            </a:r>
            <a:r>
              <a:rPr lang="en-US" altLang="zh-CN" dirty="0" smtClean="0"/>
              <a:t>)</a:t>
            </a:r>
            <a:r>
              <a:rPr lang="zh-CN" altLang="en-US" dirty="0" smtClean="0"/>
              <a:t>，</a:t>
            </a:r>
            <a:r>
              <a:rPr lang="en-US" altLang="zh-CN" dirty="0" smtClean="0"/>
              <a:t>F</a:t>
            </a:r>
            <a:r>
              <a:rPr lang="en-US" altLang="zh-CN" dirty="0"/>
              <a:t>={AB</a:t>
            </a:r>
            <a:r>
              <a:rPr lang="en-US" altLang="zh-CN" dirty="0">
                <a:sym typeface="Wingdings" pitchFamily="2" charset="2"/>
              </a:rPr>
              <a:t></a:t>
            </a:r>
            <a:r>
              <a:rPr lang="en-US" altLang="zh-CN" dirty="0"/>
              <a:t>C</a:t>
            </a:r>
            <a:r>
              <a:rPr lang="zh-CN" altLang="en-US" dirty="0"/>
              <a:t>，</a:t>
            </a:r>
            <a:r>
              <a:rPr lang="en-US" altLang="zh-CN" dirty="0"/>
              <a:t>C</a:t>
            </a:r>
            <a:r>
              <a:rPr lang="en-US" altLang="zh-CN" dirty="0">
                <a:sym typeface="Wingdings" pitchFamily="2" charset="2"/>
              </a:rPr>
              <a:t>EG</a:t>
            </a:r>
            <a:r>
              <a:rPr lang="zh-CN" altLang="en-US" dirty="0">
                <a:sym typeface="Wingdings" pitchFamily="2" charset="2"/>
              </a:rPr>
              <a:t>，</a:t>
            </a:r>
            <a:r>
              <a:rPr lang="en-US" altLang="zh-CN" dirty="0">
                <a:sym typeface="Wingdings" pitchFamily="2" charset="2"/>
              </a:rPr>
              <a:t>CA,	BEC</a:t>
            </a:r>
            <a:r>
              <a:rPr lang="zh-CN" altLang="en-US" dirty="0">
                <a:sym typeface="Wingdings" pitchFamily="2" charset="2"/>
              </a:rPr>
              <a:t>，</a:t>
            </a:r>
            <a:r>
              <a:rPr lang="en-US" altLang="zh-CN" dirty="0">
                <a:sym typeface="Wingdings" pitchFamily="2" charset="2"/>
              </a:rPr>
              <a:t>	BCD</a:t>
            </a:r>
            <a:r>
              <a:rPr lang="zh-CN" altLang="en-US" dirty="0">
                <a:sym typeface="Wingdings" pitchFamily="2" charset="2"/>
              </a:rPr>
              <a:t>，</a:t>
            </a:r>
            <a:r>
              <a:rPr lang="en-US" altLang="zh-CN" dirty="0">
                <a:sym typeface="Wingdings" pitchFamily="2" charset="2"/>
              </a:rPr>
              <a:t>	CGBD</a:t>
            </a:r>
            <a:r>
              <a:rPr lang="zh-CN" altLang="en-US" dirty="0">
                <a:sym typeface="Wingdings" pitchFamily="2" charset="2"/>
              </a:rPr>
              <a:t>，</a:t>
            </a:r>
            <a:r>
              <a:rPr lang="en-US" altLang="zh-CN" dirty="0">
                <a:sym typeface="Wingdings" pitchFamily="2" charset="2"/>
              </a:rPr>
              <a:t>ACDB</a:t>
            </a:r>
            <a:r>
              <a:rPr lang="zh-CN" altLang="en-US" dirty="0">
                <a:sym typeface="Wingdings" pitchFamily="2" charset="2"/>
              </a:rPr>
              <a:t>，</a:t>
            </a:r>
            <a:r>
              <a:rPr lang="en-US" altLang="zh-CN" dirty="0">
                <a:sym typeface="Wingdings" pitchFamily="2" charset="2"/>
              </a:rPr>
              <a:t>	CEAG</a:t>
            </a:r>
            <a:r>
              <a:rPr lang="en-US" altLang="zh-CN" dirty="0" smtClean="0"/>
              <a:t>}</a:t>
            </a:r>
          </a:p>
          <a:p>
            <a:pPr marL="0" indent="0">
              <a:buNone/>
            </a:pPr>
            <a:endParaRPr lang="en-US" altLang="zh-CN" dirty="0"/>
          </a:p>
          <a:p>
            <a:pPr marL="0" indent="0">
              <a:buNone/>
            </a:pPr>
            <a:r>
              <a:rPr lang="zh-CN" altLang="en-US" dirty="0" smtClean="0"/>
              <a:t>最小依赖集为：</a:t>
            </a:r>
            <a:endParaRPr lang="en-US" altLang="zh-CN" dirty="0" smtClean="0"/>
          </a:p>
          <a:p>
            <a:pPr marL="0" indent="0">
              <a:buNone/>
            </a:pPr>
            <a:r>
              <a:rPr lang="en-US" altLang="zh-CN" dirty="0" err="1"/>
              <a:t>Fm</a:t>
            </a:r>
            <a:r>
              <a:rPr lang="en-US" altLang="zh-CN" dirty="0"/>
              <a:t>={AB</a:t>
            </a:r>
            <a:r>
              <a:rPr lang="en-US" altLang="zh-CN" dirty="0">
                <a:sym typeface="Wingdings" pitchFamily="2" charset="2"/>
              </a:rPr>
              <a:t></a:t>
            </a:r>
            <a:r>
              <a:rPr lang="en-US" altLang="zh-CN" dirty="0" smtClean="0"/>
              <a:t>C</a:t>
            </a:r>
            <a:r>
              <a:rPr lang="zh-CN" altLang="en-US" dirty="0" smtClean="0"/>
              <a:t>，</a:t>
            </a:r>
            <a:r>
              <a:rPr lang="en-US" altLang="zh-CN" dirty="0" smtClean="0">
                <a:sym typeface="Wingdings" pitchFamily="2" charset="2"/>
              </a:rPr>
              <a:t>BE</a:t>
            </a:r>
            <a:r>
              <a:rPr lang="en-US" altLang="zh-CN" dirty="0">
                <a:sym typeface="Wingdings" pitchFamily="2" charset="2"/>
              </a:rPr>
              <a:t></a:t>
            </a:r>
            <a:r>
              <a:rPr lang="en-US" altLang="zh-CN" dirty="0" smtClean="0">
                <a:sym typeface="Wingdings" pitchFamily="2" charset="2"/>
              </a:rPr>
              <a:t>C</a:t>
            </a:r>
            <a:r>
              <a:rPr lang="zh-CN" altLang="en-US" dirty="0" smtClean="0">
                <a:sym typeface="Wingdings" pitchFamily="2" charset="2"/>
              </a:rPr>
              <a:t>，</a:t>
            </a:r>
            <a:r>
              <a:rPr lang="en-US" altLang="zh-CN" dirty="0" smtClean="0">
                <a:sym typeface="Wingdings" pitchFamily="2" charset="2"/>
              </a:rPr>
              <a:t>C</a:t>
            </a:r>
            <a:r>
              <a:rPr lang="en-US" altLang="zh-CN" dirty="0">
                <a:sym typeface="Wingdings" pitchFamily="2" charset="2"/>
              </a:rPr>
              <a:t>ABDEG</a:t>
            </a:r>
            <a:r>
              <a:rPr lang="en-US" altLang="zh-CN" dirty="0" smtClean="0"/>
              <a:t>}</a:t>
            </a:r>
          </a:p>
          <a:p>
            <a:pPr marL="0" indent="0">
              <a:buNone/>
            </a:pPr>
            <a:r>
              <a:rPr lang="zh-CN" altLang="en-US" dirty="0" smtClean="0"/>
              <a:t>思考</a:t>
            </a:r>
            <a:r>
              <a:rPr lang="en-US" altLang="zh-CN" dirty="0" smtClean="0"/>
              <a:t>1</a:t>
            </a:r>
            <a:r>
              <a:rPr lang="zh-CN" altLang="en-US" dirty="0" smtClean="0"/>
              <a:t>：该关系的</a:t>
            </a:r>
            <a:r>
              <a:rPr lang="zh-CN" altLang="en-US" dirty="0"/>
              <a:t>候选</a:t>
            </a:r>
            <a:r>
              <a:rPr lang="zh-CN" altLang="en-US" dirty="0" smtClean="0"/>
              <a:t>码？</a:t>
            </a:r>
            <a:endParaRPr lang="en-US" altLang="zh-CN" dirty="0" smtClean="0"/>
          </a:p>
          <a:p>
            <a:pPr marL="0" indent="0">
              <a:buNone/>
            </a:pPr>
            <a:r>
              <a:rPr lang="zh-CN" altLang="en-US" dirty="0" smtClean="0"/>
              <a:t>思考</a:t>
            </a:r>
            <a:r>
              <a:rPr lang="en-US" altLang="zh-CN" dirty="0" smtClean="0"/>
              <a:t>2</a:t>
            </a:r>
            <a:r>
              <a:rPr lang="zh-CN" altLang="en-US" dirty="0" smtClean="0"/>
              <a:t>：</a:t>
            </a:r>
            <a:r>
              <a:rPr lang="zh-CN" altLang="en-US" dirty="0"/>
              <a:t>当对关系</a:t>
            </a:r>
            <a:r>
              <a:rPr lang="en-US" altLang="zh-CN" dirty="0"/>
              <a:t>R</a:t>
            </a:r>
            <a:r>
              <a:rPr lang="zh-CN" altLang="en-US" dirty="0"/>
              <a:t>上的函数依赖集进行最小化处理之后，</a:t>
            </a:r>
            <a:r>
              <a:rPr lang="en-US" altLang="zh-CN" dirty="0"/>
              <a:t>R</a:t>
            </a:r>
            <a:r>
              <a:rPr lang="zh-CN" altLang="en-US" dirty="0"/>
              <a:t>的范式级别是否会发生改变</a:t>
            </a:r>
            <a:r>
              <a:rPr lang="zh-CN" altLang="en-US" dirty="0" smtClean="0"/>
              <a:t>？</a:t>
            </a:r>
            <a:endParaRPr lang="en-US" altLang="zh-CN" dirty="0" smtClean="0"/>
          </a:p>
          <a:p>
            <a:pPr marL="0" indent="0">
              <a:buNone/>
            </a:pPr>
            <a:r>
              <a:rPr lang="zh-CN" altLang="en-US" dirty="0" smtClean="0"/>
              <a:t>本例中的关系</a:t>
            </a:r>
            <a:r>
              <a:rPr lang="en-US" altLang="zh-CN" dirty="0" smtClean="0"/>
              <a:t>R</a:t>
            </a:r>
            <a:r>
              <a:rPr lang="zh-CN" altLang="en-US" dirty="0" smtClean="0"/>
              <a:t>属于</a:t>
            </a:r>
            <a:r>
              <a:rPr lang="zh-CN" altLang="en-US" dirty="0"/>
              <a:t>第几范式？</a:t>
            </a:r>
            <a:endParaRPr lang="en-US" altLang="zh-CN" dirty="0"/>
          </a:p>
          <a:p>
            <a:pPr marL="0" indent="0">
              <a:buNone/>
            </a:pPr>
            <a:endParaRPr lang="zh-CN" altLang="en-US" dirty="0"/>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56806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p:spPr>
        <p:txBody>
          <a:bodyPr/>
          <a:lstStyle/>
          <a:p>
            <a:fld id="{71ACDC35-AF3D-44E2-95A9-13E11D9E5FE9}" type="slidenum">
              <a:rPr lang="en-US" altLang="zh-CN" smtClean="0"/>
              <a:pPr/>
              <a:t>24</a:t>
            </a:fld>
            <a:endParaRPr lang="en-US" altLang="zh-CN" smtClean="0"/>
          </a:p>
        </p:txBody>
      </p:sp>
      <p:sp>
        <p:nvSpPr>
          <p:cNvPr id="74755" name="Rectangle 4"/>
          <p:cNvSpPr>
            <a:spLocks noChangeArrowheads="1"/>
          </p:cNvSpPr>
          <p:nvPr/>
        </p:nvSpPr>
        <p:spPr bwMode="auto">
          <a:xfrm>
            <a:off x="533400" y="1143000"/>
            <a:ext cx="8001000" cy="3048000"/>
          </a:xfrm>
          <a:prstGeom prst="rect">
            <a:avLst/>
          </a:prstGeom>
          <a:solidFill>
            <a:schemeClr val="bg1"/>
          </a:solidFill>
          <a:ln w="9525">
            <a:noFill/>
            <a:miter lim="800000"/>
            <a:headEnd/>
            <a:tailEnd/>
          </a:ln>
        </p:spPr>
        <p:txBody>
          <a:bodyPr anchor="ctr"/>
          <a:lstStyle/>
          <a:p>
            <a:r>
              <a:rPr lang="zh-CN" altLang="en-US" sz="2800" b="1" dirty="0">
                <a:solidFill>
                  <a:srgbClr val="FF0000"/>
                </a:solidFill>
              </a:rPr>
              <a:t>练习</a:t>
            </a:r>
            <a:r>
              <a:rPr lang="zh-CN" altLang="en-US" sz="2800" b="1" dirty="0" smtClean="0">
                <a:solidFill>
                  <a:srgbClr val="FF0000"/>
                </a:solidFill>
              </a:rPr>
              <a:t>：</a:t>
            </a:r>
            <a:r>
              <a:rPr lang="zh-CN" altLang="en-US" sz="2800" b="1" dirty="0"/>
              <a:t>假定我们要够造一个数据库</a:t>
            </a:r>
            <a:r>
              <a:rPr lang="zh-CN" altLang="en-US" sz="2800" b="1" dirty="0" smtClean="0"/>
              <a:t>，关系</a:t>
            </a:r>
            <a:r>
              <a:rPr lang="en-US" altLang="zh-CN" sz="2800" b="1" dirty="0" smtClean="0"/>
              <a:t>R</a:t>
            </a:r>
            <a:r>
              <a:rPr lang="zh-CN" altLang="en-US" sz="2800" b="1" dirty="0" smtClean="0"/>
              <a:t>｛</a:t>
            </a:r>
            <a:r>
              <a:rPr lang="en-US" altLang="zh-CN" sz="2800" b="1" dirty="0"/>
              <a:t>A,B,C,D,E,F,G</a:t>
            </a:r>
            <a:r>
              <a:rPr lang="zh-CN" altLang="en-US" sz="2800" b="1" dirty="0"/>
              <a:t>｝，给定的函数依赖集</a:t>
            </a:r>
            <a:r>
              <a:rPr lang="en-US" altLang="zh-CN" sz="2800" b="1" dirty="0"/>
              <a:t>F</a:t>
            </a:r>
            <a:r>
              <a:rPr lang="zh-CN" altLang="en-US" sz="2800" b="1" dirty="0"/>
              <a:t>如下：</a:t>
            </a:r>
            <a:br>
              <a:rPr lang="zh-CN" altLang="en-US" sz="2800" b="1" dirty="0"/>
            </a:br>
            <a:r>
              <a:rPr lang="en-US" altLang="zh-CN" sz="2800" b="1" dirty="0"/>
              <a:t>F=</a:t>
            </a:r>
            <a:r>
              <a:rPr lang="zh-CN" altLang="en-US" sz="2800" b="1" dirty="0"/>
              <a:t>｛</a:t>
            </a:r>
            <a:r>
              <a:rPr lang="en-US" altLang="zh-CN" sz="2800" b="1" dirty="0"/>
              <a:t>BCD</a:t>
            </a:r>
            <a:r>
              <a:rPr lang="en-US" altLang="zh-CN" sz="2800" b="1" dirty="0">
                <a:latin typeface="宋体" pitchFamily="2" charset="-122"/>
              </a:rPr>
              <a:t>→</a:t>
            </a:r>
            <a:r>
              <a:rPr lang="en-US" altLang="zh-CN" sz="2800" b="1" dirty="0"/>
              <a:t>A</a:t>
            </a:r>
            <a:r>
              <a:rPr lang="zh-CN" altLang="en-US" sz="2800" b="1" dirty="0"/>
              <a:t>，</a:t>
            </a:r>
            <a:r>
              <a:rPr lang="en-US" altLang="zh-CN" sz="2800" b="1" dirty="0"/>
              <a:t>BC→E</a:t>
            </a:r>
            <a:r>
              <a:rPr lang="zh-CN" altLang="en-US" sz="2800" b="1" dirty="0"/>
              <a:t>，</a:t>
            </a:r>
            <a:r>
              <a:rPr lang="en-US" altLang="zh-CN" sz="2800" b="1" dirty="0"/>
              <a:t>A→F</a:t>
            </a:r>
            <a:r>
              <a:rPr lang="zh-CN" altLang="en-US" sz="2800" b="1" dirty="0"/>
              <a:t>，</a:t>
            </a:r>
            <a:r>
              <a:rPr lang="en-US" altLang="zh-CN" sz="2800" b="1" dirty="0"/>
              <a:t>F→G</a:t>
            </a:r>
            <a:r>
              <a:rPr lang="zh-CN" altLang="en-US" sz="2800" b="1" dirty="0"/>
              <a:t>，</a:t>
            </a:r>
            <a:r>
              <a:rPr lang="en-US" altLang="zh-CN" sz="2800" b="1" dirty="0"/>
              <a:t>C→D</a:t>
            </a:r>
            <a:r>
              <a:rPr lang="zh-CN" altLang="en-US" sz="2800" b="1" dirty="0"/>
              <a:t>，</a:t>
            </a:r>
            <a:r>
              <a:rPr lang="en-US" altLang="zh-CN" sz="2800" b="1" dirty="0"/>
              <a:t>A→G</a:t>
            </a:r>
            <a:r>
              <a:rPr lang="zh-CN" altLang="en-US" sz="2800" b="1" dirty="0"/>
              <a:t>｝</a:t>
            </a:r>
            <a:r>
              <a:rPr lang="en-US" altLang="zh-CN" sz="2800" b="1" dirty="0">
                <a:latin typeface="宋体" pitchFamily="2" charset="-122"/>
              </a:rPr>
              <a:t>.</a:t>
            </a:r>
            <a:r>
              <a:rPr lang="en-US" altLang="zh-CN" sz="2800" b="1" dirty="0"/>
              <a:t/>
            </a:r>
            <a:br>
              <a:rPr lang="en-US" altLang="zh-CN" sz="2800" b="1" dirty="0"/>
            </a:br>
            <a:r>
              <a:rPr lang="zh-CN" altLang="en-US" sz="2800" b="1" dirty="0">
                <a:latin typeface="宋体" pitchFamily="2" charset="-122"/>
              </a:rPr>
              <a:t>找出这个函数依赖集的最小覆盖</a:t>
            </a:r>
            <a:r>
              <a:rPr lang="en-US" altLang="zh-CN" sz="2800" b="1" dirty="0"/>
              <a:t>G</a:t>
            </a:r>
          </a:p>
        </p:txBody>
      </p:sp>
      <p:sp>
        <p:nvSpPr>
          <p:cNvPr id="5" name="矩形 4"/>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
        <p:nvSpPr>
          <p:cNvPr id="2" name="矩形 1"/>
          <p:cNvSpPr/>
          <p:nvPr/>
        </p:nvSpPr>
        <p:spPr>
          <a:xfrm>
            <a:off x="772352" y="4191000"/>
            <a:ext cx="7742998" cy="954107"/>
          </a:xfrm>
          <a:prstGeom prst="rect">
            <a:avLst/>
          </a:prstGeom>
        </p:spPr>
        <p:txBody>
          <a:bodyPr wrap="square">
            <a:spAutoFit/>
          </a:bodyPr>
          <a:lstStyle/>
          <a:p>
            <a:pPr marL="0" indent="0">
              <a:buNone/>
            </a:pPr>
            <a:r>
              <a:rPr kumimoji="1" lang="en-US" altLang="zh-CN" sz="2800" b="1" dirty="0" smtClean="0">
                <a:latin typeface="Times New Roman" pitchFamily="18" charset="0"/>
              </a:rPr>
              <a:t>G</a:t>
            </a:r>
            <a:r>
              <a:rPr kumimoji="1" lang="en-US" altLang="zh-CN" sz="2800" b="1" dirty="0">
                <a:latin typeface="Times New Roman" pitchFamily="18" charset="0"/>
              </a:rPr>
              <a:t>={BC</a:t>
            </a:r>
            <a:r>
              <a:rPr kumimoji="1" lang="en-US" altLang="zh-CN" sz="2800" b="1" dirty="0">
                <a:latin typeface="宋体" pitchFamily="2" charset="-122"/>
              </a:rPr>
              <a:t>→</a:t>
            </a:r>
            <a:r>
              <a:rPr kumimoji="1" lang="en-US" altLang="zh-CN" sz="2800" b="1" dirty="0">
                <a:latin typeface="Times New Roman" pitchFamily="18" charset="0"/>
              </a:rPr>
              <a:t>A</a:t>
            </a:r>
            <a:r>
              <a:rPr kumimoji="1" lang="zh-CN" altLang="en-US" sz="2800" b="1" dirty="0">
                <a:latin typeface="Times New Roman" pitchFamily="18" charset="0"/>
              </a:rPr>
              <a:t>，</a:t>
            </a:r>
            <a:r>
              <a:rPr kumimoji="1" lang="en-US" altLang="zh-CN" sz="2800" b="1" dirty="0">
                <a:latin typeface="Times New Roman" pitchFamily="18" charset="0"/>
              </a:rPr>
              <a:t>BC→E</a:t>
            </a:r>
            <a:r>
              <a:rPr kumimoji="1" lang="zh-CN" altLang="en-US" sz="2800" b="1" dirty="0">
                <a:latin typeface="Times New Roman" pitchFamily="18" charset="0"/>
              </a:rPr>
              <a:t>，</a:t>
            </a:r>
            <a:r>
              <a:rPr kumimoji="1" lang="en-US" altLang="zh-CN" sz="2800" b="1" dirty="0">
                <a:latin typeface="Times New Roman" pitchFamily="18" charset="0"/>
              </a:rPr>
              <a:t>A→F</a:t>
            </a:r>
            <a:r>
              <a:rPr kumimoji="1" lang="zh-CN" altLang="en-US" sz="2800" b="1" dirty="0">
                <a:latin typeface="Times New Roman" pitchFamily="18" charset="0"/>
              </a:rPr>
              <a:t>，</a:t>
            </a:r>
            <a:r>
              <a:rPr kumimoji="1" lang="en-US" altLang="zh-CN" sz="2800" b="1" dirty="0">
                <a:latin typeface="Times New Roman" pitchFamily="18" charset="0"/>
              </a:rPr>
              <a:t>F→G</a:t>
            </a:r>
            <a:r>
              <a:rPr kumimoji="1" lang="zh-CN" altLang="en-US" sz="2800" b="1" dirty="0">
                <a:latin typeface="Times New Roman" pitchFamily="18" charset="0"/>
              </a:rPr>
              <a:t>，</a:t>
            </a:r>
            <a:r>
              <a:rPr kumimoji="1" lang="en-US" altLang="zh-CN" sz="2800" b="1" dirty="0">
                <a:latin typeface="Times New Roman" pitchFamily="18" charset="0"/>
              </a:rPr>
              <a:t>C→D</a:t>
            </a:r>
            <a:r>
              <a:rPr kumimoji="1" lang="zh-CN" altLang="en-US" sz="2800" b="1" dirty="0">
                <a:latin typeface="Times New Roman" pitchFamily="18" charset="0"/>
              </a:rPr>
              <a:t>｝</a:t>
            </a:r>
            <a:endParaRPr kumimoji="1" lang="zh-CN" altLang="en-US" sz="2800" dirty="0">
              <a:latin typeface="Times New Roman" pitchFamily="18" charset="0"/>
            </a:endParaRPr>
          </a:p>
          <a:p>
            <a:pPr marL="0" indent="0">
              <a:buNone/>
            </a:pPr>
            <a:endParaRPr lang="en-US" altLang="zh-CN" sz="2800" b="1" dirty="0">
              <a:sym typeface="Wingdings" panose="05000000000000000000" pitchFamily="2" charset="2"/>
            </a:endParaRPr>
          </a:p>
        </p:txBody>
      </p:sp>
    </p:spTree>
    <p:extLst>
      <p:ext uri="{BB962C8B-B14F-4D97-AF65-F5344CB8AC3E}">
        <p14:creationId xmlns:p14="http://schemas.microsoft.com/office/powerpoint/2010/main" val="976074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980728"/>
            <a:ext cx="8047806" cy="4968552"/>
          </a:xfrm>
        </p:spPr>
        <p:txBody>
          <a:bodyPr/>
          <a:lstStyle/>
          <a:p>
            <a:r>
              <a:rPr lang="en-US" altLang="zh-CN" b="1" dirty="0" smtClean="0"/>
              <a:t>R=</a:t>
            </a:r>
            <a:r>
              <a:rPr lang="zh-CN" altLang="en-US" b="1" dirty="0" smtClean="0"/>
              <a:t>｛</a:t>
            </a:r>
            <a:r>
              <a:rPr lang="en-US" altLang="zh-CN" b="1" dirty="0"/>
              <a:t>A,B,C,D,E,F,G</a:t>
            </a:r>
            <a:r>
              <a:rPr lang="zh-CN" altLang="en-US" b="1" dirty="0" smtClean="0"/>
              <a:t>｝，</a:t>
            </a:r>
            <a:r>
              <a:rPr lang="en-US" altLang="zh-CN" b="1" dirty="0" smtClean="0"/>
              <a:t>F</a:t>
            </a:r>
            <a:r>
              <a:rPr lang="en-US" altLang="zh-CN" b="1" dirty="0"/>
              <a:t>=</a:t>
            </a:r>
            <a:r>
              <a:rPr lang="zh-CN" altLang="en-US" b="1" dirty="0"/>
              <a:t>｛</a:t>
            </a:r>
            <a:r>
              <a:rPr lang="en-US" altLang="zh-CN" b="1" dirty="0"/>
              <a:t>BCD</a:t>
            </a:r>
            <a:r>
              <a:rPr lang="en-US" altLang="zh-CN" b="1" dirty="0">
                <a:latin typeface="宋体" pitchFamily="2" charset="-122"/>
              </a:rPr>
              <a:t>→</a:t>
            </a:r>
            <a:r>
              <a:rPr lang="en-US" altLang="zh-CN" b="1" dirty="0"/>
              <a:t>A</a:t>
            </a:r>
            <a:r>
              <a:rPr lang="zh-CN" altLang="en-US" b="1" dirty="0"/>
              <a:t>，</a:t>
            </a:r>
            <a:r>
              <a:rPr lang="en-US" altLang="zh-CN" b="1" dirty="0"/>
              <a:t>BC→E</a:t>
            </a:r>
            <a:r>
              <a:rPr lang="zh-CN" altLang="en-US" b="1" dirty="0"/>
              <a:t>，</a:t>
            </a:r>
            <a:r>
              <a:rPr lang="en-US" altLang="zh-CN" b="1" dirty="0"/>
              <a:t>A→F</a:t>
            </a:r>
            <a:r>
              <a:rPr lang="zh-CN" altLang="en-US" b="1" dirty="0"/>
              <a:t>，</a:t>
            </a:r>
            <a:r>
              <a:rPr lang="en-US" altLang="zh-CN" b="1" dirty="0"/>
              <a:t>F→G</a:t>
            </a:r>
            <a:r>
              <a:rPr lang="zh-CN" altLang="en-US" b="1" dirty="0"/>
              <a:t>，</a:t>
            </a:r>
            <a:r>
              <a:rPr lang="en-US" altLang="zh-CN" b="1" dirty="0"/>
              <a:t>C→D</a:t>
            </a:r>
            <a:r>
              <a:rPr lang="zh-CN" altLang="en-US" b="1" dirty="0"/>
              <a:t>，</a:t>
            </a:r>
            <a:r>
              <a:rPr lang="en-US" altLang="zh-CN" b="1" dirty="0"/>
              <a:t>A→G</a:t>
            </a:r>
            <a:r>
              <a:rPr lang="zh-CN" altLang="en-US" b="1" dirty="0" smtClean="0"/>
              <a:t>｝</a:t>
            </a:r>
            <a:endParaRPr lang="en-US" altLang="zh-CN" b="1" dirty="0" smtClean="0"/>
          </a:p>
          <a:p>
            <a:pPr marL="0" indent="0">
              <a:buNone/>
            </a:pPr>
            <a:r>
              <a:rPr lang="zh-CN" altLang="en-US" b="1" dirty="0"/>
              <a:t>解</a:t>
            </a:r>
            <a:r>
              <a:rPr lang="en-US" altLang="zh-CN" b="1" dirty="0"/>
              <a:t>:</a:t>
            </a:r>
            <a:r>
              <a:rPr lang="en-US" altLang="zh-CN" b="1" dirty="0">
                <a:sym typeface="Wingdings" panose="05000000000000000000" pitchFamily="2" charset="2"/>
              </a:rPr>
              <a:t>(1)</a:t>
            </a:r>
            <a:r>
              <a:rPr lang="zh-CN" altLang="en-US" b="1" dirty="0">
                <a:sym typeface="Wingdings" panose="05000000000000000000" pitchFamily="2" charset="2"/>
              </a:rPr>
              <a:t>分解右部为单个</a:t>
            </a:r>
            <a:r>
              <a:rPr lang="zh-CN" altLang="en-US" b="1" dirty="0" smtClean="0">
                <a:sym typeface="Wingdings" panose="05000000000000000000" pitchFamily="2" charset="2"/>
              </a:rPr>
              <a:t>属性，无需分解</a:t>
            </a:r>
            <a:endParaRPr lang="en-US" altLang="zh-CN" b="1" dirty="0">
              <a:sym typeface="Wingdings" panose="05000000000000000000" pitchFamily="2" charset="2"/>
            </a:endParaRPr>
          </a:p>
          <a:p>
            <a:pPr marL="0" indent="0">
              <a:buNone/>
            </a:pPr>
            <a:r>
              <a:rPr lang="en-US" altLang="zh-CN" b="1" dirty="0">
                <a:sym typeface="Wingdings" panose="05000000000000000000" pitchFamily="2" charset="2"/>
              </a:rPr>
              <a:t>(2)</a:t>
            </a:r>
            <a:r>
              <a:rPr lang="zh-CN" altLang="en-US" b="1" dirty="0">
                <a:sym typeface="Wingdings" panose="05000000000000000000" pitchFamily="2" charset="2"/>
              </a:rPr>
              <a:t>逐个考察</a:t>
            </a:r>
            <a:r>
              <a:rPr lang="en-US" altLang="zh-CN" b="1" dirty="0">
                <a:sym typeface="Wingdings" panose="05000000000000000000" pitchFamily="2" charset="2"/>
              </a:rPr>
              <a:t>F</a:t>
            </a:r>
            <a:r>
              <a:rPr lang="zh-CN" altLang="en-US" b="1" dirty="0">
                <a:sym typeface="Wingdings" panose="05000000000000000000" pitchFamily="2" charset="2"/>
              </a:rPr>
              <a:t>中的函数依赖是否冗余。</a:t>
            </a:r>
            <a:endParaRPr lang="en-US" altLang="zh-CN" b="1" dirty="0">
              <a:sym typeface="Wingdings" panose="05000000000000000000" pitchFamily="2" charset="2"/>
            </a:endParaRPr>
          </a:p>
          <a:p>
            <a:pPr marL="0" indent="0">
              <a:buNone/>
            </a:pPr>
            <a:r>
              <a:rPr lang="en-US" altLang="zh-CN" b="1" dirty="0">
                <a:sym typeface="Wingdings" panose="05000000000000000000" pitchFamily="2" charset="2"/>
              </a:rPr>
              <a:t>	</a:t>
            </a:r>
            <a:r>
              <a:rPr lang="en-US" altLang="zh-CN" b="1" dirty="0" smtClean="0">
                <a:sym typeface="Wingdings" panose="05000000000000000000" pitchFamily="2" charset="2"/>
              </a:rPr>
              <a:t>AG</a:t>
            </a:r>
            <a:r>
              <a:rPr lang="zh-CN" altLang="en-US" b="1" dirty="0" smtClean="0">
                <a:sym typeface="Wingdings" panose="05000000000000000000" pitchFamily="2" charset="2"/>
              </a:rPr>
              <a:t>冗余</a:t>
            </a:r>
            <a:endParaRPr lang="en-US" altLang="zh-CN" b="1" dirty="0" smtClean="0">
              <a:sym typeface="Wingdings" panose="05000000000000000000" pitchFamily="2" charset="2"/>
            </a:endParaRPr>
          </a:p>
          <a:p>
            <a:pPr marL="0" indent="0">
              <a:buNone/>
            </a:pPr>
            <a:r>
              <a:rPr lang="en-US" altLang="zh-CN" b="1" dirty="0" smtClean="0">
                <a:sym typeface="Wingdings" panose="05000000000000000000" pitchFamily="2" charset="2"/>
              </a:rPr>
              <a:t>(3</a:t>
            </a:r>
            <a:r>
              <a:rPr lang="en-US" altLang="zh-CN" b="1" dirty="0">
                <a:sym typeface="Wingdings" panose="05000000000000000000" pitchFamily="2" charset="2"/>
              </a:rPr>
              <a:t>) </a:t>
            </a:r>
            <a:r>
              <a:rPr lang="zh-CN" altLang="en-US" b="1" dirty="0">
                <a:sym typeface="Wingdings" panose="05000000000000000000" pitchFamily="2" charset="2"/>
              </a:rPr>
              <a:t>左</a:t>
            </a:r>
            <a:r>
              <a:rPr lang="zh-CN" altLang="en-US" b="1" dirty="0" smtClean="0">
                <a:sym typeface="Wingdings" panose="05000000000000000000" pitchFamily="2" charset="2"/>
              </a:rPr>
              <a:t>部存在</a:t>
            </a:r>
            <a:r>
              <a:rPr lang="zh-CN" altLang="en-US" b="1" dirty="0">
                <a:sym typeface="Wingdings" panose="05000000000000000000" pitchFamily="2" charset="2"/>
              </a:rPr>
              <a:t>冗余的决定</a:t>
            </a:r>
            <a:r>
              <a:rPr lang="zh-CN" altLang="en-US" b="1" dirty="0" smtClean="0">
                <a:sym typeface="Wingdings" panose="05000000000000000000" pitchFamily="2" charset="2"/>
              </a:rPr>
              <a:t>因素</a:t>
            </a:r>
            <a:endParaRPr lang="en-US" altLang="zh-CN" b="1" dirty="0" smtClean="0">
              <a:sym typeface="Wingdings" panose="05000000000000000000" pitchFamily="2" charset="2"/>
            </a:endParaRPr>
          </a:p>
          <a:p>
            <a:pPr marL="0" indent="0">
              <a:buNone/>
            </a:pPr>
            <a:r>
              <a:rPr lang="en-US" altLang="zh-CN" b="1" dirty="0" smtClean="0">
                <a:sym typeface="Wingdings" panose="05000000000000000000" pitchFamily="2" charset="2"/>
              </a:rPr>
              <a:t>BCD</a:t>
            </a:r>
            <a:r>
              <a:rPr lang="zh-CN" altLang="en-US" b="1" dirty="0" smtClean="0">
                <a:sym typeface="Wingdings" panose="05000000000000000000" pitchFamily="2" charset="2"/>
              </a:rPr>
              <a:t>的子集</a:t>
            </a:r>
            <a:r>
              <a:rPr lang="en-US" altLang="zh-CN" b="1" dirty="0" smtClean="0">
                <a:sym typeface="Wingdings" panose="05000000000000000000" pitchFamily="2" charset="2"/>
              </a:rPr>
              <a:t>BC+=ABCDEFG</a:t>
            </a:r>
            <a:r>
              <a:rPr lang="zh-CN" altLang="en-US" b="1" dirty="0" smtClean="0">
                <a:sym typeface="Wingdings" panose="05000000000000000000" pitchFamily="2" charset="2"/>
              </a:rPr>
              <a:t>，因此可用</a:t>
            </a:r>
            <a:r>
              <a:rPr lang="en-US" altLang="zh-CN" b="1" dirty="0" smtClean="0">
                <a:sym typeface="Wingdings" panose="05000000000000000000" pitchFamily="2" charset="2"/>
              </a:rPr>
              <a:t>BCA</a:t>
            </a:r>
            <a:r>
              <a:rPr lang="zh-CN" altLang="en-US" b="1" dirty="0" smtClean="0">
                <a:sym typeface="Wingdings" panose="05000000000000000000" pitchFamily="2" charset="2"/>
              </a:rPr>
              <a:t>替代</a:t>
            </a:r>
            <a:r>
              <a:rPr lang="en-US" altLang="zh-CN" b="1" dirty="0" smtClean="0">
                <a:sym typeface="Wingdings" panose="05000000000000000000" pitchFamily="2" charset="2"/>
              </a:rPr>
              <a:t>BCDA</a:t>
            </a:r>
          </a:p>
          <a:p>
            <a:pPr marL="0" indent="0">
              <a:buNone/>
            </a:pPr>
            <a:r>
              <a:rPr lang="zh-CN" altLang="en-US" b="1" dirty="0" smtClean="0">
                <a:sym typeface="Wingdings" panose="05000000000000000000" pitchFamily="2" charset="2"/>
              </a:rPr>
              <a:t>因此：</a:t>
            </a:r>
            <a:r>
              <a:rPr kumimoji="1" lang="en-US" altLang="zh-CN" b="1" dirty="0">
                <a:latin typeface="Times New Roman" pitchFamily="18" charset="0"/>
              </a:rPr>
              <a:t>G={BC</a:t>
            </a:r>
            <a:r>
              <a:rPr kumimoji="1" lang="en-US" altLang="zh-CN" b="1" dirty="0">
                <a:latin typeface="宋体" pitchFamily="2" charset="-122"/>
              </a:rPr>
              <a:t>→</a:t>
            </a:r>
            <a:r>
              <a:rPr kumimoji="1" lang="en-US" altLang="zh-CN" b="1" dirty="0">
                <a:latin typeface="Times New Roman" pitchFamily="18" charset="0"/>
              </a:rPr>
              <a:t>A</a:t>
            </a:r>
            <a:r>
              <a:rPr kumimoji="1" lang="zh-CN" altLang="en-US" b="1" dirty="0">
                <a:latin typeface="Times New Roman" pitchFamily="18" charset="0"/>
              </a:rPr>
              <a:t>，</a:t>
            </a:r>
            <a:r>
              <a:rPr kumimoji="1" lang="en-US" altLang="zh-CN" b="1" dirty="0">
                <a:latin typeface="Times New Roman" pitchFamily="18" charset="0"/>
              </a:rPr>
              <a:t>BC→E</a:t>
            </a:r>
            <a:r>
              <a:rPr kumimoji="1" lang="zh-CN" altLang="en-US" b="1" dirty="0">
                <a:latin typeface="Times New Roman" pitchFamily="18" charset="0"/>
              </a:rPr>
              <a:t>，</a:t>
            </a:r>
            <a:r>
              <a:rPr kumimoji="1" lang="en-US" altLang="zh-CN" b="1" dirty="0">
                <a:latin typeface="Times New Roman" pitchFamily="18" charset="0"/>
              </a:rPr>
              <a:t>A→F</a:t>
            </a:r>
            <a:r>
              <a:rPr kumimoji="1" lang="zh-CN" altLang="en-US" b="1" dirty="0">
                <a:latin typeface="Times New Roman" pitchFamily="18" charset="0"/>
              </a:rPr>
              <a:t>，</a:t>
            </a:r>
            <a:r>
              <a:rPr kumimoji="1" lang="en-US" altLang="zh-CN" b="1" dirty="0">
                <a:latin typeface="Times New Roman" pitchFamily="18" charset="0"/>
              </a:rPr>
              <a:t>F→G</a:t>
            </a:r>
            <a:r>
              <a:rPr kumimoji="1" lang="zh-CN" altLang="en-US" b="1" dirty="0">
                <a:latin typeface="Times New Roman" pitchFamily="18" charset="0"/>
              </a:rPr>
              <a:t>，</a:t>
            </a:r>
            <a:r>
              <a:rPr kumimoji="1" lang="en-US" altLang="zh-CN" b="1" dirty="0">
                <a:latin typeface="Times New Roman" pitchFamily="18" charset="0"/>
              </a:rPr>
              <a:t>C→D</a:t>
            </a:r>
            <a:r>
              <a:rPr kumimoji="1" lang="zh-CN" altLang="en-US" b="1" dirty="0">
                <a:latin typeface="Times New Roman" pitchFamily="18" charset="0"/>
              </a:rPr>
              <a:t>｝</a:t>
            </a:r>
            <a:endParaRPr kumimoji="1" lang="zh-CN" altLang="en-US" dirty="0">
              <a:latin typeface="Times New Roman" pitchFamily="18" charset="0"/>
            </a:endParaRPr>
          </a:p>
          <a:p>
            <a:pPr marL="0" indent="0">
              <a:buNone/>
            </a:pPr>
            <a:endParaRPr lang="en-US" altLang="zh-CN" b="1" dirty="0" smtClean="0">
              <a:sym typeface="Wingdings" panose="05000000000000000000" pitchFamily="2" charset="2"/>
            </a:endParaRPr>
          </a:p>
          <a:p>
            <a:pPr marL="0" indent="0">
              <a:buNone/>
            </a:pPr>
            <a:endParaRPr lang="en-US" altLang="zh-CN" b="1" dirty="0">
              <a:sym typeface="Wingdings" panose="05000000000000000000" pitchFamily="2" charset="2"/>
            </a:endParaRPr>
          </a:p>
          <a:p>
            <a:endParaRPr lang="zh-CN" altLang="en-US" dirty="0"/>
          </a:p>
        </p:txBody>
      </p:sp>
    </p:spTree>
    <p:extLst>
      <p:ext uri="{BB962C8B-B14F-4D97-AF65-F5344CB8AC3E}">
        <p14:creationId xmlns:p14="http://schemas.microsoft.com/office/powerpoint/2010/main" val="3275862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73188" y="0"/>
            <a:ext cx="8229600" cy="764704"/>
          </a:xfrm>
        </p:spPr>
        <p:txBody>
          <a:bodyPr>
            <a:normAutofit/>
          </a:bodyPr>
          <a:lstStyle/>
          <a:p>
            <a:pPr eaLnBrk="1" hangingPunct="1"/>
            <a:r>
              <a:rPr lang="zh-CN" altLang="en-US" sz="4000" b="1" dirty="0" smtClean="0">
                <a:solidFill>
                  <a:srgbClr val="FFFF00"/>
                </a:solidFill>
              </a:rPr>
              <a:t>实例分析</a:t>
            </a:r>
            <a:endParaRPr lang="zh-CN" altLang="en-US" sz="4000" b="1" dirty="0">
              <a:solidFill>
                <a:srgbClr val="FFFF00"/>
              </a:solidFill>
            </a:endParaRPr>
          </a:p>
        </p:txBody>
      </p:sp>
      <p:sp>
        <p:nvSpPr>
          <p:cNvPr id="123907" name="Rectangle 3"/>
          <p:cNvSpPr>
            <a:spLocks noGrp="1" noChangeArrowheads="1"/>
          </p:cNvSpPr>
          <p:nvPr>
            <p:ph idx="1"/>
          </p:nvPr>
        </p:nvSpPr>
        <p:spPr>
          <a:xfrm>
            <a:off x="457207" y="1029235"/>
            <a:ext cx="8435975" cy="4647407"/>
          </a:xfrm>
        </p:spPr>
        <p:txBody>
          <a:bodyPr>
            <a:normAutofit lnSpcReduction="10000"/>
          </a:bodyPr>
          <a:lstStyle/>
          <a:p>
            <a:pPr marL="0" indent="0">
              <a:buNone/>
            </a:pPr>
            <a:r>
              <a:rPr lang="en-US" altLang="zh-CN" dirty="0" smtClean="0"/>
              <a:t>1.   </a:t>
            </a:r>
            <a:r>
              <a:rPr lang="zh-CN" altLang="en-US" dirty="0" smtClean="0"/>
              <a:t>设</a:t>
            </a:r>
            <a:r>
              <a:rPr lang="zh-CN" altLang="en-US" dirty="0"/>
              <a:t>关系模式</a:t>
            </a:r>
            <a:r>
              <a:rPr lang="en-US" altLang="zh-CN" dirty="0"/>
              <a:t>R</a:t>
            </a:r>
            <a:r>
              <a:rPr lang="zh-CN" altLang="en-US" dirty="0"/>
              <a:t>（</a:t>
            </a:r>
            <a:r>
              <a:rPr lang="en-US" altLang="zh-CN" dirty="0"/>
              <a:t>ABCD</a:t>
            </a:r>
            <a:r>
              <a:rPr lang="zh-CN" altLang="en-US" dirty="0"/>
              <a:t>），</a:t>
            </a:r>
            <a:r>
              <a:rPr lang="en-US" altLang="zh-CN" dirty="0"/>
              <a:t>F</a:t>
            </a:r>
            <a:r>
              <a:rPr lang="zh-CN" altLang="en-US" dirty="0"/>
              <a:t>是</a:t>
            </a:r>
            <a:r>
              <a:rPr lang="en-US" altLang="zh-CN" dirty="0"/>
              <a:t>R</a:t>
            </a:r>
            <a:r>
              <a:rPr lang="zh-CN" altLang="en-US" dirty="0"/>
              <a:t>上成立的函数依赖集，</a:t>
            </a:r>
            <a:r>
              <a:rPr lang="en-US" altLang="zh-CN" dirty="0"/>
              <a:t>F</a:t>
            </a:r>
            <a:r>
              <a:rPr lang="zh-CN" altLang="en-US" dirty="0"/>
              <a:t>＝｛</a:t>
            </a:r>
            <a:r>
              <a:rPr lang="en-US" altLang="zh-CN" i="1" dirty="0"/>
              <a:t>A</a:t>
            </a:r>
            <a:r>
              <a:rPr lang="en-US" altLang="zh-CN" dirty="0"/>
              <a:t>→</a:t>
            </a:r>
            <a:r>
              <a:rPr lang="en-US" altLang="zh-CN" i="1" dirty="0"/>
              <a:t>B</a:t>
            </a:r>
            <a:r>
              <a:rPr lang="zh-CN" altLang="en-US" dirty="0"/>
              <a:t>，</a:t>
            </a:r>
            <a:r>
              <a:rPr lang="en-US" altLang="zh-CN" i="1" dirty="0"/>
              <a:t>C</a:t>
            </a:r>
            <a:r>
              <a:rPr lang="en-US" altLang="zh-CN" dirty="0"/>
              <a:t>→</a:t>
            </a:r>
            <a:r>
              <a:rPr lang="en-US" altLang="zh-CN" i="1" dirty="0"/>
              <a:t>B</a:t>
            </a:r>
            <a:r>
              <a:rPr lang="zh-CN" altLang="en-US" dirty="0"/>
              <a:t>｝，则相对于</a:t>
            </a:r>
            <a:r>
              <a:rPr lang="en-US" altLang="zh-CN" dirty="0"/>
              <a:t>F</a:t>
            </a:r>
            <a:r>
              <a:rPr lang="zh-CN" altLang="en-US" dirty="0"/>
              <a:t>，试写出关系模式</a:t>
            </a:r>
            <a:r>
              <a:rPr lang="en-US" altLang="zh-CN" dirty="0"/>
              <a:t>R</a:t>
            </a:r>
            <a:r>
              <a:rPr lang="zh-CN" altLang="en-US" dirty="0"/>
              <a:t>的候选</a:t>
            </a:r>
            <a:r>
              <a:rPr lang="zh-CN" altLang="en-US"/>
              <a:t>码</a:t>
            </a:r>
            <a:r>
              <a:rPr lang="zh-CN" altLang="en-US" smtClean="0"/>
              <a:t>，属于第几范式。并</a:t>
            </a:r>
            <a:r>
              <a:rPr lang="zh-CN" altLang="en-US" dirty="0"/>
              <a:t>说明理由。</a:t>
            </a:r>
          </a:p>
          <a:p>
            <a:pPr marL="0" indent="0">
              <a:buNone/>
            </a:pPr>
            <a:r>
              <a:rPr lang="en-US" altLang="zh-CN" dirty="0" smtClean="0"/>
              <a:t>2.   </a:t>
            </a:r>
            <a:r>
              <a:rPr lang="zh-CN" altLang="en-US" dirty="0" smtClean="0"/>
              <a:t>设有</a:t>
            </a:r>
            <a:r>
              <a:rPr lang="zh-CN" altLang="en-US" dirty="0"/>
              <a:t>关系模式</a:t>
            </a:r>
            <a:r>
              <a:rPr lang="en-US" altLang="zh-CN" dirty="0"/>
              <a:t>R</a:t>
            </a:r>
            <a:r>
              <a:rPr lang="zh-CN" altLang="en-US" dirty="0"/>
              <a:t>（</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R</a:t>
            </a:r>
            <a:r>
              <a:rPr lang="zh-CN" altLang="en-US" dirty="0"/>
              <a:t>的函数依赖集</a:t>
            </a:r>
            <a:r>
              <a:rPr lang="en-US" altLang="zh-CN" dirty="0"/>
              <a:t>F</a:t>
            </a:r>
            <a:r>
              <a:rPr lang="zh-CN" altLang="en-US" dirty="0"/>
              <a:t>＝｛</a:t>
            </a:r>
            <a:r>
              <a:rPr lang="en-US" altLang="zh-CN" dirty="0"/>
              <a:t>AB→D</a:t>
            </a:r>
            <a:r>
              <a:rPr lang="zh-CN" altLang="en-US" dirty="0"/>
              <a:t>，</a:t>
            </a:r>
            <a:r>
              <a:rPr lang="en-US" altLang="zh-CN" dirty="0"/>
              <a:t>B→CD</a:t>
            </a:r>
            <a:r>
              <a:rPr lang="zh-CN" altLang="en-US" dirty="0"/>
              <a:t>，</a:t>
            </a:r>
            <a:r>
              <a:rPr lang="en-US" altLang="zh-CN" dirty="0"/>
              <a:t>DE→B</a:t>
            </a:r>
            <a:r>
              <a:rPr lang="zh-CN" altLang="en-US" dirty="0"/>
              <a:t>，</a:t>
            </a:r>
            <a:r>
              <a:rPr lang="en-US" altLang="zh-CN" dirty="0"/>
              <a:t>C→D</a:t>
            </a:r>
            <a:r>
              <a:rPr lang="zh-CN" altLang="en-US" dirty="0"/>
              <a:t>，</a:t>
            </a:r>
            <a:r>
              <a:rPr lang="en-US" altLang="zh-CN" dirty="0"/>
              <a:t>D→A</a:t>
            </a:r>
            <a:r>
              <a:rPr lang="zh-CN" altLang="en-US" dirty="0"/>
              <a:t>｝</a:t>
            </a:r>
          </a:p>
          <a:p>
            <a:pPr marL="609585" indent="-609585">
              <a:buNone/>
            </a:pPr>
            <a:r>
              <a:rPr lang="zh-CN" altLang="en-US" dirty="0"/>
              <a:t>	⑴ 计算（</a:t>
            </a:r>
            <a:r>
              <a:rPr lang="en-US" altLang="zh-CN" dirty="0"/>
              <a:t>AB</a:t>
            </a:r>
            <a:r>
              <a:rPr lang="zh-CN" altLang="en-US" dirty="0"/>
              <a:t>）</a:t>
            </a:r>
            <a:r>
              <a:rPr lang="zh-CN" altLang="en-US" baseline="30000" dirty="0"/>
              <a:t>＋</a:t>
            </a:r>
            <a:r>
              <a:rPr lang="zh-CN" altLang="en-US" dirty="0"/>
              <a:t>，（</a:t>
            </a:r>
            <a:r>
              <a:rPr lang="en-US" altLang="zh-CN" dirty="0"/>
              <a:t>AC</a:t>
            </a:r>
            <a:r>
              <a:rPr lang="zh-CN" altLang="en-US" dirty="0"/>
              <a:t>）</a:t>
            </a:r>
            <a:r>
              <a:rPr lang="zh-CN" altLang="en-US" baseline="30000" dirty="0"/>
              <a:t>＋</a:t>
            </a:r>
            <a:r>
              <a:rPr lang="zh-CN" altLang="en-US" dirty="0"/>
              <a:t>，（</a:t>
            </a:r>
            <a:r>
              <a:rPr lang="en-US" altLang="zh-CN" dirty="0"/>
              <a:t>DE</a:t>
            </a:r>
            <a:r>
              <a:rPr lang="zh-CN" altLang="en-US" dirty="0"/>
              <a:t>）＋</a:t>
            </a:r>
          </a:p>
          <a:p>
            <a:pPr marL="609585" indent="-609585">
              <a:buNone/>
            </a:pPr>
            <a:r>
              <a:rPr lang="zh-CN" altLang="en-US" dirty="0"/>
              <a:t>	⑵ 求</a:t>
            </a:r>
            <a:r>
              <a:rPr lang="en-US" altLang="zh-CN" dirty="0"/>
              <a:t>R</a:t>
            </a:r>
            <a:r>
              <a:rPr lang="zh-CN" altLang="en-US" dirty="0"/>
              <a:t>的所有候选码</a:t>
            </a:r>
          </a:p>
          <a:p>
            <a:pPr marL="609585" indent="-609585">
              <a:buNone/>
            </a:pPr>
            <a:r>
              <a:rPr lang="zh-CN" altLang="en-US" dirty="0"/>
              <a:t>	⑶ 求</a:t>
            </a:r>
            <a:r>
              <a:rPr lang="en-US" altLang="zh-CN" dirty="0"/>
              <a:t>F</a:t>
            </a:r>
            <a:r>
              <a:rPr lang="zh-CN" altLang="en-US" dirty="0"/>
              <a:t>的</a:t>
            </a:r>
            <a:r>
              <a:rPr lang="zh-CN" altLang="en-US" dirty="0" smtClean="0"/>
              <a:t>最小覆盖</a:t>
            </a:r>
            <a:endParaRPr lang="en-US" altLang="zh-CN" dirty="0" smtClean="0"/>
          </a:p>
          <a:p>
            <a:pPr marL="609585" indent="-609585">
              <a:buNone/>
            </a:pPr>
            <a:r>
              <a:rPr lang="en-US" altLang="zh-CN" dirty="0" smtClean="0"/>
              <a:t>3.  </a:t>
            </a:r>
            <a:r>
              <a:rPr lang="zh-CN" altLang="en-US" dirty="0" smtClean="0"/>
              <a:t>设有</a:t>
            </a:r>
            <a:r>
              <a:rPr lang="zh-CN" altLang="en-US" dirty="0"/>
              <a:t>关系模式</a:t>
            </a:r>
            <a:r>
              <a:rPr lang="en-US" altLang="zh-CN" dirty="0"/>
              <a:t>R</a:t>
            </a:r>
            <a:r>
              <a:rPr lang="zh-CN" altLang="en-US" dirty="0"/>
              <a:t>（</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的函数依赖集</a:t>
            </a:r>
            <a:r>
              <a:rPr lang="en-US" altLang="zh-CN" dirty="0"/>
              <a:t>F</a:t>
            </a:r>
            <a:r>
              <a:rPr lang="zh-CN" altLang="en-US" dirty="0"/>
              <a:t>＝｛</a:t>
            </a:r>
            <a:r>
              <a:rPr lang="en-US" altLang="zh-CN" dirty="0"/>
              <a:t>A→C</a:t>
            </a:r>
            <a:r>
              <a:rPr lang="zh-CN" altLang="en-US" dirty="0"/>
              <a:t>，</a:t>
            </a:r>
            <a:r>
              <a:rPr lang="en-US" altLang="zh-CN" dirty="0"/>
              <a:t>C→A</a:t>
            </a:r>
            <a:r>
              <a:rPr lang="zh-CN" altLang="en-US" dirty="0"/>
              <a:t>，</a:t>
            </a:r>
            <a:r>
              <a:rPr lang="en-US" altLang="zh-CN" dirty="0"/>
              <a:t>B→AC</a:t>
            </a:r>
            <a:r>
              <a:rPr lang="zh-CN" altLang="en-US" dirty="0"/>
              <a:t>，</a:t>
            </a:r>
            <a:r>
              <a:rPr lang="en-US" altLang="zh-CN" dirty="0"/>
              <a:t>D→AC</a:t>
            </a:r>
            <a:r>
              <a:rPr lang="zh-CN" altLang="en-US" dirty="0"/>
              <a:t>，</a:t>
            </a:r>
            <a:r>
              <a:rPr lang="en-US" altLang="zh-CN" dirty="0"/>
              <a:t>BD→A</a:t>
            </a:r>
            <a:r>
              <a:rPr lang="zh-CN" altLang="en-US" dirty="0"/>
              <a:t>｝，求</a:t>
            </a:r>
            <a:r>
              <a:rPr lang="en-US" altLang="zh-CN" dirty="0"/>
              <a:t>F</a:t>
            </a:r>
            <a:r>
              <a:rPr lang="zh-CN" altLang="en-US" dirty="0"/>
              <a:t>的最小覆盖。</a:t>
            </a:r>
          </a:p>
          <a:p>
            <a:pPr marL="609585" indent="-609585">
              <a:buNone/>
            </a:pPr>
            <a:endParaRPr lang="zh-CN" altLang="en-US" dirty="0"/>
          </a:p>
        </p:txBody>
      </p:sp>
      <p:sp>
        <p:nvSpPr>
          <p:cNvPr id="123906" name="灯片编号占位符 5"/>
          <p:cNvSpPr>
            <a:spLocks noGrp="1"/>
          </p:cNvSpPr>
          <p:nvPr>
            <p:ph type="sldNum" sz="quarter" idx="12"/>
          </p:nvPr>
        </p:nvSpPr>
        <p:spPr>
          <a:noFill/>
        </p:spPr>
        <p:txBody>
          <a:bodyPr/>
          <a:lstStyle/>
          <a:p>
            <a:fld id="{34A22F60-65F4-4F10-9D37-2EA5FA2A336A}" type="slidenum">
              <a:rPr lang="en-US" altLang="zh-CN" smtClean="0"/>
              <a:pPr/>
              <a:t>26</a:t>
            </a:fld>
            <a:endParaRPr lang="en-US" altLang="zh-CN" smtClean="0"/>
          </a:p>
        </p:txBody>
      </p:sp>
    </p:spTree>
    <p:extLst>
      <p:ext uri="{BB962C8B-B14F-4D97-AF65-F5344CB8AC3E}">
        <p14:creationId xmlns:p14="http://schemas.microsoft.com/office/powerpoint/2010/main" val="27160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C4322C15-1198-4D81-8427-77AB697690CD}" type="slidenum">
              <a:rPr lang="en-US" altLang="zh-CN" smtClean="0"/>
              <a:pPr/>
              <a:t>27</a:t>
            </a:fld>
            <a:endParaRPr lang="en-US" altLang="zh-CN" smtClean="0"/>
          </a:p>
        </p:txBody>
      </p:sp>
      <p:sp>
        <p:nvSpPr>
          <p:cNvPr id="76804" name="Text Box 7"/>
          <p:cNvSpPr txBox="1">
            <a:spLocks noChangeArrowheads="1"/>
          </p:cNvSpPr>
          <p:nvPr/>
        </p:nvSpPr>
        <p:spPr bwMode="auto">
          <a:xfrm>
            <a:off x="827981" y="1772819"/>
            <a:ext cx="6840364" cy="2800767"/>
          </a:xfrm>
          <a:prstGeom prst="rect">
            <a:avLst/>
          </a:prstGeom>
          <a:solidFill>
            <a:schemeClr val="bg1"/>
          </a:solidFill>
          <a:ln w="28575">
            <a:noFill/>
            <a:miter lim="800000"/>
            <a:headEnd/>
            <a:tailEnd/>
          </a:ln>
        </p:spPr>
        <p:txBody>
          <a:bodyPr wrap="square">
            <a:spAutoFit/>
          </a:bodyPr>
          <a:lstStyle/>
          <a:p>
            <a:pPr>
              <a:spcBef>
                <a:spcPct val="50000"/>
              </a:spcBef>
              <a:buFont typeface="Wingdings" pitchFamily="2" charset="2"/>
              <a:buChar char="n"/>
            </a:pPr>
            <a:r>
              <a:rPr kumimoji="1" lang="en-US" altLang="zh-CN" sz="3200" b="1" dirty="0">
                <a:latin typeface="华文新魏" pitchFamily="2" charset="-122"/>
                <a:ea typeface="华文新魏" pitchFamily="2" charset="-122"/>
              </a:rPr>
              <a:t>4.4.1 </a:t>
            </a:r>
            <a:r>
              <a:rPr kumimoji="1" lang="zh-CN" altLang="en-US" sz="3200" b="1" dirty="0">
                <a:latin typeface="华文新魏" pitchFamily="2" charset="-122"/>
                <a:ea typeface="华文新魏" pitchFamily="2" charset="-122"/>
              </a:rPr>
              <a:t>模式分解的概念</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4.4.2 </a:t>
            </a:r>
            <a:r>
              <a:rPr kumimoji="1" lang="zh-CN" altLang="en-US" sz="3200" b="1" dirty="0">
                <a:latin typeface="华文新魏" pitchFamily="2" charset="-122"/>
                <a:ea typeface="华文新魏" pitchFamily="2" charset="-122"/>
              </a:rPr>
              <a:t>分解的无损连接性判定</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4.4.3 </a:t>
            </a:r>
            <a:r>
              <a:rPr kumimoji="1" lang="zh-CN" altLang="en-US" sz="3200" b="1" dirty="0">
                <a:latin typeface="华文新魏" pitchFamily="2" charset="-122"/>
                <a:ea typeface="华文新魏" pitchFamily="2" charset="-122"/>
              </a:rPr>
              <a:t>分解的函数依赖保持性判定</a:t>
            </a:r>
            <a:endParaRPr kumimoji="1" lang="en-US" altLang="zh-CN" sz="3200" b="1" dirty="0">
              <a:latin typeface="华文新魏" pitchFamily="2" charset="-122"/>
              <a:ea typeface="华文新魏" pitchFamily="2" charset="-122"/>
            </a:endParaRPr>
          </a:p>
          <a:p>
            <a:pPr>
              <a:spcBef>
                <a:spcPct val="50000"/>
              </a:spcBef>
              <a:buFont typeface="Wingdings" pitchFamily="2" charset="2"/>
              <a:buChar char="n"/>
            </a:pPr>
            <a:r>
              <a:rPr kumimoji="1" lang="en-US" altLang="zh-CN" sz="3200" b="1" dirty="0">
                <a:latin typeface="华文新魏" pitchFamily="2" charset="-122"/>
                <a:ea typeface="华文新魏" pitchFamily="2" charset="-122"/>
              </a:rPr>
              <a:t>4.4.4 </a:t>
            </a:r>
            <a:r>
              <a:rPr kumimoji="1" lang="zh-CN" altLang="en-US" sz="3200" b="1" dirty="0">
                <a:latin typeface="华文新魏" pitchFamily="2" charset="-122"/>
                <a:ea typeface="华文新魏" pitchFamily="2" charset="-122"/>
              </a:rPr>
              <a:t>关系模式的分解算法</a:t>
            </a:r>
            <a:endParaRPr kumimoji="1" lang="zh-CN" altLang="en-US" sz="3200" dirty="0">
              <a:latin typeface="Times New Roman" pitchFamily="18" charset="0"/>
            </a:endParaRPr>
          </a:p>
        </p:txBody>
      </p:sp>
      <p:sp>
        <p:nvSpPr>
          <p:cNvPr id="5" name="矩形 4"/>
          <p:cNvSpPr/>
          <p:nvPr/>
        </p:nvSpPr>
        <p:spPr>
          <a:xfrm>
            <a:off x="755576" y="44627"/>
            <a:ext cx="4719562"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 </a:t>
            </a:r>
            <a:r>
              <a:rPr lang="zh-CN" altLang="en-US" sz="3200" b="1" dirty="0">
                <a:solidFill>
                  <a:srgbClr val="FFFF00"/>
                </a:solidFill>
                <a:latin typeface="+mn-ea"/>
              </a:rPr>
              <a:t>关系模式的分解算法</a:t>
            </a:r>
            <a:endParaRPr lang="en-US" altLang="zh-CN" sz="3200" b="1" dirty="0">
              <a:solidFill>
                <a:srgbClr val="FFFF00"/>
              </a:solidFill>
              <a:latin typeface="+mn-ea"/>
            </a:endParaRPr>
          </a:p>
        </p:txBody>
      </p:sp>
    </p:spTree>
    <p:extLst>
      <p:ext uri="{BB962C8B-B14F-4D97-AF65-F5344CB8AC3E}">
        <p14:creationId xmlns:p14="http://schemas.microsoft.com/office/powerpoint/2010/main" val="2226242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5"/>
          <p:cNvSpPr>
            <a:spLocks noGrp="1" noChangeArrowheads="1"/>
          </p:cNvSpPr>
          <p:nvPr>
            <p:ph type="title"/>
          </p:nvPr>
        </p:nvSpPr>
        <p:spPr>
          <a:xfrm>
            <a:off x="0" y="575214"/>
            <a:ext cx="7772400" cy="952500"/>
          </a:xfrm>
        </p:spPr>
        <p:txBody>
          <a:bodyPr/>
          <a:lstStyle/>
          <a:p>
            <a:pPr algn="l" eaLnBrk="1" hangingPunct="1"/>
            <a:r>
              <a:rPr lang="en-US" altLang="zh-CN" sz="2800" b="1" dirty="0"/>
              <a:t>1.</a:t>
            </a:r>
            <a:r>
              <a:rPr lang="zh-CN" altLang="en-US" sz="2800" b="1" dirty="0"/>
              <a:t>模式分解的概念</a:t>
            </a:r>
          </a:p>
        </p:txBody>
      </p:sp>
      <p:sp>
        <p:nvSpPr>
          <p:cNvPr id="77826" name="灯片编号占位符 4"/>
          <p:cNvSpPr>
            <a:spLocks noGrp="1"/>
          </p:cNvSpPr>
          <p:nvPr>
            <p:ph type="sldNum" sz="quarter" idx="12"/>
          </p:nvPr>
        </p:nvSpPr>
        <p:spPr>
          <a:noFill/>
        </p:spPr>
        <p:txBody>
          <a:bodyPr/>
          <a:lstStyle/>
          <a:p>
            <a:fld id="{5932B7F2-77DC-4C59-94D6-6846ABCBAFA6}" type="slidenum">
              <a:rPr lang="en-US" altLang="zh-CN" smtClean="0"/>
              <a:pPr/>
              <a:t>28</a:t>
            </a:fld>
            <a:endParaRPr lang="en-US" altLang="zh-CN" smtClean="0"/>
          </a:p>
        </p:txBody>
      </p:sp>
      <mc:AlternateContent xmlns:mc="http://schemas.openxmlformats.org/markup-compatibility/2006" xmlns:a14="http://schemas.microsoft.com/office/drawing/2010/main">
        <mc:Choice Requires="a14">
          <p:sp>
            <p:nvSpPr>
              <p:cNvPr id="199684" name="Rectangle 4"/>
              <p:cNvSpPr>
                <a:spLocks noChangeArrowheads="1"/>
              </p:cNvSpPr>
              <p:nvPr/>
            </p:nvSpPr>
            <p:spPr bwMode="auto">
              <a:xfrm>
                <a:off x="251520" y="1527426"/>
                <a:ext cx="8352928" cy="4133825"/>
              </a:xfrm>
              <a:prstGeom prst="rect">
                <a:avLst/>
              </a:prstGeom>
              <a:solidFill>
                <a:schemeClr val="bg1"/>
              </a:solidFill>
              <a:ln w="38100">
                <a:noFill/>
                <a:miter lim="800000"/>
                <a:headEnd/>
                <a:tailEnd/>
              </a:ln>
            </p:spPr>
            <p:txBody>
              <a:bodyPr/>
              <a:lstStyle/>
              <a:p>
                <a:pPr marL="342891" indent="-342891">
                  <a:lnSpc>
                    <a:spcPct val="120000"/>
                  </a:lnSpc>
                  <a:spcBef>
                    <a:spcPct val="20000"/>
                  </a:spcBef>
                </a:pPr>
                <a:r>
                  <a:rPr lang="zh-CN" altLang="en-US" sz="2800" b="1" dirty="0">
                    <a:solidFill>
                      <a:schemeClr val="tx2"/>
                    </a:solidFill>
                    <a:latin typeface="+mn-ea"/>
                    <a:ea typeface="+mn-ea"/>
                  </a:rPr>
                  <a:t>模式分解的定义：关系模式</a:t>
                </a:r>
                <a:r>
                  <a:rPr lang="en-US" altLang="zh-CN" sz="2800" dirty="0">
                    <a:latin typeface="+mn-ea"/>
                    <a:ea typeface="+mn-ea"/>
                  </a:rPr>
                  <a:t>R</a:t>
                </a:r>
                <a:r>
                  <a:rPr lang="zh-CN" altLang="en-US" sz="2800" dirty="0">
                    <a:latin typeface="+mn-ea"/>
                    <a:ea typeface="+mn-ea"/>
                  </a:rPr>
                  <a:t>（</a:t>
                </a:r>
                <a:r>
                  <a:rPr lang="en-US" altLang="zh-CN" sz="2800" dirty="0">
                    <a:latin typeface="+mn-ea"/>
                    <a:ea typeface="+mn-ea"/>
                  </a:rPr>
                  <a:t>U,F</a:t>
                </a:r>
                <a:r>
                  <a:rPr lang="zh-CN" altLang="en-US" sz="2800" dirty="0">
                    <a:latin typeface="+mn-ea"/>
                    <a:ea typeface="+mn-ea"/>
                  </a:rPr>
                  <a:t>）的一个分解</a:t>
                </a:r>
                <a:r>
                  <a:rPr lang="en-US" altLang="zh-CN" sz="2800" dirty="0">
                    <a:latin typeface="+mn-ea"/>
                    <a:ea typeface="+mn-ea"/>
                  </a:rPr>
                  <a:t>ρ={R</a:t>
                </a:r>
                <a:r>
                  <a:rPr lang="en-US" altLang="zh-CN" sz="2800" baseline="-16000" dirty="0">
                    <a:latin typeface="+mn-ea"/>
                    <a:ea typeface="+mn-ea"/>
                  </a:rPr>
                  <a:t>1</a:t>
                </a:r>
                <a:r>
                  <a:rPr lang="en-US" altLang="zh-CN" sz="2800" dirty="0">
                    <a:latin typeface="+mn-ea"/>
                    <a:ea typeface="+mn-ea"/>
                  </a:rPr>
                  <a:t>(U</a:t>
                </a:r>
                <a:r>
                  <a:rPr lang="en-US" altLang="zh-CN" sz="2800" baseline="-16000" dirty="0">
                    <a:latin typeface="+mn-ea"/>
                    <a:ea typeface="+mn-ea"/>
                  </a:rPr>
                  <a:t>1,</a:t>
                </a:r>
                <a:r>
                  <a:rPr lang="en-US" altLang="zh-CN" sz="2800" dirty="0">
                    <a:latin typeface="+mn-ea"/>
                    <a:ea typeface="+mn-ea"/>
                  </a:rPr>
                  <a:t>F</a:t>
                </a:r>
                <a:r>
                  <a:rPr lang="en-US" altLang="zh-CN" sz="2800" baseline="-25000" dirty="0">
                    <a:latin typeface="+mn-ea"/>
                    <a:ea typeface="+mn-ea"/>
                  </a:rPr>
                  <a:t>1</a:t>
                </a:r>
                <a:r>
                  <a:rPr lang="en-US" altLang="zh-CN" sz="2800" dirty="0">
                    <a:latin typeface="+mn-ea"/>
                    <a:ea typeface="+mn-ea"/>
                  </a:rPr>
                  <a:t>),…,</a:t>
                </a:r>
                <a:r>
                  <a:rPr lang="en-US" altLang="zh-CN" sz="2800" dirty="0" err="1">
                    <a:latin typeface="+mn-ea"/>
                    <a:ea typeface="+mn-ea"/>
                  </a:rPr>
                  <a:t>R</a:t>
                </a:r>
                <a:r>
                  <a:rPr lang="en-US" altLang="zh-CN" sz="2800" baseline="-16000" dirty="0" err="1">
                    <a:latin typeface="+mn-ea"/>
                    <a:ea typeface="+mn-ea"/>
                  </a:rPr>
                  <a:t>k</a:t>
                </a:r>
                <a:r>
                  <a:rPr lang="en-US" altLang="zh-CN" sz="2800" dirty="0">
                    <a:latin typeface="+mn-ea"/>
                    <a:ea typeface="+mn-ea"/>
                  </a:rPr>
                  <a:t>(</a:t>
                </a:r>
                <a:r>
                  <a:rPr lang="en-US" altLang="zh-CN" sz="2800" dirty="0" err="1">
                    <a:latin typeface="+mn-ea"/>
                    <a:ea typeface="+mn-ea"/>
                  </a:rPr>
                  <a:t>U</a:t>
                </a:r>
                <a:r>
                  <a:rPr lang="en-US" altLang="zh-CN" sz="2800" baseline="-16000" dirty="0" err="1">
                    <a:latin typeface="+mn-ea"/>
                    <a:ea typeface="+mn-ea"/>
                  </a:rPr>
                  <a:t>k</a:t>
                </a:r>
                <a:r>
                  <a:rPr lang="en-US" altLang="zh-CN" sz="2800" baseline="-16000" dirty="0">
                    <a:latin typeface="+mn-ea"/>
                    <a:ea typeface="+mn-ea"/>
                  </a:rPr>
                  <a:t>, </a:t>
                </a:r>
                <a:r>
                  <a:rPr lang="en-US" altLang="zh-CN" sz="2800" dirty="0" err="1">
                    <a:latin typeface="+mn-ea"/>
                    <a:ea typeface="+mn-ea"/>
                  </a:rPr>
                  <a:t>F</a:t>
                </a:r>
                <a:r>
                  <a:rPr lang="en-US" altLang="zh-CN" sz="2800" baseline="-25000" dirty="0" err="1">
                    <a:latin typeface="+mn-ea"/>
                    <a:ea typeface="+mn-ea"/>
                  </a:rPr>
                  <a:t>k</a:t>
                </a:r>
                <a:r>
                  <a:rPr lang="en-US" altLang="zh-CN" sz="2800" dirty="0">
                    <a:latin typeface="+mn-ea"/>
                    <a:ea typeface="+mn-ea"/>
                  </a:rPr>
                  <a:t>)}</a:t>
                </a:r>
                <a:r>
                  <a:rPr lang="zh-CN" altLang="en-US" sz="2800" dirty="0">
                    <a:latin typeface="+mn-ea"/>
                    <a:ea typeface="+mn-ea"/>
                  </a:rPr>
                  <a:t>是若干个关系模式的一个集合，其中，</a:t>
                </a:r>
                <a:endParaRPr lang="en-US" altLang="zh-CN" sz="2800" dirty="0">
                  <a:latin typeface="+mn-ea"/>
                  <a:ea typeface="+mn-ea"/>
                </a:endParaRPr>
              </a:p>
              <a:p>
                <a:pPr marL="342891" indent="-342891">
                  <a:lnSpc>
                    <a:spcPct val="120000"/>
                  </a:lnSpc>
                  <a:spcBef>
                    <a:spcPct val="20000"/>
                  </a:spcBef>
                </a:pPr>
                <a:r>
                  <a:rPr lang="en-US" altLang="zh-CN" sz="2800" dirty="0">
                    <a:latin typeface="+mn-ea"/>
                    <a:ea typeface="+mn-ea"/>
                  </a:rPr>
                  <a:t>(1)</a:t>
                </a:r>
                <a14:m>
                  <m:oMath xmlns:m="http://schemas.openxmlformats.org/officeDocument/2006/math">
                    <m:r>
                      <m:rPr>
                        <m:sty m:val="p"/>
                      </m:rPr>
                      <a:rPr lang="en-US" altLang="zh-CN" sz="2800" i="1" dirty="0">
                        <a:latin typeface="Cambria Math" panose="02040503050406030204" pitchFamily="18" charset="0"/>
                        <a:ea typeface="+mn-ea"/>
                      </a:rPr>
                      <m:t>U</m:t>
                    </m:r>
                    <m:r>
                      <a:rPr lang="en-US" altLang="zh-CN" sz="2800" i="1" dirty="0">
                        <a:latin typeface="Cambria Math" panose="02040503050406030204" pitchFamily="18" charset="0"/>
                        <a:ea typeface="+mn-ea"/>
                      </a:rPr>
                      <m:t>=</m:t>
                    </m:r>
                    <m:nary>
                      <m:naryPr>
                        <m:chr m:val="⋃"/>
                        <m:ctrlPr>
                          <a:rPr lang="en-US" altLang="zh-CN" sz="2800" i="1" dirty="0">
                            <a:latin typeface="Cambria Math" panose="02040503050406030204" pitchFamily="18" charset="0"/>
                            <a:ea typeface="+mn-ea"/>
                          </a:rPr>
                        </m:ctrlPr>
                      </m:naryPr>
                      <m:sub>
                        <m:r>
                          <m:rPr>
                            <m:sty m:val="p"/>
                            <m:brk m:alnAt="23"/>
                          </m:rPr>
                          <a:rPr lang="en-US" altLang="zh-CN" sz="2800" i="1" dirty="0">
                            <a:latin typeface="Cambria Math" panose="02040503050406030204" pitchFamily="18" charset="0"/>
                            <a:ea typeface="+mn-ea"/>
                          </a:rPr>
                          <m:t>i</m:t>
                        </m:r>
                        <m:r>
                          <a:rPr lang="en-US" altLang="zh-CN" sz="2800" i="1" dirty="0">
                            <a:latin typeface="Cambria Math" panose="02040503050406030204" pitchFamily="18" charset="0"/>
                            <a:ea typeface="+mn-ea"/>
                          </a:rPr>
                          <m:t>=1</m:t>
                        </m:r>
                      </m:sub>
                      <m:sup>
                        <m:r>
                          <a:rPr lang="en-US" altLang="zh-CN" sz="2800" i="1" dirty="0">
                            <a:latin typeface="Cambria Math" panose="02040503050406030204" pitchFamily="18" charset="0"/>
                            <a:ea typeface="+mn-ea"/>
                          </a:rPr>
                          <m:t>𝑛</m:t>
                        </m:r>
                      </m:sup>
                      <m:e>
                        <m:r>
                          <a:rPr lang="en-US" altLang="zh-CN" sz="2800" i="1" dirty="0">
                            <a:latin typeface="Cambria Math" panose="02040503050406030204" pitchFamily="18" charset="0"/>
                            <a:ea typeface="+mn-ea"/>
                          </a:rPr>
                          <m:t>𝑈</m:t>
                        </m:r>
                        <m:r>
                          <a:rPr lang="en-US" altLang="zh-CN" sz="2800" i="1" baseline="-25000" dirty="0">
                            <a:latin typeface="Cambria Math" panose="02040503050406030204" pitchFamily="18" charset="0"/>
                            <a:ea typeface="+mn-ea"/>
                          </a:rPr>
                          <m:t>𝑖</m:t>
                        </m:r>
                      </m:e>
                    </m:nary>
                  </m:oMath>
                </a14:m>
                <a:r>
                  <a:rPr lang="zh-CN" altLang="en-US" sz="2800" dirty="0">
                    <a:latin typeface="+mn-ea"/>
                    <a:ea typeface="+mn-ea"/>
                  </a:rPr>
                  <a:t>，</a:t>
                </a:r>
                <a:r>
                  <a:rPr lang="en-US" altLang="zh-CN" sz="2800" dirty="0">
                    <a:latin typeface="+mn-ea"/>
                    <a:ea typeface="+mn-ea"/>
                  </a:rPr>
                  <a:t>F</a:t>
                </a:r>
                <a:r>
                  <a:rPr lang="en-US" altLang="zh-CN" sz="2800" baseline="-25000" dirty="0">
                    <a:latin typeface="+mn-ea"/>
                    <a:ea typeface="+mn-ea"/>
                  </a:rPr>
                  <a:t>i</a:t>
                </a:r>
                <a:r>
                  <a:rPr lang="zh-CN" altLang="en-US" sz="2800" dirty="0">
                    <a:latin typeface="+mn-ea"/>
                    <a:ea typeface="+mn-ea"/>
                  </a:rPr>
                  <a:t>是</a:t>
                </a:r>
                <a:r>
                  <a:rPr lang="en-US" altLang="zh-CN" sz="2800" dirty="0">
                    <a:latin typeface="+mn-ea"/>
                    <a:ea typeface="+mn-ea"/>
                  </a:rPr>
                  <a:t>F</a:t>
                </a:r>
                <a:r>
                  <a:rPr lang="zh-CN" altLang="en-US" sz="2800" dirty="0">
                    <a:latin typeface="+mn-ea"/>
                    <a:ea typeface="+mn-ea"/>
                  </a:rPr>
                  <a:t>在</a:t>
                </a:r>
                <a:r>
                  <a:rPr lang="en-US" altLang="zh-CN" sz="2800" dirty="0" err="1">
                    <a:latin typeface="+mn-ea"/>
                    <a:ea typeface="+mn-ea"/>
                  </a:rPr>
                  <a:t>U</a:t>
                </a:r>
                <a:r>
                  <a:rPr lang="en-US" altLang="zh-CN" sz="2800" baseline="-25000" dirty="0" err="1">
                    <a:latin typeface="+mn-ea"/>
                    <a:ea typeface="+mn-ea"/>
                  </a:rPr>
                  <a:t>i</a:t>
                </a:r>
                <a:r>
                  <a:rPr lang="zh-CN" altLang="en-US" sz="2800" dirty="0">
                    <a:latin typeface="+mn-ea"/>
                    <a:ea typeface="+mn-ea"/>
                  </a:rPr>
                  <a:t>上的投影。则称</a:t>
                </a:r>
                <a:r>
                  <a:rPr lang="en-US" altLang="zh-CN" sz="2800" dirty="0">
                    <a:latin typeface="+mn-ea"/>
                    <a:ea typeface="+mn-ea"/>
                  </a:rPr>
                  <a:t>ρ</a:t>
                </a:r>
                <a:r>
                  <a:rPr lang="zh-CN" altLang="en-US" sz="2800" dirty="0">
                    <a:latin typeface="+mn-ea"/>
                    <a:ea typeface="+mn-ea"/>
                  </a:rPr>
                  <a:t>是</a:t>
                </a:r>
                <a:r>
                  <a:rPr lang="en-US" altLang="zh-CN" sz="2800" dirty="0">
                    <a:latin typeface="+mn-ea"/>
                    <a:ea typeface="+mn-ea"/>
                  </a:rPr>
                  <a:t>R(U)</a:t>
                </a:r>
                <a:r>
                  <a:rPr lang="zh-CN" altLang="en-US" sz="2800" dirty="0">
                    <a:latin typeface="+mn-ea"/>
                    <a:ea typeface="+mn-ea"/>
                  </a:rPr>
                  <a:t>的一个分解。</a:t>
                </a:r>
                <a:endParaRPr lang="en-US" altLang="zh-CN" sz="2800" dirty="0">
                  <a:latin typeface="+mn-ea"/>
                  <a:ea typeface="+mn-ea"/>
                </a:endParaRPr>
              </a:p>
              <a:p>
                <a:pPr marL="342891" indent="-342891">
                  <a:lnSpc>
                    <a:spcPct val="120000"/>
                  </a:lnSpc>
                  <a:spcBef>
                    <a:spcPct val="20000"/>
                  </a:spcBef>
                </a:pPr>
                <a:r>
                  <a:rPr lang="en-US" altLang="zh-CN" sz="2800" dirty="0">
                    <a:latin typeface="+mn-ea"/>
                    <a:ea typeface="+mn-ea"/>
                  </a:rPr>
                  <a:t>(2)</a:t>
                </a:r>
                <a:r>
                  <a:rPr lang="zh-CN" altLang="en-US" sz="2800" dirty="0">
                    <a:latin typeface="+mn-ea"/>
                    <a:ea typeface="+mn-ea"/>
                  </a:rPr>
                  <a:t>对每个</a:t>
                </a:r>
                <a:r>
                  <a:rPr lang="en-US" altLang="zh-CN" sz="2800" i="1" dirty="0" err="1">
                    <a:latin typeface="+mn-ea"/>
                    <a:ea typeface="+mn-ea"/>
                  </a:rPr>
                  <a:t>i</a:t>
                </a:r>
                <a:r>
                  <a:rPr lang="en-US" altLang="zh-CN" sz="2800" dirty="0" err="1">
                    <a:latin typeface="+mn-ea"/>
                    <a:ea typeface="+mn-ea"/>
                  </a:rPr>
                  <a:t>,</a:t>
                </a:r>
                <a:r>
                  <a:rPr lang="en-US" altLang="zh-CN" sz="2800" i="1" dirty="0" err="1">
                    <a:latin typeface="+mn-ea"/>
                    <a:ea typeface="+mn-ea"/>
                  </a:rPr>
                  <a:t>j</a:t>
                </a:r>
                <a:r>
                  <a:rPr lang="en-US" altLang="zh-CN" sz="2800" dirty="0">
                    <a:latin typeface="+mn-ea"/>
                    <a:ea typeface="+mn-ea"/>
                  </a:rPr>
                  <a:t>(</a:t>
                </a:r>
                <a14:m>
                  <m:oMath xmlns:m="http://schemas.openxmlformats.org/officeDocument/2006/math">
                    <m:r>
                      <a:rPr lang="en-US" altLang="zh-CN" sz="2800" i="1">
                        <a:latin typeface="Cambria Math" panose="02040503050406030204" pitchFamily="18" charset="0"/>
                        <a:ea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r>
                      <a:rPr lang="zh-CN" altLang="en-US" sz="2800" i="1">
                        <a:latin typeface="Cambria Math" panose="02040503050406030204" pitchFamily="18" charset="0"/>
                        <a:ea typeface="Cambria Math" panose="02040503050406030204" pitchFamily="18" charset="0"/>
                      </a:rPr>
                      <m:t>且</m:t>
                    </m:r>
                    <m:r>
                      <a:rPr lang="en-US" altLang="zh-CN" sz="2800" i="1">
                        <a:latin typeface="Cambria Math" panose="02040503050406030204" pitchFamily="18" charset="0"/>
                        <a:ea typeface="Cambria Math" panose="02040503050406030204" pitchFamily="18" charset="0"/>
                      </a:rPr>
                      <m:t>𝑖</m:t>
                    </m:r>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)有</m:t>
                    </m:r>
                    <m:r>
                      <m:rPr>
                        <m:sty m:val="p"/>
                      </m:rPr>
                      <a:rPr lang="en-US" altLang="zh-CN" sz="2800" i="1">
                        <a:latin typeface="Cambria Math" panose="02040503050406030204" pitchFamily="18" charset="0"/>
                        <a:ea typeface="Cambria Math" panose="02040503050406030204" pitchFamily="18" charset="0"/>
                      </a:rPr>
                      <m:t>U</m:t>
                    </m:r>
                    <m:r>
                      <a:rPr lang="en-US" altLang="zh-CN" sz="2800" i="1" baseline="-25000">
                        <a:latin typeface="Cambria Math" panose="02040503050406030204" pitchFamily="18" charset="0"/>
                        <a:ea typeface="Cambria Math" panose="02040503050406030204" pitchFamily="18" charset="0"/>
                      </a:rPr>
                      <m:t>𝑖</m:t>
                    </m:r>
                    <m:r>
                      <a:rPr lang="zh-CN" altLang="en-US"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𝑈</m:t>
                    </m:r>
                    <m:r>
                      <a:rPr lang="en-US" altLang="zh-CN" sz="2800" i="1" baseline="-25000">
                        <a:latin typeface="Cambria Math" panose="02040503050406030204" pitchFamily="18" charset="0"/>
                        <a:ea typeface="Cambria Math" panose="02040503050406030204" pitchFamily="18" charset="0"/>
                      </a:rPr>
                      <m:t>𝑗</m:t>
                    </m:r>
                  </m:oMath>
                </a14:m>
                <a:endParaRPr lang="en-US" altLang="zh-CN" sz="2800" baseline="-25000" dirty="0">
                  <a:latin typeface="+mn-ea"/>
                  <a:ea typeface="Cambria Math" panose="02040503050406030204" pitchFamily="18" charset="0"/>
                </a:endParaRPr>
              </a:p>
              <a:p>
                <a:pPr marL="342891" indent="-342891">
                  <a:lnSpc>
                    <a:spcPct val="120000"/>
                  </a:lnSpc>
                  <a:spcBef>
                    <a:spcPct val="20000"/>
                  </a:spcBef>
                </a:pPr>
                <a:r>
                  <a:rPr lang="en-US" altLang="zh-CN" sz="2800" dirty="0">
                    <a:latin typeface="+mn-ea"/>
                    <a:ea typeface="+mn-ea"/>
                  </a:rPr>
                  <a:t>(3)F</a:t>
                </a:r>
                <a:r>
                  <a:rPr lang="en-US" altLang="zh-CN" sz="2800" i="1" baseline="-25000" dirty="0">
                    <a:latin typeface="+mn-ea"/>
                    <a:ea typeface="+mn-ea"/>
                  </a:rPr>
                  <a:t>i</a:t>
                </a:r>
                <a:r>
                  <a:rPr lang="en-US" altLang="zh-CN" sz="2800" dirty="0">
                    <a:latin typeface="+mn-ea"/>
                    <a:ea typeface="+mn-ea"/>
                  </a:rPr>
                  <a:t>(</a:t>
                </a:r>
                <a:r>
                  <a:rPr lang="en-US" altLang="zh-CN" sz="2800" dirty="0" err="1">
                    <a:latin typeface="+mn-ea"/>
                    <a:ea typeface="+mn-ea"/>
                  </a:rPr>
                  <a:t>i</a:t>
                </a:r>
                <a:r>
                  <a:rPr lang="en-US" altLang="zh-CN" sz="2800" dirty="0">
                    <a:latin typeface="+mn-ea"/>
                    <a:ea typeface="+mn-ea"/>
                  </a:rPr>
                  <a:t>=1,2,…,n)</a:t>
                </a:r>
                <a:r>
                  <a:rPr lang="zh-CN" altLang="en-US" sz="2800" dirty="0">
                    <a:latin typeface="+mn-ea"/>
                    <a:ea typeface="+mn-ea"/>
                  </a:rPr>
                  <a:t>是</a:t>
                </a:r>
                <a:r>
                  <a:rPr lang="en-US" altLang="zh-CN" sz="2800" dirty="0">
                    <a:latin typeface="+mn-ea"/>
                    <a:ea typeface="+mn-ea"/>
                  </a:rPr>
                  <a:t>F</a:t>
                </a:r>
                <a:r>
                  <a:rPr lang="zh-CN" altLang="en-US" sz="2800" dirty="0">
                    <a:latin typeface="+mn-ea"/>
                    <a:ea typeface="+mn-ea"/>
                  </a:rPr>
                  <a:t>在</a:t>
                </a:r>
                <a:r>
                  <a:rPr lang="en-US" altLang="zh-CN" sz="2800" dirty="0" err="1">
                    <a:latin typeface="+mn-ea"/>
                    <a:ea typeface="+mn-ea"/>
                  </a:rPr>
                  <a:t>U</a:t>
                </a:r>
                <a:r>
                  <a:rPr lang="en-US" altLang="zh-CN" sz="2800" baseline="-25000" dirty="0" err="1">
                    <a:latin typeface="+mn-ea"/>
                    <a:ea typeface="+mn-ea"/>
                  </a:rPr>
                  <a:t>i</a:t>
                </a:r>
                <a:r>
                  <a:rPr lang="zh-CN" altLang="en-US" sz="2800" dirty="0">
                    <a:latin typeface="+mn-ea"/>
                    <a:ea typeface="+mn-ea"/>
                  </a:rPr>
                  <a:t>上的投影。</a:t>
                </a:r>
                <a:endParaRPr lang="zh-CN" altLang="en-US" sz="2800" i="1" dirty="0">
                  <a:latin typeface="+mn-ea"/>
                  <a:ea typeface="+mn-ea"/>
                </a:endParaRPr>
              </a:p>
            </p:txBody>
          </p:sp>
        </mc:Choice>
        <mc:Fallback xmlns="">
          <p:sp>
            <p:nvSpPr>
              <p:cNvPr id="199684" name="Rectangle 4"/>
              <p:cNvSpPr>
                <a:spLocks noRot="1" noChangeAspect="1" noMove="1" noResize="1" noEditPoints="1" noAdjustHandles="1" noChangeArrowheads="1" noChangeShapeType="1" noTextEdit="1"/>
              </p:cNvSpPr>
              <p:nvPr/>
            </p:nvSpPr>
            <p:spPr bwMode="auto">
              <a:xfrm>
                <a:off x="251520" y="1527426"/>
                <a:ext cx="8352928" cy="4133825"/>
              </a:xfrm>
              <a:prstGeom prst="rect">
                <a:avLst/>
              </a:prstGeom>
              <a:blipFill rotWithShape="0">
                <a:blip r:embed="rId2"/>
                <a:stretch>
                  <a:fillRect l="-1460" t="-1180"/>
                </a:stretch>
              </a:blipFill>
              <a:ln w="38100">
                <a:noFill/>
                <a:miter lim="800000"/>
                <a:headEnd/>
                <a:tailEnd/>
              </a:ln>
            </p:spPr>
            <p:txBody>
              <a:bodyPr/>
              <a:lstStyle/>
              <a:p>
                <a:r>
                  <a:rPr lang="zh-CN" altLang="en-US">
                    <a:noFill/>
                  </a:rPr>
                  <a:t> </a:t>
                </a:r>
              </a:p>
            </p:txBody>
          </p:sp>
        </mc:Fallback>
      </mc:AlternateContent>
      <p:sp>
        <p:nvSpPr>
          <p:cNvPr id="5" name="矩形 4"/>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240921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slide(fromRight)">
                                      <p:cBhvr>
                                        <p:cTn id="7" dur="500"/>
                                        <p:tgtEl>
                                          <p:spTgt spid="199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slide(fromRight)">
                                      <p:cBhvr>
                                        <p:cTn id="12" dur="500"/>
                                        <p:tgtEl>
                                          <p:spTgt spid="199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slide(fromRight)">
                                      <p:cBhvr>
                                        <p:cTn id="17" dur="500"/>
                                        <p:tgtEl>
                                          <p:spTgt spid="19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slide(fromRight)">
                                      <p:cBhvr>
                                        <p:cTn id="22" dur="500"/>
                                        <p:tgtEl>
                                          <p:spTgt spid="199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p:spPr>
        <p:txBody>
          <a:bodyPr/>
          <a:lstStyle/>
          <a:p>
            <a:fld id="{CA964E8F-519F-4E02-A1AB-CBA1B0490CEC}" type="slidenum">
              <a:rPr lang="en-US" altLang="zh-CN" smtClean="0"/>
              <a:pPr/>
              <a:t>29</a:t>
            </a:fld>
            <a:endParaRPr lang="en-US" altLang="zh-CN" smtClean="0"/>
          </a:p>
        </p:txBody>
      </p:sp>
      <p:sp>
        <p:nvSpPr>
          <p:cNvPr id="78851" name="Rectangle 4"/>
          <p:cNvSpPr>
            <a:spLocks noChangeArrowheads="1"/>
          </p:cNvSpPr>
          <p:nvPr/>
        </p:nvSpPr>
        <p:spPr bwMode="auto">
          <a:xfrm>
            <a:off x="304800" y="1143001"/>
            <a:ext cx="7772400" cy="952500"/>
          </a:xfrm>
          <a:prstGeom prst="rect">
            <a:avLst/>
          </a:prstGeom>
          <a:noFill/>
          <a:ln w="9525">
            <a:noFill/>
            <a:miter lim="800000"/>
            <a:headEnd/>
            <a:tailEnd/>
          </a:ln>
        </p:spPr>
        <p:txBody>
          <a:bodyPr anchor="ctr"/>
          <a:lstStyle/>
          <a:p>
            <a:r>
              <a:rPr lang="en-US" altLang="zh-CN" sz="2800" b="1" dirty="0">
                <a:solidFill>
                  <a:srgbClr val="663300"/>
                </a:solidFill>
              </a:rPr>
              <a:t>“F</a:t>
            </a:r>
            <a:r>
              <a:rPr lang="en-US" altLang="zh-CN" sz="2800" b="1" i="1" baseline="-25000" dirty="0">
                <a:solidFill>
                  <a:srgbClr val="663300"/>
                </a:solidFill>
              </a:rPr>
              <a:t>i</a:t>
            </a:r>
            <a:r>
              <a:rPr lang="zh-CN" altLang="en-US" sz="2800" b="1" dirty="0">
                <a:solidFill>
                  <a:srgbClr val="663300"/>
                </a:solidFill>
              </a:rPr>
              <a:t>是</a:t>
            </a:r>
            <a:r>
              <a:rPr lang="en-US" altLang="zh-CN" sz="2800" b="1" dirty="0">
                <a:solidFill>
                  <a:srgbClr val="663300"/>
                </a:solidFill>
              </a:rPr>
              <a:t>F</a:t>
            </a:r>
            <a:r>
              <a:rPr lang="zh-CN" altLang="en-US" sz="2800" b="1" dirty="0">
                <a:solidFill>
                  <a:srgbClr val="663300"/>
                </a:solidFill>
              </a:rPr>
              <a:t>在</a:t>
            </a:r>
            <a:r>
              <a:rPr lang="en-US" altLang="zh-CN" sz="2800" b="1" dirty="0" err="1">
                <a:solidFill>
                  <a:srgbClr val="663300"/>
                </a:solidFill>
              </a:rPr>
              <a:t>U</a:t>
            </a:r>
            <a:r>
              <a:rPr lang="en-US" altLang="zh-CN" sz="2800" b="1" i="1" baseline="-25000" dirty="0" err="1">
                <a:solidFill>
                  <a:srgbClr val="663300"/>
                </a:solidFill>
              </a:rPr>
              <a:t>i</a:t>
            </a:r>
            <a:r>
              <a:rPr lang="zh-CN" altLang="en-US" sz="2800" b="1" dirty="0">
                <a:solidFill>
                  <a:srgbClr val="663300"/>
                </a:solidFill>
              </a:rPr>
              <a:t>上的投影”的确切定义：</a:t>
            </a:r>
          </a:p>
        </p:txBody>
      </p:sp>
      <p:sp>
        <p:nvSpPr>
          <p:cNvPr id="78852" name="Rectangle 5"/>
          <p:cNvSpPr>
            <a:spLocks noChangeArrowheads="1"/>
          </p:cNvSpPr>
          <p:nvPr/>
        </p:nvSpPr>
        <p:spPr bwMode="auto">
          <a:xfrm>
            <a:off x="611193" y="2349501"/>
            <a:ext cx="7920037" cy="1871588"/>
          </a:xfrm>
          <a:prstGeom prst="rect">
            <a:avLst/>
          </a:prstGeom>
          <a:solidFill>
            <a:schemeClr val="bg1"/>
          </a:solidFill>
          <a:ln w="28575">
            <a:noFill/>
            <a:miter lim="800000"/>
            <a:headEnd/>
            <a:tailEnd/>
          </a:ln>
        </p:spPr>
        <p:txBody>
          <a:bodyPr/>
          <a:lstStyle/>
          <a:p>
            <a:pPr marL="342891" indent="-342891">
              <a:lnSpc>
                <a:spcPct val="120000"/>
              </a:lnSpc>
              <a:spcBef>
                <a:spcPct val="20000"/>
              </a:spcBef>
            </a:pPr>
            <a:r>
              <a:rPr lang="zh-CN" altLang="en-US" sz="2800" b="1" dirty="0"/>
              <a:t>定义：</a:t>
            </a:r>
          </a:p>
          <a:p>
            <a:pPr marL="342891" indent="-342891">
              <a:lnSpc>
                <a:spcPct val="120000"/>
              </a:lnSpc>
              <a:spcBef>
                <a:spcPct val="20000"/>
              </a:spcBef>
            </a:pPr>
            <a:r>
              <a:rPr lang="zh-CN" altLang="en-US" sz="2800" b="1" dirty="0"/>
              <a:t>  函数依赖集合</a:t>
            </a:r>
            <a:r>
              <a:rPr lang="en-US" altLang="zh-CN" sz="2800" b="1" dirty="0"/>
              <a:t>{X→Y | X→Y∈F</a:t>
            </a:r>
            <a:r>
              <a:rPr lang="en-US" altLang="zh-CN" sz="2800" b="1" baseline="30000" dirty="0"/>
              <a:t>+</a:t>
            </a:r>
            <a:r>
              <a:rPr lang="en-US" altLang="zh-CN" sz="2800" b="1" dirty="0"/>
              <a:t>∧XY </a:t>
            </a:r>
            <a:r>
              <a:rPr lang="en-US" altLang="zh-CN" sz="2800" b="1" dirty="0">
                <a:sym typeface="Symbol" pitchFamily="18" charset="2"/>
              </a:rPr>
              <a:t></a:t>
            </a:r>
            <a:r>
              <a:rPr lang="en-US" altLang="zh-CN" sz="2800" b="1" dirty="0"/>
              <a:t> </a:t>
            </a:r>
            <a:r>
              <a:rPr lang="en-US" altLang="zh-CN" sz="2800" b="1" dirty="0" err="1"/>
              <a:t>U</a:t>
            </a:r>
            <a:r>
              <a:rPr lang="en-US" altLang="zh-CN" sz="2800" b="1" baseline="-25000" dirty="0" err="1"/>
              <a:t>i</a:t>
            </a:r>
            <a:r>
              <a:rPr lang="en-US" altLang="zh-CN" sz="2800" b="1" dirty="0"/>
              <a:t>}</a:t>
            </a:r>
            <a:r>
              <a:rPr lang="zh-CN" altLang="en-US" sz="2800" b="1" dirty="0"/>
              <a:t>的一个</a:t>
            </a:r>
            <a:r>
              <a:rPr lang="zh-CN" altLang="en-US" sz="2800" b="1" dirty="0">
                <a:solidFill>
                  <a:srgbClr val="FF3300"/>
                </a:solidFill>
              </a:rPr>
              <a:t>覆盖</a:t>
            </a:r>
            <a:r>
              <a:rPr lang="en-US" altLang="zh-CN" sz="2800" b="1" dirty="0"/>
              <a:t>F</a:t>
            </a:r>
            <a:r>
              <a:rPr lang="en-US" altLang="zh-CN" sz="2800" b="1" baseline="-25000" dirty="0"/>
              <a:t>i</a:t>
            </a:r>
            <a:r>
              <a:rPr lang="zh-CN" altLang="en-US" sz="2800" b="1" dirty="0"/>
              <a:t>叫做在属性</a:t>
            </a:r>
            <a:r>
              <a:rPr lang="en-US" altLang="zh-CN" sz="2800" b="1" dirty="0" err="1"/>
              <a:t>U</a:t>
            </a:r>
            <a:r>
              <a:rPr lang="en-US" altLang="zh-CN" sz="2800" b="1" baseline="-25000" dirty="0" err="1"/>
              <a:t>i</a:t>
            </a:r>
            <a:r>
              <a:rPr lang="zh-CN" altLang="en-US" sz="2800" b="1" dirty="0"/>
              <a:t>上的投影。</a:t>
            </a:r>
          </a:p>
        </p:txBody>
      </p:sp>
      <p:sp>
        <p:nvSpPr>
          <p:cNvPr id="6" name="矩形 5"/>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7" name="Rectangle 5"/>
          <p:cNvSpPr>
            <a:spLocks noChangeArrowheads="1"/>
          </p:cNvSpPr>
          <p:nvPr/>
        </p:nvSpPr>
        <p:spPr bwMode="auto">
          <a:xfrm>
            <a:off x="755579" y="4869160"/>
            <a:ext cx="7920037" cy="863476"/>
          </a:xfrm>
          <a:prstGeom prst="rect">
            <a:avLst/>
          </a:prstGeom>
          <a:solidFill>
            <a:schemeClr val="bg1"/>
          </a:solidFill>
          <a:ln w="28575">
            <a:noFill/>
            <a:miter lim="800000"/>
            <a:headEnd/>
            <a:tailEnd/>
          </a:ln>
        </p:spPr>
        <p:txBody>
          <a:bodyPr/>
          <a:lstStyle/>
          <a:p>
            <a:pPr marL="342891" indent="-342891">
              <a:lnSpc>
                <a:spcPct val="120000"/>
              </a:lnSpc>
              <a:spcBef>
                <a:spcPct val="20000"/>
              </a:spcBef>
            </a:pPr>
            <a:r>
              <a:rPr lang="zh-CN" altLang="en-US" sz="2800" b="1" dirty="0" smtClean="0"/>
              <a:t>问题： 如何求解</a:t>
            </a:r>
            <a:r>
              <a:rPr lang="en-US" altLang="zh-CN" sz="2800" b="1" dirty="0" smtClean="0"/>
              <a:t>Fi?</a:t>
            </a:r>
            <a:endParaRPr lang="zh-CN" altLang="en-US" sz="2800" b="1" dirty="0"/>
          </a:p>
        </p:txBody>
      </p:sp>
    </p:spTree>
    <p:extLst>
      <p:ext uri="{BB962C8B-B14F-4D97-AF65-F5344CB8AC3E}">
        <p14:creationId xmlns:p14="http://schemas.microsoft.com/office/powerpoint/2010/main" val="272330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5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6E96261C-6DC4-46AE-911E-30E4F083CDAD}" type="slidenum">
              <a:rPr lang="en-US" altLang="zh-CN" smtClean="0"/>
              <a:pPr/>
              <a:t>3</a:t>
            </a:fld>
            <a:endParaRPr lang="en-US" altLang="zh-CN" smtClean="0"/>
          </a:p>
        </p:txBody>
      </p:sp>
      <p:sp>
        <p:nvSpPr>
          <p:cNvPr id="61448" name="Text Box 4"/>
          <p:cNvSpPr txBox="1">
            <a:spLocks noChangeArrowheads="1"/>
          </p:cNvSpPr>
          <p:nvPr/>
        </p:nvSpPr>
        <p:spPr bwMode="auto">
          <a:xfrm>
            <a:off x="228607" y="1556795"/>
            <a:ext cx="8338727" cy="1384995"/>
          </a:xfrm>
          <a:prstGeom prst="rect">
            <a:avLst/>
          </a:prstGeom>
          <a:solidFill>
            <a:schemeClr val="bg1"/>
          </a:solidFill>
          <a:ln w="12700">
            <a:noFill/>
            <a:miter lim="800000"/>
            <a:headEnd/>
            <a:tailEnd/>
          </a:ln>
        </p:spPr>
        <p:txBody>
          <a:bodyPr wrap="square">
            <a:spAutoFit/>
          </a:bodyPr>
          <a:lstStyle/>
          <a:p>
            <a:pPr>
              <a:spcBef>
                <a:spcPct val="50000"/>
              </a:spcBef>
            </a:pPr>
            <a:r>
              <a:rPr kumimoji="1" lang="en-US" altLang="zh-CN" sz="2800" b="1" dirty="0">
                <a:latin typeface="+mn-ea"/>
                <a:ea typeface="+mn-ea"/>
              </a:rPr>
              <a:t>   </a:t>
            </a:r>
            <a:r>
              <a:rPr kumimoji="1" lang="zh-CN" altLang="en-US" sz="2800" b="1" dirty="0">
                <a:latin typeface="+mn-ea"/>
                <a:ea typeface="+mn-ea"/>
              </a:rPr>
              <a:t>定理</a:t>
            </a:r>
            <a:r>
              <a:rPr kumimoji="1" lang="en-US" altLang="zh-CN" sz="2800" b="1" dirty="0">
                <a:latin typeface="+mn-ea"/>
                <a:ea typeface="+mn-ea"/>
              </a:rPr>
              <a:t>4.3</a:t>
            </a:r>
            <a:r>
              <a:rPr kumimoji="1" lang="zh-CN" altLang="en-US" sz="2800" b="1" dirty="0">
                <a:latin typeface="+mn-ea"/>
                <a:ea typeface="+mn-ea"/>
              </a:rPr>
              <a:t>：对于给定的关系模式</a:t>
            </a:r>
            <a:r>
              <a:rPr kumimoji="1" lang="en-US" altLang="zh-CN" sz="2800" b="1" dirty="0">
                <a:latin typeface="+mn-ea"/>
                <a:ea typeface="+mn-ea"/>
              </a:rPr>
              <a:t>R</a:t>
            </a:r>
            <a:r>
              <a:rPr kumimoji="1" lang="zh-CN" altLang="en-US" sz="2800" b="1" dirty="0">
                <a:latin typeface="+mn-ea"/>
                <a:ea typeface="+mn-ea"/>
              </a:rPr>
              <a:t>及其函数依赖集</a:t>
            </a:r>
            <a:r>
              <a:rPr kumimoji="1" lang="en-US" altLang="zh-CN" sz="2800" b="1" dirty="0">
                <a:latin typeface="+mn-ea"/>
                <a:ea typeface="+mn-ea"/>
              </a:rPr>
              <a:t>F</a:t>
            </a:r>
            <a:r>
              <a:rPr kumimoji="1" lang="zh-CN" altLang="en-US" sz="2800" b="1" dirty="0">
                <a:latin typeface="+mn-ea"/>
                <a:ea typeface="+mn-ea"/>
              </a:rPr>
              <a:t>，若</a:t>
            </a:r>
            <a:r>
              <a:rPr kumimoji="1" lang="en-US" altLang="zh-CN" sz="2800" b="1" dirty="0">
                <a:latin typeface="+mn-ea"/>
                <a:ea typeface="+mn-ea"/>
              </a:rPr>
              <a:t>X</a:t>
            </a:r>
            <a:r>
              <a:rPr kumimoji="1" lang="zh-CN" altLang="en-US" sz="2800" b="1" dirty="0">
                <a:latin typeface="+mn-ea"/>
                <a:ea typeface="+mn-ea"/>
              </a:rPr>
              <a:t>（</a:t>
            </a:r>
            <a:r>
              <a:rPr kumimoji="1" lang="en-US" altLang="zh-CN" sz="2800" b="1" dirty="0">
                <a:latin typeface="+mn-ea"/>
                <a:ea typeface="+mn-ea"/>
              </a:rPr>
              <a:t>X∈R</a:t>
            </a:r>
            <a:r>
              <a:rPr kumimoji="1" lang="zh-CN" altLang="en-US" sz="2800" b="1" dirty="0">
                <a:latin typeface="+mn-ea"/>
                <a:ea typeface="+mn-ea"/>
              </a:rPr>
              <a:t>）是</a:t>
            </a:r>
            <a:r>
              <a:rPr kumimoji="1" lang="en-US" altLang="zh-CN" sz="2800" b="1" dirty="0">
                <a:latin typeface="+mn-ea"/>
                <a:ea typeface="+mn-ea"/>
              </a:rPr>
              <a:t>L</a:t>
            </a:r>
            <a:r>
              <a:rPr kumimoji="1" lang="zh-CN" altLang="en-US" sz="2800" b="1" dirty="0">
                <a:latin typeface="+mn-ea"/>
                <a:ea typeface="+mn-ea"/>
              </a:rPr>
              <a:t>类属性，则</a:t>
            </a:r>
            <a:r>
              <a:rPr kumimoji="1" lang="en-US" altLang="zh-CN" sz="2800" b="1" dirty="0">
                <a:latin typeface="+mn-ea"/>
                <a:ea typeface="+mn-ea"/>
              </a:rPr>
              <a:t>X</a:t>
            </a:r>
            <a:r>
              <a:rPr kumimoji="1" lang="zh-CN" altLang="en-US" sz="2800" b="1" dirty="0">
                <a:latin typeface="+mn-ea"/>
                <a:ea typeface="+mn-ea"/>
              </a:rPr>
              <a:t>一定是</a:t>
            </a:r>
            <a:r>
              <a:rPr kumimoji="1" lang="en-US" altLang="zh-CN" sz="2800" b="1" dirty="0">
                <a:latin typeface="+mn-ea"/>
                <a:ea typeface="+mn-ea"/>
              </a:rPr>
              <a:t>R</a:t>
            </a:r>
            <a:r>
              <a:rPr kumimoji="1" lang="zh-CN" altLang="en-US" sz="2800" b="1" dirty="0">
                <a:latin typeface="+mn-ea"/>
                <a:ea typeface="+mn-ea"/>
              </a:rPr>
              <a:t>的候选码的成员。</a:t>
            </a:r>
          </a:p>
        </p:txBody>
      </p:sp>
      <p:sp>
        <p:nvSpPr>
          <p:cNvPr id="61446" name="Text Box 7"/>
          <p:cNvSpPr txBox="1">
            <a:spLocks noChangeArrowheads="1"/>
          </p:cNvSpPr>
          <p:nvPr/>
        </p:nvSpPr>
        <p:spPr bwMode="auto">
          <a:xfrm>
            <a:off x="177805" y="3182614"/>
            <a:ext cx="8210621" cy="1384995"/>
          </a:xfrm>
          <a:prstGeom prst="rect">
            <a:avLst/>
          </a:prstGeom>
          <a:solidFill>
            <a:schemeClr val="bg1"/>
          </a:solidFill>
          <a:ln w="9525">
            <a:noFill/>
            <a:miter lim="800000"/>
            <a:headEnd/>
            <a:tailEnd/>
          </a:ln>
        </p:spPr>
        <p:txBody>
          <a:bodyPr wrap="square">
            <a:spAutoFit/>
          </a:bodyPr>
          <a:lstStyle/>
          <a:p>
            <a:pPr>
              <a:spcBef>
                <a:spcPct val="50000"/>
              </a:spcBef>
            </a:pPr>
            <a:r>
              <a:rPr kumimoji="1" lang="en-US" altLang="zh-CN" sz="2800" b="1" dirty="0">
                <a:latin typeface="+mn-ea"/>
                <a:ea typeface="+mn-ea"/>
              </a:rPr>
              <a:t>   </a:t>
            </a:r>
            <a:r>
              <a:rPr kumimoji="1" lang="zh-CN" altLang="en-US" sz="2800" b="1" dirty="0">
                <a:latin typeface="+mn-ea"/>
                <a:ea typeface="+mn-ea"/>
              </a:rPr>
              <a:t>定理</a:t>
            </a:r>
            <a:r>
              <a:rPr kumimoji="1" lang="en-US" altLang="zh-CN" sz="2800" b="1" dirty="0">
                <a:latin typeface="+mn-ea"/>
                <a:ea typeface="+mn-ea"/>
              </a:rPr>
              <a:t>4.4</a:t>
            </a:r>
            <a:r>
              <a:rPr kumimoji="1" lang="zh-CN" altLang="en-US" sz="2800" b="1" dirty="0">
                <a:latin typeface="+mn-ea"/>
                <a:ea typeface="+mn-ea"/>
              </a:rPr>
              <a:t>：</a:t>
            </a:r>
            <a:r>
              <a:rPr kumimoji="1" lang="zh-CN" altLang="en-US" sz="2800" b="1" dirty="0">
                <a:solidFill>
                  <a:schemeClr val="accent2"/>
                </a:solidFill>
                <a:latin typeface="+mn-ea"/>
                <a:ea typeface="+mn-ea"/>
              </a:rPr>
              <a:t>对于给定的关系模式</a:t>
            </a:r>
            <a:r>
              <a:rPr kumimoji="1" lang="en-US" altLang="zh-CN" sz="2800" b="1" dirty="0">
                <a:solidFill>
                  <a:schemeClr val="accent2"/>
                </a:solidFill>
                <a:latin typeface="+mn-ea"/>
                <a:ea typeface="+mn-ea"/>
              </a:rPr>
              <a:t>R</a:t>
            </a:r>
            <a:r>
              <a:rPr kumimoji="1" lang="zh-CN" altLang="en-US" sz="2800" b="1" dirty="0">
                <a:solidFill>
                  <a:schemeClr val="accent2"/>
                </a:solidFill>
                <a:latin typeface="+mn-ea"/>
                <a:ea typeface="+mn-ea"/>
              </a:rPr>
              <a:t>及其函数依赖集</a:t>
            </a:r>
            <a:r>
              <a:rPr kumimoji="1" lang="en-US" altLang="zh-CN" sz="2800" b="1" dirty="0">
                <a:solidFill>
                  <a:schemeClr val="accent2"/>
                </a:solidFill>
                <a:latin typeface="+mn-ea"/>
                <a:ea typeface="+mn-ea"/>
              </a:rPr>
              <a:t>F</a:t>
            </a:r>
            <a:r>
              <a:rPr kumimoji="1" lang="zh-CN" altLang="en-US" sz="2800" b="1" dirty="0">
                <a:solidFill>
                  <a:schemeClr val="accent2"/>
                </a:solidFill>
                <a:latin typeface="+mn-ea"/>
                <a:ea typeface="+mn-ea"/>
              </a:rPr>
              <a:t>，若</a:t>
            </a:r>
            <a:r>
              <a:rPr kumimoji="1" lang="en-US" altLang="zh-CN" sz="2800" b="1" dirty="0">
                <a:solidFill>
                  <a:schemeClr val="accent2"/>
                </a:solidFill>
                <a:latin typeface="+mn-ea"/>
                <a:ea typeface="+mn-ea"/>
              </a:rPr>
              <a:t>X</a:t>
            </a:r>
            <a:r>
              <a:rPr kumimoji="1" lang="zh-CN" altLang="en-US" sz="2800" b="1" dirty="0">
                <a:solidFill>
                  <a:schemeClr val="accent2"/>
                </a:solidFill>
                <a:latin typeface="+mn-ea"/>
                <a:ea typeface="+mn-ea"/>
              </a:rPr>
              <a:t>（</a:t>
            </a:r>
            <a:r>
              <a:rPr kumimoji="1" lang="en-US" altLang="zh-CN" sz="2800" b="1" dirty="0">
                <a:solidFill>
                  <a:schemeClr val="accent2"/>
                </a:solidFill>
                <a:latin typeface="+mn-ea"/>
                <a:ea typeface="+mn-ea"/>
              </a:rPr>
              <a:t>X∈R</a:t>
            </a:r>
            <a:r>
              <a:rPr kumimoji="1" lang="zh-CN" altLang="en-US" sz="2800" b="1" dirty="0">
                <a:solidFill>
                  <a:schemeClr val="accent2"/>
                </a:solidFill>
                <a:latin typeface="+mn-ea"/>
                <a:ea typeface="+mn-ea"/>
              </a:rPr>
              <a:t>）是</a:t>
            </a:r>
            <a:r>
              <a:rPr kumimoji="1" lang="en-US" altLang="zh-CN" sz="2800" b="1" dirty="0">
                <a:solidFill>
                  <a:schemeClr val="accent2"/>
                </a:solidFill>
                <a:latin typeface="+mn-ea"/>
                <a:ea typeface="+mn-ea"/>
              </a:rPr>
              <a:t>N</a:t>
            </a:r>
            <a:r>
              <a:rPr kumimoji="1" lang="zh-CN" altLang="en-US" sz="2800" b="1" dirty="0">
                <a:solidFill>
                  <a:schemeClr val="accent2"/>
                </a:solidFill>
                <a:latin typeface="+mn-ea"/>
                <a:ea typeface="+mn-ea"/>
              </a:rPr>
              <a:t>类属性，则</a:t>
            </a:r>
            <a:r>
              <a:rPr kumimoji="1" lang="en-US" altLang="zh-CN" sz="2800" b="1" dirty="0">
                <a:solidFill>
                  <a:schemeClr val="accent2"/>
                </a:solidFill>
                <a:latin typeface="+mn-ea"/>
                <a:ea typeface="+mn-ea"/>
              </a:rPr>
              <a:t>X</a:t>
            </a:r>
            <a:r>
              <a:rPr kumimoji="1" lang="zh-CN" altLang="en-US" sz="2800" b="1" dirty="0">
                <a:solidFill>
                  <a:schemeClr val="accent2"/>
                </a:solidFill>
                <a:latin typeface="+mn-ea"/>
                <a:ea typeface="+mn-ea"/>
              </a:rPr>
              <a:t>一定是</a:t>
            </a:r>
            <a:r>
              <a:rPr kumimoji="1" lang="en-US" altLang="zh-CN" sz="2800" b="1" dirty="0">
                <a:solidFill>
                  <a:schemeClr val="accent2"/>
                </a:solidFill>
                <a:latin typeface="+mn-ea"/>
                <a:ea typeface="+mn-ea"/>
              </a:rPr>
              <a:t>R</a:t>
            </a:r>
            <a:r>
              <a:rPr kumimoji="1" lang="zh-CN" altLang="en-US" sz="2800" b="1" dirty="0">
                <a:solidFill>
                  <a:schemeClr val="accent2"/>
                </a:solidFill>
                <a:latin typeface="+mn-ea"/>
                <a:ea typeface="+mn-ea"/>
              </a:rPr>
              <a:t>的候选码的成员。</a:t>
            </a:r>
          </a:p>
        </p:txBody>
      </p:sp>
      <p:sp>
        <p:nvSpPr>
          <p:cNvPr id="9" name="矩形 8"/>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
        <p:nvSpPr>
          <p:cNvPr id="2" name="文本框 1"/>
          <p:cNvSpPr txBox="1"/>
          <p:nvPr/>
        </p:nvSpPr>
        <p:spPr>
          <a:xfrm>
            <a:off x="2339752" y="950503"/>
            <a:ext cx="3816424" cy="523220"/>
          </a:xfrm>
          <a:prstGeom prst="rect">
            <a:avLst/>
          </a:prstGeom>
          <a:noFill/>
        </p:spPr>
        <p:txBody>
          <a:bodyPr wrap="square" rtlCol="0">
            <a:spAutoFit/>
          </a:bodyPr>
          <a:lstStyle/>
          <a:p>
            <a:r>
              <a:rPr lang="zh-CN" altLang="en-US" sz="2800" b="1" dirty="0">
                <a:solidFill>
                  <a:srgbClr val="FF0000"/>
                </a:solidFill>
              </a:rPr>
              <a:t>求候选码的相关定理</a:t>
            </a:r>
          </a:p>
        </p:txBody>
      </p:sp>
    </p:spTree>
    <p:extLst>
      <p:ext uri="{BB962C8B-B14F-4D97-AF65-F5344CB8AC3E}">
        <p14:creationId xmlns:p14="http://schemas.microsoft.com/office/powerpoint/2010/main" val="235565940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8"/>
                                        </p:tgtEl>
                                        <p:attrNameLst>
                                          <p:attrName>style.visibility</p:attrName>
                                        </p:attrNameLst>
                                      </p:cBhvr>
                                      <p:to>
                                        <p:strVal val="visible"/>
                                      </p:to>
                                    </p:set>
                                    <p:anim calcmode="lin" valueType="num">
                                      <p:cBhvr additive="base">
                                        <p:cTn id="7" dur="500" fill="hold"/>
                                        <p:tgtEl>
                                          <p:spTgt spid="61448"/>
                                        </p:tgtEl>
                                        <p:attrNameLst>
                                          <p:attrName>ppt_x</p:attrName>
                                        </p:attrNameLst>
                                      </p:cBhvr>
                                      <p:tavLst>
                                        <p:tav tm="0">
                                          <p:val>
                                            <p:strVal val="#ppt_x"/>
                                          </p:val>
                                        </p:tav>
                                        <p:tav tm="100000">
                                          <p:val>
                                            <p:strVal val="#ppt_x"/>
                                          </p:val>
                                        </p:tav>
                                      </p:tavLst>
                                    </p:anim>
                                    <p:anim calcmode="lin" valueType="num">
                                      <p:cBhvr additive="base">
                                        <p:cTn id="8" dur="500" fill="hold"/>
                                        <p:tgtEl>
                                          <p:spTgt spid="614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6"/>
                                        </p:tgtEl>
                                        <p:attrNameLst>
                                          <p:attrName>style.visibility</p:attrName>
                                        </p:attrNameLst>
                                      </p:cBhvr>
                                      <p:to>
                                        <p:strVal val="visible"/>
                                      </p:to>
                                    </p:set>
                                    <p:anim calcmode="lin" valueType="num">
                                      <p:cBhvr additive="base">
                                        <p:cTn id="13" dur="500" fill="hold"/>
                                        <p:tgtEl>
                                          <p:spTgt spid="61446"/>
                                        </p:tgtEl>
                                        <p:attrNameLst>
                                          <p:attrName>ppt_x</p:attrName>
                                        </p:attrNameLst>
                                      </p:cBhvr>
                                      <p:tavLst>
                                        <p:tav tm="0">
                                          <p:val>
                                            <p:strVal val="#ppt_x"/>
                                          </p:val>
                                        </p:tav>
                                        <p:tav tm="100000">
                                          <p:val>
                                            <p:strVal val="#ppt_x"/>
                                          </p:val>
                                        </p:tav>
                                      </p:tavLst>
                                    </p:anim>
                                    <p:anim calcmode="lin" valueType="num">
                                      <p:cBhvr additive="base">
                                        <p:cTn id="14"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nimBg="1"/>
      <p:bldP spid="614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a:t>
            </a:r>
            <a:r>
              <a:rPr lang="en-US" altLang="zh-CN" dirty="0" smtClean="0"/>
              <a:t>Fi</a:t>
            </a:r>
            <a:r>
              <a:rPr lang="zh-CN" altLang="en-US" dirty="0" smtClean="0"/>
              <a:t>的方法</a:t>
            </a:r>
            <a:endParaRPr lang="zh-CN" altLang="en-US" dirty="0"/>
          </a:p>
        </p:txBody>
      </p:sp>
      <p:sp>
        <p:nvSpPr>
          <p:cNvPr id="3" name="内容占位符 2"/>
          <p:cNvSpPr>
            <a:spLocks noGrp="1"/>
          </p:cNvSpPr>
          <p:nvPr>
            <p:ph idx="1"/>
          </p:nvPr>
        </p:nvSpPr>
        <p:spPr>
          <a:xfrm>
            <a:off x="251520" y="1052736"/>
            <a:ext cx="8263830" cy="4980211"/>
          </a:xfrm>
        </p:spPr>
        <p:txBody>
          <a:bodyPr>
            <a:normAutofit/>
          </a:bodyPr>
          <a:lstStyle/>
          <a:p>
            <a:pPr marL="0" indent="0">
              <a:buNone/>
            </a:pPr>
            <a:r>
              <a:rPr lang="zh-CN" altLang="en-US" dirty="0"/>
              <a:t>定义：设</a:t>
            </a:r>
            <a:r>
              <a:rPr lang="en-US" altLang="zh-CN" dirty="0"/>
              <a:t>ρ={ R1&lt;U1,F1&gt;</a:t>
            </a:r>
            <a:r>
              <a:rPr lang="zh-CN" altLang="en-US" dirty="0"/>
              <a:t>，</a:t>
            </a:r>
            <a:r>
              <a:rPr lang="en-US" altLang="zh-CN" dirty="0"/>
              <a:t>R2&lt;U2,F2&gt;</a:t>
            </a:r>
            <a:r>
              <a:rPr lang="zh-CN" altLang="en-US" dirty="0"/>
              <a:t>，</a:t>
            </a:r>
            <a:r>
              <a:rPr lang="en-US" altLang="zh-CN" dirty="0"/>
              <a:t>…</a:t>
            </a:r>
            <a:r>
              <a:rPr lang="zh-CN" altLang="en-US" dirty="0"/>
              <a:t>，</a:t>
            </a:r>
            <a:r>
              <a:rPr lang="en-US" altLang="zh-CN" dirty="0" err="1"/>
              <a:t>Rk</a:t>
            </a:r>
            <a:r>
              <a:rPr lang="en-US" altLang="zh-CN" dirty="0"/>
              <a:t>&lt;</a:t>
            </a:r>
            <a:r>
              <a:rPr lang="en-US" altLang="zh-CN" dirty="0" err="1"/>
              <a:t>Uk,Fk</a:t>
            </a:r>
            <a:r>
              <a:rPr lang="en-US" altLang="zh-CN" dirty="0"/>
              <a:t>&gt;}</a:t>
            </a:r>
            <a:r>
              <a:rPr lang="zh-CN" altLang="en-US" dirty="0"/>
              <a:t>是关系模式</a:t>
            </a:r>
            <a:r>
              <a:rPr lang="en-US" altLang="zh-CN" dirty="0"/>
              <a:t>R&lt;U, F&gt;</a:t>
            </a:r>
            <a:r>
              <a:rPr lang="zh-CN" altLang="en-US" dirty="0"/>
              <a:t>的一个分解，</a:t>
            </a:r>
            <a:r>
              <a:rPr lang="en-US" altLang="zh-CN" dirty="0"/>
              <a:t>U= {A1, …, An}</a:t>
            </a:r>
            <a:r>
              <a:rPr lang="zh-CN" altLang="en-US" dirty="0"/>
              <a:t>，</a:t>
            </a:r>
            <a:r>
              <a:rPr lang="en-US" altLang="zh-CN" dirty="0"/>
              <a:t>F= { FD1, FD2, …, </a:t>
            </a:r>
            <a:r>
              <a:rPr lang="en-US" altLang="zh-CN" dirty="0" err="1"/>
              <a:t>FDm</a:t>
            </a:r>
            <a:r>
              <a:rPr lang="en-US" altLang="zh-CN" dirty="0"/>
              <a:t> } (</a:t>
            </a:r>
            <a:r>
              <a:rPr lang="zh-CN" altLang="en-US" dirty="0"/>
              <a:t>假设</a:t>
            </a:r>
            <a:r>
              <a:rPr lang="en-US" altLang="zh-CN" dirty="0"/>
              <a:t>F</a:t>
            </a:r>
            <a:r>
              <a:rPr lang="zh-CN" altLang="en-US" dirty="0"/>
              <a:t>为最小函数依赖集</a:t>
            </a:r>
            <a:r>
              <a:rPr lang="en-US" altLang="zh-CN" dirty="0"/>
              <a:t>) </a:t>
            </a:r>
            <a:r>
              <a:rPr lang="zh-CN" altLang="en-US" dirty="0" smtClean="0"/>
              <a:t>。</a:t>
            </a:r>
            <a:endParaRPr lang="en-US" altLang="zh-CN" dirty="0" smtClean="0"/>
          </a:p>
          <a:p>
            <a:pPr marL="0" indent="0">
              <a:buNone/>
            </a:pPr>
            <a:endParaRPr lang="zh-CN" altLang="en-US" dirty="0"/>
          </a:p>
          <a:p>
            <a:pPr marL="0" indent="0">
              <a:buNone/>
            </a:pPr>
            <a:r>
              <a:rPr lang="zh-CN" altLang="en-US" dirty="0"/>
              <a:t>       </a:t>
            </a:r>
            <a:r>
              <a:rPr lang="en-US" altLang="zh-CN" dirty="0"/>
              <a:t>(1) </a:t>
            </a:r>
            <a:r>
              <a:rPr lang="zh-CN" altLang="en-US" dirty="0"/>
              <a:t>逐一考查</a:t>
            </a:r>
            <a:r>
              <a:rPr lang="en-US" altLang="zh-CN" dirty="0"/>
              <a:t>F</a:t>
            </a:r>
            <a:r>
              <a:rPr lang="zh-CN" altLang="en-US" dirty="0"/>
              <a:t>中的每一函数依赖</a:t>
            </a:r>
            <a:r>
              <a:rPr lang="en-US" altLang="zh-CN" dirty="0"/>
              <a:t>X→Y</a:t>
            </a:r>
            <a:r>
              <a:rPr lang="zh-CN" altLang="en-US" dirty="0"/>
              <a:t>，若</a:t>
            </a:r>
            <a:r>
              <a:rPr lang="en-US" altLang="zh-CN" dirty="0"/>
              <a:t>X,Y</a:t>
            </a:r>
            <a:r>
              <a:rPr lang="zh-CN" altLang="en-US" dirty="0"/>
              <a:t>中的每一属性都在</a:t>
            </a:r>
            <a:r>
              <a:rPr lang="en-US" altLang="zh-CN" dirty="0" err="1"/>
              <a:t>Ri</a:t>
            </a:r>
            <a:r>
              <a:rPr lang="zh-CN" altLang="en-US" dirty="0"/>
              <a:t>中，则</a:t>
            </a:r>
            <a:r>
              <a:rPr lang="en-US" altLang="zh-CN" dirty="0" err="1"/>
              <a:t>X→Y∈Fi</a:t>
            </a:r>
            <a:r>
              <a:rPr lang="zh-CN" altLang="en-US" dirty="0"/>
              <a:t>，转</a:t>
            </a:r>
            <a:r>
              <a:rPr lang="en-US" altLang="zh-CN" dirty="0"/>
              <a:t>(2)</a:t>
            </a:r>
            <a:r>
              <a:rPr lang="zh-CN" altLang="en-US" dirty="0" smtClean="0"/>
              <a:t>；</a:t>
            </a:r>
            <a:endParaRPr lang="en-US" altLang="zh-CN" dirty="0" smtClean="0"/>
          </a:p>
          <a:p>
            <a:pPr marL="0" indent="0">
              <a:buNone/>
            </a:pPr>
            <a:endParaRPr lang="zh-CN" altLang="en-US" dirty="0"/>
          </a:p>
          <a:p>
            <a:pPr marL="0" indent="0">
              <a:buNone/>
            </a:pPr>
            <a:r>
              <a:rPr lang="zh-CN" altLang="en-US" dirty="0"/>
              <a:t>       </a:t>
            </a:r>
            <a:r>
              <a:rPr lang="en-US" altLang="zh-CN" dirty="0"/>
              <a:t>(2) </a:t>
            </a:r>
            <a:r>
              <a:rPr lang="zh-CN" altLang="en-US" dirty="0"/>
              <a:t>依次取</a:t>
            </a:r>
            <a:r>
              <a:rPr lang="en-US" altLang="zh-CN" dirty="0" err="1"/>
              <a:t>Ri</a:t>
            </a:r>
            <a:r>
              <a:rPr lang="zh-CN" altLang="en-US" dirty="0"/>
              <a:t>中的单一属性</a:t>
            </a:r>
            <a:r>
              <a:rPr lang="en-US" altLang="zh-CN" dirty="0"/>
              <a:t>B</a:t>
            </a:r>
            <a:r>
              <a:rPr lang="zh-CN" altLang="en-US" dirty="0"/>
              <a:t>，求</a:t>
            </a:r>
            <a:r>
              <a:rPr lang="en-US" altLang="zh-CN" dirty="0"/>
              <a:t>B </a:t>
            </a:r>
            <a:r>
              <a:rPr lang="en-US" altLang="zh-CN" baseline="-25000" dirty="0"/>
              <a:t>F</a:t>
            </a:r>
            <a:r>
              <a:rPr lang="zh-CN" altLang="en-US" baseline="30000" dirty="0"/>
              <a:t>＋</a:t>
            </a:r>
            <a:r>
              <a:rPr lang="zh-CN" altLang="en-US" dirty="0"/>
              <a:t>，若</a:t>
            </a:r>
            <a:r>
              <a:rPr lang="en-US" altLang="zh-CN" dirty="0" err="1" smtClean="0"/>
              <a:t>Aj</a:t>
            </a:r>
            <a:r>
              <a:rPr kumimoji="1" lang="en-US" altLang="zh-CN" b="1" dirty="0">
                <a:latin typeface="+mn-ea"/>
              </a:rPr>
              <a:t> </a:t>
            </a:r>
            <a:r>
              <a:rPr kumimoji="1" lang="en-US" altLang="zh-CN" sz="2400" b="1" dirty="0">
                <a:latin typeface="+mn-ea"/>
              </a:rPr>
              <a:t>⊆</a:t>
            </a:r>
            <a:r>
              <a:rPr kumimoji="1" lang="en-US" altLang="zh-CN" b="1" dirty="0" smtClean="0">
                <a:latin typeface="+mn-ea"/>
              </a:rPr>
              <a:t> </a:t>
            </a:r>
            <a:r>
              <a:rPr lang="en-US" altLang="zh-CN" dirty="0" err="1" smtClean="0"/>
              <a:t>Ui</a:t>
            </a:r>
            <a:r>
              <a:rPr lang="zh-CN" altLang="en-US" dirty="0"/>
              <a:t>且</a:t>
            </a:r>
            <a:r>
              <a:rPr lang="en-US" altLang="zh-CN" dirty="0" err="1" smtClean="0"/>
              <a:t>Aj</a:t>
            </a:r>
            <a:r>
              <a:rPr kumimoji="1" lang="en-US" altLang="zh-CN" b="1" dirty="0">
                <a:latin typeface="+mn-ea"/>
              </a:rPr>
              <a:t> </a:t>
            </a:r>
            <a:r>
              <a:rPr kumimoji="1" lang="en-US" altLang="zh-CN" sz="2400" b="1" dirty="0">
                <a:latin typeface="+mn-ea"/>
              </a:rPr>
              <a:t>⊆ </a:t>
            </a:r>
            <a:r>
              <a:rPr lang="en-US" altLang="zh-CN" dirty="0"/>
              <a:t>B </a:t>
            </a:r>
            <a:r>
              <a:rPr lang="en-US" altLang="zh-CN" baseline="-25000" dirty="0"/>
              <a:t>F</a:t>
            </a:r>
            <a:r>
              <a:rPr lang="zh-CN" altLang="en-US" baseline="30000" dirty="0"/>
              <a:t>＋</a:t>
            </a:r>
            <a:r>
              <a:rPr lang="zh-CN" altLang="en-US" dirty="0" smtClean="0"/>
              <a:t>且</a:t>
            </a:r>
            <a:r>
              <a:rPr lang="en-US" altLang="zh-CN" dirty="0" err="1"/>
              <a:t>B→Aj</a:t>
            </a:r>
            <a:r>
              <a:rPr lang="zh-CN" altLang="en-US" dirty="0"/>
              <a:t>不能由当前求得的</a:t>
            </a:r>
            <a:r>
              <a:rPr lang="en-US" altLang="zh-CN" dirty="0"/>
              <a:t>Fi</a:t>
            </a:r>
            <a:r>
              <a:rPr lang="zh-CN" altLang="en-US" dirty="0"/>
              <a:t>逻辑地推出，则</a:t>
            </a:r>
            <a:r>
              <a:rPr lang="en-US" altLang="zh-CN" dirty="0" err="1"/>
              <a:t>B→Aj</a:t>
            </a:r>
            <a:r>
              <a:rPr lang="en-US" altLang="zh-CN" dirty="0"/>
              <a:t> ∈Fi</a:t>
            </a:r>
            <a:r>
              <a:rPr lang="zh-CN" altLang="en-US" dirty="0"/>
              <a:t>，令</a:t>
            </a:r>
            <a:r>
              <a:rPr lang="en-US" altLang="zh-CN" dirty="0" err="1"/>
              <a:t>Ui</a:t>
            </a:r>
            <a:r>
              <a:rPr lang="zh-CN" altLang="en-US" dirty="0"/>
              <a:t>＝ </a:t>
            </a:r>
            <a:r>
              <a:rPr lang="en-US" altLang="zh-CN" dirty="0" err="1"/>
              <a:t>Ui</a:t>
            </a:r>
            <a:r>
              <a:rPr lang="zh-CN" altLang="en-US" dirty="0"/>
              <a:t>－</a:t>
            </a:r>
            <a:r>
              <a:rPr lang="en-US" altLang="zh-CN" dirty="0"/>
              <a:t>B</a:t>
            </a:r>
            <a:r>
              <a:rPr lang="zh-CN" altLang="en-US" dirty="0"/>
              <a:t>，转</a:t>
            </a:r>
            <a:r>
              <a:rPr lang="en-US" altLang="zh-CN" dirty="0"/>
              <a:t>(3)</a:t>
            </a:r>
            <a:r>
              <a:rPr lang="zh-CN" altLang="en-US" dirty="0" smtClean="0"/>
              <a:t>；</a:t>
            </a:r>
            <a:endParaRPr lang="zh-CN" altLang="en-US" dirty="0"/>
          </a:p>
        </p:txBody>
      </p:sp>
    </p:spTree>
    <p:extLst>
      <p:ext uri="{BB962C8B-B14F-4D97-AF65-F5344CB8AC3E}">
        <p14:creationId xmlns:p14="http://schemas.microsoft.com/office/powerpoint/2010/main" val="1734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24936" cy="5124227"/>
          </a:xfrm>
        </p:spPr>
        <p:txBody>
          <a:bodyPr/>
          <a:lstStyle/>
          <a:p>
            <a:pPr marL="0" indent="0">
              <a:buNone/>
            </a:pPr>
            <a:r>
              <a:rPr lang="zh-CN" altLang="en-US" dirty="0"/>
              <a:t> </a:t>
            </a:r>
            <a:r>
              <a:rPr lang="en-US" altLang="zh-CN" dirty="0"/>
              <a:t>(3) </a:t>
            </a:r>
            <a:r>
              <a:rPr lang="zh-CN" altLang="en-US" dirty="0"/>
              <a:t>依次任取</a:t>
            </a:r>
            <a:r>
              <a:rPr lang="en-US" altLang="zh-CN" dirty="0" err="1"/>
              <a:t>Ui</a:t>
            </a:r>
            <a:r>
              <a:rPr lang="zh-CN" altLang="en-US" dirty="0"/>
              <a:t>中的多个属性构成属性组</a:t>
            </a:r>
            <a:r>
              <a:rPr lang="en-US" altLang="zh-CN" dirty="0"/>
              <a:t>X</a:t>
            </a:r>
            <a:r>
              <a:rPr lang="zh-CN" altLang="en-US" dirty="0"/>
              <a:t>，若</a:t>
            </a:r>
            <a:r>
              <a:rPr lang="en-US" altLang="zh-CN" dirty="0"/>
              <a:t>X</a:t>
            </a:r>
            <a:r>
              <a:rPr lang="zh-CN" altLang="en-US" dirty="0"/>
              <a:t>不是当前求得的</a:t>
            </a:r>
            <a:r>
              <a:rPr lang="en-US" altLang="zh-CN" dirty="0"/>
              <a:t>Fi</a:t>
            </a:r>
            <a:r>
              <a:rPr lang="zh-CN" altLang="en-US" dirty="0"/>
              <a:t>中的函数依赖左部的子集，</a:t>
            </a:r>
            <a:r>
              <a:rPr lang="zh-CN" altLang="en-US" dirty="0" smtClean="0"/>
              <a:t>求</a:t>
            </a:r>
            <a:r>
              <a:rPr lang="en-US" altLang="zh-CN" dirty="0"/>
              <a:t>X</a:t>
            </a:r>
            <a:r>
              <a:rPr lang="en-US" altLang="zh-CN" baseline="-25000" dirty="0"/>
              <a:t>F</a:t>
            </a:r>
            <a:r>
              <a:rPr lang="zh-CN" altLang="en-US" baseline="30000" dirty="0"/>
              <a:t>＋ </a:t>
            </a:r>
            <a:r>
              <a:rPr lang="zh-CN" altLang="en-US" dirty="0" smtClean="0"/>
              <a:t>，</a:t>
            </a:r>
            <a:r>
              <a:rPr lang="zh-CN" altLang="en-US" dirty="0"/>
              <a:t>若</a:t>
            </a:r>
            <a:r>
              <a:rPr lang="en-US" altLang="zh-CN" dirty="0" err="1"/>
              <a:t>Aj⊆Ui</a:t>
            </a:r>
            <a:r>
              <a:rPr lang="zh-CN" altLang="en-US" dirty="0"/>
              <a:t>且</a:t>
            </a:r>
            <a:r>
              <a:rPr lang="en-US" altLang="zh-CN" dirty="0" err="1"/>
              <a:t>Aj</a:t>
            </a:r>
            <a:r>
              <a:rPr lang="en-US" altLang="zh-CN" dirty="0" err="1" smtClean="0"/>
              <a:t>⊆X</a:t>
            </a:r>
            <a:r>
              <a:rPr lang="en-US" altLang="zh-CN" baseline="-25000" dirty="0" err="1" smtClean="0"/>
              <a:t>F</a:t>
            </a:r>
            <a:r>
              <a:rPr lang="zh-CN" altLang="en-US" baseline="30000" dirty="0"/>
              <a:t>＋</a:t>
            </a:r>
            <a:r>
              <a:rPr lang="zh-CN" altLang="en-US" dirty="0"/>
              <a:t>且</a:t>
            </a:r>
            <a:r>
              <a:rPr lang="en-US" altLang="zh-CN" dirty="0" err="1"/>
              <a:t>X→Aj</a:t>
            </a:r>
            <a:r>
              <a:rPr lang="zh-CN" altLang="en-US" dirty="0"/>
              <a:t>不能由当前求得的</a:t>
            </a:r>
            <a:r>
              <a:rPr lang="en-US" altLang="zh-CN" dirty="0"/>
              <a:t>Fi</a:t>
            </a:r>
            <a:r>
              <a:rPr lang="zh-CN" altLang="en-US" dirty="0"/>
              <a:t>逻辑地推出，则</a:t>
            </a:r>
            <a:r>
              <a:rPr lang="en-US" altLang="zh-CN" dirty="0" err="1"/>
              <a:t>X→Aj</a:t>
            </a:r>
            <a:r>
              <a:rPr lang="en-US" altLang="zh-CN" dirty="0"/>
              <a:t> ∈Fi</a:t>
            </a:r>
            <a:r>
              <a:rPr lang="zh-CN" altLang="en-US" dirty="0"/>
              <a:t>，转</a:t>
            </a:r>
            <a:r>
              <a:rPr lang="en-US" altLang="zh-CN" dirty="0"/>
              <a:t>(4)</a:t>
            </a:r>
            <a:r>
              <a:rPr lang="zh-CN" altLang="en-US" dirty="0" smtClean="0"/>
              <a:t>；</a:t>
            </a:r>
            <a:endParaRPr lang="en-US" altLang="zh-CN" dirty="0" smtClean="0"/>
          </a:p>
          <a:p>
            <a:pPr marL="0" indent="0">
              <a:buNone/>
            </a:pPr>
            <a:endParaRPr lang="zh-CN" altLang="en-US" dirty="0"/>
          </a:p>
          <a:p>
            <a:pPr marL="0" indent="0">
              <a:buNone/>
            </a:pPr>
            <a:r>
              <a:rPr lang="zh-CN" altLang="en-US" dirty="0"/>
              <a:t> </a:t>
            </a:r>
            <a:r>
              <a:rPr lang="en-US" altLang="zh-CN" dirty="0" smtClean="0"/>
              <a:t>(</a:t>
            </a:r>
            <a:r>
              <a:rPr lang="en-US" altLang="zh-CN" dirty="0"/>
              <a:t>4) </a:t>
            </a:r>
            <a:r>
              <a:rPr lang="zh-CN" altLang="en-US" dirty="0"/>
              <a:t>重复</a:t>
            </a:r>
            <a:r>
              <a:rPr lang="en-US" altLang="zh-CN" dirty="0"/>
              <a:t>(3)</a:t>
            </a:r>
            <a:r>
              <a:rPr lang="zh-CN" altLang="en-US" dirty="0"/>
              <a:t>，直到取尽</a:t>
            </a:r>
            <a:r>
              <a:rPr lang="en-US" altLang="zh-CN" dirty="0" err="1"/>
              <a:t>Ui</a:t>
            </a:r>
            <a:r>
              <a:rPr lang="zh-CN" altLang="en-US" dirty="0"/>
              <a:t>中的所有属性或所有相同属性个数的</a:t>
            </a:r>
            <a:r>
              <a:rPr lang="en-US" altLang="zh-CN" dirty="0"/>
              <a:t>X</a:t>
            </a:r>
            <a:r>
              <a:rPr lang="zh-CN" altLang="en-US" dirty="0"/>
              <a:t>均是当前求得的</a:t>
            </a:r>
            <a:r>
              <a:rPr lang="en-US" altLang="zh-CN" dirty="0"/>
              <a:t>Fi</a:t>
            </a:r>
            <a:r>
              <a:rPr lang="zh-CN" altLang="en-US" dirty="0"/>
              <a:t>的某一函数依赖的左部的子集，算法结束</a:t>
            </a:r>
            <a:r>
              <a:rPr lang="zh-CN" altLang="en-US" dirty="0" smtClean="0"/>
              <a:t>。</a:t>
            </a:r>
            <a:endParaRPr lang="en-US" altLang="zh-CN" dirty="0" smtClean="0"/>
          </a:p>
          <a:p>
            <a:pPr marL="0" indent="0">
              <a:buNone/>
            </a:pPr>
            <a:endParaRPr lang="zh-CN" altLang="en-US" dirty="0"/>
          </a:p>
          <a:p>
            <a:pPr marL="0" indent="0">
              <a:buNone/>
            </a:pPr>
            <a:r>
              <a:rPr lang="zh-CN" altLang="en-US" dirty="0"/>
              <a:t>    注：若</a:t>
            </a:r>
            <a:r>
              <a:rPr lang="en-US" altLang="zh-CN" dirty="0"/>
              <a:t>F</a:t>
            </a:r>
            <a:r>
              <a:rPr lang="zh-CN" altLang="en-US" dirty="0"/>
              <a:t>为最小函数依赖集，此算法求得的</a:t>
            </a:r>
            <a:r>
              <a:rPr lang="en-US" altLang="zh-CN" dirty="0"/>
              <a:t>Fi</a:t>
            </a:r>
            <a:r>
              <a:rPr lang="zh-CN" altLang="en-US" dirty="0"/>
              <a:t>亦为最小函数依赖集。</a:t>
            </a:r>
          </a:p>
        </p:txBody>
      </p:sp>
    </p:spTree>
    <p:extLst>
      <p:ext uri="{BB962C8B-B14F-4D97-AF65-F5344CB8AC3E}">
        <p14:creationId xmlns:p14="http://schemas.microsoft.com/office/powerpoint/2010/main" val="157716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908720"/>
            <a:ext cx="7886700" cy="4968552"/>
          </a:xfrm>
        </p:spPr>
        <p:txBody>
          <a:bodyPr>
            <a:normAutofit lnSpcReduction="10000"/>
          </a:bodyPr>
          <a:lstStyle/>
          <a:p>
            <a:pPr marL="0" indent="0">
              <a:spcBef>
                <a:spcPct val="20000"/>
              </a:spcBef>
              <a:buNone/>
            </a:pPr>
            <a:r>
              <a:rPr kumimoji="1" lang="zh-CN" altLang="en-US" sz="2400" b="1" i="1" dirty="0">
                <a:solidFill>
                  <a:srgbClr val="FF3300"/>
                </a:solidFill>
                <a:latin typeface="Times New Roman" pitchFamily="18" charset="0"/>
              </a:rPr>
              <a:t>例：</a:t>
            </a:r>
            <a:r>
              <a:rPr kumimoji="1" lang="zh-CN" altLang="en-US" sz="2400" b="1" dirty="0">
                <a:latin typeface="Times New Roman" pitchFamily="18" charset="0"/>
              </a:rPr>
              <a:t>已知  </a:t>
            </a:r>
            <a:r>
              <a:rPr kumimoji="1" lang="en-US" altLang="zh-CN" sz="2400" b="1" dirty="0">
                <a:latin typeface="Times New Roman" pitchFamily="18" charset="0"/>
              </a:rPr>
              <a:t>R(U</a:t>
            </a:r>
            <a:r>
              <a:rPr kumimoji="1" lang="zh-CN" altLang="en-US" sz="2400" b="1" dirty="0">
                <a:latin typeface="Times New Roman" pitchFamily="18" charset="0"/>
              </a:rPr>
              <a:t>，</a:t>
            </a:r>
            <a:r>
              <a:rPr kumimoji="1" lang="en-US" altLang="zh-CN" sz="2400" b="1" dirty="0">
                <a:latin typeface="Times New Roman" pitchFamily="18" charset="0"/>
              </a:rPr>
              <a:t>F)    U={A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E</a:t>
            </a:r>
            <a:r>
              <a:rPr kumimoji="1" lang="zh-CN" altLang="en-US" sz="2400" b="1" dirty="0">
                <a:latin typeface="Times New Roman" pitchFamily="18" charset="0"/>
              </a:rPr>
              <a:t>，</a:t>
            </a:r>
            <a:r>
              <a:rPr kumimoji="1" lang="en-US" altLang="zh-CN" sz="2400" b="1" dirty="0">
                <a:latin typeface="Times New Roman" pitchFamily="18" charset="0"/>
              </a:rPr>
              <a:t>F}</a:t>
            </a:r>
            <a:r>
              <a:rPr kumimoji="1" lang="zh-CN" altLang="en-US" sz="2400" b="1" dirty="0">
                <a:latin typeface="Times New Roman" pitchFamily="18" charset="0"/>
              </a:rPr>
              <a:t>，</a:t>
            </a:r>
            <a:r>
              <a:rPr kumimoji="1" lang="en-US" altLang="zh-CN" sz="2400" b="1" dirty="0">
                <a:latin typeface="Times New Roman" pitchFamily="18" charset="0"/>
              </a:rPr>
              <a:t>F={AB→C, C→D</a:t>
            </a:r>
            <a:r>
              <a:rPr kumimoji="1" lang="zh-CN" altLang="en-US" sz="2400" b="1" dirty="0">
                <a:latin typeface="Times New Roman" pitchFamily="18" charset="0"/>
              </a:rPr>
              <a:t>，</a:t>
            </a:r>
            <a:r>
              <a:rPr kumimoji="1" lang="en-US" altLang="zh-CN" sz="2400" b="1" dirty="0">
                <a:latin typeface="Times New Roman" pitchFamily="18" charset="0"/>
              </a:rPr>
              <a:t>A→F</a:t>
            </a:r>
            <a:r>
              <a:rPr kumimoji="1" lang="zh-CN" altLang="en-US" sz="2400" b="1" dirty="0">
                <a:latin typeface="Times New Roman" pitchFamily="18" charset="0"/>
              </a:rPr>
              <a:t>，</a:t>
            </a:r>
            <a:r>
              <a:rPr kumimoji="1" lang="en-US" altLang="zh-CN" sz="2400" b="1" dirty="0">
                <a:latin typeface="Times New Roman" pitchFamily="18" charset="0"/>
              </a:rPr>
              <a:t>D→E</a:t>
            </a:r>
            <a:r>
              <a:rPr kumimoji="1" lang="zh-CN" altLang="en-US" sz="2400" b="1" dirty="0">
                <a:latin typeface="Times New Roman" pitchFamily="18" charset="0"/>
              </a:rPr>
              <a:t>，</a:t>
            </a:r>
            <a:r>
              <a:rPr kumimoji="1" lang="en-US" altLang="zh-CN" sz="2400" b="1" dirty="0">
                <a:latin typeface="Times New Roman" pitchFamily="18" charset="0"/>
              </a:rPr>
              <a:t>D→F} </a:t>
            </a:r>
          </a:p>
          <a:p>
            <a:pPr marL="0" indent="0">
              <a:spcBef>
                <a:spcPct val="20000"/>
              </a:spcBef>
              <a:buNone/>
            </a:pPr>
            <a:r>
              <a:rPr kumimoji="1" lang="en-US" altLang="zh-CN" sz="2400" b="1" dirty="0">
                <a:latin typeface="Times New Roman" pitchFamily="18" charset="0"/>
              </a:rPr>
              <a:t>  R</a:t>
            </a:r>
            <a:r>
              <a:rPr kumimoji="1" lang="zh-CN" altLang="en-US" sz="2400" b="1" dirty="0">
                <a:latin typeface="Times New Roman" pitchFamily="18" charset="0"/>
              </a:rPr>
              <a:t>的一个分解为 ：</a:t>
            </a:r>
          </a:p>
          <a:p>
            <a:pPr marL="0" indent="0">
              <a:spcBef>
                <a:spcPct val="20000"/>
              </a:spcBef>
              <a:buNone/>
            </a:pPr>
            <a:r>
              <a:rPr kumimoji="1" lang="zh-CN" altLang="en-US" sz="2400" b="1" dirty="0">
                <a:latin typeface="Times New Roman" pitchFamily="18" charset="0"/>
              </a:rPr>
              <a:t> </a:t>
            </a:r>
            <a:r>
              <a:rPr kumimoji="1" lang="en-US" altLang="zh-CN" sz="2400" b="1" dirty="0">
                <a:latin typeface="Times New Roman" pitchFamily="18" charset="0"/>
              </a:rPr>
              <a:t>ρ={R</a:t>
            </a:r>
            <a:r>
              <a:rPr kumimoji="1" lang="en-US" altLang="zh-CN" sz="2400" b="1" baseline="-20000" dirty="0">
                <a:latin typeface="Times New Roman" pitchFamily="18" charset="0"/>
              </a:rPr>
              <a:t>1</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R</a:t>
            </a:r>
            <a:r>
              <a:rPr kumimoji="1" lang="en-US" altLang="zh-CN" sz="2400" b="1" baseline="-20000" dirty="0">
                <a:latin typeface="Times New Roman" pitchFamily="18" charset="0"/>
              </a:rPr>
              <a:t>2</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R</a:t>
            </a:r>
            <a:r>
              <a:rPr kumimoji="1" lang="en-US" altLang="zh-CN" sz="2400" b="1" baseline="-20000" dirty="0">
                <a:latin typeface="Times New Roman" pitchFamily="18" charset="0"/>
              </a:rPr>
              <a:t>3</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E</a:t>
            </a:r>
            <a:r>
              <a:rPr kumimoji="1" lang="zh-CN" altLang="en-US" sz="2400" b="1" dirty="0">
                <a:latin typeface="Times New Roman" pitchFamily="18" charset="0"/>
              </a:rPr>
              <a:t>，</a:t>
            </a:r>
            <a:r>
              <a:rPr kumimoji="1" lang="en-US" altLang="zh-CN" sz="2400" b="1" dirty="0">
                <a:latin typeface="Times New Roman" pitchFamily="18" charset="0"/>
              </a:rPr>
              <a:t>F)}</a:t>
            </a:r>
          </a:p>
          <a:p>
            <a:pPr marL="0" indent="0">
              <a:spcBef>
                <a:spcPct val="20000"/>
              </a:spcBef>
              <a:buNone/>
            </a:pPr>
            <a:r>
              <a:rPr kumimoji="1" lang="en-US" altLang="zh-CN" sz="2400" b="1" dirty="0">
                <a:latin typeface="Times New Roman" pitchFamily="18" charset="0"/>
              </a:rPr>
              <a:t>  </a:t>
            </a:r>
            <a:r>
              <a:rPr kumimoji="1" lang="zh-CN" altLang="en-US" sz="2400" b="1" dirty="0" smtClean="0">
                <a:latin typeface="Times New Roman" pitchFamily="18" charset="0"/>
              </a:rPr>
              <a:t>求</a:t>
            </a:r>
            <a:r>
              <a:rPr kumimoji="1" lang="en-US" altLang="zh-CN" sz="2400" b="1" dirty="0" smtClean="0">
                <a:latin typeface="Times New Roman" pitchFamily="18" charset="0"/>
              </a:rPr>
              <a:t>Fi</a:t>
            </a:r>
            <a:r>
              <a:rPr kumimoji="1" lang="zh-CN" altLang="en-US" sz="2400" b="1" dirty="0" smtClean="0">
                <a:latin typeface="Times New Roman" pitchFamily="18" charset="0"/>
              </a:rPr>
              <a:t>。</a:t>
            </a:r>
            <a:endParaRPr kumimoji="1" lang="en-US" altLang="zh-CN" sz="2400" b="1" dirty="0" smtClean="0">
              <a:latin typeface="Times New Roman" pitchFamily="18" charset="0"/>
            </a:endParaRPr>
          </a:p>
          <a:p>
            <a:pPr marL="0" indent="0">
              <a:spcBef>
                <a:spcPct val="20000"/>
              </a:spcBef>
              <a:buNone/>
            </a:pPr>
            <a:endParaRPr kumimoji="1" lang="en-US" altLang="zh-CN" sz="2400" b="1" dirty="0">
              <a:latin typeface="Times New Roman" pitchFamily="18" charset="0"/>
            </a:endParaRPr>
          </a:p>
          <a:p>
            <a:pPr marL="0" indent="0">
              <a:spcBef>
                <a:spcPct val="20000"/>
              </a:spcBef>
              <a:buNone/>
            </a:pPr>
            <a:r>
              <a:rPr kumimoji="1" lang="zh-CN" altLang="en-US" sz="2400" b="1" dirty="0" smtClean="0">
                <a:latin typeface="Times New Roman" pitchFamily="18" charset="0"/>
              </a:rPr>
              <a:t>解：</a:t>
            </a:r>
            <a:r>
              <a:rPr kumimoji="1" lang="en-US" altLang="zh-CN" sz="2400" b="1" dirty="0" smtClean="0">
                <a:latin typeface="Times New Roman" pitchFamily="18" charset="0"/>
              </a:rPr>
              <a:t>1</a:t>
            </a:r>
            <a:r>
              <a:rPr kumimoji="1" lang="zh-CN" altLang="en-US" sz="2400" b="1" dirty="0" smtClean="0">
                <a:latin typeface="Times New Roman" pitchFamily="18" charset="0"/>
              </a:rPr>
              <a:t>）求</a:t>
            </a:r>
            <a:r>
              <a:rPr kumimoji="1" lang="en-US" altLang="zh-CN" sz="2400" b="1" dirty="0" smtClean="0">
                <a:latin typeface="Times New Roman" pitchFamily="18" charset="0"/>
              </a:rPr>
              <a:t>F </a:t>
            </a:r>
            <a:r>
              <a:rPr kumimoji="1" lang="zh-CN" altLang="en-US" sz="2400" b="1" dirty="0" smtClean="0">
                <a:latin typeface="Times New Roman" pitchFamily="18" charset="0"/>
              </a:rPr>
              <a:t>的最小覆盖不变</a:t>
            </a:r>
            <a:endParaRPr kumimoji="1" lang="en-US" altLang="zh-CN" sz="2400" b="1" dirty="0" smtClean="0">
              <a:latin typeface="Times New Roman" pitchFamily="18" charset="0"/>
            </a:endParaRPr>
          </a:p>
          <a:p>
            <a:pPr marL="0" indent="0">
              <a:spcBef>
                <a:spcPct val="20000"/>
              </a:spcBef>
              <a:buNone/>
            </a:pPr>
            <a:r>
              <a:rPr kumimoji="1" lang="en-US" altLang="zh-CN" sz="2400" b="1" dirty="0" smtClean="0">
                <a:latin typeface="Times New Roman" pitchFamily="18" charset="0"/>
              </a:rPr>
              <a:t>2</a:t>
            </a:r>
            <a:r>
              <a:rPr kumimoji="1" lang="zh-CN" altLang="en-US" sz="2400" b="1" dirty="0" smtClean="0">
                <a:latin typeface="Times New Roman" pitchFamily="18" charset="0"/>
              </a:rPr>
              <a:t>）求</a:t>
            </a:r>
            <a:r>
              <a:rPr kumimoji="1" lang="en-US" altLang="zh-CN" sz="2400" b="1" dirty="0" smtClean="0">
                <a:latin typeface="Times New Roman" pitchFamily="18" charset="0"/>
              </a:rPr>
              <a:t>F1</a:t>
            </a:r>
            <a:r>
              <a:rPr kumimoji="1" lang="zh-CN" altLang="en-US" sz="2400" b="1" dirty="0" smtClean="0">
                <a:latin typeface="Times New Roman" pitchFamily="18" charset="0"/>
              </a:rPr>
              <a:t>，</a:t>
            </a:r>
            <a:r>
              <a:rPr kumimoji="1" lang="en-US" altLang="zh-CN" sz="2400" b="1" dirty="0" smtClean="0">
                <a:latin typeface="Times New Roman" pitchFamily="18" charset="0"/>
              </a:rPr>
              <a:t>F</a:t>
            </a:r>
            <a:r>
              <a:rPr kumimoji="1" lang="zh-CN" altLang="en-US" sz="2400" b="1" dirty="0" smtClean="0">
                <a:latin typeface="Times New Roman" pitchFamily="18" charset="0"/>
              </a:rPr>
              <a:t>中有</a:t>
            </a:r>
            <a:r>
              <a:rPr kumimoji="1" lang="en-US" altLang="zh-CN" sz="2400" b="1" dirty="0" smtClean="0">
                <a:latin typeface="Times New Roman" pitchFamily="18" charset="0"/>
              </a:rPr>
              <a:t>AB</a:t>
            </a:r>
            <a:r>
              <a:rPr kumimoji="1" lang="en-US" altLang="zh-CN" sz="2400" b="1" dirty="0" smtClean="0">
                <a:latin typeface="Times New Roman" pitchFamily="18" charset="0"/>
                <a:sym typeface="Wingdings" panose="05000000000000000000" pitchFamily="2" charset="2"/>
              </a:rPr>
              <a:t>C</a:t>
            </a:r>
            <a:r>
              <a:rPr kumimoji="1" lang="zh-CN" altLang="en-US" sz="2400" b="1" dirty="0" smtClean="0">
                <a:latin typeface="Times New Roman" pitchFamily="18" charset="0"/>
                <a:sym typeface="Wingdings" panose="05000000000000000000" pitchFamily="2" charset="2"/>
              </a:rPr>
              <a:t>可并入</a:t>
            </a:r>
            <a:r>
              <a:rPr kumimoji="1" lang="en-US" altLang="zh-CN" sz="2400" b="1" dirty="0" smtClean="0">
                <a:latin typeface="Times New Roman" pitchFamily="18" charset="0"/>
                <a:sym typeface="Wingdings" panose="05000000000000000000" pitchFamily="2" charset="2"/>
              </a:rPr>
              <a:t>F1</a:t>
            </a:r>
            <a:r>
              <a:rPr kumimoji="1" lang="zh-CN" altLang="en-US" sz="2400" b="1" dirty="0" smtClean="0">
                <a:latin typeface="Times New Roman" pitchFamily="18" charset="0"/>
                <a:sym typeface="Wingdings" panose="05000000000000000000" pitchFamily="2" charset="2"/>
              </a:rPr>
              <a:t>中</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en-US" altLang="zh-CN" sz="2400" b="1" dirty="0">
                <a:latin typeface="Times New Roman" pitchFamily="18" charset="0"/>
                <a:sym typeface="Wingdings" panose="05000000000000000000" pitchFamily="2" charset="2"/>
              </a:rPr>
              <a:t>	</a:t>
            </a:r>
            <a:r>
              <a:rPr kumimoji="1" lang="zh-CN" altLang="en-US" sz="2400" b="1" dirty="0" smtClean="0">
                <a:latin typeface="Times New Roman" pitchFamily="18" charset="0"/>
                <a:sym typeface="Wingdings" panose="05000000000000000000" pitchFamily="2" charset="2"/>
              </a:rPr>
              <a:t>求单属性闭包集 </a:t>
            </a:r>
            <a:r>
              <a:rPr kumimoji="1" lang="en-US" altLang="zh-CN" sz="2400" b="1" dirty="0" smtClean="0">
                <a:latin typeface="Times New Roman" pitchFamily="18" charset="0"/>
                <a:sym typeface="Wingdings" panose="05000000000000000000" pitchFamily="2" charset="2"/>
              </a:rPr>
              <a:t>A+=AF,B+=B,C+=CD</a:t>
            </a:r>
            <a:r>
              <a:rPr kumimoji="1" lang="zh-CN" altLang="en-US" sz="2400" b="1" dirty="0" smtClean="0">
                <a:latin typeface="Times New Roman" pitchFamily="18" charset="0"/>
                <a:sym typeface="Wingdings" panose="05000000000000000000" pitchFamily="2" charset="2"/>
              </a:rPr>
              <a:t>无函数依赖加入</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en-US" altLang="zh-CN" sz="2400" b="1" dirty="0">
                <a:latin typeface="Times New Roman" pitchFamily="18" charset="0"/>
                <a:sym typeface="Wingdings" panose="05000000000000000000" pitchFamily="2" charset="2"/>
              </a:rPr>
              <a:t>	</a:t>
            </a:r>
            <a:r>
              <a:rPr kumimoji="1" lang="zh-CN" altLang="en-US" sz="2400" b="1" dirty="0" smtClean="0">
                <a:latin typeface="Times New Roman" pitchFamily="18" charset="0"/>
                <a:sym typeface="Wingdings" panose="05000000000000000000" pitchFamily="2" charset="2"/>
              </a:rPr>
              <a:t>求组合的闭包集，</a:t>
            </a:r>
            <a:r>
              <a:rPr kumimoji="1" lang="en-US" altLang="zh-CN" sz="2400" b="1" dirty="0" smtClean="0">
                <a:latin typeface="Times New Roman" pitchFamily="18" charset="0"/>
                <a:sym typeface="Wingdings" panose="05000000000000000000" pitchFamily="2" charset="2"/>
              </a:rPr>
              <a:t>BC+=CDEF,AC+=ACDEF </a:t>
            </a:r>
            <a:r>
              <a:rPr kumimoji="1" lang="zh-CN" altLang="en-US" sz="2400" b="1" dirty="0" smtClean="0">
                <a:latin typeface="Times New Roman" pitchFamily="18" charset="0"/>
                <a:sym typeface="Wingdings" panose="05000000000000000000" pitchFamily="2" charset="2"/>
              </a:rPr>
              <a:t>无函数依赖加入</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zh-CN" altLang="en-US" sz="2400" b="1" dirty="0" smtClean="0">
                <a:latin typeface="Times New Roman" pitchFamily="18" charset="0"/>
                <a:sym typeface="Wingdings" panose="05000000000000000000" pitchFamily="2" charset="2"/>
              </a:rPr>
              <a:t>故</a:t>
            </a:r>
            <a:r>
              <a:rPr kumimoji="1" lang="en-US" altLang="zh-CN" sz="2400" b="1" dirty="0" smtClean="0">
                <a:latin typeface="Times New Roman" pitchFamily="18" charset="0"/>
                <a:sym typeface="Wingdings" panose="05000000000000000000" pitchFamily="2" charset="2"/>
              </a:rPr>
              <a:t>F1={</a:t>
            </a:r>
            <a:r>
              <a:rPr kumimoji="1" lang="en-US" altLang="zh-CN" sz="2400" b="1" dirty="0">
                <a:latin typeface="Times New Roman" pitchFamily="18" charset="0"/>
              </a:rPr>
              <a:t>AB</a:t>
            </a:r>
            <a:r>
              <a:rPr kumimoji="1" lang="en-US" altLang="zh-CN" sz="2400" b="1" dirty="0">
                <a:latin typeface="Times New Roman" pitchFamily="18" charset="0"/>
                <a:sym typeface="Wingdings" panose="05000000000000000000" pitchFamily="2" charset="2"/>
              </a:rPr>
              <a:t>C</a:t>
            </a:r>
            <a:r>
              <a:rPr kumimoji="1" lang="en-US" altLang="zh-CN" sz="2400" b="1" dirty="0" smtClean="0">
                <a:latin typeface="Times New Roman" pitchFamily="18" charset="0"/>
                <a:sym typeface="Wingdings" panose="05000000000000000000" pitchFamily="2" charset="2"/>
              </a:rPr>
              <a:t>}</a:t>
            </a:r>
          </a:p>
          <a:p>
            <a:pPr marL="0" indent="0">
              <a:spcBef>
                <a:spcPct val="20000"/>
              </a:spcBef>
              <a:buNone/>
            </a:pP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endParaRPr kumimoji="1" lang="en-US" altLang="zh-CN" sz="2400" b="1" dirty="0" smtClean="0">
              <a:latin typeface="Times New Roman" pitchFamily="18" charset="0"/>
            </a:endParaRPr>
          </a:p>
          <a:p>
            <a:pPr marL="0" indent="0">
              <a:spcBef>
                <a:spcPct val="20000"/>
              </a:spcBef>
              <a:buNone/>
            </a:pPr>
            <a:endParaRPr kumimoji="1" lang="en-US" altLang="zh-CN" sz="2400" b="1" dirty="0" smtClean="0">
              <a:latin typeface="Times New Roman" pitchFamily="18" charset="0"/>
            </a:endParaRPr>
          </a:p>
          <a:p>
            <a:pPr marL="0" indent="0">
              <a:spcBef>
                <a:spcPct val="20000"/>
              </a:spcBef>
              <a:buNone/>
            </a:pPr>
            <a:endParaRPr kumimoji="1" lang="zh-CN" altLang="en-US" sz="2400" b="1" dirty="0">
              <a:latin typeface="Times New Roman" pitchFamily="18" charset="0"/>
            </a:endParaRPr>
          </a:p>
          <a:p>
            <a:pPr marL="0" indent="0">
              <a:buNone/>
            </a:pPr>
            <a:endParaRPr lang="zh-CN" altLang="en-US" sz="2400" dirty="0"/>
          </a:p>
        </p:txBody>
      </p:sp>
    </p:spTree>
    <p:extLst>
      <p:ext uri="{BB962C8B-B14F-4D97-AF65-F5344CB8AC3E}">
        <p14:creationId xmlns:p14="http://schemas.microsoft.com/office/powerpoint/2010/main" val="19136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124744"/>
            <a:ext cx="8191822" cy="4680520"/>
          </a:xfrm>
        </p:spPr>
        <p:txBody>
          <a:bodyPr>
            <a:normAutofit/>
          </a:bodyPr>
          <a:lstStyle/>
          <a:p>
            <a:pPr marL="0" indent="0">
              <a:spcBef>
                <a:spcPct val="20000"/>
              </a:spcBef>
              <a:buNone/>
            </a:pPr>
            <a:r>
              <a:rPr kumimoji="1" lang="zh-CN" altLang="en-US" sz="2400" b="1" i="1" dirty="0">
                <a:solidFill>
                  <a:srgbClr val="FF3300"/>
                </a:solidFill>
                <a:latin typeface="Times New Roman" pitchFamily="18" charset="0"/>
              </a:rPr>
              <a:t>例：</a:t>
            </a:r>
            <a:r>
              <a:rPr kumimoji="1" lang="zh-CN" altLang="en-US" sz="2400" b="1" dirty="0">
                <a:latin typeface="Times New Roman" pitchFamily="18" charset="0"/>
              </a:rPr>
              <a:t>已知  </a:t>
            </a:r>
            <a:r>
              <a:rPr kumimoji="1" lang="en-US" altLang="zh-CN" sz="2400" b="1" dirty="0">
                <a:latin typeface="Times New Roman" pitchFamily="18" charset="0"/>
              </a:rPr>
              <a:t>R(U</a:t>
            </a:r>
            <a:r>
              <a:rPr kumimoji="1" lang="zh-CN" altLang="en-US" sz="2400" b="1" dirty="0">
                <a:latin typeface="Times New Roman" pitchFamily="18" charset="0"/>
              </a:rPr>
              <a:t>，</a:t>
            </a:r>
            <a:r>
              <a:rPr kumimoji="1" lang="en-US" altLang="zh-CN" sz="2400" b="1" dirty="0">
                <a:latin typeface="Times New Roman" pitchFamily="18" charset="0"/>
              </a:rPr>
              <a:t>F)    U={A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E</a:t>
            </a:r>
            <a:r>
              <a:rPr kumimoji="1" lang="zh-CN" altLang="en-US" sz="2400" b="1" dirty="0">
                <a:latin typeface="Times New Roman" pitchFamily="18" charset="0"/>
              </a:rPr>
              <a:t>，</a:t>
            </a:r>
            <a:r>
              <a:rPr kumimoji="1" lang="en-US" altLang="zh-CN" sz="2400" b="1" dirty="0">
                <a:latin typeface="Times New Roman" pitchFamily="18" charset="0"/>
              </a:rPr>
              <a:t>F}</a:t>
            </a:r>
            <a:r>
              <a:rPr kumimoji="1" lang="zh-CN" altLang="en-US" sz="2400" b="1" dirty="0">
                <a:latin typeface="Times New Roman" pitchFamily="18" charset="0"/>
              </a:rPr>
              <a:t>，</a:t>
            </a:r>
            <a:r>
              <a:rPr kumimoji="1" lang="en-US" altLang="zh-CN" sz="2400" b="1" dirty="0">
                <a:latin typeface="Times New Roman" pitchFamily="18" charset="0"/>
              </a:rPr>
              <a:t>F={AB→C, C→D</a:t>
            </a:r>
            <a:r>
              <a:rPr kumimoji="1" lang="zh-CN" altLang="en-US" sz="2400" b="1" dirty="0">
                <a:latin typeface="Times New Roman" pitchFamily="18" charset="0"/>
              </a:rPr>
              <a:t>，</a:t>
            </a:r>
            <a:r>
              <a:rPr kumimoji="1" lang="en-US" altLang="zh-CN" sz="2400" b="1" dirty="0">
                <a:latin typeface="Times New Roman" pitchFamily="18" charset="0"/>
              </a:rPr>
              <a:t>A→F</a:t>
            </a:r>
            <a:r>
              <a:rPr kumimoji="1" lang="zh-CN" altLang="en-US" sz="2400" b="1" dirty="0">
                <a:latin typeface="Times New Roman" pitchFamily="18" charset="0"/>
              </a:rPr>
              <a:t>，</a:t>
            </a:r>
            <a:r>
              <a:rPr kumimoji="1" lang="en-US" altLang="zh-CN" sz="2400" b="1" dirty="0">
                <a:latin typeface="Times New Roman" pitchFamily="18" charset="0"/>
              </a:rPr>
              <a:t>D→E</a:t>
            </a:r>
            <a:r>
              <a:rPr kumimoji="1" lang="zh-CN" altLang="en-US" sz="2400" b="1" dirty="0">
                <a:latin typeface="Times New Roman" pitchFamily="18" charset="0"/>
              </a:rPr>
              <a:t>，</a:t>
            </a:r>
            <a:r>
              <a:rPr kumimoji="1" lang="en-US" altLang="zh-CN" sz="2400" b="1" dirty="0">
                <a:latin typeface="Times New Roman" pitchFamily="18" charset="0"/>
              </a:rPr>
              <a:t>D→F} </a:t>
            </a:r>
          </a:p>
          <a:p>
            <a:pPr marL="0" indent="0">
              <a:spcBef>
                <a:spcPct val="20000"/>
              </a:spcBef>
              <a:buNone/>
            </a:pPr>
            <a:r>
              <a:rPr kumimoji="1" lang="en-US" altLang="zh-CN" sz="2400" b="1" dirty="0" smtClean="0">
                <a:latin typeface="Times New Roman" pitchFamily="18" charset="0"/>
              </a:rPr>
              <a:t>ρ</a:t>
            </a:r>
            <a:r>
              <a:rPr kumimoji="1" lang="en-US" altLang="zh-CN" sz="2400" b="1" dirty="0">
                <a:latin typeface="Times New Roman" pitchFamily="18" charset="0"/>
              </a:rPr>
              <a:t>={R</a:t>
            </a:r>
            <a:r>
              <a:rPr kumimoji="1" lang="en-US" altLang="zh-CN" sz="2400" b="1" baseline="-20000" dirty="0">
                <a:latin typeface="Times New Roman" pitchFamily="18" charset="0"/>
              </a:rPr>
              <a:t>1</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R</a:t>
            </a:r>
            <a:r>
              <a:rPr kumimoji="1" lang="en-US" altLang="zh-CN" sz="2400" b="1" baseline="-20000" dirty="0">
                <a:latin typeface="Times New Roman" pitchFamily="18" charset="0"/>
              </a:rPr>
              <a:t>2</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R</a:t>
            </a:r>
            <a:r>
              <a:rPr kumimoji="1" lang="en-US" altLang="zh-CN" sz="2400" b="1" baseline="-20000" dirty="0">
                <a:latin typeface="Times New Roman" pitchFamily="18" charset="0"/>
              </a:rPr>
              <a:t>3</a:t>
            </a:r>
            <a:r>
              <a:rPr kumimoji="1" lang="en-US" altLang="zh-CN" sz="2400" b="1" dirty="0">
                <a:latin typeface="Times New Roman" pitchFamily="18" charset="0"/>
              </a:rPr>
              <a:t>(D</a:t>
            </a:r>
            <a:r>
              <a:rPr kumimoji="1" lang="zh-CN" altLang="en-US" sz="2400" b="1" dirty="0">
                <a:latin typeface="Times New Roman" pitchFamily="18" charset="0"/>
              </a:rPr>
              <a:t>，</a:t>
            </a:r>
            <a:r>
              <a:rPr kumimoji="1" lang="en-US" altLang="zh-CN" sz="2400" b="1" dirty="0">
                <a:latin typeface="Times New Roman" pitchFamily="18" charset="0"/>
              </a:rPr>
              <a:t>E</a:t>
            </a:r>
            <a:r>
              <a:rPr kumimoji="1" lang="zh-CN" altLang="en-US" sz="2400" b="1" dirty="0">
                <a:latin typeface="Times New Roman" pitchFamily="18" charset="0"/>
              </a:rPr>
              <a:t>，</a:t>
            </a:r>
            <a:r>
              <a:rPr kumimoji="1" lang="en-US" altLang="zh-CN" sz="2400" b="1" dirty="0">
                <a:latin typeface="Times New Roman" pitchFamily="18" charset="0"/>
              </a:rPr>
              <a:t>F</a:t>
            </a:r>
            <a:r>
              <a:rPr kumimoji="1" lang="en-US" altLang="zh-CN" sz="2400" b="1" dirty="0" smtClean="0">
                <a:latin typeface="Times New Roman" pitchFamily="18" charset="0"/>
              </a:rPr>
              <a:t>)}</a:t>
            </a:r>
          </a:p>
          <a:p>
            <a:pPr marL="0" indent="0">
              <a:spcBef>
                <a:spcPct val="20000"/>
              </a:spcBef>
              <a:buNone/>
            </a:pPr>
            <a:endParaRPr kumimoji="1" lang="en-US" altLang="zh-CN" sz="2400" b="1" dirty="0">
              <a:latin typeface="Times New Roman" pitchFamily="18" charset="0"/>
            </a:endParaRPr>
          </a:p>
          <a:p>
            <a:pPr marL="0" indent="0">
              <a:spcBef>
                <a:spcPct val="20000"/>
              </a:spcBef>
              <a:buNone/>
            </a:pPr>
            <a:r>
              <a:rPr kumimoji="1" lang="zh-CN" altLang="en-US" sz="2400" b="1" dirty="0" smtClean="0">
                <a:latin typeface="Times New Roman" pitchFamily="18" charset="0"/>
              </a:rPr>
              <a:t>解：</a:t>
            </a:r>
            <a:r>
              <a:rPr kumimoji="1" lang="en-US" altLang="zh-CN" sz="2400" b="1" dirty="0" smtClean="0">
                <a:latin typeface="Times New Roman" pitchFamily="18" charset="0"/>
              </a:rPr>
              <a:t>3</a:t>
            </a:r>
            <a:r>
              <a:rPr kumimoji="1" lang="zh-CN" altLang="en-US" sz="2400" b="1" dirty="0" smtClean="0">
                <a:latin typeface="Times New Roman" pitchFamily="18" charset="0"/>
              </a:rPr>
              <a:t>）求</a:t>
            </a:r>
            <a:r>
              <a:rPr kumimoji="1" lang="en-US" altLang="zh-CN" sz="2400" b="1" dirty="0" smtClean="0">
                <a:latin typeface="Times New Roman" pitchFamily="18" charset="0"/>
              </a:rPr>
              <a:t>F2, F</a:t>
            </a:r>
            <a:r>
              <a:rPr kumimoji="1" lang="zh-CN" altLang="en-US" sz="2400" b="1" dirty="0" smtClean="0">
                <a:latin typeface="Times New Roman" pitchFamily="18" charset="0"/>
              </a:rPr>
              <a:t>中有</a:t>
            </a:r>
            <a:r>
              <a:rPr kumimoji="1" lang="en-US" altLang="zh-CN" sz="2400" b="1" dirty="0" smtClean="0">
                <a:latin typeface="Times New Roman" pitchFamily="18" charset="0"/>
              </a:rPr>
              <a:t>C</a:t>
            </a:r>
            <a:r>
              <a:rPr kumimoji="1" lang="en-US" altLang="zh-CN" sz="2400" b="1" dirty="0" smtClean="0">
                <a:latin typeface="Times New Roman" pitchFamily="18" charset="0"/>
                <a:sym typeface="Wingdings" panose="05000000000000000000" pitchFamily="2" charset="2"/>
              </a:rPr>
              <a:t></a:t>
            </a:r>
            <a:r>
              <a:rPr kumimoji="1" lang="en-US" altLang="zh-CN" sz="2400" b="1" dirty="0" smtClean="0">
                <a:latin typeface="Times New Roman" pitchFamily="18" charset="0"/>
              </a:rPr>
              <a:t>D</a:t>
            </a:r>
            <a:r>
              <a:rPr kumimoji="1" lang="zh-CN" altLang="en-US" sz="2400" b="1" dirty="0" smtClean="0">
                <a:latin typeface="Times New Roman" pitchFamily="18" charset="0"/>
              </a:rPr>
              <a:t>并入</a:t>
            </a:r>
            <a:r>
              <a:rPr kumimoji="1" lang="en-US" altLang="zh-CN" sz="2400" b="1" dirty="0" smtClean="0">
                <a:latin typeface="Times New Roman" pitchFamily="18" charset="0"/>
              </a:rPr>
              <a:t>F2</a:t>
            </a:r>
          </a:p>
          <a:p>
            <a:pPr marL="0" indent="0">
              <a:spcBef>
                <a:spcPct val="20000"/>
              </a:spcBef>
              <a:buNone/>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求单属性</a:t>
            </a:r>
            <a:r>
              <a:rPr kumimoji="1" lang="en-US" altLang="zh-CN" sz="2400" b="1" dirty="0" smtClean="0">
                <a:latin typeface="Times New Roman" pitchFamily="18" charset="0"/>
              </a:rPr>
              <a:t>D+=DEF</a:t>
            </a:r>
            <a:r>
              <a:rPr kumimoji="1" lang="zh-CN" altLang="en-US" sz="2400" b="1" dirty="0" smtClean="0">
                <a:latin typeface="Times New Roman" pitchFamily="18" charset="0"/>
              </a:rPr>
              <a:t>，无函数依赖可加入，算法结束</a:t>
            </a:r>
            <a:endParaRPr kumimoji="1" lang="en-US" altLang="zh-CN" sz="2400" b="1" dirty="0" smtClean="0">
              <a:latin typeface="Times New Roman" pitchFamily="18" charset="0"/>
            </a:endParaRPr>
          </a:p>
          <a:p>
            <a:pPr marL="0" indent="0">
              <a:spcBef>
                <a:spcPct val="20000"/>
              </a:spcBef>
              <a:buNone/>
            </a:pPr>
            <a:r>
              <a:rPr kumimoji="1" lang="en-US" altLang="zh-CN" sz="2400" b="1" dirty="0">
                <a:latin typeface="Times New Roman" pitchFamily="18" charset="0"/>
              </a:rPr>
              <a:t>	</a:t>
            </a:r>
            <a:r>
              <a:rPr kumimoji="1" lang="en-US" altLang="zh-CN" sz="2400" b="1" dirty="0" smtClean="0">
                <a:latin typeface="Times New Roman" pitchFamily="18" charset="0"/>
              </a:rPr>
              <a:t>  F2={</a:t>
            </a:r>
            <a:r>
              <a:rPr kumimoji="1" lang="en-US" altLang="zh-CN" sz="2400" b="1" dirty="0">
                <a:latin typeface="Times New Roman" pitchFamily="18" charset="0"/>
              </a:rPr>
              <a:t>C</a:t>
            </a:r>
            <a:r>
              <a:rPr kumimoji="1" lang="en-US" altLang="zh-CN" sz="2400" b="1" dirty="0">
                <a:latin typeface="Times New Roman" pitchFamily="18" charset="0"/>
                <a:sym typeface="Wingdings" panose="05000000000000000000" pitchFamily="2" charset="2"/>
              </a:rPr>
              <a:t></a:t>
            </a:r>
            <a:r>
              <a:rPr kumimoji="1" lang="en-US" altLang="zh-CN" sz="2400" b="1" dirty="0">
                <a:latin typeface="Times New Roman" pitchFamily="18" charset="0"/>
              </a:rPr>
              <a:t>D</a:t>
            </a:r>
            <a:r>
              <a:rPr kumimoji="1" lang="en-US" altLang="zh-CN" sz="2400" b="1" dirty="0" smtClean="0">
                <a:latin typeface="Times New Roman" pitchFamily="18" charset="0"/>
              </a:rPr>
              <a:t>}</a:t>
            </a:r>
          </a:p>
          <a:p>
            <a:pPr marL="0" indent="0">
              <a:spcBef>
                <a:spcPct val="20000"/>
              </a:spcBef>
              <a:buNone/>
            </a:pPr>
            <a:r>
              <a:rPr kumimoji="1" lang="en-US" altLang="zh-CN" sz="2400" b="1" dirty="0" smtClean="0">
                <a:latin typeface="Times New Roman" pitchFamily="18" charset="0"/>
              </a:rPr>
              <a:t>4) </a:t>
            </a:r>
            <a:r>
              <a:rPr kumimoji="1" lang="zh-CN" altLang="en-US" sz="2400" b="1" dirty="0" smtClean="0">
                <a:latin typeface="Times New Roman" pitchFamily="18" charset="0"/>
              </a:rPr>
              <a:t>求</a:t>
            </a:r>
            <a:r>
              <a:rPr kumimoji="1" lang="en-US" altLang="zh-CN" sz="2400" b="1" dirty="0" smtClean="0">
                <a:latin typeface="Times New Roman" pitchFamily="18" charset="0"/>
              </a:rPr>
              <a:t>F3,F</a:t>
            </a:r>
            <a:r>
              <a:rPr kumimoji="1" lang="zh-CN" altLang="en-US" sz="2400" b="1" dirty="0" smtClean="0">
                <a:latin typeface="Times New Roman" pitchFamily="18" charset="0"/>
              </a:rPr>
              <a:t>中有</a:t>
            </a:r>
            <a:r>
              <a:rPr kumimoji="1" lang="en-US" altLang="zh-CN" sz="2400" b="1" dirty="0" smtClean="0">
                <a:latin typeface="Times New Roman" pitchFamily="18" charset="0"/>
              </a:rPr>
              <a:t>D</a:t>
            </a:r>
            <a:r>
              <a:rPr kumimoji="1" lang="en-US" altLang="zh-CN" sz="2400" b="1" dirty="0" smtClean="0">
                <a:latin typeface="Times New Roman" pitchFamily="18" charset="0"/>
                <a:sym typeface="Wingdings" panose="05000000000000000000" pitchFamily="2" charset="2"/>
              </a:rPr>
              <a:t>E,DF</a:t>
            </a:r>
            <a:r>
              <a:rPr kumimoji="1" lang="zh-CN" altLang="en-US" sz="2400" b="1" dirty="0" smtClean="0">
                <a:latin typeface="Times New Roman" pitchFamily="18" charset="0"/>
                <a:sym typeface="Wingdings" panose="05000000000000000000" pitchFamily="2" charset="2"/>
              </a:rPr>
              <a:t>可加入到</a:t>
            </a:r>
            <a:r>
              <a:rPr kumimoji="1" lang="en-US" altLang="zh-CN" sz="2400" b="1" dirty="0" smtClean="0">
                <a:latin typeface="Times New Roman" pitchFamily="18" charset="0"/>
                <a:sym typeface="Wingdings" panose="05000000000000000000" pitchFamily="2" charset="2"/>
              </a:rPr>
              <a:t>F3</a:t>
            </a:r>
            <a:r>
              <a:rPr kumimoji="1" lang="zh-CN" altLang="en-US" sz="2400" b="1" dirty="0" smtClean="0">
                <a:latin typeface="Times New Roman" pitchFamily="18" charset="0"/>
                <a:sym typeface="Wingdings" panose="05000000000000000000" pitchFamily="2" charset="2"/>
              </a:rPr>
              <a:t>中</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zh-CN" altLang="en-US" sz="2400" b="1" dirty="0" smtClean="0">
                <a:latin typeface="Times New Roman" pitchFamily="18" charset="0"/>
                <a:sym typeface="Wingdings" panose="05000000000000000000" pitchFamily="2" charset="2"/>
              </a:rPr>
              <a:t>求单属性闭包集，无函数依赖加入，过程略。</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zh-CN" altLang="en-US" sz="2400" b="1" dirty="0" smtClean="0">
                <a:latin typeface="Times New Roman" pitchFamily="18" charset="0"/>
                <a:sym typeface="Wingdings" panose="05000000000000000000" pitchFamily="2" charset="2"/>
              </a:rPr>
              <a:t>求属性集闭包，无函数依赖加入，过程略。</a:t>
            </a:r>
            <a:endParaRPr kumimoji="1" lang="en-US" altLang="zh-CN" sz="2400" b="1" dirty="0" smtClean="0">
              <a:latin typeface="Times New Roman" pitchFamily="18" charset="0"/>
              <a:sym typeface="Wingdings" panose="05000000000000000000" pitchFamily="2" charset="2"/>
            </a:endParaRPr>
          </a:p>
          <a:p>
            <a:pPr marL="0" indent="0">
              <a:spcBef>
                <a:spcPct val="20000"/>
              </a:spcBef>
              <a:buNone/>
            </a:pPr>
            <a:r>
              <a:rPr kumimoji="1" lang="zh-CN" altLang="en-US" sz="2400" b="1" dirty="0" smtClean="0">
                <a:latin typeface="Times New Roman" pitchFamily="18" charset="0"/>
                <a:sym typeface="Wingdings" panose="05000000000000000000" pitchFamily="2" charset="2"/>
              </a:rPr>
              <a:t>故</a:t>
            </a:r>
            <a:r>
              <a:rPr kumimoji="1" lang="en-US" altLang="zh-CN" sz="2400" b="1" dirty="0" smtClean="0">
                <a:latin typeface="Times New Roman" pitchFamily="18" charset="0"/>
                <a:sym typeface="Wingdings" panose="05000000000000000000" pitchFamily="2" charset="2"/>
              </a:rPr>
              <a:t>F3={</a:t>
            </a:r>
            <a:r>
              <a:rPr kumimoji="1" lang="en-US" altLang="zh-CN" sz="2400" b="1" dirty="0">
                <a:latin typeface="Times New Roman" pitchFamily="18" charset="0"/>
              </a:rPr>
              <a:t>D</a:t>
            </a:r>
            <a:r>
              <a:rPr kumimoji="1" lang="en-US" altLang="zh-CN" sz="2400" b="1" dirty="0">
                <a:latin typeface="Times New Roman" pitchFamily="18" charset="0"/>
                <a:sym typeface="Wingdings" panose="05000000000000000000" pitchFamily="2" charset="2"/>
              </a:rPr>
              <a:t>E,DF</a:t>
            </a:r>
            <a:r>
              <a:rPr kumimoji="1" lang="en-US" altLang="zh-CN" sz="2400" b="1" dirty="0" smtClean="0">
                <a:latin typeface="Times New Roman" pitchFamily="18" charset="0"/>
                <a:sym typeface="Wingdings" panose="05000000000000000000" pitchFamily="2" charset="2"/>
              </a:rPr>
              <a:t>}</a:t>
            </a:r>
          </a:p>
          <a:p>
            <a:pPr marL="0" indent="0">
              <a:spcBef>
                <a:spcPct val="20000"/>
              </a:spcBef>
              <a:buNone/>
            </a:pPr>
            <a:endParaRPr kumimoji="1" lang="en-US" altLang="zh-CN" sz="2400" b="1" dirty="0" smtClean="0">
              <a:latin typeface="Times New Roman" pitchFamily="18" charset="0"/>
            </a:endParaRPr>
          </a:p>
          <a:p>
            <a:pPr marL="0" indent="0">
              <a:spcBef>
                <a:spcPct val="20000"/>
              </a:spcBef>
              <a:buNone/>
            </a:pPr>
            <a:endParaRPr kumimoji="1" lang="en-US" altLang="zh-CN" sz="2400" b="1" dirty="0" smtClean="0">
              <a:latin typeface="Times New Roman" pitchFamily="18" charset="0"/>
            </a:endParaRPr>
          </a:p>
          <a:p>
            <a:pPr marL="0" indent="0">
              <a:spcBef>
                <a:spcPct val="20000"/>
              </a:spcBef>
              <a:buNone/>
            </a:pPr>
            <a:endParaRPr kumimoji="1" lang="en-US" altLang="zh-CN" sz="2400" b="1" dirty="0">
              <a:latin typeface="Times New Roman" pitchFamily="18" charset="0"/>
            </a:endParaRPr>
          </a:p>
          <a:p>
            <a:endParaRPr lang="zh-CN" altLang="en-US" sz="2400" dirty="0"/>
          </a:p>
        </p:txBody>
      </p:sp>
    </p:spTree>
    <p:extLst>
      <p:ext uri="{BB962C8B-B14F-4D97-AF65-F5344CB8AC3E}">
        <p14:creationId xmlns:p14="http://schemas.microsoft.com/office/powerpoint/2010/main" val="773685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4" name="内容占位符 3"/>
          <p:cNvSpPr>
            <a:spLocks noGrp="1"/>
          </p:cNvSpPr>
          <p:nvPr>
            <p:ph idx="1"/>
          </p:nvPr>
        </p:nvSpPr>
        <p:spPr>
          <a:xfrm>
            <a:off x="457200" y="1556792"/>
            <a:ext cx="8229600" cy="3240360"/>
          </a:xfrm>
        </p:spPr>
        <p:txBody>
          <a:bodyPr/>
          <a:lstStyle/>
          <a:p>
            <a:r>
              <a:rPr lang="zh-CN" altLang="en-US" dirty="0"/>
              <a:t>模式分解的等价性，实施分解三个不同的准则：</a:t>
            </a:r>
            <a:endParaRPr lang="en-US" altLang="zh-CN" dirty="0"/>
          </a:p>
          <a:p>
            <a:pPr marL="0" indent="0">
              <a:buNone/>
            </a:pPr>
            <a:r>
              <a:rPr lang="en-US" altLang="zh-CN" dirty="0"/>
              <a:t>	1.</a:t>
            </a:r>
            <a:r>
              <a:rPr lang="zh-CN" altLang="en-US" dirty="0"/>
              <a:t>分解具有“无损连接性”</a:t>
            </a:r>
            <a:endParaRPr lang="en-US" altLang="zh-CN" dirty="0"/>
          </a:p>
          <a:p>
            <a:pPr marL="0" indent="0">
              <a:buNone/>
            </a:pPr>
            <a:r>
              <a:rPr lang="en-US" altLang="zh-CN" dirty="0"/>
              <a:t>	2.</a:t>
            </a:r>
            <a:r>
              <a:rPr lang="zh-CN" altLang="en-US" dirty="0"/>
              <a:t>分解要“保持函数依赖”</a:t>
            </a:r>
            <a:endParaRPr lang="en-US" altLang="zh-CN" dirty="0"/>
          </a:p>
          <a:p>
            <a:pPr marL="0" indent="0">
              <a:buNone/>
            </a:pPr>
            <a:r>
              <a:rPr lang="en-US" altLang="zh-CN" dirty="0"/>
              <a:t>	3.</a:t>
            </a:r>
            <a:r>
              <a:rPr lang="zh-CN" altLang="en-US" dirty="0"/>
              <a:t>分解既要“保持函数依赖”又要具有“无损连接性”</a:t>
            </a:r>
            <a:endParaRPr lang="en-US" altLang="zh-CN" dirty="0"/>
          </a:p>
          <a:p>
            <a:endParaRPr lang="zh-CN" altLang="en-US" dirty="0"/>
          </a:p>
        </p:txBody>
      </p:sp>
    </p:spTree>
    <p:extLst>
      <p:ext uri="{BB962C8B-B14F-4D97-AF65-F5344CB8AC3E}">
        <p14:creationId xmlns:p14="http://schemas.microsoft.com/office/powerpoint/2010/main" val="41854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52400" y="782962"/>
            <a:ext cx="8812088" cy="1812603"/>
          </a:xfrm>
          <a:solidFill>
            <a:schemeClr val="bg1"/>
          </a:solidFill>
          <a:ln w="38100">
            <a:noFill/>
          </a:ln>
        </p:spPr>
        <p:txBody>
          <a:bodyPr/>
          <a:lstStyle/>
          <a:p>
            <a:pPr eaLnBrk="1" hangingPunct="1">
              <a:buFontTx/>
              <a:buNone/>
            </a:pPr>
            <a:r>
              <a:rPr lang="en-US" altLang="zh-CN" b="1" i="1" dirty="0">
                <a:solidFill>
                  <a:schemeClr val="tx2"/>
                </a:solidFill>
              </a:rPr>
              <a:t>2.</a:t>
            </a:r>
            <a:r>
              <a:rPr lang="zh-CN" altLang="en-US" b="1" i="1" dirty="0">
                <a:solidFill>
                  <a:srgbClr val="FF0000"/>
                </a:solidFill>
              </a:rPr>
              <a:t>模式分解举例</a:t>
            </a:r>
            <a:r>
              <a:rPr lang="zh-CN" altLang="en-US" b="1" dirty="0"/>
              <a:t>：设一关系模式</a:t>
            </a:r>
            <a:r>
              <a:rPr lang="en-US" altLang="zh-CN" b="1" dirty="0"/>
              <a:t>R(T#</a:t>
            </a:r>
            <a:r>
              <a:rPr lang="zh-CN" altLang="en-US" b="1" dirty="0"/>
              <a:t>，</a:t>
            </a:r>
            <a:r>
              <a:rPr lang="en-US" altLang="zh-CN" b="1" dirty="0"/>
              <a:t>TD</a:t>
            </a:r>
            <a:r>
              <a:rPr lang="zh-CN" altLang="en-US" b="1" dirty="0"/>
              <a:t>，</a:t>
            </a:r>
            <a:r>
              <a:rPr lang="en-US" altLang="zh-CN" b="1" dirty="0"/>
              <a:t>DH)</a:t>
            </a:r>
            <a:r>
              <a:rPr lang="zh-CN" altLang="en-US" b="1" dirty="0"/>
              <a:t>，其中</a:t>
            </a:r>
            <a:r>
              <a:rPr lang="en-US" altLang="zh-CN" b="1" dirty="0"/>
              <a:t>T#</a:t>
            </a:r>
            <a:r>
              <a:rPr lang="zh-CN" altLang="en-US" b="1" dirty="0"/>
              <a:t>表示教师编号，</a:t>
            </a:r>
            <a:r>
              <a:rPr lang="en-US" altLang="zh-CN" b="1" dirty="0"/>
              <a:t>TD</a:t>
            </a:r>
            <a:r>
              <a:rPr lang="zh-CN" altLang="en-US" b="1" dirty="0"/>
              <a:t>表示教师所属系部，</a:t>
            </a:r>
            <a:r>
              <a:rPr lang="en-US" altLang="zh-CN" b="1" dirty="0"/>
              <a:t>DH</a:t>
            </a:r>
            <a:r>
              <a:rPr lang="zh-CN" altLang="en-US" b="1" dirty="0"/>
              <a:t>表示系主任名。假定每位教师只能在一个系任教，每个系只有一位系主任。</a:t>
            </a:r>
          </a:p>
        </p:txBody>
      </p:sp>
      <p:sp>
        <p:nvSpPr>
          <p:cNvPr id="79874" name="灯片编号占位符 5"/>
          <p:cNvSpPr>
            <a:spLocks noGrp="1"/>
          </p:cNvSpPr>
          <p:nvPr>
            <p:ph type="sldNum" sz="quarter" idx="12"/>
          </p:nvPr>
        </p:nvSpPr>
        <p:spPr>
          <a:noFill/>
        </p:spPr>
        <p:txBody>
          <a:bodyPr/>
          <a:lstStyle/>
          <a:p>
            <a:fld id="{72D781BD-3E97-4A83-8595-706E813D3C4F}" type="slidenum">
              <a:rPr lang="en-US" altLang="zh-CN" smtClean="0"/>
              <a:pPr/>
              <a:t>35</a:t>
            </a:fld>
            <a:endParaRPr lang="en-US" altLang="zh-CN" smtClean="0"/>
          </a:p>
        </p:txBody>
      </p:sp>
      <p:grpSp>
        <p:nvGrpSpPr>
          <p:cNvPr id="2" name="Group 3"/>
          <p:cNvGrpSpPr>
            <a:grpSpLocks/>
          </p:cNvGrpSpPr>
          <p:nvPr/>
        </p:nvGrpSpPr>
        <p:grpSpPr bwMode="auto">
          <a:xfrm>
            <a:off x="5410200" y="3313910"/>
            <a:ext cx="2743200" cy="2230438"/>
            <a:chOff x="3408" y="2073"/>
            <a:chExt cx="1728" cy="1686"/>
          </a:xfrm>
        </p:grpSpPr>
        <p:sp>
          <p:nvSpPr>
            <p:cNvPr id="79898" name="Text Box 4"/>
            <p:cNvSpPr txBox="1">
              <a:spLocks noChangeArrowheads="1"/>
            </p:cNvSpPr>
            <p:nvPr/>
          </p:nvSpPr>
          <p:spPr bwMode="auto">
            <a:xfrm>
              <a:off x="3408" y="2745"/>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dirty="0">
                  <a:latin typeface="Times New Roman" pitchFamily="18" charset="0"/>
                </a:rPr>
                <a:t>T#</a:t>
              </a:r>
            </a:p>
          </p:txBody>
        </p:sp>
        <p:sp>
          <p:nvSpPr>
            <p:cNvPr id="79899" name="Text Box 5"/>
            <p:cNvSpPr txBox="1">
              <a:spLocks noChangeArrowheads="1"/>
            </p:cNvSpPr>
            <p:nvPr/>
          </p:nvSpPr>
          <p:spPr bwMode="auto">
            <a:xfrm>
              <a:off x="4656" y="2073"/>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79900" name="Text Box 6"/>
            <p:cNvSpPr txBox="1">
              <a:spLocks noChangeArrowheads="1"/>
            </p:cNvSpPr>
            <p:nvPr/>
          </p:nvSpPr>
          <p:spPr bwMode="auto">
            <a:xfrm>
              <a:off x="4656" y="3363"/>
              <a:ext cx="480" cy="396"/>
            </a:xfrm>
            <a:prstGeom prst="rect">
              <a:avLst/>
            </a:prstGeom>
            <a:noFill/>
            <a:ln w="9525">
              <a:solidFill>
                <a:schemeClr val="tx1"/>
              </a:solid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79901" name="Line 7"/>
            <p:cNvSpPr>
              <a:spLocks noChangeShapeType="1"/>
            </p:cNvSpPr>
            <p:nvPr/>
          </p:nvSpPr>
          <p:spPr bwMode="auto">
            <a:xfrm flipV="1">
              <a:off x="3888" y="2217"/>
              <a:ext cx="768" cy="624"/>
            </a:xfrm>
            <a:prstGeom prst="line">
              <a:avLst/>
            </a:prstGeom>
            <a:noFill/>
            <a:ln w="9525">
              <a:solidFill>
                <a:schemeClr val="tx1"/>
              </a:solidFill>
              <a:round/>
              <a:headEnd/>
              <a:tailEnd type="triangle" w="lg" len="med"/>
            </a:ln>
          </p:spPr>
          <p:txBody>
            <a:bodyPr wrap="none" anchor="ctr"/>
            <a:lstStyle/>
            <a:p>
              <a:endParaRPr lang="zh-CN" altLang="en-US" sz="2800"/>
            </a:p>
          </p:txBody>
        </p:sp>
        <p:sp>
          <p:nvSpPr>
            <p:cNvPr id="79902" name="Line 8"/>
            <p:cNvSpPr>
              <a:spLocks noChangeShapeType="1"/>
            </p:cNvSpPr>
            <p:nvPr/>
          </p:nvSpPr>
          <p:spPr bwMode="auto">
            <a:xfrm>
              <a:off x="4848" y="2361"/>
              <a:ext cx="0" cy="1008"/>
            </a:xfrm>
            <a:prstGeom prst="line">
              <a:avLst/>
            </a:prstGeom>
            <a:noFill/>
            <a:ln w="9525">
              <a:solidFill>
                <a:schemeClr val="tx1"/>
              </a:solidFill>
              <a:round/>
              <a:headEnd/>
              <a:tailEnd type="triangle" w="lg" len="med"/>
            </a:ln>
          </p:spPr>
          <p:txBody>
            <a:bodyPr wrap="none" anchor="ctr"/>
            <a:lstStyle/>
            <a:p>
              <a:endParaRPr lang="zh-CN" altLang="en-US" sz="2800"/>
            </a:p>
          </p:txBody>
        </p:sp>
        <p:sp>
          <p:nvSpPr>
            <p:cNvPr id="79903" name="Line 9"/>
            <p:cNvSpPr>
              <a:spLocks noChangeShapeType="1"/>
            </p:cNvSpPr>
            <p:nvPr/>
          </p:nvSpPr>
          <p:spPr bwMode="auto">
            <a:xfrm>
              <a:off x="3888" y="2841"/>
              <a:ext cx="768" cy="672"/>
            </a:xfrm>
            <a:prstGeom prst="line">
              <a:avLst/>
            </a:prstGeom>
            <a:noFill/>
            <a:ln w="9525" cap="rnd">
              <a:solidFill>
                <a:schemeClr val="tx1"/>
              </a:solidFill>
              <a:prstDash val="sysDot"/>
              <a:round/>
              <a:headEnd/>
              <a:tailEnd type="triangle" w="lg" len="med"/>
            </a:ln>
          </p:spPr>
          <p:txBody>
            <a:bodyPr wrap="none" anchor="ctr"/>
            <a:lstStyle/>
            <a:p>
              <a:endParaRPr lang="zh-CN" altLang="en-US" sz="2800"/>
            </a:p>
          </p:txBody>
        </p:sp>
      </p:grpSp>
      <p:grpSp>
        <p:nvGrpSpPr>
          <p:cNvPr id="3" name="Group 10"/>
          <p:cNvGrpSpPr>
            <a:grpSpLocks/>
          </p:cNvGrpSpPr>
          <p:nvPr/>
        </p:nvGrpSpPr>
        <p:grpSpPr bwMode="auto">
          <a:xfrm>
            <a:off x="381000" y="2924973"/>
            <a:ext cx="4419600" cy="2809876"/>
            <a:chOff x="192" y="1920"/>
            <a:chExt cx="2784" cy="2124"/>
          </a:xfrm>
        </p:grpSpPr>
        <p:sp>
          <p:nvSpPr>
            <p:cNvPr id="79878" name="Line 11"/>
            <p:cNvSpPr>
              <a:spLocks noChangeShapeType="1"/>
            </p:cNvSpPr>
            <p:nvPr/>
          </p:nvSpPr>
          <p:spPr bwMode="auto">
            <a:xfrm>
              <a:off x="192" y="1920"/>
              <a:ext cx="2784" cy="0"/>
            </a:xfrm>
            <a:prstGeom prst="line">
              <a:avLst/>
            </a:prstGeom>
            <a:noFill/>
            <a:ln w="9525">
              <a:solidFill>
                <a:schemeClr val="tx1"/>
              </a:solidFill>
              <a:round/>
              <a:headEnd/>
              <a:tailEnd/>
            </a:ln>
          </p:spPr>
          <p:txBody>
            <a:bodyPr wrap="none" anchor="ctr"/>
            <a:lstStyle/>
            <a:p>
              <a:endParaRPr lang="zh-CN" altLang="en-US" sz="2800"/>
            </a:p>
          </p:txBody>
        </p:sp>
        <p:sp>
          <p:nvSpPr>
            <p:cNvPr id="79879" name="Line 12"/>
            <p:cNvSpPr>
              <a:spLocks noChangeShapeType="1"/>
            </p:cNvSpPr>
            <p:nvPr/>
          </p:nvSpPr>
          <p:spPr bwMode="auto">
            <a:xfrm>
              <a:off x="192" y="2352"/>
              <a:ext cx="2784" cy="0"/>
            </a:xfrm>
            <a:prstGeom prst="line">
              <a:avLst/>
            </a:prstGeom>
            <a:noFill/>
            <a:ln w="9525">
              <a:solidFill>
                <a:schemeClr val="tx1"/>
              </a:solidFill>
              <a:round/>
              <a:headEnd/>
              <a:tailEnd/>
            </a:ln>
          </p:spPr>
          <p:txBody>
            <a:bodyPr wrap="none" anchor="ctr"/>
            <a:lstStyle/>
            <a:p>
              <a:endParaRPr lang="zh-CN" altLang="en-US" sz="2800"/>
            </a:p>
          </p:txBody>
        </p:sp>
        <p:sp>
          <p:nvSpPr>
            <p:cNvPr id="79880" name="Line 13"/>
            <p:cNvSpPr>
              <a:spLocks noChangeShapeType="1"/>
            </p:cNvSpPr>
            <p:nvPr/>
          </p:nvSpPr>
          <p:spPr bwMode="auto">
            <a:xfrm>
              <a:off x="192" y="4032"/>
              <a:ext cx="2784" cy="0"/>
            </a:xfrm>
            <a:prstGeom prst="line">
              <a:avLst/>
            </a:prstGeom>
            <a:noFill/>
            <a:ln w="9525">
              <a:solidFill>
                <a:schemeClr val="tx1"/>
              </a:solidFill>
              <a:round/>
              <a:headEnd/>
              <a:tailEnd/>
            </a:ln>
          </p:spPr>
          <p:txBody>
            <a:bodyPr wrap="none" anchor="ctr"/>
            <a:lstStyle/>
            <a:p>
              <a:endParaRPr lang="zh-CN" altLang="en-US" sz="2800"/>
            </a:p>
          </p:txBody>
        </p:sp>
        <p:sp>
          <p:nvSpPr>
            <p:cNvPr id="79881" name="Line 14"/>
            <p:cNvSpPr>
              <a:spLocks noChangeShapeType="1"/>
            </p:cNvSpPr>
            <p:nvPr/>
          </p:nvSpPr>
          <p:spPr bwMode="auto">
            <a:xfrm>
              <a:off x="1008" y="1920"/>
              <a:ext cx="0" cy="2112"/>
            </a:xfrm>
            <a:prstGeom prst="line">
              <a:avLst/>
            </a:prstGeom>
            <a:noFill/>
            <a:ln w="9525">
              <a:solidFill>
                <a:schemeClr val="tx1"/>
              </a:solidFill>
              <a:round/>
              <a:headEnd/>
              <a:tailEnd/>
            </a:ln>
          </p:spPr>
          <p:txBody>
            <a:bodyPr wrap="none" anchor="ctr"/>
            <a:lstStyle/>
            <a:p>
              <a:endParaRPr lang="zh-CN" altLang="en-US" sz="2800"/>
            </a:p>
          </p:txBody>
        </p:sp>
        <p:sp>
          <p:nvSpPr>
            <p:cNvPr id="79882" name="Line 15"/>
            <p:cNvSpPr>
              <a:spLocks noChangeShapeType="1"/>
            </p:cNvSpPr>
            <p:nvPr/>
          </p:nvSpPr>
          <p:spPr bwMode="auto">
            <a:xfrm>
              <a:off x="2016" y="1920"/>
              <a:ext cx="0" cy="2112"/>
            </a:xfrm>
            <a:prstGeom prst="line">
              <a:avLst/>
            </a:prstGeom>
            <a:noFill/>
            <a:ln w="9525">
              <a:solidFill>
                <a:schemeClr val="tx1"/>
              </a:solidFill>
              <a:round/>
              <a:headEnd/>
              <a:tailEnd/>
            </a:ln>
          </p:spPr>
          <p:txBody>
            <a:bodyPr wrap="none" anchor="ctr"/>
            <a:lstStyle/>
            <a:p>
              <a:endParaRPr lang="zh-CN" altLang="en-US" sz="2800"/>
            </a:p>
          </p:txBody>
        </p:sp>
        <p:sp>
          <p:nvSpPr>
            <p:cNvPr id="79883" name="Text Box 16"/>
            <p:cNvSpPr txBox="1">
              <a:spLocks noChangeArrowheads="1"/>
            </p:cNvSpPr>
            <p:nvPr/>
          </p:nvSpPr>
          <p:spPr bwMode="auto">
            <a:xfrm>
              <a:off x="384"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p>
          </p:txBody>
        </p:sp>
        <p:sp>
          <p:nvSpPr>
            <p:cNvPr id="79884" name="Text Box 17"/>
            <p:cNvSpPr txBox="1">
              <a:spLocks noChangeArrowheads="1"/>
            </p:cNvSpPr>
            <p:nvPr/>
          </p:nvSpPr>
          <p:spPr bwMode="auto">
            <a:xfrm>
              <a:off x="1248"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79885" name="Text Box 18"/>
            <p:cNvSpPr txBox="1">
              <a:spLocks noChangeArrowheads="1"/>
            </p:cNvSpPr>
            <p:nvPr/>
          </p:nvSpPr>
          <p:spPr bwMode="auto">
            <a:xfrm>
              <a:off x="2304" y="196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79886" name="Text Box 19"/>
            <p:cNvSpPr txBox="1">
              <a:spLocks noChangeArrowheads="1"/>
            </p:cNvSpPr>
            <p:nvPr/>
          </p:nvSpPr>
          <p:spPr bwMode="auto">
            <a:xfrm>
              <a:off x="432"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T1</a:t>
              </a:r>
            </a:p>
          </p:txBody>
        </p:sp>
        <p:sp>
          <p:nvSpPr>
            <p:cNvPr id="79887" name="Text Box 20"/>
            <p:cNvSpPr txBox="1">
              <a:spLocks noChangeArrowheads="1"/>
            </p:cNvSpPr>
            <p:nvPr/>
          </p:nvSpPr>
          <p:spPr bwMode="auto">
            <a:xfrm>
              <a:off x="432"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T2</a:t>
              </a:r>
            </a:p>
          </p:txBody>
        </p:sp>
        <p:sp>
          <p:nvSpPr>
            <p:cNvPr id="79888" name="Text Box 21"/>
            <p:cNvSpPr txBox="1">
              <a:spLocks noChangeArrowheads="1"/>
            </p:cNvSpPr>
            <p:nvPr/>
          </p:nvSpPr>
          <p:spPr bwMode="auto">
            <a:xfrm>
              <a:off x="432" y="32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T3</a:t>
              </a:r>
            </a:p>
          </p:txBody>
        </p:sp>
        <p:sp>
          <p:nvSpPr>
            <p:cNvPr id="79889" name="Text Box 22"/>
            <p:cNvSpPr txBox="1">
              <a:spLocks noChangeArrowheads="1"/>
            </p:cNvSpPr>
            <p:nvPr/>
          </p:nvSpPr>
          <p:spPr bwMode="auto">
            <a:xfrm>
              <a:off x="432"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T4</a:t>
              </a:r>
            </a:p>
          </p:txBody>
        </p:sp>
        <p:sp>
          <p:nvSpPr>
            <p:cNvPr id="79890" name="Text Box 23"/>
            <p:cNvSpPr txBox="1">
              <a:spLocks noChangeArrowheads="1"/>
            </p:cNvSpPr>
            <p:nvPr/>
          </p:nvSpPr>
          <p:spPr bwMode="auto">
            <a:xfrm>
              <a:off x="1296"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79891" name="Text Box 24"/>
            <p:cNvSpPr txBox="1">
              <a:spLocks noChangeArrowheads="1"/>
            </p:cNvSpPr>
            <p:nvPr/>
          </p:nvSpPr>
          <p:spPr bwMode="auto">
            <a:xfrm>
              <a:off x="1296"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79892" name="Text Box 25"/>
            <p:cNvSpPr txBox="1">
              <a:spLocks noChangeArrowheads="1"/>
            </p:cNvSpPr>
            <p:nvPr/>
          </p:nvSpPr>
          <p:spPr bwMode="auto">
            <a:xfrm>
              <a:off x="1296" y="32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79893" name="Text Box 26"/>
            <p:cNvSpPr txBox="1">
              <a:spLocks noChangeArrowheads="1"/>
            </p:cNvSpPr>
            <p:nvPr/>
          </p:nvSpPr>
          <p:spPr bwMode="auto">
            <a:xfrm>
              <a:off x="1296"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D3</a:t>
              </a:r>
            </a:p>
          </p:txBody>
        </p:sp>
        <p:sp>
          <p:nvSpPr>
            <p:cNvPr id="79894" name="Text Box 27"/>
            <p:cNvSpPr txBox="1">
              <a:spLocks noChangeArrowheads="1"/>
            </p:cNvSpPr>
            <p:nvPr/>
          </p:nvSpPr>
          <p:spPr bwMode="auto">
            <a:xfrm>
              <a:off x="2352" y="2496"/>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79895" name="Text Box 28"/>
            <p:cNvSpPr txBox="1">
              <a:spLocks noChangeArrowheads="1"/>
            </p:cNvSpPr>
            <p:nvPr/>
          </p:nvSpPr>
          <p:spPr bwMode="auto">
            <a:xfrm>
              <a:off x="2352" y="288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79896" name="Text Box 29"/>
            <p:cNvSpPr txBox="1">
              <a:spLocks noChangeArrowheads="1"/>
            </p:cNvSpPr>
            <p:nvPr/>
          </p:nvSpPr>
          <p:spPr bwMode="auto">
            <a:xfrm>
              <a:off x="2352" y="3264"/>
              <a:ext cx="480" cy="396"/>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BB</a:t>
              </a:r>
            </a:p>
          </p:txBody>
        </p:sp>
        <p:sp>
          <p:nvSpPr>
            <p:cNvPr id="79897" name="Text Box 30"/>
            <p:cNvSpPr txBox="1">
              <a:spLocks noChangeArrowheads="1"/>
            </p:cNvSpPr>
            <p:nvPr/>
          </p:nvSpPr>
          <p:spPr bwMode="auto">
            <a:xfrm>
              <a:off x="2352" y="36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CC</a:t>
              </a:r>
            </a:p>
          </p:txBody>
        </p:sp>
      </p:grpSp>
      <p:sp>
        <p:nvSpPr>
          <p:cNvPr id="34" name="矩形 33"/>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347923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barn(outVertical)">
                                      <p:cBhvr>
                                        <p:cTn id="7" dur="500"/>
                                        <p:tgtEl>
                                          <p:spTgt spid="72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152400" y="762000"/>
            <a:ext cx="8915400" cy="3810000"/>
          </a:xfrm>
          <a:solidFill>
            <a:schemeClr val="bg1"/>
          </a:solidFill>
          <a:ln w="38100">
            <a:noFill/>
          </a:ln>
        </p:spPr>
        <p:txBody>
          <a:bodyPr>
            <a:normAutofit/>
          </a:bodyPr>
          <a:lstStyle/>
          <a:p>
            <a:pPr eaLnBrk="1" hangingPunct="1">
              <a:buFontTx/>
              <a:buNone/>
            </a:pPr>
            <a:r>
              <a:rPr lang="zh-CN" altLang="en-US" dirty="0"/>
              <a:t>分解</a:t>
            </a:r>
            <a:r>
              <a:rPr lang="en-US" altLang="zh-CN" dirty="0"/>
              <a:t>1</a:t>
            </a:r>
            <a:r>
              <a:rPr lang="zh-CN" altLang="en-US" dirty="0"/>
              <a:t>：</a:t>
            </a:r>
          </a:p>
          <a:p>
            <a:pPr eaLnBrk="1" hangingPunct="1">
              <a:buFontTx/>
              <a:buNone/>
            </a:pPr>
            <a:r>
              <a:rPr lang="zh-CN" altLang="en-US" dirty="0"/>
              <a:t>     </a:t>
            </a:r>
            <a:r>
              <a:rPr lang="en-US" altLang="zh-CN" dirty="0"/>
              <a:t>ρ</a:t>
            </a:r>
            <a:r>
              <a:rPr lang="en-US" altLang="zh-CN" baseline="-20000" dirty="0"/>
              <a:t>1</a:t>
            </a:r>
            <a:r>
              <a:rPr lang="en-US" altLang="zh-CN" dirty="0"/>
              <a:t>={R</a:t>
            </a:r>
            <a:r>
              <a:rPr lang="en-US" altLang="zh-CN" baseline="-20000" dirty="0"/>
              <a:t>1</a:t>
            </a:r>
            <a:r>
              <a:rPr lang="en-US" altLang="zh-CN" dirty="0"/>
              <a:t>(T#)</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R</a:t>
            </a:r>
            <a:r>
              <a:rPr lang="en-US" altLang="zh-CN" baseline="-20000" dirty="0"/>
              <a:t>3</a:t>
            </a:r>
            <a:r>
              <a:rPr lang="en-US" altLang="zh-CN" dirty="0"/>
              <a:t>(DH)}</a:t>
            </a:r>
          </a:p>
          <a:p>
            <a:pPr eaLnBrk="1" hangingPunct="1">
              <a:buFontTx/>
              <a:buNone/>
            </a:pPr>
            <a:r>
              <a:rPr lang="zh-CN" altLang="en-US" dirty="0"/>
              <a:t>分解</a:t>
            </a:r>
            <a:r>
              <a:rPr lang="en-US" altLang="zh-CN" dirty="0"/>
              <a:t>2</a:t>
            </a:r>
            <a:r>
              <a:rPr lang="zh-CN" altLang="en-US" dirty="0"/>
              <a:t>：</a:t>
            </a:r>
          </a:p>
          <a:p>
            <a:pPr eaLnBrk="1" hangingPunct="1">
              <a:buFontTx/>
              <a:buNone/>
            </a:pPr>
            <a:r>
              <a:rPr lang="zh-CN" altLang="en-US" dirty="0"/>
              <a:t>     </a:t>
            </a:r>
            <a:r>
              <a:rPr lang="en-US" altLang="zh-CN" dirty="0"/>
              <a:t>ρ</a:t>
            </a:r>
            <a:r>
              <a:rPr lang="en-US" altLang="zh-CN" baseline="-20000" dirty="0"/>
              <a:t>2</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a:t>
            </a:r>
            <a:r>
              <a:rPr lang="zh-CN" altLang="en-US" dirty="0"/>
              <a:t>，</a:t>
            </a:r>
            <a:r>
              <a:rPr lang="en-US" altLang="zh-CN" dirty="0"/>
              <a:t>DH)}</a:t>
            </a:r>
          </a:p>
          <a:p>
            <a:pPr eaLnBrk="1" hangingPunct="1">
              <a:buFontTx/>
              <a:buNone/>
            </a:pPr>
            <a:r>
              <a:rPr lang="zh-CN" altLang="en-US" dirty="0"/>
              <a:t>分解</a:t>
            </a:r>
            <a:r>
              <a:rPr lang="en-US" altLang="zh-CN" dirty="0"/>
              <a:t>3</a:t>
            </a:r>
            <a:r>
              <a:rPr lang="zh-CN" altLang="en-US" dirty="0"/>
              <a:t>：</a:t>
            </a:r>
          </a:p>
          <a:p>
            <a:pPr eaLnBrk="1" hangingPunct="1">
              <a:buFontTx/>
              <a:buNone/>
            </a:pPr>
            <a:r>
              <a:rPr lang="zh-CN" altLang="en-US" dirty="0"/>
              <a:t>     </a:t>
            </a:r>
            <a:r>
              <a:rPr lang="en-US" altLang="zh-CN" dirty="0"/>
              <a:t>ρ</a:t>
            </a:r>
            <a:r>
              <a:rPr lang="en-US" altLang="zh-CN" baseline="-20000" dirty="0"/>
              <a:t>3</a:t>
            </a:r>
            <a:r>
              <a:rPr lang="en-US" altLang="zh-CN" dirty="0"/>
              <a:t>={R</a:t>
            </a:r>
            <a:r>
              <a:rPr lang="en-US" altLang="zh-CN" baseline="-20000" dirty="0"/>
              <a:t>1</a:t>
            </a:r>
            <a:r>
              <a:rPr lang="en-US" altLang="zh-CN" dirty="0"/>
              <a:t>(T#</a:t>
            </a:r>
            <a:r>
              <a:rPr lang="zh-CN" altLang="en-US" dirty="0"/>
              <a:t>，</a:t>
            </a:r>
            <a:r>
              <a:rPr lang="en-US" altLang="zh-CN" dirty="0"/>
              <a:t>TD)</a:t>
            </a:r>
            <a:r>
              <a:rPr lang="zh-CN" altLang="en-US" dirty="0"/>
              <a:t>，</a:t>
            </a:r>
            <a:r>
              <a:rPr lang="en-US" altLang="zh-CN" dirty="0"/>
              <a:t>R</a:t>
            </a:r>
            <a:r>
              <a:rPr lang="en-US" altLang="zh-CN" baseline="-20000" dirty="0"/>
              <a:t>2</a:t>
            </a:r>
            <a:r>
              <a:rPr lang="en-US" altLang="zh-CN" dirty="0"/>
              <a:t>(TD</a:t>
            </a:r>
            <a:r>
              <a:rPr lang="zh-CN" altLang="en-US" dirty="0"/>
              <a:t>，</a:t>
            </a:r>
            <a:r>
              <a:rPr lang="en-US" altLang="zh-CN" dirty="0"/>
              <a:t>DH)}</a:t>
            </a:r>
          </a:p>
        </p:txBody>
      </p:sp>
      <p:sp>
        <p:nvSpPr>
          <p:cNvPr id="80898" name="灯片编号占位符 5"/>
          <p:cNvSpPr>
            <a:spLocks noGrp="1"/>
          </p:cNvSpPr>
          <p:nvPr>
            <p:ph type="sldNum" sz="quarter" idx="12"/>
          </p:nvPr>
        </p:nvSpPr>
        <p:spPr>
          <a:noFill/>
        </p:spPr>
        <p:txBody>
          <a:bodyPr/>
          <a:lstStyle/>
          <a:p>
            <a:fld id="{2CD0BD5C-AFE6-4AA4-9F03-DB3AA3CEF969}" type="slidenum">
              <a:rPr lang="en-US" altLang="zh-CN" smtClean="0"/>
              <a:pPr/>
              <a:t>36</a:t>
            </a:fld>
            <a:endParaRPr lang="en-US" altLang="zh-CN" smtClean="0"/>
          </a:p>
        </p:txBody>
      </p:sp>
      <p:sp>
        <p:nvSpPr>
          <p:cNvPr id="73731" name="WordArt 3"/>
          <p:cNvSpPr>
            <a:spLocks noChangeArrowheads="1" noChangeShapeType="1" noTextEdit="1"/>
          </p:cNvSpPr>
          <p:nvPr/>
        </p:nvSpPr>
        <p:spPr bwMode="auto">
          <a:xfrm>
            <a:off x="6553200" y="1268763"/>
            <a:ext cx="1371600" cy="583407"/>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pPr algn="ctr"/>
            <a:r>
              <a:rPr lang="zh-CN" altLang="en-US" sz="3600" kern="10" dirty="0">
                <a:ln w="9525">
                  <a:round/>
                  <a:headEnd/>
                  <a:tailEnd/>
                </a:ln>
                <a:gradFill rotWithShape="1">
                  <a:gsLst>
                    <a:gs pos="0">
                      <a:srgbClr val="FFE701"/>
                    </a:gs>
                    <a:gs pos="100000">
                      <a:srgbClr val="FE3E02"/>
                    </a:gs>
                  </a:gsLst>
                  <a:lin ang="5400000" scaled="1"/>
                </a:gradFill>
                <a:latin typeface="宋体"/>
                <a:ea typeface="宋体"/>
              </a:rPr>
              <a:t>分解：</a:t>
            </a:r>
          </a:p>
        </p:txBody>
      </p:sp>
      <p:sp>
        <p:nvSpPr>
          <p:cNvPr id="2" name="文本框 1"/>
          <p:cNvSpPr txBox="1"/>
          <p:nvPr/>
        </p:nvSpPr>
        <p:spPr>
          <a:xfrm>
            <a:off x="1475656" y="5013177"/>
            <a:ext cx="6048672" cy="523220"/>
          </a:xfrm>
          <a:prstGeom prst="rect">
            <a:avLst/>
          </a:prstGeom>
          <a:noFill/>
        </p:spPr>
        <p:txBody>
          <a:bodyPr wrap="square" rtlCol="0">
            <a:spAutoFit/>
          </a:bodyPr>
          <a:lstStyle/>
          <a:p>
            <a:r>
              <a:rPr lang="zh-CN" altLang="en-US" sz="2800" dirty="0"/>
              <a:t>分析：这三种分解哪一个最好？</a:t>
            </a:r>
          </a:p>
        </p:txBody>
      </p:sp>
      <p:sp>
        <p:nvSpPr>
          <p:cNvPr id="8" name="矩形 7"/>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217859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slide(fromRight)">
                                      <p:cBhvr>
                                        <p:cTn id="7" dur="500"/>
                                        <p:tgtEl>
                                          <p:spTgt spid="73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slide(fromRight)">
                                      <p:cBhvr>
                                        <p:cTn id="12" dur="500"/>
                                        <p:tgtEl>
                                          <p:spTgt spid="73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slide(fromRight)">
                                      <p:cBhvr>
                                        <p:cTn id="17" dur="500"/>
                                        <p:tgtEl>
                                          <p:spTgt spid="73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3730">
                                            <p:txEl>
                                              <p:pRg st="3" end="3"/>
                                            </p:txEl>
                                          </p:spTgt>
                                        </p:tgtEl>
                                        <p:attrNameLst>
                                          <p:attrName>style.visibility</p:attrName>
                                        </p:attrNameLst>
                                      </p:cBhvr>
                                      <p:to>
                                        <p:strVal val="visible"/>
                                      </p:to>
                                    </p:set>
                                    <p:animEffect transition="in" filter="slide(fromRight)">
                                      <p:cBhvr>
                                        <p:cTn id="22" dur="500"/>
                                        <p:tgtEl>
                                          <p:spTgt spid="737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3730">
                                            <p:txEl>
                                              <p:pRg st="4" end="4"/>
                                            </p:txEl>
                                          </p:spTgt>
                                        </p:tgtEl>
                                        <p:attrNameLst>
                                          <p:attrName>style.visibility</p:attrName>
                                        </p:attrNameLst>
                                      </p:cBhvr>
                                      <p:to>
                                        <p:strVal val="visible"/>
                                      </p:to>
                                    </p:set>
                                    <p:animEffect transition="in" filter="slide(fromRight)">
                                      <p:cBhvr>
                                        <p:cTn id="27" dur="500"/>
                                        <p:tgtEl>
                                          <p:spTgt spid="737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73730">
                                            <p:txEl>
                                              <p:pRg st="5" end="5"/>
                                            </p:txEl>
                                          </p:spTgt>
                                        </p:tgtEl>
                                        <p:attrNameLst>
                                          <p:attrName>style.visibility</p:attrName>
                                        </p:attrNameLst>
                                      </p:cBhvr>
                                      <p:to>
                                        <p:strVal val="visible"/>
                                      </p:to>
                                    </p:set>
                                    <p:animEffect transition="in" filter="slide(fromRight)">
                                      <p:cBhvr>
                                        <p:cTn id="32" dur="500"/>
                                        <p:tgtEl>
                                          <p:spTgt spid="73730">
                                            <p:txEl>
                                              <p:pRg st="5" end="5"/>
                                            </p:txEl>
                                          </p:spTgt>
                                        </p:tgtEl>
                                      </p:cBhvr>
                                    </p:animEffect>
                                  </p:childTnLst>
                                </p:cTn>
                              </p:par>
                            </p:childTnLst>
                          </p:cTn>
                        </p:par>
                        <p:par>
                          <p:cTn id="33" fill="hold">
                            <p:stCondLst>
                              <p:cond delay="500"/>
                            </p:stCondLst>
                            <p:childTnLst>
                              <p:par>
                                <p:cTn id="34" presetID="2" presetClass="entr" presetSubtype="8" fill="hold" grpId="0" nodeType="afterEffect">
                                  <p:stCondLst>
                                    <p:cond delay="2000"/>
                                  </p:stCondLst>
                                  <p:childTnLst>
                                    <p:set>
                                      <p:cBhvr>
                                        <p:cTn id="35" dur="1" fill="hold">
                                          <p:stCondLst>
                                            <p:cond delay="0"/>
                                          </p:stCondLst>
                                        </p:cTn>
                                        <p:tgtEl>
                                          <p:spTgt spid="73731"/>
                                        </p:tgtEl>
                                        <p:attrNameLst>
                                          <p:attrName>style.visibility</p:attrName>
                                        </p:attrNameLst>
                                      </p:cBhvr>
                                      <p:to>
                                        <p:strVal val="visible"/>
                                      </p:to>
                                    </p:set>
                                    <p:anim calcmode="lin" valueType="num">
                                      <p:cBhvr additive="base">
                                        <p:cTn id="36" dur="500" fill="hold"/>
                                        <p:tgtEl>
                                          <p:spTgt spid="73731"/>
                                        </p:tgtEl>
                                        <p:attrNameLst>
                                          <p:attrName>ppt_x</p:attrName>
                                        </p:attrNameLst>
                                      </p:cBhvr>
                                      <p:tavLst>
                                        <p:tav tm="0">
                                          <p:val>
                                            <p:strVal val="0-#ppt_w/2"/>
                                          </p:val>
                                        </p:tav>
                                        <p:tav tm="100000">
                                          <p:val>
                                            <p:strVal val="#ppt_x"/>
                                          </p:val>
                                        </p:tav>
                                      </p:tavLst>
                                    </p:anim>
                                    <p:anim calcmode="lin" valueType="num">
                                      <p:cBhvr additive="base">
                                        <p:cTn id="37"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advAuto="0"/>
      <p:bldP spid="73731"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758A4448-560E-4439-BC12-D418B82F164D}" type="slidenum">
              <a:rPr lang="en-US" altLang="zh-CN" smtClean="0"/>
              <a:pPr/>
              <a:t>37</a:t>
            </a:fld>
            <a:endParaRPr lang="en-US" altLang="zh-CN" smtClean="0"/>
          </a:p>
        </p:txBody>
      </p:sp>
      <p:sp>
        <p:nvSpPr>
          <p:cNvPr id="74754" name="Text Box 2"/>
          <p:cNvSpPr txBox="1">
            <a:spLocks noChangeArrowheads="1"/>
          </p:cNvSpPr>
          <p:nvPr/>
        </p:nvSpPr>
        <p:spPr bwMode="auto">
          <a:xfrm>
            <a:off x="533400" y="825501"/>
            <a:ext cx="1676400"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dirty="0">
                <a:solidFill>
                  <a:srgbClr val="FFFF99"/>
                </a:solidFill>
                <a:latin typeface="Times New Roman" pitchFamily="18" charset="0"/>
              </a:rPr>
              <a:t>分解</a:t>
            </a:r>
            <a:r>
              <a:rPr kumimoji="1" lang="en-US" altLang="zh-CN" sz="2800" b="1" i="1" dirty="0">
                <a:solidFill>
                  <a:srgbClr val="FFFF99"/>
                </a:solidFill>
                <a:latin typeface="Times New Roman" pitchFamily="18" charset="0"/>
              </a:rPr>
              <a:t>1</a:t>
            </a:r>
            <a:r>
              <a:rPr kumimoji="1" lang="zh-CN" altLang="en-US" sz="2800" b="1" i="1" dirty="0">
                <a:solidFill>
                  <a:srgbClr val="FFFF99"/>
                </a:solidFill>
                <a:latin typeface="Times New Roman" pitchFamily="18" charset="0"/>
              </a:rPr>
              <a:t>：</a:t>
            </a:r>
          </a:p>
        </p:txBody>
      </p:sp>
      <p:grpSp>
        <p:nvGrpSpPr>
          <p:cNvPr id="2" name="Group 3"/>
          <p:cNvGrpSpPr>
            <a:grpSpLocks/>
          </p:cNvGrpSpPr>
          <p:nvPr/>
        </p:nvGrpSpPr>
        <p:grpSpPr bwMode="auto">
          <a:xfrm>
            <a:off x="838207" y="1460503"/>
            <a:ext cx="7129463" cy="2873376"/>
            <a:chOff x="528" y="768"/>
            <a:chExt cx="4491" cy="2172"/>
          </a:xfrm>
        </p:grpSpPr>
        <p:sp>
          <p:nvSpPr>
            <p:cNvPr id="81926" name="Line 4"/>
            <p:cNvSpPr>
              <a:spLocks noChangeShapeType="1"/>
            </p:cNvSpPr>
            <p:nvPr/>
          </p:nvSpPr>
          <p:spPr bwMode="auto">
            <a:xfrm>
              <a:off x="1008" y="912"/>
              <a:ext cx="816" cy="0"/>
            </a:xfrm>
            <a:prstGeom prst="line">
              <a:avLst/>
            </a:prstGeom>
            <a:noFill/>
            <a:ln w="9525">
              <a:solidFill>
                <a:schemeClr val="tx1"/>
              </a:solidFill>
              <a:round/>
              <a:headEnd/>
              <a:tailEnd/>
            </a:ln>
          </p:spPr>
          <p:txBody>
            <a:bodyPr wrap="none" anchor="ctr"/>
            <a:lstStyle/>
            <a:p>
              <a:endParaRPr lang="zh-CN" altLang="en-US" sz="2800"/>
            </a:p>
          </p:txBody>
        </p:sp>
        <p:sp>
          <p:nvSpPr>
            <p:cNvPr id="81927" name="Line 5"/>
            <p:cNvSpPr>
              <a:spLocks noChangeShapeType="1"/>
            </p:cNvSpPr>
            <p:nvPr/>
          </p:nvSpPr>
          <p:spPr bwMode="auto">
            <a:xfrm>
              <a:off x="1008" y="1296"/>
              <a:ext cx="816" cy="0"/>
            </a:xfrm>
            <a:prstGeom prst="line">
              <a:avLst/>
            </a:prstGeom>
            <a:noFill/>
            <a:ln w="9525">
              <a:solidFill>
                <a:schemeClr val="tx1"/>
              </a:solidFill>
              <a:round/>
              <a:headEnd/>
              <a:tailEnd/>
            </a:ln>
          </p:spPr>
          <p:txBody>
            <a:bodyPr wrap="none" anchor="ctr"/>
            <a:lstStyle/>
            <a:p>
              <a:endParaRPr lang="zh-CN" altLang="en-US" sz="2800"/>
            </a:p>
          </p:txBody>
        </p:sp>
        <p:sp>
          <p:nvSpPr>
            <p:cNvPr id="81928" name="Line 6"/>
            <p:cNvSpPr>
              <a:spLocks noChangeShapeType="1"/>
            </p:cNvSpPr>
            <p:nvPr/>
          </p:nvSpPr>
          <p:spPr bwMode="auto">
            <a:xfrm>
              <a:off x="912" y="2928"/>
              <a:ext cx="864" cy="0"/>
            </a:xfrm>
            <a:prstGeom prst="line">
              <a:avLst/>
            </a:prstGeom>
            <a:noFill/>
            <a:ln w="9525">
              <a:solidFill>
                <a:schemeClr val="tx1"/>
              </a:solidFill>
              <a:round/>
              <a:headEnd/>
              <a:tailEnd/>
            </a:ln>
          </p:spPr>
          <p:txBody>
            <a:bodyPr wrap="none" anchor="ctr"/>
            <a:lstStyle/>
            <a:p>
              <a:endParaRPr lang="zh-CN" altLang="en-US" sz="2800"/>
            </a:p>
          </p:txBody>
        </p:sp>
        <p:sp>
          <p:nvSpPr>
            <p:cNvPr id="81929" name="Text Box 7"/>
            <p:cNvSpPr txBox="1">
              <a:spLocks noChangeArrowheads="1"/>
            </p:cNvSpPr>
            <p:nvPr/>
          </p:nvSpPr>
          <p:spPr bwMode="auto">
            <a:xfrm>
              <a:off x="1008" y="960"/>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1930" name="Text Box 8"/>
            <p:cNvSpPr txBox="1">
              <a:spLocks noChangeArrowheads="1"/>
            </p:cNvSpPr>
            <p:nvPr/>
          </p:nvSpPr>
          <p:spPr bwMode="auto">
            <a:xfrm>
              <a:off x="1056" y="1296"/>
              <a:ext cx="624" cy="396"/>
            </a:xfrm>
            <a:prstGeom prst="rect">
              <a:avLst/>
            </a:prstGeom>
            <a:noFill/>
            <a:ln w="9525">
              <a:noFill/>
              <a:miter lim="800000"/>
              <a:headEnd/>
              <a:tailEnd/>
            </a:ln>
          </p:spPr>
          <p:txBody>
            <a:bodyPr>
              <a:spAutoFit/>
            </a:bodyPr>
            <a:lstStyle/>
            <a:p>
              <a:pPr>
                <a:spcBef>
                  <a:spcPct val="50000"/>
                </a:spcBef>
              </a:pPr>
              <a:r>
                <a:rPr kumimoji="1" lang="en-US" altLang="zh-CN" sz="2800" dirty="0">
                  <a:latin typeface="Times New Roman" pitchFamily="18" charset="0"/>
                </a:rPr>
                <a:t>T1</a:t>
              </a:r>
            </a:p>
          </p:txBody>
        </p:sp>
        <p:sp>
          <p:nvSpPr>
            <p:cNvPr id="81931" name="Text Box 9"/>
            <p:cNvSpPr txBox="1">
              <a:spLocks noChangeArrowheads="1"/>
            </p:cNvSpPr>
            <p:nvPr/>
          </p:nvSpPr>
          <p:spPr bwMode="auto">
            <a:xfrm>
              <a:off x="1056" y="1680"/>
              <a:ext cx="72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1932" name="Text Box 10"/>
            <p:cNvSpPr txBox="1">
              <a:spLocks noChangeArrowheads="1"/>
            </p:cNvSpPr>
            <p:nvPr/>
          </p:nvSpPr>
          <p:spPr bwMode="auto">
            <a:xfrm>
              <a:off x="1056" y="2112"/>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1933" name="Text Box 11"/>
            <p:cNvSpPr txBox="1">
              <a:spLocks noChangeArrowheads="1"/>
            </p:cNvSpPr>
            <p:nvPr/>
          </p:nvSpPr>
          <p:spPr bwMode="auto">
            <a:xfrm>
              <a:off x="1056" y="254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1934" name="Text Box 12"/>
            <p:cNvSpPr txBox="1">
              <a:spLocks noChangeArrowheads="1"/>
            </p:cNvSpPr>
            <p:nvPr/>
          </p:nvSpPr>
          <p:spPr bwMode="auto">
            <a:xfrm>
              <a:off x="528" y="76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1</a:t>
              </a:r>
              <a:endParaRPr kumimoji="1" lang="en-US" altLang="zh-CN" sz="2800">
                <a:latin typeface="Times New Roman" pitchFamily="18" charset="0"/>
              </a:endParaRPr>
            </a:p>
          </p:txBody>
        </p:sp>
        <p:sp>
          <p:nvSpPr>
            <p:cNvPr id="81935" name="Text Box 13"/>
            <p:cNvSpPr txBox="1">
              <a:spLocks noChangeArrowheads="1"/>
            </p:cNvSpPr>
            <p:nvPr/>
          </p:nvSpPr>
          <p:spPr bwMode="auto">
            <a:xfrm>
              <a:off x="2064" y="86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2</a:t>
              </a:r>
              <a:endParaRPr kumimoji="1" lang="en-US" altLang="zh-CN" sz="2800">
                <a:latin typeface="Times New Roman" pitchFamily="18" charset="0"/>
              </a:endParaRPr>
            </a:p>
          </p:txBody>
        </p:sp>
        <p:sp>
          <p:nvSpPr>
            <p:cNvPr id="81936" name="Line 14"/>
            <p:cNvSpPr>
              <a:spLocks noChangeShapeType="1"/>
            </p:cNvSpPr>
            <p:nvPr/>
          </p:nvSpPr>
          <p:spPr bwMode="auto">
            <a:xfrm>
              <a:off x="2448" y="912"/>
              <a:ext cx="912" cy="0"/>
            </a:xfrm>
            <a:prstGeom prst="line">
              <a:avLst/>
            </a:prstGeom>
            <a:noFill/>
            <a:ln w="9525">
              <a:solidFill>
                <a:schemeClr val="tx1"/>
              </a:solidFill>
              <a:round/>
              <a:headEnd/>
              <a:tailEnd/>
            </a:ln>
          </p:spPr>
          <p:txBody>
            <a:bodyPr wrap="none" anchor="ctr"/>
            <a:lstStyle/>
            <a:p>
              <a:endParaRPr lang="zh-CN" altLang="en-US" sz="2800"/>
            </a:p>
          </p:txBody>
        </p:sp>
        <p:sp>
          <p:nvSpPr>
            <p:cNvPr id="81937" name="Line 15"/>
            <p:cNvSpPr>
              <a:spLocks noChangeShapeType="1"/>
            </p:cNvSpPr>
            <p:nvPr/>
          </p:nvSpPr>
          <p:spPr bwMode="auto">
            <a:xfrm>
              <a:off x="2448" y="1296"/>
              <a:ext cx="912" cy="0"/>
            </a:xfrm>
            <a:prstGeom prst="line">
              <a:avLst/>
            </a:prstGeom>
            <a:noFill/>
            <a:ln w="9525">
              <a:solidFill>
                <a:schemeClr val="tx1"/>
              </a:solidFill>
              <a:round/>
              <a:headEnd/>
              <a:tailEnd/>
            </a:ln>
          </p:spPr>
          <p:txBody>
            <a:bodyPr wrap="none" anchor="ctr"/>
            <a:lstStyle/>
            <a:p>
              <a:endParaRPr lang="zh-CN" altLang="en-US" sz="2800"/>
            </a:p>
          </p:txBody>
        </p:sp>
        <p:sp>
          <p:nvSpPr>
            <p:cNvPr id="81938" name="Line 16"/>
            <p:cNvSpPr>
              <a:spLocks noChangeShapeType="1"/>
            </p:cNvSpPr>
            <p:nvPr/>
          </p:nvSpPr>
          <p:spPr bwMode="auto">
            <a:xfrm>
              <a:off x="2448" y="2880"/>
              <a:ext cx="816" cy="0"/>
            </a:xfrm>
            <a:prstGeom prst="line">
              <a:avLst/>
            </a:prstGeom>
            <a:noFill/>
            <a:ln w="9525">
              <a:solidFill>
                <a:schemeClr val="tx1"/>
              </a:solidFill>
              <a:round/>
              <a:headEnd/>
              <a:tailEnd/>
            </a:ln>
          </p:spPr>
          <p:txBody>
            <a:bodyPr wrap="none" anchor="ctr"/>
            <a:lstStyle/>
            <a:p>
              <a:endParaRPr lang="zh-CN" altLang="en-US" sz="2800"/>
            </a:p>
          </p:txBody>
        </p:sp>
        <p:sp>
          <p:nvSpPr>
            <p:cNvPr id="81939" name="Text Box 17"/>
            <p:cNvSpPr txBox="1">
              <a:spLocks noChangeArrowheads="1"/>
            </p:cNvSpPr>
            <p:nvPr/>
          </p:nvSpPr>
          <p:spPr bwMode="auto">
            <a:xfrm>
              <a:off x="2496" y="960"/>
              <a:ext cx="768"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TD</a:t>
              </a:r>
            </a:p>
          </p:txBody>
        </p:sp>
        <p:sp>
          <p:nvSpPr>
            <p:cNvPr id="81940" name="Text Box 18"/>
            <p:cNvSpPr txBox="1">
              <a:spLocks noChangeArrowheads="1"/>
            </p:cNvSpPr>
            <p:nvPr/>
          </p:nvSpPr>
          <p:spPr bwMode="auto">
            <a:xfrm>
              <a:off x="2496" y="1536"/>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1941" name="Text Box 19"/>
            <p:cNvSpPr txBox="1">
              <a:spLocks noChangeArrowheads="1"/>
            </p:cNvSpPr>
            <p:nvPr/>
          </p:nvSpPr>
          <p:spPr bwMode="auto">
            <a:xfrm>
              <a:off x="2496" y="196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D2</a:t>
              </a:r>
            </a:p>
          </p:txBody>
        </p:sp>
        <p:sp>
          <p:nvSpPr>
            <p:cNvPr id="81942" name="Text Box 20"/>
            <p:cNvSpPr txBox="1">
              <a:spLocks noChangeArrowheads="1"/>
            </p:cNvSpPr>
            <p:nvPr/>
          </p:nvSpPr>
          <p:spPr bwMode="auto">
            <a:xfrm>
              <a:off x="2544" y="2400"/>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D3</a:t>
              </a:r>
            </a:p>
          </p:txBody>
        </p:sp>
        <p:sp>
          <p:nvSpPr>
            <p:cNvPr id="81943" name="Text Box 21"/>
            <p:cNvSpPr txBox="1">
              <a:spLocks noChangeArrowheads="1"/>
            </p:cNvSpPr>
            <p:nvPr/>
          </p:nvSpPr>
          <p:spPr bwMode="auto">
            <a:xfrm>
              <a:off x="3648" y="864"/>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3</a:t>
              </a:r>
              <a:endParaRPr kumimoji="1" lang="en-US" altLang="zh-CN" sz="2800">
                <a:latin typeface="Times New Roman" pitchFamily="18" charset="0"/>
              </a:endParaRPr>
            </a:p>
          </p:txBody>
        </p:sp>
        <p:sp>
          <p:nvSpPr>
            <p:cNvPr id="81944" name="Line 22"/>
            <p:cNvSpPr>
              <a:spLocks noChangeShapeType="1"/>
            </p:cNvSpPr>
            <p:nvPr/>
          </p:nvSpPr>
          <p:spPr bwMode="auto">
            <a:xfrm>
              <a:off x="4032" y="912"/>
              <a:ext cx="987" cy="1"/>
            </a:xfrm>
            <a:prstGeom prst="line">
              <a:avLst/>
            </a:prstGeom>
            <a:noFill/>
            <a:ln w="9525">
              <a:solidFill>
                <a:schemeClr val="tx1"/>
              </a:solidFill>
              <a:round/>
              <a:headEnd/>
              <a:tailEnd/>
            </a:ln>
          </p:spPr>
          <p:txBody>
            <a:bodyPr wrap="none" anchor="ctr"/>
            <a:lstStyle/>
            <a:p>
              <a:endParaRPr lang="zh-CN" altLang="en-US" sz="2800"/>
            </a:p>
          </p:txBody>
        </p:sp>
        <p:sp>
          <p:nvSpPr>
            <p:cNvPr id="81945" name="Line 23"/>
            <p:cNvSpPr>
              <a:spLocks noChangeShapeType="1"/>
            </p:cNvSpPr>
            <p:nvPr/>
          </p:nvSpPr>
          <p:spPr bwMode="auto">
            <a:xfrm>
              <a:off x="4032" y="1296"/>
              <a:ext cx="960" cy="0"/>
            </a:xfrm>
            <a:prstGeom prst="line">
              <a:avLst/>
            </a:prstGeom>
            <a:noFill/>
            <a:ln w="9525">
              <a:solidFill>
                <a:schemeClr val="tx1"/>
              </a:solidFill>
              <a:round/>
              <a:headEnd/>
              <a:tailEnd/>
            </a:ln>
          </p:spPr>
          <p:txBody>
            <a:bodyPr wrap="none" anchor="ctr"/>
            <a:lstStyle/>
            <a:p>
              <a:endParaRPr lang="zh-CN" altLang="en-US" sz="2800"/>
            </a:p>
          </p:txBody>
        </p:sp>
        <p:sp>
          <p:nvSpPr>
            <p:cNvPr id="81946" name="Line 24"/>
            <p:cNvSpPr>
              <a:spLocks noChangeShapeType="1"/>
            </p:cNvSpPr>
            <p:nvPr/>
          </p:nvSpPr>
          <p:spPr bwMode="auto">
            <a:xfrm>
              <a:off x="4032" y="2880"/>
              <a:ext cx="960" cy="0"/>
            </a:xfrm>
            <a:prstGeom prst="line">
              <a:avLst/>
            </a:prstGeom>
            <a:noFill/>
            <a:ln w="9525">
              <a:solidFill>
                <a:schemeClr val="tx1"/>
              </a:solidFill>
              <a:round/>
              <a:headEnd/>
              <a:tailEnd/>
            </a:ln>
          </p:spPr>
          <p:txBody>
            <a:bodyPr wrap="none" anchor="ctr"/>
            <a:lstStyle/>
            <a:p>
              <a:endParaRPr lang="zh-CN" altLang="en-US" sz="2800"/>
            </a:p>
          </p:txBody>
        </p:sp>
        <p:sp>
          <p:nvSpPr>
            <p:cNvPr id="81947" name="Text Box 25"/>
            <p:cNvSpPr txBox="1">
              <a:spLocks noChangeArrowheads="1"/>
            </p:cNvSpPr>
            <p:nvPr/>
          </p:nvSpPr>
          <p:spPr bwMode="auto">
            <a:xfrm>
              <a:off x="4080" y="912"/>
              <a:ext cx="81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DH</a:t>
              </a:r>
            </a:p>
          </p:txBody>
        </p:sp>
        <p:sp>
          <p:nvSpPr>
            <p:cNvPr id="81948" name="Text Box 26"/>
            <p:cNvSpPr txBox="1">
              <a:spLocks noChangeArrowheads="1"/>
            </p:cNvSpPr>
            <p:nvPr/>
          </p:nvSpPr>
          <p:spPr bwMode="auto">
            <a:xfrm>
              <a:off x="4080" y="1488"/>
              <a:ext cx="72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1949" name="Text Box 27"/>
            <p:cNvSpPr txBox="1">
              <a:spLocks noChangeArrowheads="1"/>
            </p:cNvSpPr>
            <p:nvPr/>
          </p:nvSpPr>
          <p:spPr bwMode="auto">
            <a:xfrm>
              <a:off x="4080" y="1968"/>
              <a:ext cx="67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BB</a:t>
              </a:r>
            </a:p>
          </p:txBody>
        </p:sp>
        <p:sp>
          <p:nvSpPr>
            <p:cNvPr id="81950" name="Text Box 28"/>
            <p:cNvSpPr txBox="1">
              <a:spLocks noChangeArrowheads="1"/>
            </p:cNvSpPr>
            <p:nvPr/>
          </p:nvSpPr>
          <p:spPr bwMode="auto">
            <a:xfrm>
              <a:off x="4080" y="240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CC</a:t>
              </a:r>
            </a:p>
          </p:txBody>
        </p:sp>
      </p:grpSp>
      <p:sp>
        <p:nvSpPr>
          <p:cNvPr id="74781" name="Text Box 29"/>
          <p:cNvSpPr txBox="1">
            <a:spLocks noChangeArrowheads="1"/>
          </p:cNvSpPr>
          <p:nvPr/>
        </p:nvSpPr>
        <p:spPr bwMode="auto">
          <a:xfrm>
            <a:off x="448124" y="4725147"/>
            <a:ext cx="8588375"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dirty="0">
                <a:solidFill>
                  <a:srgbClr val="FF0000"/>
                </a:solidFill>
                <a:latin typeface="Times New Roman" pitchFamily="18" charset="0"/>
              </a:rPr>
              <a:t>问题：</a:t>
            </a:r>
            <a:r>
              <a:rPr kumimoji="1" lang="en-US" altLang="zh-CN" sz="2800" dirty="0">
                <a:solidFill>
                  <a:srgbClr val="FF0000"/>
                </a:solidFill>
                <a:latin typeface="Times New Roman" pitchFamily="18" charset="0"/>
              </a:rPr>
              <a:t>T1</a:t>
            </a:r>
            <a:r>
              <a:rPr kumimoji="1" lang="zh-CN" altLang="en-US" sz="2800" dirty="0">
                <a:solidFill>
                  <a:srgbClr val="FF0000"/>
                </a:solidFill>
                <a:latin typeface="Times New Roman" pitchFamily="18" charset="0"/>
              </a:rPr>
              <a:t>是哪一个系的教师？无法回答。</a:t>
            </a:r>
            <a:r>
              <a:rPr kumimoji="1" lang="en-US" altLang="zh-CN" sz="2800" dirty="0">
                <a:solidFill>
                  <a:srgbClr val="FF0000"/>
                </a:solidFill>
                <a:latin typeface="Times New Roman" pitchFamily="18" charset="0"/>
              </a:rPr>
              <a:t>R1</a:t>
            </a: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R2</a:t>
            </a:r>
            <a:r>
              <a:rPr kumimoji="1" lang="zh-CN" altLang="en-US" sz="2800" dirty="0">
                <a:solidFill>
                  <a:srgbClr val="FF0000"/>
                </a:solidFill>
                <a:latin typeface="Times New Roman" pitchFamily="18" charset="0"/>
              </a:rPr>
              <a:t>，</a:t>
            </a:r>
            <a:r>
              <a:rPr kumimoji="1" lang="en-US" altLang="zh-CN" sz="2800" dirty="0">
                <a:solidFill>
                  <a:srgbClr val="FF0000"/>
                </a:solidFill>
                <a:latin typeface="Times New Roman" pitchFamily="18" charset="0"/>
              </a:rPr>
              <a:t>R3</a:t>
            </a:r>
            <a:r>
              <a:rPr kumimoji="1" lang="zh-CN" altLang="en-US" sz="2800" dirty="0">
                <a:solidFill>
                  <a:srgbClr val="FF0000"/>
                </a:solidFill>
                <a:latin typeface="Times New Roman" pitchFamily="18" charset="0"/>
              </a:rPr>
              <a:t>也无法恢复到原来的</a:t>
            </a:r>
            <a:r>
              <a:rPr kumimoji="1" lang="en-US" altLang="zh-CN" sz="2800" dirty="0">
                <a:solidFill>
                  <a:srgbClr val="FF0000"/>
                </a:solidFill>
                <a:latin typeface="Times New Roman" pitchFamily="18" charset="0"/>
              </a:rPr>
              <a:t>R</a:t>
            </a:r>
            <a:r>
              <a:rPr kumimoji="1" lang="zh-CN" altLang="en-US" sz="2800" dirty="0">
                <a:solidFill>
                  <a:srgbClr val="FF0000"/>
                </a:solidFill>
                <a:latin typeface="Times New Roman" pitchFamily="18" charset="0"/>
              </a:rPr>
              <a:t>。</a:t>
            </a:r>
          </a:p>
        </p:txBody>
      </p:sp>
      <p:sp>
        <p:nvSpPr>
          <p:cNvPr id="32" name="矩形 31"/>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33" name="Text Box 29"/>
          <p:cNvSpPr txBox="1">
            <a:spLocks noChangeArrowheads="1"/>
          </p:cNvSpPr>
          <p:nvPr/>
        </p:nvSpPr>
        <p:spPr bwMode="auto">
          <a:xfrm>
            <a:off x="2735739" y="5709740"/>
            <a:ext cx="5779611" cy="523220"/>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2800" dirty="0" smtClean="0">
                <a:solidFill>
                  <a:srgbClr val="FF0000"/>
                </a:solidFill>
                <a:latin typeface="Times New Roman" pitchFamily="18" charset="0"/>
              </a:rPr>
              <a:t>因此分解必须具有无损连接性</a:t>
            </a:r>
            <a:endParaRPr kumimoji="1" lang="zh-CN" altLang="en-US" sz="2800" dirty="0">
              <a:solidFill>
                <a:srgbClr val="FF0000"/>
              </a:solidFill>
              <a:latin typeface="Times New Roman" pitchFamily="18" charset="0"/>
            </a:endParaRPr>
          </a:p>
        </p:txBody>
      </p:sp>
    </p:spTree>
    <p:extLst>
      <p:ext uri="{BB962C8B-B14F-4D97-AF65-F5344CB8AC3E}">
        <p14:creationId xmlns:p14="http://schemas.microsoft.com/office/powerpoint/2010/main" val="1684590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4781"/>
                                        </p:tgtEl>
                                        <p:attrNameLst>
                                          <p:attrName>style.visibility</p:attrName>
                                        </p:attrNameLst>
                                      </p:cBhvr>
                                      <p:to>
                                        <p:strVal val="visible"/>
                                      </p:to>
                                    </p:set>
                                    <p:anim calcmode="lin" valueType="num">
                                      <p:cBhvr additive="base">
                                        <p:cTn id="18" dur="500" fill="hold"/>
                                        <p:tgtEl>
                                          <p:spTgt spid="74781"/>
                                        </p:tgtEl>
                                        <p:attrNameLst>
                                          <p:attrName>ppt_x</p:attrName>
                                        </p:attrNameLst>
                                      </p:cBhvr>
                                      <p:tavLst>
                                        <p:tav tm="0">
                                          <p:val>
                                            <p:strVal val="0-#ppt_w/2"/>
                                          </p:val>
                                        </p:tav>
                                        <p:tav tm="100000">
                                          <p:val>
                                            <p:strVal val="#ppt_x"/>
                                          </p:val>
                                        </p:tav>
                                      </p:tavLst>
                                    </p:anim>
                                    <p:anim calcmode="lin" valueType="num">
                                      <p:cBhvr additive="base">
                                        <p:cTn id="19" dur="500" fill="hold"/>
                                        <p:tgtEl>
                                          <p:spTgt spid="7478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0-#ppt_w/2"/>
                                          </p:val>
                                        </p:tav>
                                        <p:tav tm="100000">
                                          <p:val>
                                            <p:strVal val="#ppt_x"/>
                                          </p:val>
                                        </p:tav>
                                      </p:tavLst>
                                    </p:anim>
                                    <p:anim calcmode="lin" valueType="num">
                                      <p:cBhvr additive="base">
                                        <p:cTn id="2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autoUpdateAnimBg="0"/>
      <p:bldP spid="74781" grpId="0" animBg="1" autoUpdateAnimBg="0"/>
      <p:bldP spid="3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34CE8520-FB18-4B72-9865-B173F1497E9F}" type="slidenum">
              <a:rPr lang="en-US" altLang="zh-CN" smtClean="0"/>
              <a:pPr/>
              <a:t>38</a:t>
            </a:fld>
            <a:endParaRPr lang="en-US" altLang="zh-CN" smtClean="0"/>
          </a:p>
        </p:txBody>
      </p:sp>
      <p:sp>
        <p:nvSpPr>
          <p:cNvPr id="75778" name="Text Box 2"/>
          <p:cNvSpPr txBox="1">
            <a:spLocks noChangeArrowheads="1"/>
          </p:cNvSpPr>
          <p:nvPr/>
        </p:nvSpPr>
        <p:spPr bwMode="auto">
          <a:xfrm>
            <a:off x="609605" y="889556"/>
            <a:ext cx="2090739"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dirty="0">
                <a:solidFill>
                  <a:srgbClr val="FFFF99"/>
                </a:solidFill>
                <a:latin typeface="Times New Roman" pitchFamily="18" charset="0"/>
              </a:rPr>
              <a:t>分解</a:t>
            </a:r>
            <a:r>
              <a:rPr kumimoji="1" lang="en-US" altLang="zh-CN" sz="2800" b="1" i="1" dirty="0">
                <a:solidFill>
                  <a:srgbClr val="FFFF99"/>
                </a:solidFill>
                <a:latin typeface="Times New Roman" pitchFamily="18" charset="0"/>
              </a:rPr>
              <a:t>2</a:t>
            </a:r>
            <a:r>
              <a:rPr kumimoji="1" lang="zh-CN" altLang="en-US" sz="2800" b="1" i="1" dirty="0">
                <a:solidFill>
                  <a:srgbClr val="FFFF99"/>
                </a:solidFill>
                <a:latin typeface="Times New Roman" pitchFamily="18" charset="0"/>
              </a:rPr>
              <a:t>：</a:t>
            </a:r>
          </a:p>
        </p:txBody>
      </p:sp>
      <p:grpSp>
        <p:nvGrpSpPr>
          <p:cNvPr id="2" name="Group 3"/>
          <p:cNvGrpSpPr>
            <a:grpSpLocks/>
          </p:cNvGrpSpPr>
          <p:nvPr/>
        </p:nvGrpSpPr>
        <p:grpSpPr bwMode="auto">
          <a:xfrm>
            <a:off x="457200" y="1587502"/>
            <a:ext cx="7010400" cy="2857501"/>
            <a:chOff x="288" y="480"/>
            <a:chExt cx="4416" cy="2160"/>
          </a:xfrm>
        </p:grpSpPr>
        <p:sp>
          <p:nvSpPr>
            <p:cNvPr id="82950" name="Line 4"/>
            <p:cNvSpPr>
              <a:spLocks noChangeShapeType="1"/>
            </p:cNvSpPr>
            <p:nvPr/>
          </p:nvSpPr>
          <p:spPr bwMode="auto">
            <a:xfrm>
              <a:off x="768" y="528"/>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1" name="Line 5"/>
            <p:cNvSpPr>
              <a:spLocks noChangeShapeType="1"/>
            </p:cNvSpPr>
            <p:nvPr/>
          </p:nvSpPr>
          <p:spPr bwMode="auto">
            <a:xfrm>
              <a:off x="816" y="2640"/>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2" name="Text Box 6"/>
            <p:cNvSpPr txBox="1">
              <a:spLocks noChangeArrowheads="1"/>
            </p:cNvSpPr>
            <p:nvPr/>
          </p:nvSpPr>
          <p:spPr bwMode="auto">
            <a:xfrm>
              <a:off x="864" y="528"/>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2953" name="Text Box 7"/>
            <p:cNvSpPr txBox="1">
              <a:spLocks noChangeArrowheads="1"/>
            </p:cNvSpPr>
            <p:nvPr/>
          </p:nvSpPr>
          <p:spPr bwMode="auto">
            <a:xfrm>
              <a:off x="768" y="9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T1</a:t>
              </a:r>
            </a:p>
          </p:txBody>
        </p:sp>
        <p:sp>
          <p:nvSpPr>
            <p:cNvPr id="82954" name="Text Box 8"/>
            <p:cNvSpPr txBox="1">
              <a:spLocks noChangeArrowheads="1"/>
            </p:cNvSpPr>
            <p:nvPr/>
          </p:nvSpPr>
          <p:spPr bwMode="auto">
            <a:xfrm>
              <a:off x="768" y="1344"/>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2955" name="Text Box 9"/>
            <p:cNvSpPr txBox="1">
              <a:spLocks noChangeArrowheads="1"/>
            </p:cNvSpPr>
            <p:nvPr/>
          </p:nvSpPr>
          <p:spPr bwMode="auto">
            <a:xfrm>
              <a:off x="768" y="1776"/>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2956" name="Text Box 10"/>
            <p:cNvSpPr txBox="1">
              <a:spLocks noChangeArrowheads="1"/>
            </p:cNvSpPr>
            <p:nvPr/>
          </p:nvSpPr>
          <p:spPr bwMode="auto">
            <a:xfrm>
              <a:off x="768" y="2208"/>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2957" name="Text Box 11"/>
            <p:cNvSpPr txBox="1">
              <a:spLocks noChangeArrowheads="1"/>
            </p:cNvSpPr>
            <p:nvPr/>
          </p:nvSpPr>
          <p:spPr bwMode="auto">
            <a:xfrm>
              <a:off x="288" y="528"/>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1</a:t>
              </a:r>
              <a:endParaRPr kumimoji="1" lang="en-US" altLang="zh-CN" sz="2800">
                <a:latin typeface="Times New Roman" pitchFamily="18" charset="0"/>
              </a:endParaRPr>
            </a:p>
          </p:txBody>
        </p:sp>
        <p:sp>
          <p:nvSpPr>
            <p:cNvPr id="82958" name="Line 12"/>
            <p:cNvSpPr>
              <a:spLocks noChangeShapeType="1"/>
            </p:cNvSpPr>
            <p:nvPr/>
          </p:nvSpPr>
          <p:spPr bwMode="auto">
            <a:xfrm>
              <a:off x="768" y="912"/>
              <a:ext cx="1296" cy="0"/>
            </a:xfrm>
            <a:prstGeom prst="line">
              <a:avLst/>
            </a:prstGeom>
            <a:noFill/>
            <a:ln w="9525">
              <a:solidFill>
                <a:schemeClr val="tx1"/>
              </a:solidFill>
              <a:round/>
              <a:headEnd/>
              <a:tailEnd/>
            </a:ln>
          </p:spPr>
          <p:txBody>
            <a:bodyPr wrap="none" anchor="ctr"/>
            <a:lstStyle/>
            <a:p>
              <a:endParaRPr lang="zh-CN" altLang="en-US" sz="2800"/>
            </a:p>
          </p:txBody>
        </p:sp>
        <p:sp>
          <p:nvSpPr>
            <p:cNvPr id="82959" name="Line 13"/>
            <p:cNvSpPr>
              <a:spLocks noChangeShapeType="1"/>
            </p:cNvSpPr>
            <p:nvPr/>
          </p:nvSpPr>
          <p:spPr bwMode="auto">
            <a:xfrm>
              <a:off x="1488" y="528"/>
              <a:ext cx="0" cy="2112"/>
            </a:xfrm>
            <a:prstGeom prst="line">
              <a:avLst/>
            </a:prstGeom>
            <a:noFill/>
            <a:ln w="9525">
              <a:solidFill>
                <a:schemeClr val="tx1"/>
              </a:solidFill>
              <a:round/>
              <a:headEnd/>
              <a:tailEnd/>
            </a:ln>
          </p:spPr>
          <p:txBody>
            <a:bodyPr wrap="none" anchor="ctr"/>
            <a:lstStyle/>
            <a:p>
              <a:endParaRPr lang="zh-CN" altLang="en-US" sz="2800"/>
            </a:p>
          </p:txBody>
        </p:sp>
        <p:sp>
          <p:nvSpPr>
            <p:cNvPr id="82960" name="Text Box 14"/>
            <p:cNvSpPr txBox="1">
              <a:spLocks noChangeArrowheads="1"/>
            </p:cNvSpPr>
            <p:nvPr/>
          </p:nvSpPr>
          <p:spPr bwMode="auto">
            <a:xfrm>
              <a:off x="1584" y="528"/>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TD</a:t>
              </a:r>
            </a:p>
          </p:txBody>
        </p:sp>
        <p:sp>
          <p:nvSpPr>
            <p:cNvPr id="82961" name="Text Box 15"/>
            <p:cNvSpPr txBox="1">
              <a:spLocks noChangeArrowheads="1"/>
            </p:cNvSpPr>
            <p:nvPr/>
          </p:nvSpPr>
          <p:spPr bwMode="auto">
            <a:xfrm>
              <a:off x="1632" y="960"/>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2962" name="Text Box 16"/>
            <p:cNvSpPr txBox="1">
              <a:spLocks noChangeArrowheads="1"/>
            </p:cNvSpPr>
            <p:nvPr/>
          </p:nvSpPr>
          <p:spPr bwMode="auto">
            <a:xfrm>
              <a:off x="1632" y="1344"/>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D1</a:t>
              </a:r>
            </a:p>
          </p:txBody>
        </p:sp>
        <p:sp>
          <p:nvSpPr>
            <p:cNvPr id="82963" name="Text Box 17"/>
            <p:cNvSpPr txBox="1">
              <a:spLocks noChangeArrowheads="1"/>
            </p:cNvSpPr>
            <p:nvPr/>
          </p:nvSpPr>
          <p:spPr bwMode="auto">
            <a:xfrm>
              <a:off x="1632" y="1776"/>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D2</a:t>
              </a:r>
            </a:p>
          </p:txBody>
        </p:sp>
        <p:sp>
          <p:nvSpPr>
            <p:cNvPr id="82964" name="Text Box 18"/>
            <p:cNvSpPr txBox="1">
              <a:spLocks noChangeArrowheads="1"/>
            </p:cNvSpPr>
            <p:nvPr/>
          </p:nvSpPr>
          <p:spPr bwMode="auto">
            <a:xfrm>
              <a:off x="1632" y="2208"/>
              <a:ext cx="480"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D3</a:t>
              </a:r>
            </a:p>
          </p:txBody>
        </p:sp>
        <p:sp>
          <p:nvSpPr>
            <p:cNvPr id="82965" name="Line 19"/>
            <p:cNvSpPr>
              <a:spLocks noChangeShapeType="1"/>
            </p:cNvSpPr>
            <p:nvPr/>
          </p:nvSpPr>
          <p:spPr bwMode="auto">
            <a:xfrm>
              <a:off x="3312" y="480"/>
              <a:ext cx="1296" cy="0"/>
            </a:xfrm>
            <a:prstGeom prst="line">
              <a:avLst/>
            </a:prstGeom>
            <a:noFill/>
            <a:ln w="9525">
              <a:solidFill>
                <a:schemeClr val="tx1"/>
              </a:solidFill>
              <a:round/>
              <a:headEnd/>
              <a:tailEnd/>
            </a:ln>
          </p:spPr>
          <p:txBody>
            <a:bodyPr wrap="none" anchor="ctr"/>
            <a:lstStyle/>
            <a:p>
              <a:endParaRPr lang="zh-CN" altLang="en-US" sz="2800"/>
            </a:p>
          </p:txBody>
        </p:sp>
        <p:sp>
          <p:nvSpPr>
            <p:cNvPr id="82966" name="Line 20"/>
            <p:cNvSpPr>
              <a:spLocks noChangeShapeType="1"/>
            </p:cNvSpPr>
            <p:nvPr/>
          </p:nvSpPr>
          <p:spPr bwMode="auto">
            <a:xfrm>
              <a:off x="3312" y="2544"/>
              <a:ext cx="1296" cy="0"/>
            </a:xfrm>
            <a:prstGeom prst="line">
              <a:avLst/>
            </a:prstGeom>
            <a:noFill/>
            <a:ln w="9525">
              <a:solidFill>
                <a:schemeClr val="tx1"/>
              </a:solidFill>
              <a:round/>
              <a:headEnd/>
              <a:tailEnd/>
            </a:ln>
          </p:spPr>
          <p:txBody>
            <a:bodyPr wrap="none" anchor="ctr"/>
            <a:lstStyle/>
            <a:p>
              <a:endParaRPr lang="zh-CN" altLang="en-US" sz="2800"/>
            </a:p>
          </p:txBody>
        </p:sp>
        <p:sp>
          <p:nvSpPr>
            <p:cNvPr id="82967" name="Text Box 21"/>
            <p:cNvSpPr txBox="1">
              <a:spLocks noChangeArrowheads="1"/>
            </p:cNvSpPr>
            <p:nvPr/>
          </p:nvSpPr>
          <p:spPr bwMode="auto">
            <a:xfrm>
              <a:off x="3312" y="480"/>
              <a:ext cx="67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a:t>
              </a:r>
            </a:p>
          </p:txBody>
        </p:sp>
        <p:sp>
          <p:nvSpPr>
            <p:cNvPr id="82968" name="Text Box 22"/>
            <p:cNvSpPr txBox="1">
              <a:spLocks noChangeArrowheads="1"/>
            </p:cNvSpPr>
            <p:nvPr/>
          </p:nvSpPr>
          <p:spPr bwMode="auto">
            <a:xfrm>
              <a:off x="3360" y="912"/>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T1</a:t>
              </a:r>
            </a:p>
          </p:txBody>
        </p:sp>
        <p:sp>
          <p:nvSpPr>
            <p:cNvPr id="82969" name="Text Box 23"/>
            <p:cNvSpPr txBox="1">
              <a:spLocks noChangeArrowheads="1"/>
            </p:cNvSpPr>
            <p:nvPr/>
          </p:nvSpPr>
          <p:spPr bwMode="auto">
            <a:xfrm>
              <a:off x="3360" y="1344"/>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T2</a:t>
              </a:r>
            </a:p>
          </p:txBody>
        </p:sp>
        <p:sp>
          <p:nvSpPr>
            <p:cNvPr id="82970" name="Text Box 24"/>
            <p:cNvSpPr txBox="1">
              <a:spLocks noChangeArrowheads="1"/>
            </p:cNvSpPr>
            <p:nvPr/>
          </p:nvSpPr>
          <p:spPr bwMode="auto">
            <a:xfrm>
              <a:off x="3360" y="1776"/>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T3</a:t>
              </a:r>
            </a:p>
          </p:txBody>
        </p:sp>
        <p:sp>
          <p:nvSpPr>
            <p:cNvPr id="82971" name="Text Box 25"/>
            <p:cNvSpPr txBox="1">
              <a:spLocks noChangeArrowheads="1"/>
            </p:cNvSpPr>
            <p:nvPr/>
          </p:nvSpPr>
          <p:spPr bwMode="auto">
            <a:xfrm>
              <a:off x="3360" y="21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T4</a:t>
              </a:r>
            </a:p>
          </p:txBody>
        </p:sp>
        <p:sp>
          <p:nvSpPr>
            <p:cNvPr id="82972" name="Text Box 26"/>
            <p:cNvSpPr txBox="1">
              <a:spLocks noChangeArrowheads="1"/>
            </p:cNvSpPr>
            <p:nvPr/>
          </p:nvSpPr>
          <p:spPr bwMode="auto">
            <a:xfrm>
              <a:off x="2832" y="480"/>
              <a:ext cx="432"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R</a:t>
              </a:r>
              <a:r>
                <a:rPr kumimoji="1" lang="en-US" altLang="zh-CN" sz="2800" baseline="-20000"/>
                <a:t>2</a:t>
              </a:r>
              <a:endParaRPr kumimoji="1" lang="en-US" altLang="zh-CN" sz="2800">
                <a:latin typeface="Times New Roman" pitchFamily="18" charset="0"/>
              </a:endParaRPr>
            </a:p>
          </p:txBody>
        </p:sp>
        <p:sp>
          <p:nvSpPr>
            <p:cNvPr id="82973" name="Line 27"/>
            <p:cNvSpPr>
              <a:spLocks noChangeShapeType="1"/>
            </p:cNvSpPr>
            <p:nvPr/>
          </p:nvSpPr>
          <p:spPr bwMode="auto">
            <a:xfrm>
              <a:off x="3312" y="864"/>
              <a:ext cx="1296" cy="0"/>
            </a:xfrm>
            <a:prstGeom prst="line">
              <a:avLst/>
            </a:prstGeom>
            <a:noFill/>
            <a:ln w="9525">
              <a:solidFill>
                <a:schemeClr val="tx1"/>
              </a:solidFill>
              <a:round/>
              <a:headEnd/>
              <a:tailEnd/>
            </a:ln>
          </p:spPr>
          <p:txBody>
            <a:bodyPr wrap="none" anchor="ctr"/>
            <a:lstStyle/>
            <a:p>
              <a:endParaRPr lang="zh-CN" altLang="en-US" sz="2800"/>
            </a:p>
          </p:txBody>
        </p:sp>
        <p:sp>
          <p:nvSpPr>
            <p:cNvPr id="82974" name="Line 28"/>
            <p:cNvSpPr>
              <a:spLocks noChangeShapeType="1"/>
            </p:cNvSpPr>
            <p:nvPr/>
          </p:nvSpPr>
          <p:spPr bwMode="auto">
            <a:xfrm>
              <a:off x="3984" y="480"/>
              <a:ext cx="0" cy="2064"/>
            </a:xfrm>
            <a:prstGeom prst="line">
              <a:avLst/>
            </a:prstGeom>
            <a:noFill/>
            <a:ln w="9525">
              <a:solidFill>
                <a:schemeClr val="tx1"/>
              </a:solidFill>
              <a:round/>
              <a:headEnd/>
              <a:tailEnd/>
            </a:ln>
          </p:spPr>
          <p:txBody>
            <a:bodyPr wrap="none" anchor="ctr"/>
            <a:lstStyle/>
            <a:p>
              <a:endParaRPr lang="zh-CN" altLang="en-US" sz="2800"/>
            </a:p>
          </p:txBody>
        </p:sp>
        <p:sp>
          <p:nvSpPr>
            <p:cNvPr id="82975" name="Text Box 29"/>
            <p:cNvSpPr txBox="1">
              <a:spLocks noChangeArrowheads="1"/>
            </p:cNvSpPr>
            <p:nvPr/>
          </p:nvSpPr>
          <p:spPr bwMode="auto">
            <a:xfrm>
              <a:off x="4080" y="48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DH</a:t>
              </a:r>
            </a:p>
          </p:txBody>
        </p:sp>
        <p:sp>
          <p:nvSpPr>
            <p:cNvPr id="82976" name="Text Box 30"/>
            <p:cNvSpPr txBox="1">
              <a:spLocks noChangeArrowheads="1"/>
            </p:cNvSpPr>
            <p:nvPr/>
          </p:nvSpPr>
          <p:spPr bwMode="auto">
            <a:xfrm>
              <a:off x="4080" y="9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2977" name="Text Box 31"/>
            <p:cNvSpPr txBox="1">
              <a:spLocks noChangeArrowheads="1"/>
            </p:cNvSpPr>
            <p:nvPr/>
          </p:nvSpPr>
          <p:spPr bwMode="auto">
            <a:xfrm>
              <a:off x="4080" y="1344"/>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AA</a:t>
              </a:r>
            </a:p>
          </p:txBody>
        </p:sp>
        <p:sp>
          <p:nvSpPr>
            <p:cNvPr id="82978" name="Text Box 32"/>
            <p:cNvSpPr txBox="1">
              <a:spLocks noChangeArrowheads="1"/>
            </p:cNvSpPr>
            <p:nvPr/>
          </p:nvSpPr>
          <p:spPr bwMode="auto">
            <a:xfrm>
              <a:off x="4080" y="1776"/>
              <a:ext cx="624"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BB</a:t>
              </a:r>
            </a:p>
          </p:txBody>
        </p:sp>
        <p:sp>
          <p:nvSpPr>
            <p:cNvPr id="82979" name="Text Box 33"/>
            <p:cNvSpPr txBox="1">
              <a:spLocks noChangeArrowheads="1"/>
            </p:cNvSpPr>
            <p:nvPr/>
          </p:nvSpPr>
          <p:spPr bwMode="auto">
            <a:xfrm>
              <a:off x="4080" y="2160"/>
              <a:ext cx="576" cy="396"/>
            </a:xfrm>
            <a:prstGeom prst="rect">
              <a:avLst/>
            </a:prstGeom>
            <a:noFill/>
            <a:ln w="9525">
              <a:noFill/>
              <a:miter lim="800000"/>
              <a:headEnd/>
              <a:tailEnd/>
            </a:ln>
          </p:spPr>
          <p:txBody>
            <a:bodyPr>
              <a:spAutoFit/>
            </a:bodyPr>
            <a:lstStyle/>
            <a:p>
              <a:pPr>
                <a:spcBef>
                  <a:spcPct val="50000"/>
                </a:spcBef>
              </a:pPr>
              <a:r>
                <a:rPr kumimoji="1" lang="en-US" altLang="zh-CN" sz="2800">
                  <a:latin typeface="Times New Roman" pitchFamily="18" charset="0"/>
                </a:rPr>
                <a:t>CC</a:t>
              </a:r>
            </a:p>
          </p:txBody>
        </p:sp>
      </p:grpSp>
      <p:sp>
        <p:nvSpPr>
          <p:cNvPr id="75810" name="Text Box 34"/>
          <p:cNvSpPr txBox="1">
            <a:spLocks noChangeArrowheads="1"/>
          </p:cNvSpPr>
          <p:nvPr/>
        </p:nvSpPr>
        <p:spPr bwMode="auto">
          <a:xfrm>
            <a:off x="304800" y="4550836"/>
            <a:ext cx="8534400"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latin typeface="Times New Roman" pitchFamily="18" charset="0"/>
              </a:rPr>
              <a:t>此时，</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的分解是可恢复的，但仍然存在操作异常。原因：</a:t>
            </a:r>
            <a:r>
              <a:rPr kumimoji="1" lang="en-US" altLang="zh-CN" sz="2800" b="1" dirty="0">
                <a:latin typeface="Times New Roman" pitchFamily="18" charset="0"/>
              </a:rPr>
              <a:t>TD→DH  </a:t>
            </a:r>
            <a:r>
              <a:rPr kumimoji="1" lang="zh-CN" altLang="en-US" sz="2800" b="1" dirty="0">
                <a:latin typeface="Times New Roman" pitchFamily="18" charset="0"/>
              </a:rPr>
              <a:t>在</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中没有体现。</a:t>
            </a:r>
          </a:p>
        </p:txBody>
      </p:sp>
      <p:sp>
        <p:nvSpPr>
          <p:cNvPr id="37" name="矩形 36"/>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
        <p:nvSpPr>
          <p:cNvPr id="38" name="Text Box 34"/>
          <p:cNvSpPr txBox="1">
            <a:spLocks noChangeArrowheads="1"/>
          </p:cNvSpPr>
          <p:nvPr/>
        </p:nvSpPr>
        <p:spPr bwMode="auto">
          <a:xfrm>
            <a:off x="2133600" y="5642084"/>
            <a:ext cx="8534400" cy="523220"/>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smtClean="0">
                <a:latin typeface="Times New Roman" pitchFamily="18" charset="0"/>
              </a:rPr>
              <a:t>因此分解应具有函数依赖保持性</a:t>
            </a:r>
            <a:endParaRPr kumimoji="1" lang="zh-CN" altLang="en-US" sz="2800" b="1" dirty="0">
              <a:latin typeface="Times New Roman" pitchFamily="18" charset="0"/>
            </a:endParaRPr>
          </a:p>
        </p:txBody>
      </p:sp>
    </p:spTree>
    <p:extLst>
      <p:ext uri="{BB962C8B-B14F-4D97-AF65-F5344CB8AC3E}">
        <p14:creationId xmlns:p14="http://schemas.microsoft.com/office/powerpoint/2010/main" val="133966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810"/>
                                        </p:tgtEl>
                                        <p:attrNameLst>
                                          <p:attrName>style.visibility</p:attrName>
                                        </p:attrNameLst>
                                      </p:cBhvr>
                                      <p:to>
                                        <p:strVal val="visible"/>
                                      </p:to>
                                    </p:set>
                                    <p:anim calcmode="lin" valueType="num">
                                      <p:cBhvr additive="base">
                                        <p:cTn id="18" dur="500" fill="hold"/>
                                        <p:tgtEl>
                                          <p:spTgt spid="75810"/>
                                        </p:tgtEl>
                                        <p:attrNameLst>
                                          <p:attrName>ppt_x</p:attrName>
                                        </p:attrNameLst>
                                      </p:cBhvr>
                                      <p:tavLst>
                                        <p:tav tm="0">
                                          <p:val>
                                            <p:strVal val="0-#ppt_w/2"/>
                                          </p:val>
                                        </p:tav>
                                        <p:tav tm="100000">
                                          <p:val>
                                            <p:strVal val="#ppt_x"/>
                                          </p:val>
                                        </p:tav>
                                      </p:tavLst>
                                    </p:anim>
                                    <p:anim calcmode="lin" valueType="num">
                                      <p:cBhvr additive="base">
                                        <p:cTn id="19" dur="500" fill="hold"/>
                                        <p:tgtEl>
                                          <p:spTgt spid="758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0-#ppt_w/2"/>
                                          </p:val>
                                        </p:tav>
                                        <p:tav tm="100000">
                                          <p:val>
                                            <p:strVal val="#ppt_x"/>
                                          </p:val>
                                        </p:tav>
                                      </p:tavLst>
                                    </p:anim>
                                    <p:anim calcmode="lin" valueType="num">
                                      <p:cBhvr additive="base">
                                        <p:cTn id="25"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autoUpdateAnimBg="0"/>
      <p:bldP spid="75810" grpId="0" animBg="1" autoUpdateAnimBg="0"/>
      <p:bldP spid="3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B13EE63-BCBD-4887-9739-ECCE6124A1F5}" type="slidenum">
              <a:rPr lang="en-US" altLang="zh-CN" smtClean="0"/>
              <a:pPr/>
              <a:t>39</a:t>
            </a:fld>
            <a:endParaRPr lang="en-US" altLang="zh-CN" smtClean="0"/>
          </a:p>
        </p:txBody>
      </p:sp>
      <p:sp>
        <p:nvSpPr>
          <p:cNvPr id="76802" name="Text Box 2"/>
          <p:cNvSpPr txBox="1">
            <a:spLocks noChangeArrowheads="1"/>
          </p:cNvSpPr>
          <p:nvPr/>
        </p:nvSpPr>
        <p:spPr bwMode="auto">
          <a:xfrm>
            <a:off x="533406" y="825501"/>
            <a:ext cx="2454275" cy="523220"/>
          </a:xfrm>
          <a:prstGeom prst="rect">
            <a:avLst/>
          </a:prstGeom>
          <a:solidFill>
            <a:srgbClr val="FF3300"/>
          </a:solidFill>
          <a:ln w="9525">
            <a:noFill/>
            <a:miter lim="800000"/>
            <a:headEnd/>
            <a:tailEnd/>
          </a:ln>
        </p:spPr>
        <p:txBody>
          <a:bodyPr>
            <a:spAutoFit/>
          </a:bodyPr>
          <a:lstStyle/>
          <a:p>
            <a:pPr>
              <a:spcBef>
                <a:spcPct val="50000"/>
              </a:spcBef>
            </a:pPr>
            <a:r>
              <a:rPr kumimoji="1" lang="zh-CN" altLang="en-US" sz="2800" b="1" i="1">
                <a:solidFill>
                  <a:srgbClr val="FFFF99"/>
                </a:solidFill>
                <a:latin typeface="Times New Roman" pitchFamily="18" charset="0"/>
              </a:rPr>
              <a:t>分解</a:t>
            </a:r>
            <a:r>
              <a:rPr kumimoji="1" lang="en-US" altLang="zh-CN" sz="2800" b="1" i="1">
                <a:solidFill>
                  <a:srgbClr val="FFFF99"/>
                </a:solidFill>
                <a:latin typeface="Times New Roman" pitchFamily="18" charset="0"/>
              </a:rPr>
              <a:t>3</a:t>
            </a:r>
            <a:r>
              <a:rPr kumimoji="1" lang="zh-CN" altLang="en-US" sz="2800" b="1" i="1">
                <a:solidFill>
                  <a:srgbClr val="FFFF99"/>
                </a:solidFill>
                <a:latin typeface="Times New Roman" pitchFamily="18" charset="0"/>
              </a:rPr>
              <a:t>：</a:t>
            </a:r>
          </a:p>
        </p:txBody>
      </p:sp>
      <p:grpSp>
        <p:nvGrpSpPr>
          <p:cNvPr id="2" name="Group 3"/>
          <p:cNvGrpSpPr>
            <a:grpSpLocks/>
          </p:cNvGrpSpPr>
          <p:nvPr/>
        </p:nvGrpSpPr>
        <p:grpSpPr bwMode="auto">
          <a:xfrm>
            <a:off x="685800" y="1460504"/>
            <a:ext cx="7315200" cy="2857499"/>
            <a:chOff x="240" y="816"/>
            <a:chExt cx="4608" cy="2160"/>
          </a:xfrm>
        </p:grpSpPr>
        <p:sp>
          <p:nvSpPr>
            <p:cNvPr id="83974" name="Line 4"/>
            <p:cNvSpPr>
              <a:spLocks noChangeShapeType="1"/>
            </p:cNvSpPr>
            <p:nvPr/>
          </p:nvSpPr>
          <p:spPr bwMode="auto">
            <a:xfrm>
              <a:off x="768" y="105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75" name="Line 5"/>
            <p:cNvSpPr>
              <a:spLocks noChangeShapeType="1"/>
            </p:cNvSpPr>
            <p:nvPr/>
          </p:nvSpPr>
          <p:spPr bwMode="auto">
            <a:xfrm>
              <a:off x="768" y="297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76" name="Text Box 6"/>
            <p:cNvSpPr txBox="1">
              <a:spLocks noChangeArrowheads="1"/>
            </p:cNvSpPr>
            <p:nvPr/>
          </p:nvSpPr>
          <p:spPr bwMode="auto">
            <a:xfrm>
              <a:off x="864" y="110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p>
          </p:txBody>
        </p:sp>
        <p:sp>
          <p:nvSpPr>
            <p:cNvPr id="83977" name="Text Box 7"/>
            <p:cNvSpPr txBox="1">
              <a:spLocks noChangeArrowheads="1"/>
            </p:cNvSpPr>
            <p:nvPr/>
          </p:nvSpPr>
          <p:spPr bwMode="auto">
            <a:xfrm>
              <a:off x="864" y="1440"/>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T1</a:t>
              </a:r>
            </a:p>
          </p:txBody>
        </p:sp>
        <p:sp>
          <p:nvSpPr>
            <p:cNvPr id="83978" name="Text Box 8"/>
            <p:cNvSpPr txBox="1">
              <a:spLocks noChangeArrowheads="1"/>
            </p:cNvSpPr>
            <p:nvPr/>
          </p:nvSpPr>
          <p:spPr bwMode="auto">
            <a:xfrm>
              <a:off x="864" y="182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T2</a:t>
              </a:r>
            </a:p>
          </p:txBody>
        </p:sp>
        <p:sp>
          <p:nvSpPr>
            <p:cNvPr id="83979" name="Text Box 9"/>
            <p:cNvSpPr txBox="1">
              <a:spLocks noChangeArrowheads="1"/>
            </p:cNvSpPr>
            <p:nvPr/>
          </p:nvSpPr>
          <p:spPr bwMode="auto">
            <a:xfrm>
              <a:off x="864" y="2208"/>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T3</a:t>
              </a:r>
            </a:p>
          </p:txBody>
        </p:sp>
        <p:sp>
          <p:nvSpPr>
            <p:cNvPr id="83980" name="Text Box 10"/>
            <p:cNvSpPr txBox="1">
              <a:spLocks noChangeArrowheads="1"/>
            </p:cNvSpPr>
            <p:nvPr/>
          </p:nvSpPr>
          <p:spPr bwMode="auto">
            <a:xfrm>
              <a:off x="864" y="2544"/>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T4</a:t>
              </a:r>
            </a:p>
          </p:txBody>
        </p:sp>
        <p:sp>
          <p:nvSpPr>
            <p:cNvPr id="83981" name="Text Box 11"/>
            <p:cNvSpPr txBox="1">
              <a:spLocks noChangeArrowheads="1"/>
            </p:cNvSpPr>
            <p:nvPr/>
          </p:nvSpPr>
          <p:spPr bwMode="auto">
            <a:xfrm>
              <a:off x="240" y="816"/>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R</a:t>
              </a:r>
              <a:r>
                <a:rPr kumimoji="1" lang="en-US" altLang="zh-CN" sz="2800" b="1" baseline="-20000"/>
                <a:t>1</a:t>
              </a:r>
              <a:endParaRPr kumimoji="1" lang="en-US" altLang="zh-CN" sz="2800" b="1">
                <a:latin typeface="Times New Roman" pitchFamily="18" charset="0"/>
              </a:endParaRPr>
            </a:p>
          </p:txBody>
        </p:sp>
        <p:sp>
          <p:nvSpPr>
            <p:cNvPr id="83982" name="Line 12"/>
            <p:cNvSpPr>
              <a:spLocks noChangeShapeType="1"/>
            </p:cNvSpPr>
            <p:nvPr/>
          </p:nvSpPr>
          <p:spPr bwMode="auto">
            <a:xfrm>
              <a:off x="768" y="1440"/>
              <a:ext cx="1296" cy="0"/>
            </a:xfrm>
            <a:prstGeom prst="line">
              <a:avLst/>
            </a:prstGeom>
            <a:noFill/>
            <a:ln w="9525">
              <a:solidFill>
                <a:schemeClr val="tx1"/>
              </a:solidFill>
              <a:round/>
              <a:headEnd/>
              <a:tailEnd/>
            </a:ln>
          </p:spPr>
          <p:txBody>
            <a:bodyPr wrap="none" anchor="ctr"/>
            <a:lstStyle/>
            <a:p>
              <a:endParaRPr lang="zh-CN" altLang="en-US" sz="2800"/>
            </a:p>
          </p:txBody>
        </p:sp>
        <p:sp>
          <p:nvSpPr>
            <p:cNvPr id="83983" name="Line 13"/>
            <p:cNvSpPr>
              <a:spLocks noChangeShapeType="1"/>
            </p:cNvSpPr>
            <p:nvPr/>
          </p:nvSpPr>
          <p:spPr bwMode="auto">
            <a:xfrm>
              <a:off x="1392" y="1056"/>
              <a:ext cx="0" cy="1920"/>
            </a:xfrm>
            <a:prstGeom prst="line">
              <a:avLst/>
            </a:prstGeom>
            <a:noFill/>
            <a:ln w="9525">
              <a:solidFill>
                <a:schemeClr val="tx1"/>
              </a:solidFill>
              <a:round/>
              <a:headEnd/>
              <a:tailEnd/>
            </a:ln>
          </p:spPr>
          <p:txBody>
            <a:bodyPr wrap="none" anchor="ctr"/>
            <a:lstStyle/>
            <a:p>
              <a:endParaRPr lang="zh-CN" altLang="en-US" sz="2800"/>
            </a:p>
          </p:txBody>
        </p:sp>
        <p:sp>
          <p:nvSpPr>
            <p:cNvPr id="83984" name="Text Box 14"/>
            <p:cNvSpPr txBox="1">
              <a:spLocks noChangeArrowheads="1"/>
            </p:cNvSpPr>
            <p:nvPr/>
          </p:nvSpPr>
          <p:spPr bwMode="auto">
            <a:xfrm>
              <a:off x="1488" y="110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83985" name="Text Box 15"/>
            <p:cNvSpPr txBox="1">
              <a:spLocks noChangeArrowheads="1"/>
            </p:cNvSpPr>
            <p:nvPr/>
          </p:nvSpPr>
          <p:spPr bwMode="auto">
            <a:xfrm>
              <a:off x="1536" y="1440"/>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86" name="Text Box 16"/>
            <p:cNvSpPr txBox="1">
              <a:spLocks noChangeArrowheads="1"/>
            </p:cNvSpPr>
            <p:nvPr/>
          </p:nvSpPr>
          <p:spPr bwMode="auto">
            <a:xfrm>
              <a:off x="1536" y="182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87" name="Text Box 17"/>
            <p:cNvSpPr txBox="1">
              <a:spLocks noChangeArrowheads="1"/>
            </p:cNvSpPr>
            <p:nvPr/>
          </p:nvSpPr>
          <p:spPr bwMode="auto">
            <a:xfrm>
              <a:off x="1536" y="220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83988" name="Text Box 18"/>
            <p:cNvSpPr txBox="1">
              <a:spLocks noChangeArrowheads="1"/>
            </p:cNvSpPr>
            <p:nvPr/>
          </p:nvSpPr>
          <p:spPr bwMode="auto">
            <a:xfrm>
              <a:off x="1536" y="2544"/>
              <a:ext cx="480" cy="396"/>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D3</a:t>
              </a:r>
            </a:p>
          </p:txBody>
        </p:sp>
        <p:sp>
          <p:nvSpPr>
            <p:cNvPr id="83989" name="Line 19"/>
            <p:cNvSpPr>
              <a:spLocks noChangeShapeType="1"/>
            </p:cNvSpPr>
            <p:nvPr/>
          </p:nvSpPr>
          <p:spPr bwMode="auto">
            <a:xfrm>
              <a:off x="3312" y="1056"/>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0" name="Line 20"/>
            <p:cNvSpPr>
              <a:spLocks noChangeShapeType="1"/>
            </p:cNvSpPr>
            <p:nvPr/>
          </p:nvSpPr>
          <p:spPr bwMode="auto">
            <a:xfrm>
              <a:off x="3312" y="2928"/>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1" name="Text Box 21"/>
            <p:cNvSpPr txBox="1">
              <a:spLocks noChangeArrowheads="1"/>
            </p:cNvSpPr>
            <p:nvPr/>
          </p:nvSpPr>
          <p:spPr bwMode="auto">
            <a:xfrm>
              <a:off x="3312" y="1104"/>
              <a:ext cx="624"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TD</a:t>
              </a:r>
            </a:p>
          </p:txBody>
        </p:sp>
        <p:sp>
          <p:nvSpPr>
            <p:cNvPr id="83992" name="Text Box 22"/>
            <p:cNvSpPr txBox="1">
              <a:spLocks noChangeArrowheads="1"/>
            </p:cNvSpPr>
            <p:nvPr/>
          </p:nvSpPr>
          <p:spPr bwMode="auto">
            <a:xfrm>
              <a:off x="2784" y="816"/>
              <a:ext cx="43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R</a:t>
              </a:r>
              <a:r>
                <a:rPr kumimoji="1" lang="en-US" altLang="zh-CN" sz="2800" b="1" baseline="-20000"/>
                <a:t>2</a:t>
              </a:r>
              <a:endParaRPr kumimoji="1" lang="en-US" altLang="zh-CN" sz="2800" b="1">
                <a:latin typeface="Times New Roman" pitchFamily="18" charset="0"/>
              </a:endParaRPr>
            </a:p>
          </p:txBody>
        </p:sp>
        <p:sp>
          <p:nvSpPr>
            <p:cNvPr id="83993" name="Line 23"/>
            <p:cNvSpPr>
              <a:spLocks noChangeShapeType="1"/>
            </p:cNvSpPr>
            <p:nvPr/>
          </p:nvSpPr>
          <p:spPr bwMode="auto">
            <a:xfrm>
              <a:off x="3312" y="1440"/>
              <a:ext cx="1296" cy="0"/>
            </a:xfrm>
            <a:prstGeom prst="line">
              <a:avLst/>
            </a:prstGeom>
            <a:noFill/>
            <a:ln w="9525">
              <a:solidFill>
                <a:schemeClr val="tx1"/>
              </a:solidFill>
              <a:round/>
              <a:headEnd/>
              <a:tailEnd/>
            </a:ln>
          </p:spPr>
          <p:txBody>
            <a:bodyPr wrap="none" anchor="ctr"/>
            <a:lstStyle/>
            <a:p>
              <a:endParaRPr lang="zh-CN" altLang="en-US" sz="2800"/>
            </a:p>
          </p:txBody>
        </p:sp>
        <p:sp>
          <p:nvSpPr>
            <p:cNvPr id="83994" name="Line 24"/>
            <p:cNvSpPr>
              <a:spLocks noChangeShapeType="1"/>
            </p:cNvSpPr>
            <p:nvPr/>
          </p:nvSpPr>
          <p:spPr bwMode="auto">
            <a:xfrm>
              <a:off x="3936" y="1056"/>
              <a:ext cx="0" cy="1872"/>
            </a:xfrm>
            <a:prstGeom prst="line">
              <a:avLst/>
            </a:prstGeom>
            <a:noFill/>
            <a:ln w="9525">
              <a:solidFill>
                <a:schemeClr val="tx1"/>
              </a:solidFill>
              <a:round/>
              <a:headEnd/>
              <a:tailEnd/>
            </a:ln>
          </p:spPr>
          <p:txBody>
            <a:bodyPr wrap="none" anchor="ctr"/>
            <a:lstStyle/>
            <a:p>
              <a:endParaRPr lang="zh-CN" altLang="en-US" sz="2800"/>
            </a:p>
          </p:txBody>
        </p:sp>
        <p:sp>
          <p:nvSpPr>
            <p:cNvPr id="83995" name="Text Box 25"/>
            <p:cNvSpPr txBox="1">
              <a:spLocks noChangeArrowheads="1"/>
            </p:cNvSpPr>
            <p:nvPr/>
          </p:nvSpPr>
          <p:spPr bwMode="auto">
            <a:xfrm>
              <a:off x="4128" y="1104"/>
              <a:ext cx="72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DH</a:t>
              </a:r>
            </a:p>
          </p:txBody>
        </p:sp>
        <p:sp>
          <p:nvSpPr>
            <p:cNvPr id="83996" name="Text Box 26"/>
            <p:cNvSpPr txBox="1">
              <a:spLocks noChangeArrowheads="1"/>
            </p:cNvSpPr>
            <p:nvPr/>
          </p:nvSpPr>
          <p:spPr bwMode="auto">
            <a:xfrm>
              <a:off x="3360" y="1584"/>
              <a:ext cx="576"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D1</a:t>
              </a:r>
            </a:p>
          </p:txBody>
        </p:sp>
        <p:sp>
          <p:nvSpPr>
            <p:cNvPr id="83997" name="Text Box 27"/>
            <p:cNvSpPr txBox="1">
              <a:spLocks noChangeArrowheads="1"/>
            </p:cNvSpPr>
            <p:nvPr/>
          </p:nvSpPr>
          <p:spPr bwMode="auto">
            <a:xfrm>
              <a:off x="3360" y="2064"/>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D2</a:t>
              </a:r>
            </a:p>
          </p:txBody>
        </p:sp>
        <p:sp>
          <p:nvSpPr>
            <p:cNvPr id="83998" name="Text Box 28"/>
            <p:cNvSpPr txBox="1">
              <a:spLocks noChangeArrowheads="1"/>
            </p:cNvSpPr>
            <p:nvPr/>
          </p:nvSpPr>
          <p:spPr bwMode="auto">
            <a:xfrm>
              <a:off x="3360" y="2448"/>
              <a:ext cx="48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D3</a:t>
              </a:r>
            </a:p>
          </p:txBody>
        </p:sp>
        <p:sp>
          <p:nvSpPr>
            <p:cNvPr id="83999" name="Text Box 29"/>
            <p:cNvSpPr txBox="1">
              <a:spLocks noChangeArrowheads="1"/>
            </p:cNvSpPr>
            <p:nvPr/>
          </p:nvSpPr>
          <p:spPr bwMode="auto">
            <a:xfrm>
              <a:off x="4080" y="1584"/>
              <a:ext cx="76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AA</a:t>
              </a:r>
            </a:p>
          </p:txBody>
        </p:sp>
        <p:sp>
          <p:nvSpPr>
            <p:cNvPr id="84000" name="Text Box 30"/>
            <p:cNvSpPr txBox="1">
              <a:spLocks noChangeArrowheads="1"/>
            </p:cNvSpPr>
            <p:nvPr/>
          </p:nvSpPr>
          <p:spPr bwMode="auto">
            <a:xfrm>
              <a:off x="4080" y="2064"/>
              <a:ext cx="720"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BB</a:t>
              </a:r>
            </a:p>
          </p:txBody>
        </p:sp>
        <p:sp>
          <p:nvSpPr>
            <p:cNvPr id="84001" name="Text Box 31"/>
            <p:cNvSpPr txBox="1">
              <a:spLocks noChangeArrowheads="1"/>
            </p:cNvSpPr>
            <p:nvPr/>
          </p:nvSpPr>
          <p:spPr bwMode="auto">
            <a:xfrm>
              <a:off x="4080" y="2448"/>
              <a:ext cx="672"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CC</a:t>
              </a:r>
            </a:p>
          </p:txBody>
        </p:sp>
      </p:grpSp>
      <p:sp>
        <p:nvSpPr>
          <p:cNvPr id="76832" name="Text Box 32"/>
          <p:cNvSpPr txBox="1">
            <a:spLocks noChangeArrowheads="1"/>
          </p:cNvSpPr>
          <p:nvPr/>
        </p:nvSpPr>
        <p:spPr bwMode="auto">
          <a:xfrm>
            <a:off x="838200" y="4699004"/>
            <a:ext cx="7391400" cy="954107"/>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latin typeface="Times New Roman" pitchFamily="18" charset="0"/>
              </a:rPr>
              <a:t>此时，</a:t>
            </a:r>
            <a:r>
              <a:rPr kumimoji="1" lang="en-US" altLang="zh-CN" sz="2800" b="1" dirty="0">
                <a:latin typeface="Times New Roman" pitchFamily="18" charset="0"/>
              </a:rPr>
              <a:t>R1</a:t>
            </a:r>
            <a:r>
              <a:rPr kumimoji="1" lang="zh-CN" altLang="en-US" sz="2800" b="1" dirty="0">
                <a:latin typeface="Times New Roman" pitchFamily="18" charset="0"/>
              </a:rPr>
              <a:t>，</a:t>
            </a:r>
            <a:r>
              <a:rPr kumimoji="1" lang="en-US" altLang="zh-CN" sz="2800" b="1" dirty="0">
                <a:latin typeface="Times New Roman" pitchFamily="18" charset="0"/>
              </a:rPr>
              <a:t>R2</a:t>
            </a:r>
            <a:r>
              <a:rPr kumimoji="1" lang="zh-CN" altLang="en-US" sz="2800" b="1" dirty="0">
                <a:latin typeface="Times New Roman" pitchFamily="18" charset="0"/>
              </a:rPr>
              <a:t>的分解是可恢复的，并且消除了操作异常。</a:t>
            </a:r>
          </a:p>
        </p:txBody>
      </p:sp>
      <p:sp>
        <p:nvSpPr>
          <p:cNvPr id="35" name="矩形 34"/>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1751878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32"/>
                                        </p:tgtEl>
                                        <p:attrNameLst>
                                          <p:attrName>style.visibility</p:attrName>
                                        </p:attrNameLst>
                                      </p:cBhvr>
                                      <p:to>
                                        <p:strVal val="visible"/>
                                      </p:to>
                                    </p:set>
                                    <p:anim calcmode="lin" valueType="num">
                                      <p:cBhvr additive="base">
                                        <p:cTn id="19" dur="500" fill="hold"/>
                                        <p:tgtEl>
                                          <p:spTgt spid="76832"/>
                                        </p:tgtEl>
                                        <p:attrNameLst>
                                          <p:attrName>ppt_x</p:attrName>
                                        </p:attrNameLst>
                                      </p:cBhvr>
                                      <p:tavLst>
                                        <p:tav tm="0">
                                          <p:val>
                                            <p:strVal val="0-#ppt_w/2"/>
                                          </p:val>
                                        </p:tav>
                                        <p:tav tm="100000">
                                          <p:val>
                                            <p:strVal val="#ppt_x"/>
                                          </p:val>
                                        </p:tav>
                                      </p:tavLst>
                                    </p:anim>
                                    <p:anim calcmode="lin" valueType="num">
                                      <p:cBhvr additive="base">
                                        <p:cTn id="20" dur="500" fill="hold"/>
                                        <p:tgtEl>
                                          <p:spTgt spid="76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autoUpdateAnimBg="0"/>
      <p:bldP spid="7683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ADABB7B7-F2EB-41E5-A614-E2EAE9AA1127}" type="slidenum">
              <a:rPr lang="en-US" altLang="zh-CN" sz="2800"/>
              <a:pPr/>
              <a:t>4</a:t>
            </a:fld>
            <a:endParaRPr lang="en-US" altLang="zh-CN" sz="2800"/>
          </a:p>
        </p:txBody>
      </p:sp>
      <p:sp>
        <p:nvSpPr>
          <p:cNvPr id="62472" name="Text Box 4"/>
          <p:cNvSpPr txBox="1">
            <a:spLocks noChangeArrowheads="1"/>
          </p:cNvSpPr>
          <p:nvPr/>
        </p:nvSpPr>
        <p:spPr bwMode="auto">
          <a:xfrm>
            <a:off x="262947" y="3535367"/>
            <a:ext cx="8007351" cy="1772793"/>
          </a:xfrm>
          <a:prstGeom prst="rect">
            <a:avLst/>
          </a:prstGeom>
          <a:solidFill>
            <a:schemeClr val="bg1"/>
          </a:solidFill>
          <a:ln w="9525">
            <a:noFill/>
            <a:miter lim="800000"/>
            <a:headEnd/>
            <a:tailEnd/>
          </a:ln>
        </p:spPr>
        <p:txBody>
          <a:bodyPr>
            <a:spAutoFit/>
          </a:bodyPr>
          <a:lstStyle/>
          <a:p>
            <a:pPr>
              <a:lnSpc>
                <a:spcPct val="130000"/>
              </a:lnSpc>
              <a:spcBef>
                <a:spcPct val="50000"/>
              </a:spcBef>
            </a:pPr>
            <a:r>
              <a:rPr kumimoji="1" lang="zh-CN" altLang="en-US" sz="2800" b="1" dirty="0">
                <a:latin typeface="+mn-ea"/>
                <a:ea typeface="+mn-ea"/>
              </a:rPr>
              <a:t>定理</a:t>
            </a:r>
            <a:r>
              <a:rPr kumimoji="1" lang="en-US" altLang="zh-CN" sz="2800" b="1" dirty="0">
                <a:latin typeface="+mn-ea"/>
                <a:ea typeface="+mn-ea"/>
              </a:rPr>
              <a:t>4.6</a:t>
            </a:r>
            <a:r>
              <a:rPr kumimoji="1" lang="zh-CN" altLang="en-US" sz="2800" b="1" dirty="0">
                <a:latin typeface="+mn-ea"/>
                <a:ea typeface="+mn-ea"/>
              </a:rPr>
              <a:t>：对于给定的关系模式</a:t>
            </a:r>
            <a:r>
              <a:rPr kumimoji="1" lang="en-US" altLang="zh-CN" sz="2800" b="1" dirty="0">
                <a:latin typeface="+mn-ea"/>
                <a:ea typeface="+mn-ea"/>
              </a:rPr>
              <a:t>R</a:t>
            </a:r>
            <a:r>
              <a:rPr kumimoji="1" lang="zh-CN" altLang="en-US" sz="2800" b="1" dirty="0">
                <a:latin typeface="+mn-ea"/>
                <a:ea typeface="+mn-ea"/>
              </a:rPr>
              <a:t>及其函数依赖集</a:t>
            </a:r>
            <a:r>
              <a:rPr kumimoji="1" lang="en-US" altLang="zh-CN" sz="2800" b="1" dirty="0">
                <a:latin typeface="+mn-ea"/>
                <a:ea typeface="+mn-ea"/>
              </a:rPr>
              <a:t>F</a:t>
            </a:r>
            <a:r>
              <a:rPr kumimoji="1" lang="zh-CN" altLang="en-US" sz="2800" b="1" dirty="0">
                <a:latin typeface="+mn-ea"/>
                <a:ea typeface="+mn-ea"/>
              </a:rPr>
              <a:t>，若</a:t>
            </a:r>
            <a:r>
              <a:rPr kumimoji="1" lang="en-US" altLang="zh-CN" sz="2800" b="1" dirty="0">
                <a:latin typeface="+mn-ea"/>
                <a:ea typeface="+mn-ea"/>
              </a:rPr>
              <a:t>X</a:t>
            </a:r>
            <a:r>
              <a:rPr kumimoji="1" lang="zh-CN" altLang="en-US" sz="2800" b="1" dirty="0">
                <a:latin typeface="+mn-ea"/>
                <a:ea typeface="+mn-ea"/>
              </a:rPr>
              <a:t>（</a:t>
            </a:r>
            <a:r>
              <a:rPr kumimoji="1" lang="en-US" altLang="zh-CN" sz="2800" b="1" dirty="0">
                <a:latin typeface="+mn-ea"/>
                <a:ea typeface="+mn-ea"/>
              </a:rPr>
              <a:t>X∈R</a:t>
            </a:r>
            <a:r>
              <a:rPr kumimoji="1" lang="zh-CN" altLang="en-US" sz="2800" b="1" dirty="0">
                <a:latin typeface="+mn-ea"/>
                <a:ea typeface="+mn-ea"/>
              </a:rPr>
              <a:t>）是</a:t>
            </a:r>
            <a:r>
              <a:rPr kumimoji="1" lang="en-US" altLang="zh-CN" sz="2800" b="1" dirty="0">
                <a:latin typeface="+mn-ea"/>
                <a:ea typeface="+mn-ea"/>
              </a:rPr>
              <a:t>LR</a:t>
            </a:r>
            <a:r>
              <a:rPr kumimoji="1" lang="zh-CN" altLang="en-US" sz="2800" b="1" dirty="0">
                <a:latin typeface="+mn-ea"/>
                <a:ea typeface="+mn-ea"/>
              </a:rPr>
              <a:t>类属性，则</a:t>
            </a:r>
            <a:r>
              <a:rPr kumimoji="1" lang="en-US" altLang="zh-CN" sz="2800" b="1" dirty="0">
                <a:latin typeface="+mn-ea"/>
                <a:ea typeface="+mn-ea"/>
              </a:rPr>
              <a:t>X</a:t>
            </a:r>
            <a:r>
              <a:rPr kumimoji="1" lang="zh-CN" altLang="en-US" sz="2800" b="1" dirty="0">
                <a:solidFill>
                  <a:schemeClr val="accent2"/>
                </a:solidFill>
                <a:latin typeface="+mn-ea"/>
                <a:ea typeface="+mn-ea"/>
              </a:rPr>
              <a:t>可能</a:t>
            </a:r>
            <a:r>
              <a:rPr kumimoji="1" lang="zh-CN" altLang="en-US" sz="2800" b="1" dirty="0">
                <a:latin typeface="+mn-ea"/>
                <a:ea typeface="+mn-ea"/>
              </a:rPr>
              <a:t>是</a:t>
            </a:r>
            <a:r>
              <a:rPr kumimoji="1" lang="en-US" altLang="zh-CN" sz="2800" b="1" dirty="0">
                <a:latin typeface="+mn-ea"/>
                <a:ea typeface="+mn-ea"/>
              </a:rPr>
              <a:t>R</a:t>
            </a:r>
            <a:r>
              <a:rPr kumimoji="1" lang="zh-CN" altLang="en-US" sz="2800" b="1" dirty="0">
                <a:latin typeface="+mn-ea"/>
                <a:ea typeface="+mn-ea"/>
              </a:rPr>
              <a:t>的候选码的成员。</a:t>
            </a:r>
          </a:p>
        </p:txBody>
      </p:sp>
      <p:sp>
        <p:nvSpPr>
          <p:cNvPr id="62470" name="Text Box 7"/>
          <p:cNvSpPr txBox="1">
            <a:spLocks noChangeArrowheads="1"/>
          </p:cNvSpPr>
          <p:nvPr/>
        </p:nvSpPr>
        <p:spPr bwMode="auto">
          <a:xfrm>
            <a:off x="262947" y="1844827"/>
            <a:ext cx="8007351" cy="1384995"/>
          </a:xfrm>
          <a:prstGeom prst="rect">
            <a:avLst/>
          </a:prstGeom>
          <a:solidFill>
            <a:schemeClr val="bg1"/>
          </a:solidFill>
          <a:ln w="9525">
            <a:noFill/>
            <a:miter lim="800000"/>
            <a:headEnd/>
            <a:tailEnd/>
          </a:ln>
        </p:spPr>
        <p:txBody>
          <a:bodyPr wrap="square">
            <a:spAutoFit/>
          </a:bodyPr>
          <a:lstStyle/>
          <a:p>
            <a:pPr>
              <a:spcBef>
                <a:spcPct val="50000"/>
              </a:spcBef>
            </a:pPr>
            <a:r>
              <a:rPr kumimoji="1" lang="en-US" altLang="zh-CN" sz="2800" b="1" dirty="0">
                <a:solidFill>
                  <a:srgbClr val="FF6600"/>
                </a:solidFill>
                <a:latin typeface="+mn-ea"/>
                <a:ea typeface="+mn-ea"/>
              </a:rPr>
              <a:t> </a:t>
            </a:r>
            <a:r>
              <a:rPr kumimoji="1" lang="zh-CN" altLang="en-US" sz="2800" b="1" dirty="0">
                <a:solidFill>
                  <a:srgbClr val="FF6600"/>
                </a:solidFill>
                <a:latin typeface="+mn-ea"/>
                <a:ea typeface="+mn-ea"/>
              </a:rPr>
              <a:t>定理</a:t>
            </a:r>
            <a:r>
              <a:rPr kumimoji="1" lang="en-US" altLang="zh-CN" sz="2800" b="1" dirty="0">
                <a:solidFill>
                  <a:srgbClr val="FF6600"/>
                </a:solidFill>
                <a:latin typeface="+mn-ea"/>
                <a:ea typeface="+mn-ea"/>
              </a:rPr>
              <a:t>4.5</a:t>
            </a:r>
            <a:r>
              <a:rPr kumimoji="1" lang="zh-CN" altLang="en-US" sz="2800" b="1" dirty="0">
                <a:solidFill>
                  <a:srgbClr val="FF6600"/>
                </a:solidFill>
                <a:latin typeface="+mn-ea"/>
                <a:ea typeface="+mn-ea"/>
              </a:rPr>
              <a:t>：</a:t>
            </a:r>
            <a:r>
              <a:rPr kumimoji="1" lang="en-US" altLang="zh-CN" sz="2800" b="1" dirty="0">
                <a:solidFill>
                  <a:srgbClr val="FF6600"/>
                </a:solidFill>
                <a:latin typeface="+mn-ea"/>
                <a:ea typeface="+mn-ea"/>
              </a:rPr>
              <a:t> </a:t>
            </a:r>
            <a:r>
              <a:rPr kumimoji="1" lang="zh-CN" altLang="en-US" sz="2800" b="1" dirty="0">
                <a:solidFill>
                  <a:srgbClr val="CC0000"/>
                </a:solidFill>
                <a:latin typeface="+mn-ea"/>
                <a:ea typeface="+mn-ea"/>
              </a:rPr>
              <a:t>对于给定的关系模式</a:t>
            </a:r>
            <a:r>
              <a:rPr kumimoji="1" lang="en-US" altLang="zh-CN" sz="2800" b="1" dirty="0">
                <a:solidFill>
                  <a:srgbClr val="CC0000"/>
                </a:solidFill>
                <a:latin typeface="+mn-ea"/>
                <a:ea typeface="+mn-ea"/>
              </a:rPr>
              <a:t>R</a:t>
            </a:r>
            <a:r>
              <a:rPr kumimoji="1" lang="zh-CN" altLang="en-US" sz="2800" b="1" dirty="0">
                <a:solidFill>
                  <a:srgbClr val="CC0000"/>
                </a:solidFill>
                <a:latin typeface="+mn-ea"/>
                <a:ea typeface="+mn-ea"/>
              </a:rPr>
              <a:t>及其函数依赖集</a:t>
            </a:r>
            <a:r>
              <a:rPr kumimoji="1" lang="en-US" altLang="zh-CN" sz="2800" b="1" dirty="0">
                <a:solidFill>
                  <a:srgbClr val="CC0000"/>
                </a:solidFill>
                <a:latin typeface="+mn-ea"/>
                <a:ea typeface="+mn-ea"/>
              </a:rPr>
              <a:t>F</a:t>
            </a:r>
            <a:r>
              <a:rPr kumimoji="1" lang="zh-CN" altLang="en-US" sz="2800" b="1" dirty="0">
                <a:solidFill>
                  <a:srgbClr val="CC0000"/>
                </a:solidFill>
                <a:latin typeface="+mn-ea"/>
                <a:ea typeface="+mn-ea"/>
              </a:rPr>
              <a:t>，若</a:t>
            </a:r>
            <a:r>
              <a:rPr kumimoji="1" lang="en-US" altLang="zh-CN" sz="2800" b="1" dirty="0">
                <a:solidFill>
                  <a:srgbClr val="CC0000"/>
                </a:solidFill>
                <a:latin typeface="+mn-ea"/>
                <a:ea typeface="+mn-ea"/>
              </a:rPr>
              <a:t>X</a:t>
            </a:r>
            <a:r>
              <a:rPr kumimoji="1" lang="zh-CN" altLang="en-US" sz="2800" b="1" dirty="0">
                <a:solidFill>
                  <a:srgbClr val="CC0000"/>
                </a:solidFill>
                <a:latin typeface="+mn-ea"/>
                <a:ea typeface="+mn-ea"/>
              </a:rPr>
              <a:t>（</a:t>
            </a:r>
            <a:r>
              <a:rPr kumimoji="1" lang="en-US" altLang="zh-CN" sz="2800" b="1" dirty="0">
                <a:solidFill>
                  <a:srgbClr val="CC0000"/>
                </a:solidFill>
                <a:latin typeface="+mn-ea"/>
                <a:ea typeface="+mn-ea"/>
              </a:rPr>
              <a:t>X∈R</a:t>
            </a:r>
            <a:r>
              <a:rPr kumimoji="1" lang="zh-CN" altLang="en-US" sz="2800" b="1" dirty="0">
                <a:solidFill>
                  <a:srgbClr val="CC0000"/>
                </a:solidFill>
                <a:latin typeface="+mn-ea"/>
                <a:ea typeface="+mn-ea"/>
              </a:rPr>
              <a:t>）是</a:t>
            </a:r>
            <a:r>
              <a:rPr kumimoji="1" lang="en-US" altLang="zh-CN" sz="2800" b="1" dirty="0">
                <a:solidFill>
                  <a:srgbClr val="CC0000"/>
                </a:solidFill>
                <a:latin typeface="+mn-ea"/>
                <a:ea typeface="+mn-ea"/>
              </a:rPr>
              <a:t>R</a:t>
            </a:r>
            <a:r>
              <a:rPr kumimoji="1" lang="zh-CN" altLang="en-US" sz="2800" b="1" dirty="0">
                <a:solidFill>
                  <a:srgbClr val="CC0000"/>
                </a:solidFill>
                <a:latin typeface="+mn-ea"/>
                <a:ea typeface="+mn-ea"/>
              </a:rPr>
              <a:t>类属性，则</a:t>
            </a:r>
            <a:r>
              <a:rPr kumimoji="1" lang="en-US" altLang="zh-CN" sz="2800" b="1" dirty="0">
                <a:solidFill>
                  <a:srgbClr val="CC0000"/>
                </a:solidFill>
                <a:latin typeface="+mn-ea"/>
                <a:ea typeface="+mn-ea"/>
              </a:rPr>
              <a:t>X</a:t>
            </a:r>
            <a:r>
              <a:rPr kumimoji="1" lang="zh-CN" altLang="en-US" sz="2800" b="1" dirty="0">
                <a:solidFill>
                  <a:srgbClr val="CC0000"/>
                </a:solidFill>
                <a:latin typeface="+mn-ea"/>
                <a:ea typeface="+mn-ea"/>
              </a:rPr>
              <a:t>必</a:t>
            </a:r>
            <a:r>
              <a:rPr kumimoji="1" lang="zh-CN" altLang="en-US" sz="2800" b="1" dirty="0">
                <a:solidFill>
                  <a:schemeClr val="accent2"/>
                </a:solidFill>
                <a:latin typeface="+mn-ea"/>
                <a:ea typeface="+mn-ea"/>
              </a:rPr>
              <a:t>不在</a:t>
            </a:r>
            <a:r>
              <a:rPr kumimoji="1" lang="zh-CN" altLang="en-US" sz="2800" b="1" dirty="0">
                <a:solidFill>
                  <a:srgbClr val="CC0000"/>
                </a:solidFill>
                <a:latin typeface="+mn-ea"/>
                <a:ea typeface="+mn-ea"/>
              </a:rPr>
              <a:t>任何候选码中。</a:t>
            </a:r>
          </a:p>
        </p:txBody>
      </p:sp>
      <p:sp>
        <p:nvSpPr>
          <p:cNvPr id="9" name="矩形 8"/>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
        <p:nvSpPr>
          <p:cNvPr id="6" name="文本框 5"/>
          <p:cNvSpPr txBox="1"/>
          <p:nvPr/>
        </p:nvSpPr>
        <p:spPr>
          <a:xfrm>
            <a:off x="2339752" y="950503"/>
            <a:ext cx="3816424" cy="523220"/>
          </a:xfrm>
          <a:prstGeom prst="rect">
            <a:avLst/>
          </a:prstGeom>
          <a:noFill/>
        </p:spPr>
        <p:txBody>
          <a:bodyPr wrap="square" rtlCol="0">
            <a:spAutoFit/>
          </a:bodyPr>
          <a:lstStyle/>
          <a:p>
            <a:r>
              <a:rPr lang="zh-CN" altLang="en-US" sz="2800" b="1" dirty="0">
                <a:solidFill>
                  <a:srgbClr val="FF0000"/>
                </a:solidFill>
              </a:rPr>
              <a:t>求候选码的相关定理</a:t>
            </a:r>
          </a:p>
        </p:txBody>
      </p:sp>
    </p:spTree>
    <p:extLst>
      <p:ext uri="{BB962C8B-B14F-4D97-AF65-F5344CB8AC3E}">
        <p14:creationId xmlns:p14="http://schemas.microsoft.com/office/powerpoint/2010/main" val="12455068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ppt_x"/>
                                          </p:val>
                                        </p:tav>
                                        <p:tav tm="100000">
                                          <p:val>
                                            <p:strVal val="#ppt_x"/>
                                          </p:val>
                                        </p:tav>
                                      </p:tavLst>
                                    </p:anim>
                                    <p:anim calcmode="lin" valueType="num">
                                      <p:cBhvr additive="base">
                                        <p:cTn id="8"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72"/>
                                        </p:tgtEl>
                                        <p:attrNameLst>
                                          <p:attrName>style.visibility</p:attrName>
                                        </p:attrNameLst>
                                      </p:cBhvr>
                                      <p:to>
                                        <p:strVal val="visible"/>
                                      </p:to>
                                    </p:set>
                                    <p:anim calcmode="lin" valueType="num">
                                      <p:cBhvr additive="base">
                                        <p:cTn id="13" dur="500" fill="hold"/>
                                        <p:tgtEl>
                                          <p:spTgt spid="62472"/>
                                        </p:tgtEl>
                                        <p:attrNameLst>
                                          <p:attrName>ppt_x</p:attrName>
                                        </p:attrNameLst>
                                      </p:cBhvr>
                                      <p:tavLst>
                                        <p:tav tm="0">
                                          <p:val>
                                            <p:strVal val="#ppt_x"/>
                                          </p:val>
                                        </p:tav>
                                        <p:tav tm="100000">
                                          <p:val>
                                            <p:strVal val="#ppt_x"/>
                                          </p:val>
                                        </p:tav>
                                      </p:tavLst>
                                    </p:anim>
                                    <p:anim calcmode="lin" valueType="num">
                                      <p:cBhvr additive="base">
                                        <p:cTn id="14" dur="500" fill="hold"/>
                                        <p:tgtEl>
                                          <p:spTgt spid="62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247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136904" cy="4752528"/>
          </a:xfrm>
        </p:spPr>
        <p:txBody>
          <a:bodyPr/>
          <a:lstStyle/>
          <a:p>
            <a:r>
              <a:rPr lang="zh-CN" altLang="en-US" dirty="0"/>
              <a:t>结论：</a:t>
            </a:r>
            <a:endParaRPr lang="en-US" altLang="zh-CN" dirty="0"/>
          </a:p>
          <a:p>
            <a:pPr marL="0" indent="0">
              <a:buNone/>
            </a:pPr>
            <a:r>
              <a:rPr lang="en-US" altLang="zh-CN" dirty="0" smtClean="0"/>
              <a:t>1</a:t>
            </a:r>
            <a:r>
              <a:rPr lang="en-US" altLang="zh-CN" dirty="0"/>
              <a:t>.</a:t>
            </a:r>
            <a:r>
              <a:rPr lang="zh-CN" altLang="en-US" dirty="0"/>
              <a:t>分解前的关系模式</a:t>
            </a:r>
            <a:r>
              <a:rPr lang="en-US" altLang="zh-CN" dirty="0"/>
              <a:t>R</a:t>
            </a:r>
            <a:r>
              <a:rPr lang="zh-CN" altLang="en-US" dirty="0"/>
              <a:t>和分解后的</a:t>
            </a:r>
            <a:r>
              <a:rPr lang="en-US" altLang="zh-CN" dirty="0" smtClean="0">
                <a:latin typeface="+mn-ea"/>
              </a:rPr>
              <a:t>ρ</a:t>
            </a:r>
            <a:r>
              <a:rPr lang="zh-CN" altLang="en-US" dirty="0" smtClean="0"/>
              <a:t>是否</a:t>
            </a:r>
            <a:r>
              <a:rPr lang="zh-CN" altLang="en-US" dirty="0"/>
              <a:t>表示同样的数据，即分解是否导致数据的</a:t>
            </a:r>
            <a:r>
              <a:rPr lang="zh-CN" altLang="en-US" dirty="0" smtClean="0"/>
              <a:t>丢失</a:t>
            </a:r>
            <a:endParaRPr lang="en-US" altLang="zh-CN" dirty="0" smtClean="0"/>
          </a:p>
          <a:p>
            <a:pPr marL="0" indent="0">
              <a:buNone/>
            </a:pPr>
            <a:r>
              <a:rPr lang="en-US" altLang="zh-CN" dirty="0" smtClean="0"/>
              <a:t>	</a:t>
            </a:r>
            <a:r>
              <a:rPr lang="zh-CN" altLang="en-US" dirty="0" smtClean="0">
                <a:solidFill>
                  <a:srgbClr val="FF0000"/>
                </a:solidFill>
              </a:rPr>
              <a:t>用分解的无损连接性进行判断</a:t>
            </a:r>
            <a:endParaRPr lang="en-US" altLang="zh-CN" dirty="0">
              <a:solidFill>
                <a:srgbClr val="FF0000"/>
              </a:solidFill>
            </a:endParaRPr>
          </a:p>
          <a:p>
            <a:pPr marL="0" indent="0">
              <a:buNone/>
            </a:pPr>
            <a:r>
              <a:rPr lang="en-US" altLang="zh-CN" dirty="0" smtClean="0"/>
              <a:t>2</a:t>
            </a:r>
            <a:r>
              <a:rPr lang="en-US" altLang="zh-CN" dirty="0"/>
              <a:t>. </a:t>
            </a:r>
            <a:r>
              <a:rPr lang="zh-CN" altLang="en-US" dirty="0"/>
              <a:t>分解前的关系模式</a:t>
            </a:r>
            <a:r>
              <a:rPr lang="en-US" altLang="zh-CN" dirty="0"/>
              <a:t>R</a:t>
            </a:r>
            <a:r>
              <a:rPr lang="zh-CN" altLang="en-US" dirty="0"/>
              <a:t>和分解后</a:t>
            </a:r>
            <a:r>
              <a:rPr lang="en-US" altLang="zh-CN" dirty="0">
                <a:latin typeface="+mn-ea"/>
              </a:rPr>
              <a:t>ρ</a:t>
            </a:r>
            <a:r>
              <a:rPr lang="zh-CN" altLang="en-US" dirty="0"/>
              <a:t>的是否保持相同的函数依赖，即分解是否导致函数依赖的丢失</a:t>
            </a:r>
            <a:r>
              <a:rPr lang="zh-CN" altLang="en-US" dirty="0" smtClean="0"/>
              <a:t>。</a:t>
            </a:r>
            <a:endParaRPr lang="en-US" altLang="zh-CN" dirty="0" smtClean="0"/>
          </a:p>
          <a:p>
            <a:pPr marL="0" indent="0">
              <a:buNone/>
            </a:pPr>
            <a:r>
              <a:rPr lang="en-US" altLang="zh-CN" dirty="0" smtClean="0"/>
              <a:t>	</a:t>
            </a:r>
            <a:r>
              <a:rPr lang="zh-CN" altLang="en-US" dirty="0" smtClean="0">
                <a:solidFill>
                  <a:srgbClr val="FF0000"/>
                </a:solidFill>
              </a:rPr>
              <a:t>用函数依赖保持性进行判定</a:t>
            </a:r>
            <a:endParaRPr lang="en-US" altLang="zh-CN" dirty="0" smtClean="0">
              <a:solidFill>
                <a:srgbClr val="FF0000"/>
              </a:solidFill>
            </a:endParaRPr>
          </a:p>
          <a:p>
            <a:pPr marL="0" indent="0">
              <a:buNone/>
            </a:pPr>
            <a:r>
              <a:rPr lang="en-US" altLang="zh-CN" dirty="0" smtClean="0"/>
              <a:t> 3.</a:t>
            </a:r>
            <a:r>
              <a:rPr lang="zh-CN" altLang="en-US" dirty="0" smtClean="0"/>
              <a:t>分解后关系应达到要求的范式级别</a:t>
            </a:r>
            <a:endParaRPr lang="zh-CN" altLang="en-US" dirty="0"/>
          </a:p>
        </p:txBody>
      </p:sp>
      <p:sp>
        <p:nvSpPr>
          <p:cNvPr id="4" name="矩形 3"/>
          <p:cNvSpPr/>
          <p:nvPr/>
        </p:nvSpPr>
        <p:spPr>
          <a:xfrm>
            <a:off x="755579" y="44627"/>
            <a:ext cx="4309193"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4.4.1 </a:t>
            </a:r>
            <a:r>
              <a:rPr lang="zh-CN" altLang="en-US" sz="3200" b="1" dirty="0">
                <a:solidFill>
                  <a:srgbClr val="FFFF00"/>
                </a:solidFill>
                <a:latin typeface="+mn-ea"/>
              </a:rPr>
              <a:t>模式分解的概念</a:t>
            </a:r>
            <a:endParaRPr lang="en-US" altLang="zh-CN" sz="3200" b="1" dirty="0">
              <a:solidFill>
                <a:srgbClr val="FFFF00"/>
              </a:solidFill>
              <a:latin typeface="+mn-ea"/>
            </a:endParaRPr>
          </a:p>
        </p:txBody>
      </p:sp>
    </p:spTree>
    <p:extLst>
      <p:ext uri="{BB962C8B-B14F-4D97-AF65-F5344CB8AC3E}">
        <p14:creationId xmlns:p14="http://schemas.microsoft.com/office/powerpoint/2010/main" val="131031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码值理论</a:t>
            </a:r>
            <a:endParaRPr lang="en-US" altLang="zh-CN" dirty="0" smtClean="0"/>
          </a:p>
          <a:p>
            <a:r>
              <a:rPr lang="zh-CN" altLang="en-US" dirty="0" smtClean="0"/>
              <a:t>最小函数依赖集</a:t>
            </a:r>
            <a:endParaRPr lang="en-US" altLang="zh-CN" dirty="0" smtClean="0"/>
          </a:p>
          <a:p>
            <a:r>
              <a:rPr lang="zh-CN" altLang="en-US" dirty="0" smtClean="0"/>
              <a:t>模式分解的等价性</a:t>
            </a:r>
            <a:endParaRPr lang="en-US" altLang="zh-CN" dirty="0" smtClean="0"/>
          </a:p>
        </p:txBody>
      </p:sp>
    </p:spTree>
    <p:extLst>
      <p:ext uri="{BB962C8B-B14F-4D97-AF65-F5344CB8AC3E}">
        <p14:creationId xmlns:p14="http://schemas.microsoft.com/office/powerpoint/2010/main" val="3293413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304800" y="762000"/>
            <a:ext cx="8305800" cy="1397000"/>
          </a:xfrm>
          <a:solidFill>
            <a:schemeClr val="bg1"/>
          </a:solidFill>
          <a:ln w="38100">
            <a:noFill/>
          </a:ln>
        </p:spPr>
        <p:txBody>
          <a:bodyPr/>
          <a:lstStyle/>
          <a:p>
            <a:pPr eaLnBrk="1" hangingPunct="1">
              <a:buFontTx/>
              <a:buNone/>
            </a:pPr>
            <a:r>
              <a:rPr lang="en-US" altLang="zh-CN" b="1" i="1" dirty="0">
                <a:solidFill>
                  <a:schemeClr val="tx2"/>
                </a:solidFill>
              </a:rPr>
              <a:t>1</a:t>
            </a:r>
            <a:r>
              <a:rPr lang="zh-CN" altLang="en-US" b="1" i="1" dirty="0">
                <a:solidFill>
                  <a:schemeClr val="tx2"/>
                </a:solidFill>
              </a:rPr>
              <a:t>、分解的无损连接性：</a:t>
            </a:r>
            <a:r>
              <a:rPr lang="zh-CN" altLang="en-US" b="1" dirty="0">
                <a:ea typeface="楷体_GB2312" pitchFamily="49" charset="-122"/>
              </a:rPr>
              <a:t>如果一个关系模式分解后，可以通过自然连接恢复原模式的信息，这一特性称为分解的无损连接性。</a:t>
            </a:r>
          </a:p>
        </p:txBody>
      </p:sp>
      <p:sp>
        <p:nvSpPr>
          <p:cNvPr id="84994" name="灯片编号占位符 5"/>
          <p:cNvSpPr>
            <a:spLocks noGrp="1"/>
          </p:cNvSpPr>
          <p:nvPr>
            <p:ph type="sldNum" sz="quarter" idx="12"/>
          </p:nvPr>
        </p:nvSpPr>
        <p:spPr>
          <a:noFill/>
        </p:spPr>
        <p:txBody>
          <a:bodyPr/>
          <a:lstStyle/>
          <a:p>
            <a:fld id="{E3E5CF74-FB18-45E1-97CA-305832C63A05}" type="slidenum">
              <a:rPr lang="en-US" altLang="zh-CN" smtClean="0"/>
              <a:pPr/>
              <a:t>42</a:t>
            </a:fld>
            <a:endParaRPr lang="en-US" altLang="zh-CN" smtClean="0"/>
          </a:p>
        </p:txBody>
      </p:sp>
      <p:grpSp>
        <p:nvGrpSpPr>
          <p:cNvPr id="2" name="Group 3"/>
          <p:cNvGrpSpPr>
            <a:grpSpLocks/>
          </p:cNvGrpSpPr>
          <p:nvPr/>
        </p:nvGrpSpPr>
        <p:grpSpPr bwMode="auto">
          <a:xfrm>
            <a:off x="4114800" y="4318006"/>
            <a:ext cx="4267200" cy="1222376"/>
            <a:chOff x="2592" y="2832"/>
            <a:chExt cx="2688" cy="924"/>
          </a:xfrm>
        </p:grpSpPr>
        <p:sp>
          <p:nvSpPr>
            <p:cNvPr id="84999" name="Text Box 4"/>
            <p:cNvSpPr txBox="1">
              <a:spLocks noChangeArrowheads="1"/>
            </p:cNvSpPr>
            <p:nvPr/>
          </p:nvSpPr>
          <p:spPr bwMode="auto">
            <a:xfrm>
              <a:off x="2592" y="3091"/>
              <a:ext cx="573"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T</a:t>
              </a:r>
              <a:r>
                <a:rPr kumimoji="1" lang="en-US" altLang="zh-CN" sz="2800" b="1" baseline="-16000">
                  <a:latin typeface="Times New Roman" pitchFamily="18" charset="0"/>
                </a:rPr>
                <a:t>ij</a:t>
              </a:r>
              <a:r>
                <a:rPr kumimoji="1" lang="en-US" altLang="zh-CN" sz="2800" b="1">
                  <a:latin typeface="Times New Roman" pitchFamily="18" charset="0"/>
                </a:rPr>
                <a:t>=</a:t>
              </a:r>
            </a:p>
          </p:txBody>
        </p:sp>
        <p:sp>
          <p:nvSpPr>
            <p:cNvPr id="85000" name="Text Box 5"/>
            <p:cNvSpPr txBox="1">
              <a:spLocks noChangeArrowheads="1"/>
            </p:cNvSpPr>
            <p:nvPr/>
          </p:nvSpPr>
          <p:spPr bwMode="auto">
            <a:xfrm>
              <a:off x="3209" y="2832"/>
              <a:ext cx="2027" cy="396"/>
            </a:xfrm>
            <a:prstGeom prst="rect">
              <a:avLst/>
            </a:prstGeom>
            <a:noFill/>
            <a:ln w="9525">
              <a:noFill/>
              <a:miter lim="800000"/>
              <a:headEnd/>
              <a:tailEnd/>
            </a:ln>
          </p:spPr>
          <p:txBody>
            <a:bodyPr>
              <a:spAutoFit/>
            </a:bodyPr>
            <a:lstStyle/>
            <a:p>
              <a:pPr>
                <a:spcBef>
                  <a:spcPct val="50000"/>
                </a:spcBef>
              </a:pPr>
              <a:r>
                <a:rPr kumimoji="1" lang="en-US" altLang="zh-CN" sz="2800" b="1">
                  <a:solidFill>
                    <a:schemeClr val="tx2"/>
                  </a:solidFill>
                  <a:latin typeface="Times New Roman" pitchFamily="18" charset="0"/>
                </a:rPr>
                <a:t>a</a:t>
              </a:r>
              <a:r>
                <a:rPr kumimoji="1" lang="en-US" altLang="zh-CN" sz="2800" b="1" baseline="-16000">
                  <a:solidFill>
                    <a:schemeClr val="tx2"/>
                  </a:solidFill>
                  <a:latin typeface="Times New Roman" pitchFamily="18" charset="0"/>
                </a:rPr>
                <a:t>j</a:t>
              </a:r>
              <a:r>
                <a:rPr kumimoji="1" lang="zh-CN" altLang="en-US" sz="2800" b="1">
                  <a:latin typeface="Times New Roman" pitchFamily="18" charset="0"/>
                </a:rPr>
                <a:t>，  如果</a:t>
              </a:r>
              <a:r>
                <a:rPr kumimoji="1" lang="en-US" altLang="zh-CN" sz="2800" b="1">
                  <a:solidFill>
                    <a:schemeClr val="tx2"/>
                  </a:solidFill>
                  <a:latin typeface="Times New Roman" pitchFamily="18" charset="0"/>
                </a:rPr>
                <a:t>A</a:t>
              </a:r>
              <a:r>
                <a:rPr kumimoji="1" lang="en-US" altLang="zh-CN" sz="2800" b="1" baseline="-16000">
                  <a:solidFill>
                    <a:schemeClr val="tx2"/>
                  </a:solidFill>
                  <a:latin typeface="Times New Roman" pitchFamily="18" charset="0"/>
                </a:rPr>
                <a:t>j</a:t>
              </a:r>
              <a:r>
                <a:rPr kumimoji="1" lang="en-US" altLang="zh-CN" sz="2800" b="1">
                  <a:solidFill>
                    <a:schemeClr val="tx2"/>
                  </a:solidFill>
                  <a:latin typeface="Times New Roman" pitchFamily="18" charset="0"/>
                </a:rPr>
                <a:t>∈R</a:t>
              </a:r>
              <a:r>
                <a:rPr kumimoji="1" lang="en-US" altLang="zh-CN" sz="2800" b="1" baseline="-16000">
                  <a:solidFill>
                    <a:schemeClr val="tx2"/>
                  </a:solidFill>
                  <a:latin typeface="Times New Roman" pitchFamily="18" charset="0"/>
                </a:rPr>
                <a:t>i</a:t>
              </a:r>
              <a:endParaRPr kumimoji="1" lang="en-US" altLang="zh-CN" sz="2800" b="1">
                <a:latin typeface="Times New Roman" pitchFamily="18" charset="0"/>
              </a:endParaRPr>
            </a:p>
          </p:txBody>
        </p:sp>
        <p:sp>
          <p:nvSpPr>
            <p:cNvPr id="85001" name="Text Box 6"/>
            <p:cNvSpPr txBox="1">
              <a:spLocks noChangeArrowheads="1"/>
            </p:cNvSpPr>
            <p:nvPr/>
          </p:nvSpPr>
          <p:spPr bwMode="auto">
            <a:xfrm>
              <a:off x="3253" y="3360"/>
              <a:ext cx="2027" cy="396"/>
            </a:xfrm>
            <a:prstGeom prst="rect">
              <a:avLst/>
            </a:prstGeom>
            <a:noFill/>
            <a:ln w="9525">
              <a:noFill/>
              <a:miter lim="800000"/>
              <a:headEnd/>
              <a:tailEnd/>
            </a:ln>
          </p:spPr>
          <p:txBody>
            <a:bodyPr>
              <a:spAutoFit/>
            </a:bodyPr>
            <a:lstStyle/>
            <a:p>
              <a:pPr>
                <a:spcBef>
                  <a:spcPct val="50000"/>
                </a:spcBef>
              </a:pPr>
              <a:r>
                <a:rPr kumimoji="1" lang="en-US" altLang="zh-CN" sz="2800" b="1" dirty="0" err="1">
                  <a:solidFill>
                    <a:schemeClr val="tx2"/>
                  </a:solidFill>
                  <a:latin typeface="Times New Roman" pitchFamily="18" charset="0"/>
                </a:rPr>
                <a:t>b</a:t>
              </a:r>
              <a:r>
                <a:rPr kumimoji="1" lang="en-US" altLang="zh-CN" sz="2800" b="1" baseline="-16000" dirty="0" err="1">
                  <a:solidFill>
                    <a:schemeClr val="tx2"/>
                  </a:solidFill>
                  <a:latin typeface="Times New Roman" pitchFamily="18" charset="0"/>
                </a:rPr>
                <a:t>ij</a:t>
              </a:r>
              <a:r>
                <a:rPr kumimoji="1" lang="zh-CN" altLang="en-US" sz="2800" b="1" dirty="0">
                  <a:latin typeface="Times New Roman" pitchFamily="18" charset="0"/>
                </a:rPr>
                <a:t>，  如果</a:t>
              </a:r>
              <a:r>
                <a:rPr kumimoji="1" lang="en-US" altLang="zh-CN" sz="2800" b="1" dirty="0" err="1">
                  <a:solidFill>
                    <a:schemeClr val="tx2"/>
                  </a:solidFill>
                  <a:latin typeface="Times New Roman" pitchFamily="18" charset="0"/>
                </a:rPr>
                <a:t>A</a:t>
              </a:r>
              <a:r>
                <a:rPr kumimoji="1" lang="en-US" altLang="zh-CN" sz="2800" b="1" baseline="-16000" dirty="0" err="1">
                  <a:solidFill>
                    <a:schemeClr val="tx2"/>
                  </a:solidFill>
                  <a:latin typeface="Times New Roman" pitchFamily="18" charset="0"/>
                </a:rPr>
                <a:t>j</a:t>
              </a:r>
              <a:r>
                <a:rPr kumimoji="1" lang="en-US" altLang="zh-CN" sz="2800" b="1" dirty="0" err="1">
                  <a:solidFill>
                    <a:schemeClr val="tx2"/>
                  </a:solidFill>
                  <a:latin typeface="Times New Roman" pitchFamily="18" charset="0"/>
                </a:rPr>
                <a:t>∈R</a:t>
              </a:r>
              <a:r>
                <a:rPr kumimoji="1" lang="en-US" altLang="zh-CN" sz="2800" b="1" baseline="-16000" dirty="0" err="1">
                  <a:solidFill>
                    <a:schemeClr val="tx2"/>
                  </a:solidFill>
                  <a:latin typeface="Times New Roman" pitchFamily="18" charset="0"/>
                </a:rPr>
                <a:t>i</a:t>
              </a:r>
              <a:endParaRPr kumimoji="1" lang="en-US" altLang="zh-CN" sz="2800" b="1" dirty="0">
                <a:latin typeface="Times New Roman" pitchFamily="18" charset="0"/>
              </a:endParaRPr>
            </a:p>
          </p:txBody>
        </p:sp>
        <p:sp>
          <p:nvSpPr>
            <p:cNvPr id="85002" name="Line 7"/>
            <p:cNvSpPr>
              <a:spLocks noChangeShapeType="1"/>
            </p:cNvSpPr>
            <p:nvPr/>
          </p:nvSpPr>
          <p:spPr bwMode="auto">
            <a:xfrm>
              <a:off x="4752" y="3408"/>
              <a:ext cx="176" cy="288"/>
            </a:xfrm>
            <a:prstGeom prst="line">
              <a:avLst/>
            </a:prstGeom>
            <a:noFill/>
            <a:ln w="9525">
              <a:solidFill>
                <a:schemeClr val="tx1"/>
              </a:solidFill>
              <a:round/>
              <a:headEnd/>
              <a:tailEnd/>
            </a:ln>
          </p:spPr>
          <p:txBody>
            <a:bodyPr wrap="none" anchor="ctr"/>
            <a:lstStyle/>
            <a:p>
              <a:endParaRPr lang="zh-CN" altLang="en-US" sz="2800"/>
            </a:p>
          </p:txBody>
        </p:sp>
        <p:sp>
          <p:nvSpPr>
            <p:cNvPr id="85003" name="AutoShape 8"/>
            <p:cNvSpPr>
              <a:spLocks/>
            </p:cNvSpPr>
            <p:nvPr/>
          </p:nvSpPr>
          <p:spPr bwMode="auto">
            <a:xfrm>
              <a:off x="3121" y="2976"/>
              <a:ext cx="88" cy="624"/>
            </a:xfrm>
            <a:prstGeom prst="leftBrace">
              <a:avLst>
                <a:gd name="adj1" fmla="val 59091"/>
                <a:gd name="adj2" fmla="val 50000"/>
              </a:avLst>
            </a:prstGeom>
            <a:noFill/>
            <a:ln w="9525">
              <a:solidFill>
                <a:schemeClr val="tx1"/>
              </a:solidFill>
              <a:round/>
              <a:headEnd/>
              <a:tailEnd/>
            </a:ln>
          </p:spPr>
          <p:txBody>
            <a:bodyPr wrap="none" anchor="ctr"/>
            <a:lstStyle/>
            <a:p>
              <a:endParaRPr lang="zh-CN" altLang="en-US" sz="2800"/>
            </a:p>
          </p:txBody>
        </p:sp>
      </p:grpSp>
      <p:sp>
        <p:nvSpPr>
          <p:cNvPr id="78857" name="Rectangle 9"/>
          <p:cNvSpPr>
            <a:spLocks noChangeArrowheads="1"/>
          </p:cNvSpPr>
          <p:nvPr/>
        </p:nvSpPr>
        <p:spPr bwMode="auto">
          <a:xfrm>
            <a:off x="685800" y="4254504"/>
            <a:ext cx="2590800" cy="1384995"/>
          </a:xfrm>
          <a:prstGeom prst="rect">
            <a:avLst/>
          </a:prstGeom>
          <a:solidFill>
            <a:srgbClr val="FFFFCC"/>
          </a:solidFill>
          <a:ln w="38100">
            <a:noFill/>
            <a:miter lim="800000"/>
            <a:headEnd/>
            <a:tailEnd/>
          </a:ln>
        </p:spPr>
        <p:txBody>
          <a:bodyPr>
            <a:spAutoFit/>
          </a:bodyPr>
          <a:lstStyle/>
          <a:p>
            <a:pPr>
              <a:spcBef>
                <a:spcPct val="20000"/>
              </a:spcBef>
            </a:pPr>
            <a:r>
              <a:rPr kumimoji="1" lang="en-US" altLang="zh-CN" sz="2800" b="1" dirty="0">
                <a:latin typeface="Times New Roman" pitchFamily="18" charset="0"/>
              </a:rPr>
              <a:t>1)  </a:t>
            </a:r>
            <a:r>
              <a:rPr kumimoji="1" lang="zh-CN" altLang="en-US" sz="2800" b="1" dirty="0">
                <a:latin typeface="Times New Roman" pitchFamily="18" charset="0"/>
              </a:rPr>
              <a:t>构造一个</a:t>
            </a:r>
            <a:r>
              <a:rPr kumimoji="1" lang="en-US" altLang="zh-CN" sz="2800" b="1" dirty="0">
                <a:latin typeface="Times New Roman" pitchFamily="18" charset="0"/>
              </a:rPr>
              <a:t>n</a:t>
            </a:r>
            <a:r>
              <a:rPr kumimoji="1" lang="zh-CN" altLang="en-US" sz="2800" b="1" dirty="0">
                <a:latin typeface="Times New Roman" pitchFamily="18" charset="0"/>
              </a:rPr>
              <a:t>列</a:t>
            </a:r>
            <a:r>
              <a:rPr kumimoji="1" lang="en-US" altLang="zh-CN" sz="2800" b="1" dirty="0">
                <a:latin typeface="Times New Roman" pitchFamily="18" charset="0"/>
              </a:rPr>
              <a:t>k</a:t>
            </a:r>
            <a:r>
              <a:rPr kumimoji="1" lang="zh-CN" altLang="en-US" sz="2800" b="1" dirty="0">
                <a:latin typeface="Times New Roman" pitchFamily="18" charset="0"/>
              </a:rPr>
              <a:t>行的二维表</a:t>
            </a:r>
            <a:r>
              <a:rPr kumimoji="1" lang="en-US" altLang="zh-CN" sz="2800" b="1" dirty="0">
                <a:latin typeface="Times New Roman" pitchFamily="18" charset="0"/>
              </a:rPr>
              <a:t>T</a:t>
            </a:r>
            <a:r>
              <a:rPr kumimoji="1" lang="zh-CN" altLang="en-US" sz="2800" b="1" dirty="0">
                <a:latin typeface="Times New Roman" pitchFamily="18" charset="0"/>
              </a:rPr>
              <a:t>。</a:t>
            </a:r>
          </a:p>
        </p:txBody>
      </p:sp>
      <p:sp>
        <p:nvSpPr>
          <p:cNvPr id="78858" name="Rectangle 10"/>
          <p:cNvSpPr>
            <a:spLocks noChangeArrowheads="1"/>
          </p:cNvSpPr>
          <p:nvPr/>
        </p:nvSpPr>
        <p:spPr bwMode="auto">
          <a:xfrm>
            <a:off x="304800" y="2291294"/>
            <a:ext cx="8305800" cy="1772793"/>
          </a:xfrm>
          <a:prstGeom prst="rect">
            <a:avLst/>
          </a:prstGeom>
          <a:solidFill>
            <a:schemeClr val="bg1"/>
          </a:solidFill>
          <a:ln w="38100">
            <a:noFill/>
            <a:miter lim="800000"/>
            <a:headEnd/>
            <a:tailEnd/>
          </a:ln>
        </p:spPr>
        <p:txBody>
          <a:bodyPr>
            <a:spAutoFit/>
          </a:bodyPr>
          <a:lstStyle/>
          <a:p>
            <a:pPr>
              <a:spcBef>
                <a:spcPct val="50000"/>
              </a:spcBef>
            </a:pPr>
            <a:r>
              <a:rPr kumimoji="1" lang="en-US" altLang="zh-CN" sz="2800" b="1" i="1" dirty="0">
                <a:solidFill>
                  <a:schemeClr val="tx2"/>
                </a:solidFill>
                <a:latin typeface="Times New Roman" pitchFamily="18" charset="0"/>
              </a:rPr>
              <a:t>2</a:t>
            </a:r>
            <a:r>
              <a:rPr kumimoji="1" lang="zh-CN" altLang="en-US" sz="2800" b="1" i="1" dirty="0">
                <a:solidFill>
                  <a:schemeClr val="tx2"/>
                </a:solidFill>
                <a:latin typeface="Times New Roman" pitchFamily="18" charset="0"/>
              </a:rPr>
              <a:t>、判定一个分解的无损连接性的方法：</a:t>
            </a:r>
          </a:p>
          <a:p>
            <a:pPr>
              <a:lnSpc>
                <a:spcPct val="120000"/>
              </a:lnSpc>
              <a:spcBef>
                <a:spcPct val="50000"/>
              </a:spcBef>
            </a:pPr>
            <a:r>
              <a:rPr kumimoji="1" lang="en-US" altLang="zh-CN" sz="2800" b="1" dirty="0">
                <a:latin typeface="Times New Roman" pitchFamily="18" charset="0"/>
              </a:rPr>
              <a:t>ρ={R</a:t>
            </a:r>
            <a:r>
              <a:rPr kumimoji="1" lang="en-US" altLang="zh-CN" sz="2800" b="1" baseline="-16000" dirty="0">
                <a:latin typeface="Times New Roman" pitchFamily="18" charset="0"/>
              </a:rPr>
              <a:t>1</a:t>
            </a:r>
            <a:r>
              <a:rPr kumimoji="1" lang="en-US" altLang="zh-CN" sz="2800" b="1" dirty="0">
                <a:latin typeface="Times New Roman" pitchFamily="18" charset="0"/>
              </a:rPr>
              <a:t>(U</a:t>
            </a:r>
            <a:r>
              <a:rPr kumimoji="1" lang="en-US" altLang="zh-CN" sz="2800" b="1" baseline="-16000" dirty="0">
                <a:latin typeface="Times New Roman" pitchFamily="18" charset="0"/>
              </a:rPr>
              <a:t>1</a:t>
            </a:r>
            <a:r>
              <a:rPr kumimoji="1" lang="en-US" altLang="zh-CN" sz="2800" b="1" dirty="0">
                <a:latin typeface="Times New Roman" pitchFamily="18" charset="0"/>
              </a:rPr>
              <a:t>,F</a:t>
            </a:r>
            <a:r>
              <a:rPr kumimoji="1" lang="en-US" altLang="zh-CN" sz="2800" b="1" baseline="-16000" dirty="0">
                <a:latin typeface="Times New Roman" pitchFamily="18" charset="0"/>
              </a:rPr>
              <a:t>1</a:t>
            </a:r>
            <a:r>
              <a:rPr kumimoji="1" lang="en-US" altLang="zh-CN" sz="2800" b="1" dirty="0">
                <a:latin typeface="Times New Roman" pitchFamily="18" charset="0"/>
              </a:rPr>
              <a:t>),…,</a:t>
            </a:r>
            <a:r>
              <a:rPr kumimoji="1" lang="en-US" altLang="zh-CN" sz="2800" b="1" dirty="0" err="1">
                <a:latin typeface="Times New Roman" pitchFamily="18" charset="0"/>
              </a:rPr>
              <a:t>R</a:t>
            </a:r>
            <a:r>
              <a:rPr kumimoji="1" lang="en-US" altLang="zh-CN" sz="2800" b="1" baseline="-16000" dirty="0" err="1">
                <a:latin typeface="Times New Roman" pitchFamily="18" charset="0"/>
              </a:rPr>
              <a:t>k</a:t>
            </a:r>
            <a:r>
              <a:rPr kumimoji="1" lang="en-US" altLang="zh-CN" sz="2800" b="1" dirty="0">
                <a:latin typeface="Times New Roman" pitchFamily="18" charset="0"/>
              </a:rPr>
              <a:t>(</a:t>
            </a:r>
            <a:r>
              <a:rPr kumimoji="1" lang="en-US" altLang="zh-CN" sz="2800" b="1" dirty="0" err="1">
                <a:latin typeface="Times New Roman" pitchFamily="18" charset="0"/>
              </a:rPr>
              <a:t>U</a:t>
            </a:r>
            <a:r>
              <a:rPr kumimoji="1" lang="en-US" altLang="zh-CN" sz="2800" b="1" baseline="-16000" dirty="0" err="1">
                <a:latin typeface="Times New Roman" pitchFamily="18" charset="0"/>
              </a:rPr>
              <a:t>k</a:t>
            </a:r>
            <a:r>
              <a:rPr kumimoji="1" lang="en-US" altLang="zh-CN" sz="2800" b="1" dirty="0" err="1">
                <a:latin typeface="Times New Roman" pitchFamily="18" charset="0"/>
              </a:rPr>
              <a:t>,F</a:t>
            </a:r>
            <a:r>
              <a:rPr kumimoji="1" lang="en-US" altLang="zh-CN" sz="2800" b="1" baseline="-16000" dirty="0" err="1">
                <a:latin typeface="Times New Roman" pitchFamily="18" charset="0"/>
              </a:rPr>
              <a:t>k</a:t>
            </a:r>
            <a:r>
              <a:rPr kumimoji="1" lang="en-US" altLang="zh-CN" sz="2800" b="1" dirty="0">
                <a:latin typeface="Times New Roman" pitchFamily="18" charset="0"/>
              </a:rPr>
              <a:t>)}</a:t>
            </a:r>
            <a:r>
              <a:rPr kumimoji="1" lang="zh-CN" altLang="en-US" sz="2800" b="1" dirty="0">
                <a:latin typeface="Times New Roman" pitchFamily="18" charset="0"/>
              </a:rPr>
              <a:t>是</a:t>
            </a:r>
            <a:r>
              <a:rPr kumimoji="1" lang="en-US" altLang="zh-CN" sz="2800" b="1" dirty="0">
                <a:latin typeface="Times New Roman" pitchFamily="18" charset="0"/>
              </a:rPr>
              <a:t>R(U,F)</a:t>
            </a:r>
            <a:r>
              <a:rPr kumimoji="1" lang="zh-CN" altLang="en-US" sz="2800" b="1" dirty="0">
                <a:latin typeface="Times New Roman" pitchFamily="18" charset="0"/>
              </a:rPr>
              <a:t>的一个分解，</a:t>
            </a:r>
            <a:r>
              <a:rPr kumimoji="1" lang="en-US" altLang="zh-CN" sz="2800" b="1" dirty="0">
                <a:latin typeface="Times New Roman" pitchFamily="18" charset="0"/>
              </a:rPr>
              <a:t>U={A</a:t>
            </a:r>
            <a:r>
              <a:rPr kumimoji="1" lang="en-US" altLang="zh-CN" sz="2800" b="1" baseline="-16000" dirty="0">
                <a:latin typeface="Times New Roman" pitchFamily="18" charset="0"/>
              </a:rPr>
              <a:t>1</a:t>
            </a:r>
            <a:r>
              <a:rPr kumimoji="1" lang="en-US" altLang="zh-CN" sz="2800" b="1" dirty="0">
                <a:latin typeface="Times New Roman" pitchFamily="18" charset="0"/>
              </a:rPr>
              <a:t>,…,A</a:t>
            </a:r>
            <a:r>
              <a:rPr kumimoji="1" lang="en-US" altLang="zh-CN" sz="2800" b="1" baseline="-16000" dirty="0">
                <a:latin typeface="Times New Roman" pitchFamily="18" charset="0"/>
              </a:rPr>
              <a:t>n</a:t>
            </a:r>
            <a:r>
              <a:rPr kumimoji="1" lang="en-US" altLang="zh-CN" sz="2800" b="1" dirty="0">
                <a:latin typeface="Times New Roman" pitchFamily="18" charset="0"/>
              </a:rPr>
              <a:t>}</a:t>
            </a:r>
            <a:r>
              <a:rPr kumimoji="1" lang="zh-CN" altLang="en-US" sz="2800" b="1" dirty="0">
                <a:latin typeface="Times New Roman" pitchFamily="18" charset="0"/>
              </a:rPr>
              <a:t>，</a:t>
            </a:r>
            <a:r>
              <a:rPr kumimoji="1" lang="en-US" altLang="zh-CN" sz="2800" b="1" dirty="0">
                <a:latin typeface="Times New Roman" pitchFamily="18" charset="0"/>
              </a:rPr>
              <a:t>F={FD</a:t>
            </a:r>
            <a:r>
              <a:rPr kumimoji="1" lang="en-US" altLang="zh-CN" sz="2800" b="1" baseline="-16000" dirty="0">
                <a:latin typeface="Times New Roman" pitchFamily="18" charset="0"/>
              </a:rPr>
              <a:t>1</a:t>
            </a:r>
            <a:r>
              <a:rPr kumimoji="1" lang="en-US" altLang="zh-CN" sz="2800" b="1" dirty="0">
                <a:latin typeface="Times New Roman" pitchFamily="18" charset="0"/>
              </a:rPr>
              <a:t>,FD</a:t>
            </a:r>
            <a:r>
              <a:rPr kumimoji="1" lang="en-US" altLang="zh-CN" sz="2800" b="1" baseline="-16000" dirty="0">
                <a:latin typeface="Times New Roman" pitchFamily="18" charset="0"/>
              </a:rPr>
              <a:t>2</a:t>
            </a:r>
            <a:r>
              <a:rPr kumimoji="1" lang="en-US" altLang="zh-CN" sz="2800" b="1" dirty="0">
                <a:latin typeface="Times New Roman" pitchFamily="18" charset="0"/>
              </a:rPr>
              <a:t>,…,</a:t>
            </a:r>
            <a:r>
              <a:rPr kumimoji="1" lang="en-US" altLang="zh-CN" sz="2800" b="1" dirty="0" err="1">
                <a:latin typeface="Times New Roman" pitchFamily="18" charset="0"/>
              </a:rPr>
              <a:t>FD</a:t>
            </a:r>
            <a:r>
              <a:rPr kumimoji="1" lang="en-US" altLang="zh-CN" sz="2800" b="1" baseline="-10000" dirty="0" err="1">
                <a:latin typeface="Times New Roman" pitchFamily="18" charset="0"/>
              </a:rPr>
              <a:t>p</a:t>
            </a:r>
            <a:r>
              <a:rPr kumimoji="1" lang="en-US" altLang="zh-CN" sz="2800" b="1" dirty="0">
                <a:latin typeface="Times New Roman" pitchFamily="18" charset="0"/>
              </a:rPr>
              <a:t>}</a:t>
            </a:r>
            <a:r>
              <a:rPr kumimoji="1" lang="zh-CN" altLang="en-US" sz="2800" b="1" dirty="0">
                <a:latin typeface="Times New Roman" pitchFamily="18" charset="0"/>
              </a:rPr>
              <a:t>。</a:t>
            </a:r>
          </a:p>
        </p:txBody>
      </p:sp>
      <p:sp>
        <p:nvSpPr>
          <p:cNvPr id="12" name="矩形 11"/>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31301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barn(outVertical)">
                                      <p:cBhvr>
                                        <p:cTn id="7" dur="500"/>
                                        <p:tgtEl>
                                          <p:spTgt spid="78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858"/>
                                        </p:tgtEl>
                                        <p:attrNameLst>
                                          <p:attrName>style.visibility</p:attrName>
                                        </p:attrNameLst>
                                      </p:cBhvr>
                                      <p:to>
                                        <p:strVal val="visible"/>
                                      </p:to>
                                    </p:set>
                                    <p:anim calcmode="lin" valueType="num">
                                      <p:cBhvr additive="base">
                                        <p:cTn id="12" dur="500" fill="hold"/>
                                        <p:tgtEl>
                                          <p:spTgt spid="78858"/>
                                        </p:tgtEl>
                                        <p:attrNameLst>
                                          <p:attrName>ppt_x</p:attrName>
                                        </p:attrNameLst>
                                      </p:cBhvr>
                                      <p:tavLst>
                                        <p:tav tm="0">
                                          <p:val>
                                            <p:strVal val="0-#ppt_w/2"/>
                                          </p:val>
                                        </p:tav>
                                        <p:tav tm="100000">
                                          <p:val>
                                            <p:strVal val="#ppt_x"/>
                                          </p:val>
                                        </p:tav>
                                      </p:tavLst>
                                    </p:anim>
                                    <p:anim calcmode="lin" valueType="num">
                                      <p:cBhvr additive="base">
                                        <p:cTn id="13" dur="500" fill="hold"/>
                                        <p:tgtEl>
                                          <p:spTgt spid="7885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857"/>
                                        </p:tgtEl>
                                        <p:attrNameLst>
                                          <p:attrName>style.visibility</p:attrName>
                                        </p:attrNameLst>
                                      </p:cBhvr>
                                      <p:to>
                                        <p:strVal val="visible"/>
                                      </p:to>
                                    </p:set>
                                    <p:anim calcmode="lin" valueType="num">
                                      <p:cBhvr additive="base">
                                        <p:cTn id="18" dur="500" fill="hold"/>
                                        <p:tgtEl>
                                          <p:spTgt spid="78857"/>
                                        </p:tgtEl>
                                        <p:attrNameLst>
                                          <p:attrName>ppt_x</p:attrName>
                                        </p:attrNameLst>
                                      </p:cBhvr>
                                      <p:tavLst>
                                        <p:tav tm="0">
                                          <p:val>
                                            <p:strVal val="0-#ppt_w/2"/>
                                          </p:val>
                                        </p:tav>
                                        <p:tav tm="100000">
                                          <p:val>
                                            <p:strVal val="#ppt_x"/>
                                          </p:val>
                                        </p:tav>
                                      </p:tavLst>
                                    </p:anim>
                                    <p:anim calcmode="lin" valueType="num">
                                      <p:cBhvr additive="base">
                                        <p:cTn id="19" dur="500" fill="hold"/>
                                        <p:tgtEl>
                                          <p:spTgt spid="7885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autoUpdateAnimBg="0" advAuto="0"/>
      <p:bldP spid="78857" grpId="0" animBg="1" autoUpdateAnimBg="0"/>
      <p:bldP spid="7885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364232" y="1484784"/>
            <a:ext cx="8312224" cy="4392488"/>
          </a:xfrm>
          <a:solidFill>
            <a:schemeClr val="bg1"/>
          </a:solidFill>
          <a:ln w="38100">
            <a:noFill/>
          </a:ln>
        </p:spPr>
        <p:txBody>
          <a:bodyPr>
            <a:normAutofit/>
          </a:bodyPr>
          <a:lstStyle/>
          <a:p>
            <a:pPr eaLnBrk="1" hangingPunct="1">
              <a:lnSpc>
                <a:spcPct val="110000"/>
              </a:lnSpc>
              <a:buFontTx/>
              <a:buNone/>
            </a:pPr>
            <a:r>
              <a:rPr lang="en-US" altLang="zh-CN" dirty="0">
                <a:latin typeface="+mn-ea"/>
              </a:rPr>
              <a:t>2) </a:t>
            </a:r>
            <a:r>
              <a:rPr lang="zh-CN" altLang="en-US" dirty="0">
                <a:latin typeface="+mn-ea"/>
              </a:rPr>
              <a:t>根据</a:t>
            </a:r>
            <a:r>
              <a:rPr lang="en-US" altLang="zh-CN" dirty="0">
                <a:latin typeface="+mn-ea"/>
              </a:rPr>
              <a:t>F</a:t>
            </a:r>
            <a:r>
              <a:rPr lang="zh-CN" altLang="en-US" dirty="0">
                <a:latin typeface="+mn-ea"/>
              </a:rPr>
              <a:t>中函数依赖修改表</a:t>
            </a:r>
            <a:r>
              <a:rPr lang="en-US" altLang="zh-CN" dirty="0">
                <a:latin typeface="+mn-ea"/>
              </a:rPr>
              <a:t>T</a:t>
            </a:r>
            <a:r>
              <a:rPr lang="zh-CN" altLang="en-US" dirty="0">
                <a:latin typeface="+mn-ea"/>
              </a:rPr>
              <a:t>的内容。</a:t>
            </a:r>
          </a:p>
          <a:p>
            <a:pPr eaLnBrk="1" hangingPunct="1">
              <a:lnSpc>
                <a:spcPct val="110000"/>
              </a:lnSpc>
              <a:buFontTx/>
              <a:buNone/>
            </a:pPr>
            <a:r>
              <a:rPr lang="zh-CN" altLang="en-US" dirty="0">
                <a:solidFill>
                  <a:srgbClr val="FF3300"/>
                </a:solidFill>
                <a:latin typeface="+mn-ea"/>
              </a:rPr>
              <a:t>   </a:t>
            </a:r>
            <a:r>
              <a:rPr lang="zh-CN" altLang="en-US" b="1" i="1" dirty="0">
                <a:solidFill>
                  <a:srgbClr val="FF3300"/>
                </a:solidFill>
                <a:latin typeface="+mn-ea"/>
              </a:rPr>
              <a:t>修改规则：</a:t>
            </a:r>
            <a:r>
              <a:rPr lang="zh-CN" altLang="en-US" dirty="0">
                <a:latin typeface="+mn-ea"/>
              </a:rPr>
              <a:t>逐个考察</a:t>
            </a:r>
            <a:r>
              <a:rPr lang="en-US" altLang="zh-CN" dirty="0">
                <a:latin typeface="+mn-ea"/>
              </a:rPr>
              <a:t>F</a:t>
            </a:r>
            <a:r>
              <a:rPr lang="zh-CN" altLang="en-US" dirty="0">
                <a:latin typeface="+mn-ea"/>
              </a:rPr>
              <a:t>中的每个函数依赖</a:t>
            </a:r>
            <a:r>
              <a:rPr lang="en-US" altLang="zh-CN" dirty="0">
                <a:solidFill>
                  <a:schemeClr val="tx2"/>
                </a:solidFill>
                <a:latin typeface="+mn-ea"/>
              </a:rPr>
              <a:t>X→Y</a:t>
            </a:r>
            <a:r>
              <a:rPr lang="zh-CN" altLang="en-US" dirty="0">
                <a:latin typeface="+mn-ea"/>
              </a:rPr>
              <a:t>，在属性</a:t>
            </a:r>
            <a:r>
              <a:rPr lang="en-US" altLang="zh-CN" dirty="0">
                <a:latin typeface="+mn-ea"/>
              </a:rPr>
              <a:t>X</a:t>
            </a:r>
            <a:r>
              <a:rPr lang="zh-CN" altLang="en-US" dirty="0">
                <a:latin typeface="+mn-ea"/>
              </a:rPr>
              <a:t>所在的那些列上找出具有</a:t>
            </a:r>
            <a:r>
              <a:rPr lang="zh-CN" altLang="en-US" dirty="0">
                <a:solidFill>
                  <a:schemeClr val="accent2"/>
                </a:solidFill>
                <a:latin typeface="+mn-ea"/>
              </a:rPr>
              <a:t>相同符号的行</a:t>
            </a:r>
            <a:r>
              <a:rPr lang="zh-CN" altLang="en-US" dirty="0" smtClean="0">
                <a:latin typeface="+mn-ea"/>
              </a:rPr>
              <a:t>，</a:t>
            </a:r>
            <a:endParaRPr lang="en-US" altLang="zh-CN" dirty="0" smtClean="0">
              <a:latin typeface="+mn-ea"/>
            </a:endParaRPr>
          </a:p>
          <a:p>
            <a:pPr eaLnBrk="1" hangingPunct="1">
              <a:lnSpc>
                <a:spcPct val="110000"/>
              </a:lnSpc>
              <a:buFontTx/>
              <a:buNone/>
            </a:pPr>
            <a:r>
              <a:rPr lang="zh-CN" altLang="en-US" dirty="0" smtClean="0">
                <a:latin typeface="+mn-ea"/>
              </a:rPr>
              <a:t>在</a:t>
            </a:r>
            <a:r>
              <a:rPr lang="zh-CN" altLang="en-US" dirty="0">
                <a:latin typeface="+mn-ea"/>
              </a:rPr>
              <a:t>这些行上使对应于</a:t>
            </a:r>
            <a:r>
              <a:rPr lang="en-US" altLang="zh-CN" dirty="0">
                <a:latin typeface="+mn-ea"/>
              </a:rPr>
              <a:t>Y</a:t>
            </a:r>
            <a:r>
              <a:rPr lang="zh-CN" altLang="en-US" dirty="0">
                <a:latin typeface="+mn-ea"/>
              </a:rPr>
              <a:t>的各属性列位置上的符号改为相同，如果其中有一个符号为</a:t>
            </a:r>
            <a:r>
              <a:rPr lang="en-US" altLang="zh-CN" b="1" dirty="0" err="1">
                <a:solidFill>
                  <a:schemeClr val="accent2"/>
                </a:solidFill>
                <a:latin typeface="+mn-ea"/>
              </a:rPr>
              <a:t>a</a:t>
            </a:r>
            <a:r>
              <a:rPr lang="en-US" altLang="zh-CN" b="1" baseline="-10000" dirty="0" err="1">
                <a:solidFill>
                  <a:schemeClr val="accent2"/>
                </a:solidFill>
                <a:latin typeface="+mn-ea"/>
              </a:rPr>
              <a:t>j</a:t>
            </a:r>
            <a:r>
              <a:rPr lang="zh-CN" altLang="en-US" dirty="0">
                <a:latin typeface="+mn-ea"/>
              </a:rPr>
              <a:t>，则把其它符号也</a:t>
            </a:r>
            <a:r>
              <a:rPr lang="zh-CN" altLang="en-US" dirty="0">
                <a:solidFill>
                  <a:schemeClr val="accent2"/>
                </a:solidFill>
                <a:latin typeface="+mn-ea"/>
              </a:rPr>
              <a:t>改为</a:t>
            </a:r>
            <a:r>
              <a:rPr lang="zh-CN" altLang="en-US" dirty="0">
                <a:latin typeface="+mn-ea"/>
              </a:rPr>
              <a:t> </a:t>
            </a:r>
            <a:r>
              <a:rPr lang="en-US" altLang="zh-CN" b="1" dirty="0" err="1">
                <a:solidFill>
                  <a:schemeClr val="accent2"/>
                </a:solidFill>
                <a:latin typeface="+mn-ea"/>
              </a:rPr>
              <a:t>a</a:t>
            </a:r>
            <a:r>
              <a:rPr lang="en-US" altLang="zh-CN" b="1" baseline="-10000" dirty="0" err="1">
                <a:solidFill>
                  <a:schemeClr val="accent2"/>
                </a:solidFill>
                <a:latin typeface="+mn-ea"/>
              </a:rPr>
              <a:t>j</a:t>
            </a:r>
            <a:r>
              <a:rPr lang="zh-CN" altLang="en-US" dirty="0">
                <a:latin typeface="+mn-ea"/>
              </a:rPr>
              <a:t>，否则改为</a:t>
            </a:r>
            <a:r>
              <a:rPr lang="en-US" altLang="zh-CN" b="1" dirty="0" err="1">
                <a:solidFill>
                  <a:schemeClr val="accent2"/>
                </a:solidFill>
                <a:latin typeface="+mn-ea"/>
              </a:rPr>
              <a:t>b</a:t>
            </a:r>
            <a:r>
              <a:rPr lang="en-US" altLang="zh-CN" b="1" baseline="-10000" dirty="0" err="1">
                <a:solidFill>
                  <a:schemeClr val="accent2"/>
                </a:solidFill>
                <a:latin typeface="+mn-ea"/>
              </a:rPr>
              <a:t>mj</a:t>
            </a:r>
            <a:r>
              <a:rPr lang="zh-CN" altLang="en-US" dirty="0">
                <a:latin typeface="+mn-ea"/>
              </a:rPr>
              <a:t>，其中</a:t>
            </a:r>
            <a:r>
              <a:rPr lang="en-US" altLang="zh-CN" dirty="0">
                <a:latin typeface="+mn-ea"/>
              </a:rPr>
              <a:t>m</a:t>
            </a:r>
            <a:r>
              <a:rPr lang="zh-CN" altLang="en-US" dirty="0">
                <a:latin typeface="+mn-ea"/>
              </a:rPr>
              <a:t>是这些行的最小行号</a:t>
            </a:r>
            <a:r>
              <a:rPr lang="zh-CN" altLang="en-US" dirty="0" smtClean="0">
                <a:latin typeface="+mn-ea"/>
              </a:rPr>
              <a:t>。</a:t>
            </a:r>
            <a:endParaRPr lang="en-US" altLang="zh-CN" dirty="0" smtClean="0">
              <a:latin typeface="+mn-ea"/>
            </a:endParaRPr>
          </a:p>
          <a:p>
            <a:pPr eaLnBrk="1" hangingPunct="1">
              <a:lnSpc>
                <a:spcPct val="110000"/>
              </a:lnSpc>
              <a:buFontTx/>
              <a:buNone/>
            </a:pPr>
            <a:r>
              <a:rPr lang="zh-CN" altLang="en-US" dirty="0" smtClean="0">
                <a:latin typeface="+mn-ea"/>
              </a:rPr>
              <a:t>直至</a:t>
            </a:r>
            <a:r>
              <a:rPr lang="zh-CN" altLang="en-US" dirty="0">
                <a:latin typeface="+mn-ea"/>
              </a:rPr>
              <a:t>在表中发现一行已变成</a:t>
            </a:r>
            <a:r>
              <a:rPr lang="en-US" altLang="zh-CN" b="1" dirty="0">
                <a:solidFill>
                  <a:schemeClr val="tx2"/>
                </a:solidFill>
                <a:latin typeface="+mn-ea"/>
              </a:rPr>
              <a:t>a</a:t>
            </a:r>
            <a:r>
              <a:rPr lang="en-US" altLang="zh-CN" b="1" baseline="-18000" dirty="0">
                <a:solidFill>
                  <a:schemeClr val="tx2"/>
                </a:solidFill>
                <a:latin typeface="+mn-ea"/>
              </a:rPr>
              <a:t>1</a:t>
            </a:r>
            <a:r>
              <a:rPr lang="en-US" altLang="zh-CN" b="1" dirty="0">
                <a:solidFill>
                  <a:schemeClr val="tx2"/>
                </a:solidFill>
                <a:latin typeface="+mn-ea"/>
              </a:rPr>
              <a:t>a</a:t>
            </a:r>
            <a:r>
              <a:rPr lang="en-US" altLang="zh-CN" b="1" baseline="-18000" dirty="0">
                <a:solidFill>
                  <a:schemeClr val="tx2"/>
                </a:solidFill>
                <a:latin typeface="+mn-ea"/>
              </a:rPr>
              <a:t>2</a:t>
            </a:r>
            <a:r>
              <a:rPr lang="en-US" altLang="zh-CN" b="1" dirty="0">
                <a:solidFill>
                  <a:schemeClr val="tx2"/>
                </a:solidFill>
                <a:latin typeface="+mn-ea"/>
              </a:rPr>
              <a:t>…</a:t>
            </a:r>
            <a:r>
              <a:rPr lang="en-US" altLang="zh-CN" b="1" dirty="0" err="1">
                <a:solidFill>
                  <a:schemeClr val="tx2"/>
                </a:solidFill>
                <a:latin typeface="+mn-ea"/>
              </a:rPr>
              <a:t>a</a:t>
            </a:r>
            <a:r>
              <a:rPr lang="en-US" altLang="zh-CN" b="1" baseline="-18000" dirty="0" err="1">
                <a:solidFill>
                  <a:schemeClr val="tx2"/>
                </a:solidFill>
                <a:latin typeface="+mn-ea"/>
              </a:rPr>
              <a:t>k</a:t>
            </a:r>
            <a:r>
              <a:rPr lang="zh-CN" altLang="en-US" dirty="0">
                <a:latin typeface="+mn-ea"/>
              </a:rPr>
              <a:t>，或表不能再进行修改为止。</a:t>
            </a:r>
          </a:p>
        </p:txBody>
      </p:sp>
      <p:sp>
        <p:nvSpPr>
          <p:cNvPr id="86018" name="灯片编号占位符 5"/>
          <p:cNvSpPr>
            <a:spLocks noGrp="1"/>
          </p:cNvSpPr>
          <p:nvPr>
            <p:ph type="sldNum" sz="quarter" idx="12"/>
          </p:nvPr>
        </p:nvSpPr>
        <p:spPr>
          <a:noFill/>
        </p:spPr>
        <p:txBody>
          <a:bodyPr/>
          <a:lstStyle/>
          <a:p>
            <a:fld id="{DAF6D248-FDD4-4FCF-87C2-7D54DC223B95}" type="slidenum">
              <a:rPr lang="en-US" altLang="zh-CN" smtClean="0"/>
              <a:pPr/>
              <a:t>43</a:t>
            </a:fld>
            <a:endParaRPr lang="en-US" altLang="zh-CN" smtClean="0"/>
          </a:p>
        </p:txBody>
      </p:sp>
      <p:sp>
        <p:nvSpPr>
          <p:cNvPr id="4" name="矩形 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22882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slide(fromRight)">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slide(fromRight)">
                                      <p:cBhvr>
                                        <p:cTn id="12" dur="500"/>
                                        <p:tgtEl>
                                          <p:spTgt spid="79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slide(fromRight)">
                                      <p:cBhvr>
                                        <p:cTn id="17" dur="500"/>
                                        <p:tgtEl>
                                          <p:spTgt spid="79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slide(fromRight)">
                                      <p:cBhvr>
                                        <p:cTn id="22" dur="500"/>
                                        <p:tgtEl>
                                          <p:spTgt spid="798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304800" y="952501"/>
            <a:ext cx="8610600" cy="964332"/>
          </a:xfrm>
          <a:solidFill>
            <a:schemeClr val="bg1"/>
          </a:solidFill>
          <a:ln w="38100">
            <a:noFill/>
          </a:ln>
        </p:spPr>
        <p:txBody>
          <a:bodyPr>
            <a:normAutofit/>
          </a:bodyPr>
          <a:lstStyle/>
          <a:p>
            <a:pPr eaLnBrk="1" hangingPunct="1">
              <a:buFontTx/>
              <a:buNone/>
            </a:pPr>
            <a:r>
              <a:rPr lang="en-US" altLang="zh-CN" b="1" dirty="0"/>
              <a:t>3) </a:t>
            </a:r>
            <a:r>
              <a:rPr lang="zh-CN" altLang="en-US" b="1" dirty="0"/>
              <a:t>如果发现表中有一行已变成</a:t>
            </a:r>
            <a:r>
              <a:rPr lang="en-US" altLang="zh-CN" b="1" dirty="0"/>
              <a:t>a</a:t>
            </a:r>
            <a:r>
              <a:rPr lang="en-US" altLang="zh-CN" b="1" baseline="-18000" dirty="0"/>
              <a:t>1</a:t>
            </a:r>
            <a:r>
              <a:rPr lang="en-US" altLang="zh-CN" b="1" dirty="0"/>
              <a:t>a</a:t>
            </a:r>
            <a:r>
              <a:rPr lang="en-US" altLang="zh-CN" b="1" baseline="-18000" dirty="0"/>
              <a:t>2</a:t>
            </a:r>
            <a:r>
              <a:rPr lang="en-US" altLang="zh-CN" b="1" dirty="0"/>
              <a:t>…</a:t>
            </a:r>
            <a:r>
              <a:rPr lang="en-US" altLang="zh-CN" b="1" dirty="0" err="1"/>
              <a:t>a</a:t>
            </a:r>
            <a:r>
              <a:rPr lang="en-US" altLang="zh-CN" b="1" baseline="-18000" dirty="0" err="1"/>
              <a:t>k</a:t>
            </a:r>
            <a:r>
              <a:rPr lang="zh-CN" altLang="en-US" b="1" dirty="0"/>
              <a:t>，则表示该分解具有无损连接性，否则分解不是无损连接的</a:t>
            </a:r>
            <a:r>
              <a:rPr lang="zh-CN" altLang="en-US" b="1" dirty="0" smtClean="0"/>
              <a:t>。</a:t>
            </a:r>
          </a:p>
        </p:txBody>
      </p:sp>
      <p:sp>
        <p:nvSpPr>
          <p:cNvPr id="87042" name="灯片编号占位符 5"/>
          <p:cNvSpPr>
            <a:spLocks noGrp="1"/>
          </p:cNvSpPr>
          <p:nvPr>
            <p:ph type="sldNum" sz="quarter" idx="12"/>
          </p:nvPr>
        </p:nvSpPr>
        <p:spPr>
          <a:noFill/>
        </p:spPr>
        <p:txBody>
          <a:bodyPr/>
          <a:lstStyle/>
          <a:p>
            <a:fld id="{5237EAC0-5613-4297-89FB-5FB365E3C7FA}" type="slidenum">
              <a:rPr lang="en-US" altLang="zh-CN" smtClean="0"/>
              <a:pPr/>
              <a:t>44</a:t>
            </a:fld>
            <a:endParaRPr lang="en-US" altLang="zh-CN" smtClean="0"/>
          </a:p>
        </p:txBody>
      </p:sp>
      <p:sp>
        <p:nvSpPr>
          <p:cNvPr id="80903" name="Rectangle 7"/>
          <p:cNvSpPr>
            <a:spLocks noChangeArrowheads="1"/>
          </p:cNvSpPr>
          <p:nvPr/>
        </p:nvSpPr>
        <p:spPr bwMode="auto">
          <a:xfrm>
            <a:off x="304800" y="2708920"/>
            <a:ext cx="8553480" cy="2667016"/>
          </a:xfrm>
          <a:prstGeom prst="rect">
            <a:avLst/>
          </a:prstGeom>
          <a:solidFill>
            <a:schemeClr val="bg1"/>
          </a:solidFill>
          <a:ln w="38100">
            <a:noFill/>
            <a:miter lim="800000"/>
            <a:headEnd/>
            <a:tailEnd/>
          </a:ln>
        </p:spPr>
        <p:txBody>
          <a:bodyPr/>
          <a:lstStyle/>
          <a:p>
            <a:pPr marL="342891" indent="-342891">
              <a:lnSpc>
                <a:spcPct val="90000"/>
              </a:lnSpc>
              <a:spcBef>
                <a:spcPct val="20000"/>
              </a:spcBef>
            </a:pPr>
            <a:r>
              <a:rPr kumimoji="1" lang="zh-CN" altLang="en-US" sz="2800" b="1" i="1" dirty="0">
                <a:solidFill>
                  <a:srgbClr val="FF3300"/>
                </a:solidFill>
                <a:latin typeface="Times New Roman" pitchFamily="18" charset="0"/>
              </a:rPr>
              <a:t>例：</a:t>
            </a:r>
            <a:r>
              <a:rPr kumimoji="1" lang="zh-CN" altLang="en-US" sz="2800" b="1" dirty="0">
                <a:latin typeface="Times New Roman" pitchFamily="18" charset="0"/>
              </a:rPr>
              <a:t>已知  </a:t>
            </a:r>
            <a:r>
              <a:rPr kumimoji="1" lang="en-US" altLang="zh-CN" sz="2800" b="1" dirty="0">
                <a:latin typeface="Times New Roman" pitchFamily="18" charset="0"/>
              </a:rPr>
              <a:t>R(U</a:t>
            </a:r>
            <a:r>
              <a:rPr kumimoji="1" lang="zh-CN" altLang="en-US" sz="2800" b="1" dirty="0">
                <a:latin typeface="Times New Roman" pitchFamily="18" charset="0"/>
              </a:rPr>
              <a:t>，</a:t>
            </a:r>
            <a:r>
              <a:rPr kumimoji="1" lang="en-US" altLang="zh-CN" sz="2800" b="1" dirty="0">
                <a:latin typeface="Times New Roman" pitchFamily="18" charset="0"/>
              </a:rPr>
              <a:t>F)    U={A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E</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r>
              <a:rPr kumimoji="1" lang="en-US" altLang="zh-CN" sz="2800" b="1" dirty="0">
                <a:latin typeface="Times New Roman" pitchFamily="18" charset="0"/>
              </a:rPr>
              <a:t>F={AB→C, C→D</a:t>
            </a:r>
            <a:r>
              <a:rPr kumimoji="1" lang="zh-CN" altLang="en-US" sz="2800" b="1" dirty="0">
                <a:latin typeface="Times New Roman" pitchFamily="18" charset="0"/>
              </a:rPr>
              <a:t>，</a:t>
            </a:r>
            <a:r>
              <a:rPr kumimoji="1" lang="en-US" altLang="zh-CN" sz="2800" b="1" dirty="0">
                <a:latin typeface="Times New Roman" pitchFamily="18" charset="0"/>
              </a:rPr>
              <a:t>A→F</a:t>
            </a:r>
            <a:r>
              <a:rPr kumimoji="1" lang="zh-CN" altLang="en-US" sz="2800" b="1" dirty="0">
                <a:latin typeface="Times New Roman" pitchFamily="18" charset="0"/>
              </a:rPr>
              <a:t>，</a:t>
            </a:r>
            <a:r>
              <a:rPr kumimoji="1" lang="en-US" altLang="zh-CN" sz="2800" b="1" dirty="0">
                <a:latin typeface="Times New Roman" pitchFamily="18" charset="0"/>
              </a:rPr>
              <a:t>D→E</a:t>
            </a:r>
            <a:r>
              <a:rPr kumimoji="1" lang="zh-CN" altLang="en-US" sz="2800" b="1" dirty="0">
                <a:latin typeface="Times New Roman" pitchFamily="18" charset="0"/>
              </a:rPr>
              <a:t>，</a:t>
            </a:r>
            <a:r>
              <a:rPr kumimoji="1" lang="en-US" altLang="zh-CN" sz="2800" b="1" dirty="0">
                <a:latin typeface="Times New Roman" pitchFamily="18" charset="0"/>
              </a:rPr>
              <a:t>D→F} </a:t>
            </a:r>
          </a:p>
          <a:p>
            <a:pPr marL="342891" indent="-342891">
              <a:lnSpc>
                <a:spcPct val="90000"/>
              </a:lnSpc>
              <a:spcBef>
                <a:spcPct val="20000"/>
              </a:spcBef>
            </a:pPr>
            <a:r>
              <a:rPr kumimoji="1" lang="en-US" altLang="zh-CN" sz="2800" b="1" dirty="0">
                <a:latin typeface="Times New Roman" pitchFamily="18" charset="0"/>
              </a:rPr>
              <a:t>  R</a:t>
            </a:r>
            <a:r>
              <a:rPr kumimoji="1" lang="zh-CN" altLang="en-US" sz="2800" b="1" dirty="0">
                <a:latin typeface="Times New Roman" pitchFamily="18" charset="0"/>
              </a:rPr>
              <a:t>的一个分解为 ：</a:t>
            </a:r>
          </a:p>
          <a:p>
            <a:pPr marL="342891" indent="-342891">
              <a:lnSpc>
                <a:spcPct val="90000"/>
              </a:lnSpc>
              <a:spcBef>
                <a:spcPct val="20000"/>
              </a:spcBef>
            </a:pPr>
            <a:r>
              <a:rPr kumimoji="1" lang="zh-CN" altLang="en-US" sz="2800" b="1" dirty="0">
                <a:latin typeface="Times New Roman" pitchFamily="18" charset="0"/>
              </a:rPr>
              <a:t> </a:t>
            </a:r>
            <a:r>
              <a:rPr kumimoji="1" lang="en-US" altLang="zh-CN" sz="2800" b="1" dirty="0">
                <a:latin typeface="Times New Roman" pitchFamily="18" charset="0"/>
              </a:rPr>
              <a:t>ρ={R</a:t>
            </a:r>
            <a:r>
              <a:rPr kumimoji="1" lang="en-US" altLang="zh-CN" sz="2800" b="1" baseline="-20000" dirty="0">
                <a:latin typeface="Times New Roman" pitchFamily="18" charset="0"/>
              </a:rPr>
              <a:t>1</a:t>
            </a:r>
            <a:r>
              <a:rPr kumimoji="1" lang="en-US" altLang="zh-CN" sz="2800" b="1" dirty="0">
                <a:latin typeface="Times New Roman" pitchFamily="18" charset="0"/>
              </a:rPr>
              <a:t>(A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R</a:t>
            </a:r>
            <a:r>
              <a:rPr kumimoji="1" lang="en-US" altLang="zh-CN" sz="2800" b="1" baseline="-20000" dirty="0">
                <a:latin typeface="Times New Roman" pitchFamily="18" charset="0"/>
              </a:rPr>
              <a:t>2</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R</a:t>
            </a:r>
            <a:r>
              <a:rPr kumimoji="1" lang="en-US" altLang="zh-CN" sz="2800" b="1" baseline="-20000" dirty="0">
                <a:latin typeface="Times New Roman" pitchFamily="18" charset="0"/>
              </a:rPr>
              <a:t>3</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E</a:t>
            </a:r>
            <a:r>
              <a:rPr kumimoji="1" lang="zh-CN" altLang="en-US" sz="2800" b="1" dirty="0">
                <a:latin typeface="Times New Roman" pitchFamily="18" charset="0"/>
              </a:rPr>
              <a:t>，</a:t>
            </a:r>
            <a:r>
              <a:rPr kumimoji="1" lang="en-US" altLang="zh-CN" sz="2800" b="1" dirty="0">
                <a:latin typeface="Times New Roman" pitchFamily="18" charset="0"/>
              </a:rPr>
              <a:t>F)}</a:t>
            </a:r>
          </a:p>
          <a:p>
            <a:pPr marL="342891" indent="-342891">
              <a:lnSpc>
                <a:spcPct val="90000"/>
              </a:lnSpc>
              <a:spcBef>
                <a:spcPct val="20000"/>
              </a:spcBef>
            </a:pPr>
            <a:r>
              <a:rPr kumimoji="1" lang="en-US" altLang="zh-CN" sz="2800" b="1" dirty="0">
                <a:latin typeface="Times New Roman" pitchFamily="18" charset="0"/>
              </a:rPr>
              <a:t>  </a:t>
            </a:r>
            <a:r>
              <a:rPr kumimoji="1" lang="zh-CN" altLang="en-US" sz="2800" b="1" dirty="0">
                <a:latin typeface="Times New Roman" pitchFamily="18" charset="0"/>
              </a:rPr>
              <a:t>判断</a:t>
            </a:r>
            <a:r>
              <a:rPr kumimoji="1" lang="en-US" altLang="zh-CN" sz="2800" b="1" dirty="0">
                <a:latin typeface="Times New Roman" pitchFamily="18" charset="0"/>
              </a:rPr>
              <a:t>ρ</a:t>
            </a:r>
            <a:r>
              <a:rPr kumimoji="1" lang="zh-CN" altLang="en-US" sz="2800" b="1" dirty="0">
                <a:latin typeface="Times New Roman" pitchFamily="18" charset="0"/>
              </a:rPr>
              <a:t>是否具有无损连接性。</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414960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Effect transition="in" filter="barn(outVertical)">
                                      <p:cBhvr>
                                        <p:cTn id="7" dur="500"/>
                                        <p:tgtEl>
                                          <p:spTgt spid="80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0903"/>
                                        </p:tgtEl>
                                        <p:attrNameLst>
                                          <p:attrName>style.visibility</p:attrName>
                                        </p:attrNameLst>
                                      </p:cBhvr>
                                      <p:to>
                                        <p:strVal val="visible"/>
                                      </p:to>
                                    </p:set>
                                    <p:anim calcmode="lin" valueType="num">
                                      <p:cBhvr additive="base">
                                        <p:cTn id="12" dur="500" fill="hold"/>
                                        <p:tgtEl>
                                          <p:spTgt spid="80903"/>
                                        </p:tgtEl>
                                        <p:attrNameLst>
                                          <p:attrName>ppt_x</p:attrName>
                                        </p:attrNameLst>
                                      </p:cBhvr>
                                      <p:tavLst>
                                        <p:tav tm="0">
                                          <p:val>
                                            <p:strVal val="0-#ppt_w/2"/>
                                          </p:val>
                                        </p:tav>
                                        <p:tav tm="100000">
                                          <p:val>
                                            <p:strVal val="#ppt_x"/>
                                          </p:val>
                                        </p:tav>
                                      </p:tavLst>
                                    </p:anim>
                                    <p:anim calcmode="lin" valueType="num">
                                      <p:cBhvr additive="base">
                                        <p:cTn id="13"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autoUpdateAnimBg="0" advAuto="0"/>
      <p:bldP spid="8090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p>
            <a:fld id="{FFBEE17F-C962-4C86-BFFD-670DCA3FE8DA}" type="slidenum">
              <a:rPr lang="en-US" altLang="zh-CN" smtClean="0"/>
              <a:pPr/>
              <a:t>45</a:t>
            </a:fld>
            <a:endParaRPr lang="en-US" altLang="zh-CN" smtClean="0"/>
          </a:p>
        </p:txBody>
      </p:sp>
      <p:grpSp>
        <p:nvGrpSpPr>
          <p:cNvPr id="2" name="Group 2"/>
          <p:cNvGrpSpPr>
            <a:grpSpLocks/>
          </p:cNvGrpSpPr>
          <p:nvPr/>
        </p:nvGrpSpPr>
        <p:grpSpPr bwMode="auto">
          <a:xfrm>
            <a:off x="228600" y="825502"/>
            <a:ext cx="8458200" cy="3184261"/>
            <a:chOff x="144" y="192"/>
            <a:chExt cx="5328" cy="2407"/>
          </a:xfrm>
        </p:grpSpPr>
        <p:sp>
          <p:nvSpPr>
            <p:cNvPr id="88075" name="Line 3"/>
            <p:cNvSpPr>
              <a:spLocks noChangeShapeType="1"/>
            </p:cNvSpPr>
            <p:nvPr/>
          </p:nvSpPr>
          <p:spPr bwMode="auto">
            <a:xfrm>
              <a:off x="192" y="624"/>
              <a:ext cx="5280" cy="0"/>
            </a:xfrm>
            <a:prstGeom prst="line">
              <a:avLst/>
            </a:prstGeom>
            <a:noFill/>
            <a:ln w="9525">
              <a:solidFill>
                <a:schemeClr val="tx1"/>
              </a:solidFill>
              <a:round/>
              <a:headEnd/>
              <a:tailEnd/>
            </a:ln>
          </p:spPr>
          <p:txBody>
            <a:bodyPr wrap="none" anchor="ctr"/>
            <a:lstStyle/>
            <a:p>
              <a:endParaRPr lang="zh-CN" altLang="en-US"/>
            </a:p>
          </p:txBody>
        </p:sp>
        <p:sp>
          <p:nvSpPr>
            <p:cNvPr id="88076" name="Line 4"/>
            <p:cNvSpPr>
              <a:spLocks noChangeShapeType="1"/>
            </p:cNvSpPr>
            <p:nvPr/>
          </p:nvSpPr>
          <p:spPr bwMode="auto">
            <a:xfrm>
              <a:off x="192" y="1056"/>
              <a:ext cx="5280" cy="0"/>
            </a:xfrm>
            <a:prstGeom prst="line">
              <a:avLst/>
            </a:prstGeom>
            <a:noFill/>
            <a:ln w="9525">
              <a:solidFill>
                <a:schemeClr val="tx1"/>
              </a:solidFill>
              <a:round/>
              <a:headEnd/>
              <a:tailEnd/>
            </a:ln>
          </p:spPr>
          <p:txBody>
            <a:bodyPr wrap="none" anchor="ctr"/>
            <a:lstStyle/>
            <a:p>
              <a:endParaRPr lang="zh-CN" altLang="en-US"/>
            </a:p>
          </p:txBody>
        </p:sp>
        <p:sp>
          <p:nvSpPr>
            <p:cNvPr id="88077" name="Line 5"/>
            <p:cNvSpPr>
              <a:spLocks noChangeShapeType="1"/>
            </p:cNvSpPr>
            <p:nvPr/>
          </p:nvSpPr>
          <p:spPr bwMode="auto">
            <a:xfrm>
              <a:off x="144" y="2592"/>
              <a:ext cx="5280" cy="0"/>
            </a:xfrm>
            <a:prstGeom prst="line">
              <a:avLst/>
            </a:prstGeom>
            <a:noFill/>
            <a:ln w="9525">
              <a:solidFill>
                <a:schemeClr val="tx1"/>
              </a:solidFill>
              <a:round/>
              <a:headEnd/>
              <a:tailEnd/>
            </a:ln>
          </p:spPr>
          <p:txBody>
            <a:bodyPr wrap="none" anchor="ctr"/>
            <a:lstStyle/>
            <a:p>
              <a:endParaRPr lang="zh-CN" altLang="en-US"/>
            </a:p>
          </p:txBody>
        </p:sp>
        <p:sp>
          <p:nvSpPr>
            <p:cNvPr id="88078" name="Line 6"/>
            <p:cNvSpPr>
              <a:spLocks noChangeShapeType="1"/>
            </p:cNvSpPr>
            <p:nvPr/>
          </p:nvSpPr>
          <p:spPr bwMode="auto">
            <a:xfrm>
              <a:off x="960" y="624"/>
              <a:ext cx="0" cy="1968"/>
            </a:xfrm>
            <a:prstGeom prst="line">
              <a:avLst/>
            </a:prstGeom>
            <a:noFill/>
            <a:ln w="9525">
              <a:solidFill>
                <a:schemeClr val="tx1"/>
              </a:solidFill>
              <a:round/>
              <a:headEnd/>
              <a:tailEnd/>
            </a:ln>
          </p:spPr>
          <p:txBody>
            <a:bodyPr wrap="none" anchor="ctr"/>
            <a:lstStyle/>
            <a:p>
              <a:endParaRPr lang="zh-CN" altLang="en-US"/>
            </a:p>
          </p:txBody>
        </p:sp>
        <p:sp>
          <p:nvSpPr>
            <p:cNvPr id="88079" name="Line 7"/>
            <p:cNvSpPr>
              <a:spLocks noChangeShapeType="1"/>
            </p:cNvSpPr>
            <p:nvPr/>
          </p:nvSpPr>
          <p:spPr bwMode="auto">
            <a:xfrm>
              <a:off x="1872" y="624"/>
              <a:ext cx="0" cy="1968"/>
            </a:xfrm>
            <a:prstGeom prst="line">
              <a:avLst/>
            </a:prstGeom>
            <a:noFill/>
            <a:ln w="9525">
              <a:solidFill>
                <a:schemeClr val="tx1"/>
              </a:solidFill>
              <a:round/>
              <a:headEnd/>
              <a:tailEnd/>
            </a:ln>
          </p:spPr>
          <p:txBody>
            <a:bodyPr wrap="none" anchor="ctr"/>
            <a:lstStyle/>
            <a:p>
              <a:endParaRPr lang="zh-CN" altLang="en-US"/>
            </a:p>
          </p:txBody>
        </p:sp>
        <p:sp>
          <p:nvSpPr>
            <p:cNvPr id="88080" name="Line 8"/>
            <p:cNvSpPr>
              <a:spLocks noChangeShapeType="1"/>
            </p:cNvSpPr>
            <p:nvPr/>
          </p:nvSpPr>
          <p:spPr bwMode="auto">
            <a:xfrm>
              <a:off x="2736" y="624"/>
              <a:ext cx="0" cy="1968"/>
            </a:xfrm>
            <a:prstGeom prst="line">
              <a:avLst/>
            </a:prstGeom>
            <a:noFill/>
            <a:ln w="9525">
              <a:solidFill>
                <a:schemeClr val="tx1"/>
              </a:solidFill>
              <a:round/>
              <a:headEnd/>
              <a:tailEnd/>
            </a:ln>
          </p:spPr>
          <p:txBody>
            <a:bodyPr wrap="none" anchor="ctr"/>
            <a:lstStyle/>
            <a:p>
              <a:endParaRPr lang="zh-CN" altLang="en-US"/>
            </a:p>
          </p:txBody>
        </p:sp>
        <p:sp>
          <p:nvSpPr>
            <p:cNvPr id="88081" name="Line 9"/>
            <p:cNvSpPr>
              <a:spLocks noChangeShapeType="1"/>
            </p:cNvSpPr>
            <p:nvPr/>
          </p:nvSpPr>
          <p:spPr bwMode="auto">
            <a:xfrm>
              <a:off x="3648" y="624"/>
              <a:ext cx="0" cy="1968"/>
            </a:xfrm>
            <a:prstGeom prst="line">
              <a:avLst/>
            </a:prstGeom>
            <a:noFill/>
            <a:ln w="9525">
              <a:solidFill>
                <a:schemeClr val="tx1"/>
              </a:solidFill>
              <a:round/>
              <a:headEnd/>
              <a:tailEnd/>
            </a:ln>
          </p:spPr>
          <p:txBody>
            <a:bodyPr wrap="none" anchor="ctr"/>
            <a:lstStyle/>
            <a:p>
              <a:endParaRPr lang="zh-CN" altLang="en-US"/>
            </a:p>
          </p:txBody>
        </p:sp>
        <p:sp>
          <p:nvSpPr>
            <p:cNvPr id="88082" name="Line 10"/>
            <p:cNvSpPr>
              <a:spLocks noChangeShapeType="1"/>
            </p:cNvSpPr>
            <p:nvPr/>
          </p:nvSpPr>
          <p:spPr bwMode="auto">
            <a:xfrm>
              <a:off x="4608" y="624"/>
              <a:ext cx="0" cy="1968"/>
            </a:xfrm>
            <a:prstGeom prst="line">
              <a:avLst/>
            </a:prstGeom>
            <a:noFill/>
            <a:ln w="9525">
              <a:solidFill>
                <a:schemeClr val="tx1"/>
              </a:solidFill>
              <a:round/>
              <a:headEnd/>
              <a:tailEnd/>
            </a:ln>
          </p:spPr>
          <p:txBody>
            <a:bodyPr wrap="none" anchor="ctr"/>
            <a:lstStyle/>
            <a:p>
              <a:endParaRPr lang="zh-CN" altLang="en-US"/>
            </a:p>
          </p:txBody>
        </p:sp>
        <p:sp>
          <p:nvSpPr>
            <p:cNvPr id="88083" name="Text Box 11"/>
            <p:cNvSpPr txBox="1">
              <a:spLocks noChangeArrowheads="1"/>
            </p:cNvSpPr>
            <p:nvPr/>
          </p:nvSpPr>
          <p:spPr bwMode="auto">
            <a:xfrm>
              <a:off x="336"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A</a:t>
              </a:r>
            </a:p>
          </p:txBody>
        </p:sp>
        <p:sp>
          <p:nvSpPr>
            <p:cNvPr id="88084" name="Text Box 12"/>
            <p:cNvSpPr txBox="1">
              <a:spLocks noChangeArrowheads="1"/>
            </p:cNvSpPr>
            <p:nvPr/>
          </p:nvSpPr>
          <p:spPr bwMode="auto">
            <a:xfrm>
              <a:off x="120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p>
          </p:txBody>
        </p:sp>
        <p:sp>
          <p:nvSpPr>
            <p:cNvPr id="88085" name="Text Box 13"/>
            <p:cNvSpPr txBox="1">
              <a:spLocks noChangeArrowheads="1"/>
            </p:cNvSpPr>
            <p:nvPr/>
          </p:nvSpPr>
          <p:spPr bwMode="auto">
            <a:xfrm>
              <a:off x="2064"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C</a:t>
              </a:r>
            </a:p>
          </p:txBody>
        </p:sp>
        <p:sp>
          <p:nvSpPr>
            <p:cNvPr id="88086" name="Text Box 14"/>
            <p:cNvSpPr txBox="1">
              <a:spLocks noChangeArrowheads="1"/>
            </p:cNvSpPr>
            <p:nvPr/>
          </p:nvSpPr>
          <p:spPr bwMode="auto">
            <a:xfrm>
              <a:off x="288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D</a:t>
              </a:r>
            </a:p>
          </p:txBody>
        </p:sp>
        <p:sp>
          <p:nvSpPr>
            <p:cNvPr id="88087" name="Text Box 15"/>
            <p:cNvSpPr txBox="1">
              <a:spLocks noChangeArrowheads="1"/>
            </p:cNvSpPr>
            <p:nvPr/>
          </p:nvSpPr>
          <p:spPr bwMode="auto">
            <a:xfrm>
              <a:off x="3792"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E</a:t>
              </a:r>
            </a:p>
          </p:txBody>
        </p:sp>
        <p:sp>
          <p:nvSpPr>
            <p:cNvPr id="88088" name="Text Box 16"/>
            <p:cNvSpPr txBox="1">
              <a:spLocks noChangeArrowheads="1"/>
            </p:cNvSpPr>
            <p:nvPr/>
          </p:nvSpPr>
          <p:spPr bwMode="auto">
            <a:xfrm>
              <a:off x="4800" y="672"/>
              <a:ext cx="38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F</a:t>
              </a:r>
            </a:p>
          </p:txBody>
        </p:sp>
        <p:sp>
          <p:nvSpPr>
            <p:cNvPr id="88089" name="Text Box 17"/>
            <p:cNvSpPr txBox="1">
              <a:spLocks noChangeArrowheads="1"/>
            </p:cNvSpPr>
            <p:nvPr/>
          </p:nvSpPr>
          <p:spPr bwMode="auto">
            <a:xfrm>
              <a:off x="336"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1</a:t>
              </a:r>
              <a:endParaRPr kumimoji="1" lang="en-US" altLang="zh-CN" sz="4000" b="1">
                <a:solidFill>
                  <a:srgbClr val="FF0000"/>
                </a:solidFill>
                <a:latin typeface="Times New Roman" pitchFamily="18" charset="0"/>
              </a:endParaRPr>
            </a:p>
          </p:txBody>
        </p:sp>
        <p:sp>
          <p:nvSpPr>
            <p:cNvPr id="88090" name="Text Box 18"/>
            <p:cNvSpPr txBox="1">
              <a:spLocks noChangeArrowheads="1"/>
            </p:cNvSpPr>
            <p:nvPr/>
          </p:nvSpPr>
          <p:spPr bwMode="auto">
            <a:xfrm>
              <a:off x="288" y="1584"/>
              <a:ext cx="624"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21</a:t>
              </a:r>
              <a:endParaRPr kumimoji="1" lang="en-US" altLang="zh-CN" sz="4000" b="1">
                <a:latin typeface="Times New Roman" pitchFamily="18" charset="0"/>
              </a:endParaRPr>
            </a:p>
          </p:txBody>
        </p:sp>
        <p:sp>
          <p:nvSpPr>
            <p:cNvPr id="88091" name="Text Box 19"/>
            <p:cNvSpPr txBox="1">
              <a:spLocks noChangeArrowheads="1"/>
            </p:cNvSpPr>
            <p:nvPr/>
          </p:nvSpPr>
          <p:spPr bwMode="auto">
            <a:xfrm>
              <a:off x="288" y="2016"/>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31</a:t>
              </a:r>
              <a:endParaRPr kumimoji="1" lang="en-US" altLang="zh-CN" sz="4000" b="1">
                <a:latin typeface="Times New Roman" pitchFamily="18" charset="0"/>
              </a:endParaRPr>
            </a:p>
          </p:txBody>
        </p:sp>
        <p:sp>
          <p:nvSpPr>
            <p:cNvPr id="88092" name="Text Box 20"/>
            <p:cNvSpPr txBox="1">
              <a:spLocks noChangeArrowheads="1"/>
            </p:cNvSpPr>
            <p:nvPr/>
          </p:nvSpPr>
          <p:spPr bwMode="auto">
            <a:xfrm>
              <a:off x="1200"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2</a:t>
              </a:r>
              <a:endParaRPr kumimoji="1" lang="en-US" altLang="zh-CN" sz="4000" b="1">
                <a:solidFill>
                  <a:srgbClr val="FF0000"/>
                </a:solidFill>
                <a:latin typeface="Times New Roman" pitchFamily="18" charset="0"/>
              </a:endParaRPr>
            </a:p>
          </p:txBody>
        </p:sp>
        <p:sp>
          <p:nvSpPr>
            <p:cNvPr id="88093" name="Text Box 21"/>
            <p:cNvSpPr txBox="1">
              <a:spLocks noChangeArrowheads="1"/>
            </p:cNvSpPr>
            <p:nvPr/>
          </p:nvSpPr>
          <p:spPr bwMode="auto">
            <a:xfrm>
              <a:off x="1152" y="1584"/>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22</a:t>
              </a:r>
              <a:endParaRPr kumimoji="1" lang="en-US" altLang="zh-CN" sz="4000" b="1">
                <a:latin typeface="Times New Roman" pitchFamily="18" charset="0"/>
              </a:endParaRPr>
            </a:p>
          </p:txBody>
        </p:sp>
        <p:sp>
          <p:nvSpPr>
            <p:cNvPr id="88094" name="Text Box 22"/>
            <p:cNvSpPr txBox="1">
              <a:spLocks noChangeArrowheads="1"/>
            </p:cNvSpPr>
            <p:nvPr/>
          </p:nvSpPr>
          <p:spPr bwMode="auto">
            <a:xfrm>
              <a:off x="1152" y="2016"/>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32</a:t>
              </a:r>
              <a:endParaRPr kumimoji="1" lang="en-US" altLang="zh-CN" sz="4000" b="1">
                <a:latin typeface="Times New Roman" pitchFamily="18" charset="0"/>
              </a:endParaRPr>
            </a:p>
          </p:txBody>
        </p:sp>
        <p:sp>
          <p:nvSpPr>
            <p:cNvPr id="88095" name="Text Box 23"/>
            <p:cNvSpPr txBox="1">
              <a:spLocks noChangeArrowheads="1"/>
            </p:cNvSpPr>
            <p:nvPr/>
          </p:nvSpPr>
          <p:spPr bwMode="auto">
            <a:xfrm>
              <a:off x="2064" y="110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3</a:t>
              </a:r>
              <a:endParaRPr kumimoji="1" lang="en-US" altLang="zh-CN" sz="4000" b="1">
                <a:solidFill>
                  <a:srgbClr val="FF0000"/>
                </a:solidFill>
                <a:latin typeface="Times New Roman" pitchFamily="18" charset="0"/>
              </a:endParaRPr>
            </a:p>
          </p:txBody>
        </p:sp>
        <p:sp>
          <p:nvSpPr>
            <p:cNvPr id="88096" name="Text Box 24"/>
            <p:cNvSpPr txBox="1">
              <a:spLocks noChangeArrowheads="1"/>
            </p:cNvSpPr>
            <p:nvPr/>
          </p:nvSpPr>
          <p:spPr bwMode="auto">
            <a:xfrm>
              <a:off x="2064" y="158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3</a:t>
              </a:r>
              <a:endParaRPr kumimoji="1" lang="en-US" altLang="zh-CN" sz="4000" b="1">
                <a:solidFill>
                  <a:srgbClr val="FF0000"/>
                </a:solidFill>
                <a:latin typeface="Times New Roman" pitchFamily="18" charset="0"/>
              </a:endParaRPr>
            </a:p>
          </p:txBody>
        </p:sp>
        <p:sp>
          <p:nvSpPr>
            <p:cNvPr id="88097" name="Text Box 25"/>
            <p:cNvSpPr txBox="1">
              <a:spLocks noChangeArrowheads="1"/>
            </p:cNvSpPr>
            <p:nvPr/>
          </p:nvSpPr>
          <p:spPr bwMode="auto">
            <a:xfrm>
              <a:off x="2064" y="2016"/>
              <a:ext cx="528"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33</a:t>
              </a:r>
              <a:endParaRPr kumimoji="1" lang="en-US" altLang="zh-CN" sz="4000" b="1">
                <a:latin typeface="Times New Roman" pitchFamily="18" charset="0"/>
              </a:endParaRPr>
            </a:p>
          </p:txBody>
        </p:sp>
        <p:sp>
          <p:nvSpPr>
            <p:cNvPr id="88098" name="Text Box 26"/>
            <p:cNvSpPr txBox="1">
              <a:spLocks noChangeArrowheads="1"/>
            </p:cNvSpPr>
            <p:nvPr/>
          </p:nvSpPr>
          <p:spPr bwMode="auto">
            <a:xfrm>
              <a:off x="2832" y="1104"/>
              <a:ext cx="672"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14</a:t>
              </a:r>
              <a:endParaRPr kumimoji="1" lang="en-US" altLang="zh-CN" sz="4000" b="1">
                <a:latin typeface="Times New Roman" pitchFamily="18" charset="0"/>
              </a:endParaRPr>
            </a:p>
          </p:txBody>
        </p:sp>
        <p:sp>
          <p:nvSpPr>
            <p:cNvPr id="88099" name="Text Box 27"/>
            <p:cNvSpPr txBox="1">
              <a:spLocks noChangeArrowheads="1"/>
            </p:cNvSpPr>
            <p:nvPr/>
          </p:nvSpPr>
          <p:spPr bwMode="auto">
            <a:xfrm>
              <a:off x="2832" y="1584"/>
              <a:ext cx="576"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4</a:t>
              </a:r>
              <a:endParaRPr kumimoji="1" lang="en-US" altLang="zh-CN" sz="4000" b="1">
                <a:solidFill>
                  <a:srgbClr val="FF0000"/>
                </a:solidFill>
                <a:latin typeface="Times New Roman" pitchFamily="18" charset="0"/>
              </a:endParaRPr>
            </a:p>
          </p:txBody>
        </p:sp>
        <p:sp>
          <p:nvSpPr>
            <p:cNvPr id="88100" name="Text Box 28"/>
            <p:cNvSpPr txBox="1">
              <a:spLocks noChangeArrowheads="1"/>
            </p:cNvSpPr>
            <p:nvPr/>
          </p:nvSpPr>
          <p:spPr bwMode="auto">
            <a:xfrm>
              <a:off x="2832" y="2064"/>
              <a:ext cx="62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4</a:t>
              </a:r>
              <a:endParaRPr kumimoji="1" lang="en-US" altLang="zh-CN" sz="4000" b="1">
                <a:solidFill>
                  <a:srgbClr val="FF0000"/>
                </a:solidFill>
                <a:latin typeface="Times New Roman" pitchFamily="18" charset="0"/>
              </a:endParaRPr>
            </a:p>
          </p:txBody>
        </p:sp>
        <p:sp>
          <p:nvSpPr>
            <p:cNvPr id="88101" name="Text Box 29"/>
            <p:cNvSpPr txBox="1">
              <a:spLocks noChangeArrowheads="1"/>
            </p:cNvSpPr>
            <p:nvPr/>
          </p:nvSpPr>
          <p:spPr bwMode="auto">
            <a:xfrm>
              <a:off x="3744" y="110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15</a:t>
              </a:r>
              <a:endParaRPr kumimoji="1" lang="en-US" altLang="zh-CN" sz="4000" b="1">
                <a:latin typeface="Times New Roman" pitchFamily="18" charset="0"/>
              </a:endParaRPr>
            </a:p>
          </p:txBody>
        </p:sp>
        <p:sp>
          <p:nvSpPr>
            <p:cNvPr id="88102" name="Text Box 30"/>
            <p:cNvSpPr txBox="1">
              <a:spLocks noChangeArrowheads="1"/>
            </p:cNvSpPr>
            <p:nvPr/>
          </p:nvSpPr>
          <p:spPr bwMode="auto">
            <a:xfrm>
              <a:off x="3744" y="158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25</a:t>
              </a:r>
              <a:endParaRPr kumimoji="1" lang="en-US" altLang="zh-CN" sz="4000" b="1">
                <a:latin typeface="Times New Roman" pitchFamily="18" charset="0"/>
              </a:endParaRPr>
            </a:p>
          </p:txBody>
        </p:sp>
        <p:sp>
          <p:nvSpPr>
            <p:cNvPr id="88103" name="Text Box 31"/>
            <p:cNvSpPr txBox="1">
              <a:spLocks noChangeArrowheads="1"/>
            </p:cNvSpPr>
            <p:nvPr/>
          </p:nvSpPr>
          <p:spPr bwMode="auto">
            <a:xfrm>
              <a:off x="3744" y="206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5</a:t>
              </a:r>
              <a:endParaRPr kumimoji="1" lang="en-US" altLang="zh-CN" sz="4000" b="1">
                <a:solidFill>
                  <a:srgbClr val="FF0000"/>
                </a:solidFill>
                <a:latin typeface="Times New Roman" pitchFamily="18" charset="0"/>
              </a:endParaRPr>
            </a:p>
          </p:txBody>
        </p:sp>
        <p:sp>
          <p:nvSpPr>
            <p:cNvPr id="88104" name="Text Box 32"/>
            <p:cNvSpPr txBox="1">
              <a:spLocks noChangeArrowheads="1"/>
            </p:cNvSpPr>
            <p:nvPr/>
          </p:nvSpPr>
          <p:spPr bwMode="auto">
            <a:xfrm>
              <a:off x="4704" y="110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16</a:t>
              </a:r>
              <a:endParaRPr kumimoji="1" lang="en-US" altLang="zh-CN" sz="4000" b="1">
                <a:latin typeface="Times New Roman" pitchFamily="18" charset="0"/>
              </a:endParaRPr>
            </a:p>
          </p:txBody>
        </p:sp>
        <p:sp>
          <p:nvSpPr>
            <p:cNvPr id="88105" name="Text Box 33"/>
            <p:cNvSpPr txBox="1">
              <a:spLocks noChangeArrowheads="1"/>
            </p:cNvSpPr>
            <p:nvPr/>
          </p:nvSpPr>
          <p:spPr bwMode="auto">
            <a:xfrm>
              <a:off x="4704" y="1584"/>
              <a:ext cx="720" cy="535"/>
            </a:xfrm>
            <a:prstGeom prst="rect">
              <a:avLst/>
            </a:prstGeom>
            <a:noFill/>
            <a:ln w="9525">
              <a:noFill/>
              <a:miter lim="800000"/>
              <a:headEnd/>
              <a:tailEnd/>
            </a:ln>
          </p:spPr>
          <p:txBody>
            <a:bodyPr>
              <a:spAutoFit/>
            </a:bodyPr>
            <a:lstStyle/>
            <a:p>
              <a:pPr>
                <a:spcBef>
                  <a:spcPct val="50000"/>
                </a:spcBef>
              </a:pPr>
              <a:r>
                <a:rPr kumimoji="1" lang="en-US" altLang="zh-CN" sz="4000" b="1">
                  <a:latin typeface="Times New Roman" pitchFamily="18" charset="0"/>
                </a:rPr>
                <a:t>b</a:t>
              </a:r>
              <a:r>
                <a:rPr kumimoji="1" lang="en-US" altLang="zh-CN" sz="4000" b="1" baseline="-20000">
                  <a:latin typeface="Times New Roman" pitchFamily="18" charset="0"/>
                </a:rPr>
                <a:t>26</a:t>
              </a:r>
              <a:endParaRPr kumimoji="1" lang="en-US" altLang="zh-CN" sz="4000" b="1">
                <a:latin typeface="Times New Roman" pitchFamily="18" charset="0"/>
              </a:endParaRPr>
            </a:p>
          </p:txBody>
        </p:sp>
        <p:sp>
          <p:nvSpPr>
            <p:cNvPr id="88106" name="Text Box 34"/>
            <p:cNvSpPr txBox="1">
              <a:spLocks noChangeArrowheads="1"/>
            </p:cNvSpPr>
            <p:nvPr/>
          </p:nvSpPr>
          <p:spPr bwMode="auto">
            <a:xfrm>
              <a:off x="4752" y="2064"/>
              <a:ext cx="384" cy="535"/>
            </a:xfrm>
            <a:prstGeom prst="rect">
              <a:avLst/>
            </a:prstGeom>
            <a:noFill/>
            <a:ln w="9525">
              <a:noFill/>
              <a:miter lim="800000"/>
              <a:headEnd/>
              <a:tailEnd/>
            </a:ln>
          </p:spPr>
          <p:txBody>
            <a:bodyPr>
              <a:spAutoFit/>
            </a:bodyPr>
            <a:lstStyle/>
            <a:p>
              <a:pPr>
                <a:spcBef>
                  <a:spcPct val="50000"/>
                </a:spcBef>
              </a:pPr>
              <a:r>
                <a:rPr kumimoji="1" lang="en-US" altLang="zh-CN" sz="4000" b="1">
                  <a:solidFill>
                    <a:srgbClr val="FF0000"/>
                  </a:solidFill>
                  <a:latin typeface="Times New Roman" pitchFamily="18" charset="0"/>
                </a:rPr>
                <a:t>a</a:t>
              </a:r>
              <a:r>
                <a:rPr kumimoji="1" lang="en-US" altLang="zh-CN" sz="4000" b="1" baseline="-20000">
                  <a:solidFill>
                    <a:srgbClr val="FF0000"/>
                  </a:solidFill>
                  <a:latin typeface="Times New Roman" pitchFamily="18" charset="0"/>
                </a:rPr>
                <a:t>6</a:t>
              </a:r>
              <a:endParaRPr kumimoji="1" lang="en-US" altLang="zh-CN" sz="4000" b="1">
                <a:solidFill>
                  <a:srgbClr val="FF0000"/>
                </a:solidFill>
                <a:latin typeface="Times New Roman" pitchFamily="18" charset="0"/>
              </a:endParaRPr>
            </a:p>
          </p:txBody>
        </p:sp>
        <p:sp>
          <p:nvSpPr>
            <p:cNvPr id="88107" name="Text Box 35"/>
            <p:cNvSpPr txBox="1">
              <a:spLocks noChangeArrowheads="1"/>
            </p:cNvSpPr>
            <p:nvPr/>
          </p:nvSpPr>
          <p:spPr bwMode="auto">
            <a:xfrm>
              <a:off x="144" y="192"/>
              <a:ext cx="1968" cy="489"/>
            </a:xfrm>
            <a:prstGeom prst="rect">
              <a:avLst/>
            </a:prstGeom>
            <a:noFill/>
            <a:ln w="9525">
              <a:noFill/>
              <a:miter lim="800000"/>
              <a:headEnd/>
              <a:tailEnd/>
            </a:ln>
          </p:spPr>
          <p:txBody>
            <a:bodyPr>
              <a:spAutoFit/>
            </a:bodyPr>
            <a:lstStyle/>
            <a:p>
              <a:pPr>
                <a:spcBef>
                  <a:spcPct val="50000"/>
                </a:spcBef>
              </a:pPr>
              <a:r>
                <a:rPr kumimoji="1" lang="zh-CN" altLang="en-US" sz="3600" b="1" i="1">
                  <a:solidFill>
                    <a:srgbClr val="FF3300"/>
                  </a:solidFill>
                  <a:latin typeface="Times New Roman" pitchFamily="18" charset="0"/>
                </a:rPr>
                <a:t>第一步：建</a:t>
              </a:r>
              <a:r>
                <a:rPr kumimoji="1" lang="en-US" altLang="zh-CN" sz="3600" b="1" i="1">
                  <a:solidFill>
                    <a:srgbClr val="FF3300"/>
                  </a:solidFill>
                  <a:latin typeface="Times New Roman" pitchFamily="18" charset="0"/>
                </a:rPr>
                <a:t>T</a:t>
              </a:r>
            </a:p>
          </p:txBody>
        </p:sp>
      </p:grpSp>
      <p:sp>
        <p:nvSpPr>
          <p:cNvPr id="81956" name="Rectangle 36"/>
          <p:cNvSpPr>
            <a:spLocks noChangeArrowheads="1"/>
          </p:cNvSpPr>
          <p:nvPr/>
        </p:nvSpPr>
        <p:spPr bwMode="auto">
          <a:xfrm>
            <a:off x="381000" y="4381503"/>
            <a:ext cx="3581400" cy="1618905"/>
          </a:xfrm>
          <a:prstGeom prst="rect">
            <a:avLst/>
          </a:prstGeom>
          <a:noFill/>
          <a:ln w="38100">
            <a:solidFill>
              <a:srgbClr val="FFFF99"/>
            </a:solidFill>
            <a:miter lim="800000"/>
            <a:headEnd/>
            <a:tailEnd/>
          </a:ln>
        </p:spPr>
        <p:txBody>
          <a:bodyPr>
            <a:spAutoFit/>
          </a:bodyPr>
          <a:lstStyle/>
          <a:p>
            <a:pPr>
              <a:lnSpc>
                <a:spcPct val="90000"/>
              </a:lnSpc>
              <a:spcBef>
                <a:spcPct val="20000"/>
              </a:spcBef>
            </a:pPr>
            <a:r>
              <a:rPr kumimoji="1" lang="en-US" altLang="zh-CN" sz="3200" dirty="0">
                <a:latin typeface="Times New Roman" pitchFamily="18" charset="0"/>
              </a:rPr>
              <a:t>ρ={R</a:t>
            </a:r>
            <a:r>
              <a:rPr kumimoji="1" lang="en-US" altLang="zh-CN" sz="3200" baseline="-20000" dirty="0">
                <a:latin typeface="Times New Roman" pitchFamily="18" charset="0"/>
              </a:rPr>
              <a:t>1</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p>
          <a:p>
            <a:pPr>
              <a:lnSpc>
                <a:spcPct val="90000"/>
              </a:lnSpc>
              <a:spcBef>
                <a:spcPct val="20000"/>
              </a:spcBef>
            </a:pPr>
            <a:r>
              <a:rPr kumimoji="1" lang="en-US" altLang="zh-CN" sz="3200" dirty="0">
                <a:latin typeface="Times New Roman" pitchFamily="18" charset="0"/>
              </a:rPr>
              <a:t>        R</a:t>
            </a:r>
            <a:r>
              <a:rPr kumimoji="1" lang="en-US" altLang="zh-CN" sz="3200" baseline="-20000" dirty="0">
                <a:latin typeface="Times New Roman" pitchFamily="18" charset="0"/>
              </a:rPr>
              <a:t>2</a:t>
            </a:r>
            <a:r>
              <a:rPr kumimoji="1" lang="en-US" altLang="zh-CN" sz="3200" dirty="0">
                <a:latin typeface="Times New Roman" pitchFamily="18" charset="0"/>
              </a:rPr>
              <a:t>(C</a:t>
            </a:r>
            <a:r>
              <a:rPr kumimoji="1" lang="zh-CN" altLang="en-US" sz="3200" dirty="0">
                <a:latin typeface="Times New Roman" pitchFamily="18" charset="0"/>
              </a:rPr>
              <a:t>，</a:t>
            </a:r>
            <a:r>
              <a:rPr kumimoji="1" lang="en-US" altLang="zh-CN" sz="3200" dirty="0">
                <a:latin typeface="Times New Roman" pitchFamily="18" charset="0"/>
              </a:rPr>
              <a:t>D)</a:t>
            </a:r>
          </a:p>
          <a:p>
            <a:pPr>
              <a:lnSpc>
                <a:spcPct val="90000"/>
              </a:lnSpc>
              <a:spcBef>
                <a:spcPct val="20000"/>
              </a:spcBef>
            </a:pPr>
            <a:r>
              <a:rPr kumimoji="1" lang="en-US" altLang="zh-CN" sz="3200" dirty="0">
                <a:latin typeface="Times New Roman" pitchFamily="18" charset="0"/>
              </a:rPr>
              <a:t>        R</a:t>
            </a:r>
            <a:r>
              <a:rPr kumimoji="1" lang="en-US" altLang="zh-CN" sz="3200" baseline="-20000" dirty="0">
                <a:latin typeface="Times New Roman" pitchFamily="18" charset="0"/>
              </a:rPr>
              <a:t>3</a:t>
            </a:r>
            <a:r>
              <a:rPr kumimoji="1" lang="en-US" altLang="zh-CN" sz="3200" dirty="0">
                <a:latin typeface="Times New Roman" pitchFamily="18" charset="0"/>
              </a:rPr>
              <a:t>(D</a:t>
            </a:r>
            <a:r>
              <a:rPr kumimoji="1" lang="zh-CN" altLang="en-US" sz="3200" dirty="0">
                <a:latin typeface="Times New Roman" pitchFamily="18" charset="0"/>
              </a:rPr>
              <a:t>，</a:t>
            </a:r>
            <a:r>
              <a:rPr kumimoji="1" lang="en-US" altLang="zh-CN" sz="3200" dirty="0">
                <a:latin typeface="Times New Roman" pitchFamily="18" charset="0"/>
              </a:rPr>
              <a:t>E</a:t>
            </a:r>
            <a:r>
              <a:rPr kumimoji="1" lang="zh-CN" altLang="en-US" sz="3200" dirty="0">
                <a:latin typeface="Times New Roman" pitchFamily="18" charset="0"/>
              </a:rPr>
              <a:t>，</a:t>
            </a:r>
            <a:r>
              <a:rPr kumimoji="1" lang="en-US" altLang="zh-CN" sz="3200" dirty="0">
                <a:latin typeface="Times New Roman" pitchFamily="18" charset="0"/>
              </a:rPr>
              <a:t>F)}</a:t>
            </a:r>
          </a:p>
        </p:txBody>
      </p:sp>
      <p:grpSp>
        <p:nvGrpSpPr>
          <p:cNvPr id="3" name="Group 37"/>
          <p:cNvGrpSpPr>
            <a:grpSpLocks/>
          </p:cNvGrpSpPr>
          <p:nvPr/>
        </p:nvGrpSpPr>
        <p:grpSpPr bwMode="auto">
          <a:xfrm>
            <a:off x="4114800" y="4381504"/>
            <a:ext cx="4267200" cy="1283230"/>
            <a:chOff x="2592" y="2880"/>
            <a:chExt cx="2688" cy="970"/>
          </a:xfrm>
        </p:grpSpPr>
        <p:sp>
          <p:nvSpPr>
            <p:cNvPr id="88070" name="Text Box 38"/>
            <p:cNvSpPr txBox="1">
              <a:spLocks noChangeArrowheads="1"/>
            </p:cNvSpPr>
            <p:nvPr/>
          </p:nvSpPr>
          <p:spPr bwMode="auto">
            <a:xfrm>
              <a:off x="2592" y="3139"/>
              <a:ext cx="573"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T</a:t>
              </a:r>
              <a:r>
                <a:rPr kumimoji="1" lang="en-US" altLang="zh-CN" sz="3200" b="1" baseline="-16000">
                  <a:latin typeface="Times New Roman" pitchFamily="18" charset="0"/>
                </a:rPr>
                <a:t>ij</a:t>
              </a:r>
              <a:r>
                <a:rPr kumimoji="1" lang="en-US" altLang="zh-CN" sz="3200" b="1">
                  <a:latin typeface="Times New Roman" pitchFamily="18" charset="0"/>
                </a:rPr>
                <a:t>=</a:t>
              </a:r>
              <a:endParaRPr kumimoji="1" lang="en-US" altLang="zh-CN" b="1">
                <a:latin typeface="Times New Roman" pitchFamily="18" charset="0"/>
              </a:endParaRPr>
            </a:p>
          </p:txBody>
        </p:sp>
        <p:sp>
          <p:nvSpPr>
            <p:cNvPr id="88071" name="Text Box 39"/>
            <p:cNvSpPr txBox="1">
              <a:spLocks noChangeArrowheads="1"/>
            </p:cNvSpPr>
            <p:nvPr/>
          </p:nvSpPr>
          <p:spPr bwMode="auto">
            <a:xfrm>
              <a:off x="3209" y="2880"/>
              <a:ext cx="2027" cy="442"/>
            </a:xfrm>
            <a:prstGeom prst="rect">
              <a:avLst/>
            </a:prstGeom>
            <a:noFill/>
            <a:ln w="9525">
              <a:noFill/>
              <a:miter lim="800000"/>
              <a:headEnd/>
              <a:tailEnd/>
            </a:ln>
          </p:spPr>
          <p:txBody>
            <a:bodyPr>
              <a:spAutoFit/>
            </a:bodyPr>
            <a:lstStyle/>
            <a:p>
              <a:pPr>
                <a:spcBef>
                  <a:spcPct val="50000"/>
                </a:spcBef>
              </a:pPr>
              <a:r>
                <a:rPr kumimoji="1" lang="en-US" altLang="zh-CN" sz="3200" b="1">
                  <a:solidFill>
                    <a:schemeClr val="tx2"/>
                  </a:solidFill>
                  <a:latin typeface="Times New Roman" pitchFamily="18" charset="0"/>
                </a:rPr>
                <a:t>a</a:t>
              </a:r>
              <a:r>
                <a:rPr kumimoji="1" lang="en-US" altLang="zh-CN" sz="3200" b="1" baseline="-16000">
                  <a:solidFill>
                    <a:schemeClr val="tx2"/>
                  </a:solidFill>
                  <a:latin typeface="Times New Roman" pitchFamily="18" charset="0"/>
                </a:rPr>
                <a:t>j</a:t>
              </a:r>
              <a:r>
                <a:rPr kumimoji="1" lang="zh-CN" altLang="en-US" sz="3200" b="1">
                  <a:latin typeface="Times New Roman" pitchFamily="18" charset="0"/>
                </a:rPr>
                <a:t>，  如果</a:t>
              </a:r>
              <a:r>
                <a:rPr kumimoji="1" lang="en-US" altLang="zh-CN" sz="3200" b="1">
                  <a:solidFill>
                    <a:schemeClr val="tx2"/>
                  </a:solidFill>
                  <a:latin typeface="Times New Roman" pitchFamily="18" charset="0"/>
                </a:rPr>
                <a:t>A</a:t>
              </a:r>
              <a:r>
                <a:rPr kumimoji="1" lang="en-US" altLang="zh-CN" sz="3200" b="1" baseline="-16000">
                  <a:solidFill>
                    <a:schemeClr val="tx2"/>
                  </a:solidFill>
                  <a:latin typeface="Times New Roman" pitchFamily="18" charset="0"/>
                </a:rPr>
                <a:t>j</a:t>
              </a:r>
              <a:r>
                <a:rPr kumimoji="1" lang="en-US" altLang="zh-CN" sz="3200" b="1">
                  <a:solidFill>
                    <a:schemeClr val="tx2"/>
                  </a:solidFill>
                  <a:latin typeface="Times New Roman" pitchFamily="18" charset="0"/>
                </a:rPr>
                <a:t>∈R</a:t>
              </a:r>
              <a:r>
                <a:rPr kumimoji="1" lang="en-US" altLang="zh-CN" sz="3200" b="1" baseline="-16000">
                  <a:solidFill>
                    <a:schemeClr val="tx2"/>
                  </a:solidFill>
                  <a:latin typeface="Times New Roman" pitchFamily="18" charset="0"/>
                </a:rPr>
                <a:t>i</a:t>
              </a:r>
              <a:endParaRPr kumimoji="1" lang="en-US" altLang="zh-CN" b="1">
                <a:latin typeface="Times New Roman" pitchFamily="18" charset="0"/>
              </a:endParaRPr>
            </a:p>
          </p:txBody>
        </p:sp>
        <p:sp>
          <p:nvSpPr>
            <p:cNvPr id="88072" name="Text Box 40"/>
            <p:cNvSpPr txBox="1">
              <a:spLocks noChangeArrowheads="1"/>
            </p:cNvSpPr>
            <p:nvPr/>
          </p:nvSpPr>
          <p:spPr bwMode="auto">
            <a:xfrm>
              <a:off x="3253" y="3408"/>
              <a:ext cx="2027" cy="442"/>
            </a:xfrm>
            <a:prstGeom prst="rect">
              <a:avLst/>
            </a:prstGeom>
            <a:noFill/>
            <a:ln w="9525">
              <a:noFill/>
              <a:miter lim="800000"/>
              <a:headEnd/>
              <a:tailEnd/>
            </a:ln>
          </p:spPr>
          <p:txBody>
            <a:bodyPr>
              <a:spAutoFit/>
            </a:bodyPr>
            <a:lstStyle/>
            <a:p>
              <a:pPr>
                <a:spcBef>
                  <a:spcPct val="50000"/>
                </a:spcBef>
              </a:pPr>
              <a:r>
                <a:rPr kumimoji="1" lang="en-US" altLang="zh-CN" sz="3200" b="1" dirty="0" err="1">
                  <a:solidFill>
                    <a:schemeClr val="tx2"/>
                  </a:solidFill>
                  <a:latin typeface="Times New Roman" pitchFamily="18" charset="0"/>
                </a:rPr>
                <a:t>b</a:t>
              </a:r>
              <a:r>
                <a:rPr kumimoji="1" lang="en-US" altLang="zh-CN" sz="3200" b="1" baseline="-16000" dirty="0" err="1">
                  <a:solidFill>
                    <a:schemeClr val="tx2"/>
                  </a:solidFill>
                  <a:latin typeface="Times New Roman" pitchFamily="18" charset="0"/>
                </a:rPr>
                <a:t>ij</a:t>
              </a:r>
              <a:r>
                <a:rPr kumimoji="1" lang="zh-CN" altLang="en-US" sz="3200" b="1" dirty="0">
                  <a:latin typeface="Times New Roman" pitchFamily="18" charset="0"/>
                </a:rPr>
                <a:t>，  如果</a:t>
              </a:r>
              <a:r>
                <a:rPr kumimoji="1" lang="en-US" altLang="zh-CN" sz="3200" b="1" dirty="0" err="1">
                  <a:solidFill>
                    <a:schemeClr val="tx2"/>
                  </a:solidFill>
                  <a:latin typeface="Times New Roman" pitchFamily="18" charset="0"/>
                </a:rPr>
                <a:t>A</a:t>
              </a:r>
              <a:r>
                <a:rPr kumimoji="1" lang="en-US" altLang="zh-CN" sz="3200" b="1" baseline="-16000" dirty="0" err="1">
                  <a:solidFill>
                    <a:schemeClr val="tx2"/>
                  </a:solidFill>
                  <a:latin typeface="Times New Roman" pitchFamily="18" charset="0"/>
                </a:rPr>
                <a:t>j</a:t>
              </a:r>
              <a:r>
                <a:rPr kumimoji="1" lang="en-US" altLang="zh-CN" sz="3200" b="1" dirty="0" err="1">
                  <a:solidFill>
                    <a:schemeClr val="tx2"/>
                  </a:solidFill>
                  <a:latin typeface="Times New Roman" pitchFamily="18" charset="0"/>
                </a:rPr>
                <a:t>∈R</a:t>
              </a:r>
              <a:r>
                <a:rPr kumimoji="1" lang="en-US" altLang="zh-CN" sz="3200" b="1" baseline="-16000" dirty="0" err="1">
                  <a:solidFill>
                    <a:schemeClr val="tx2"/>
                  </a:solidFill>
                  <a:latin typeface="Times New Roman" pitchFamily="18" charset="0"/>
                </a:rPr>
                <a:t>i</a:t>
              </a:r>
              <a:endParaRPr kumimoji="1" lang="en-US" altLang="zh-CN" b="1" dirty="0">
                <a:latin typeface="Times New Roman" pitchFamily="18" charset="0"/>
              </a:endParaRPr>
            </a:p>
          </p:txBody>
        </p:sp>
        <p:sp>
          <p:nvSpPr>
            <p:cNvPr id="88073" name="Line 41"/>
            <p:cNvSpPr>
              <a:spLocks noChangeShapeType="1"/>
            </p:cNvSpPr>
            <p:nvPr/>
          </p:nvSpPr>
          <p:spPr bwMode="auto">
            <a:xfrm>
              <a:off x="4752" y="3456"/>
              <a:ext cx="176" cy="288"/>
            </a:xfrm>
            <a:prstGeom prst="line">
              <a:avLst/>
            </a:prstGeom>
            <a:noFill/>
            <a:ln w="9525">
              <a:solidFill>
                <a:schemeClr val="tx1"/>
              </a:solidFill>
              <a:round/>
              <a:headEnd/>
              <a:tailEnd/>
            </a:ln>
          </p:spPr>
          <p:txBody>
            <a:bodyPr wrap="none" anchor="ctr"/>
            <a:lstStyle/>
            <a:p>
              <a:endParaRPr lang="zh-CN" altLang="en-US"/>
            </a:p>
          </p:txBody>
        </p:sp>
        <p:sp>
          <p:nvSpPr>
            <p:cNvPr id="88074" name="AutoShape 42"/>
            <p:cNvSpPr>
              <a:spLocks/>
            </p:cNvSpPr>
            <p:nvPr/>
          </p:nvSpPr>
          <p:spPr bwMode="auto">
            <a:xfrm>
              <a:off x="3121" y="3024"/>
              <a:ext cx="88" cy="624"/>
            </a:xfrm>
            <a:prstGeom prst="leftBrace">
              <a:avLst>
                <a:gd name="adj1" fmla="val 59091"/>
                <a:gd name="adj2" fmla="val 50000"/>
              </a:avLst>
            </a:prstGeom>
            <a:noFill/>
            <a:ln w="9525">
              <a:solidFill>
                <a:schemeClr val="tx1"/>
              </a:solidFill>
              <a:round/>
              <a:headEnd/>
              <a:tailEnd/>
            </a:ln>
          </p:spPr>
          <p:txBody>
            <a:bodyPr wrap="none" anchor="ctr"/>
            <a:lstStyle/>
            <a:p>
              <a:endParaRPr lang="zh-CN" altLang="en-US"/>
            </a:p>
          </p:txBody>
        </p:sp>
      </p:grpSp>
      <p:sp>
        <p:nvSpPr>
          <p:cNvPr id="44" name="矩形 4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513358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6"/>
                                        </p:tgtEl>
                                        <p:attrNameLst>
                                          <p:attrName>style.visibility</p:attrName>
                                        </p:attrNameLst>
                                      </p:cBhvr>
                                      <p:to>
                                        <p:strVal val="visible"/>
                                      </p:to>
                                    </p:set>
                                    <p:anim calcmode="lin" valueType="num">
                                      <p:cBhvr additive="base">
                                        <p:cTn id="13" dur="500" fill="hold"/>
                                        <p:tgtEl>
                                          <p:spTgt spid="81956"/>
                                        </p:tgtEl>
                                        <p:attrNameLst>
                                          <p:attrName>ppt_x</p:attrName>
                                        </p:attrNameLst>
                                      </p:cBhvr>
                                      <p:tavLst>
                                        <p:tav tm="0">
                                          <p:val>
                                            <p:strVal val="0-#ppt_w/2"/>
                                          </p:val>
                                        </p:tav>
                                        <p:tav tm="100000">
                                          <p:val>
                                            <p:strVal val="#ppt_x"/>
                                          </p:val>
                                        </p:tav>
                                      </p:tavLst>
                                    </p:anim>
                                    <p:anim calcmode="lin" valueType="num">
                                      <p:cBhvr additive="base">
                                        <p:cTn id="14" dur="500" fill="hold"/>
                                        <p:tgtEl>
                                          <p:spTgt spid="819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214347" y="765325"/>
            <a:ext cx="9144000" cy="1079500"/>
          </a:xfrm>
        </p:spPr>
        <p:txBody>
          <a:bodyPr/>
          <a:lstStyle/>
          <a:p>
            <a:pPr eaLnBrk="1" hangingPunct="1">
              <a:buFontTx/>
              <a:buNone/>
            </a:pPr>
            <a:r>
              <a:rPr lang="en-US" altLang="zh-CN" b="1" i="1" dirty="0">
                <a:solidFill>
                  <a:schemeClr val="accent1"/>
                </a:solidFill>
              </a:rPr>
              <a:t>  </a:t>
            </a:r>
            <a:r>
              <a:rPr lang="zh-CN" altLang="en-US" b="1" dirty="0">
                <a:solidFill>
                  <a:srgbClr val="FF3300"/>
                </a:solidFill>
              </a:rPr>
              <a:t>第二步：逐个考察函数依赖，并修改表。</a:t>
            </a:r>
          </a:p>
          <a:p>
            <a:pPr eaLnBrk="1" hangingPunct="1">
              <a:buFontTx/>
              <a:buNone/>
            </a:pPr>
            <a:r>
              <a:rPr lang="en-US" altLang="zh-CN" dirty="0"/>
              <a:t>(1)AB→C, (2)C→D, (3)A→F, (4)D→E, (5)D→F</a:t>
            </a:r>
          </a:p>
        </p:txBody>
      </p:sp>
      <p:sp>
        <p:nvSpPr>
          <p:cNvPr id="89090" name="灯片编号占位符 5"/>
          <p:cNvSpPr>
            <a:spLocks noGrp="1"/>
          </p:cNvSpPr>
          <p:nvPr>
            <p:ph type="sldNum" sz="quarter" idx="12"/>
          </p:nvPr>
        </p:nvSpPr>
        <p:spPr>
          <a:noFill/>
        </p:spPr>
        <p:txBody>
          <a:bodyPr/>
          <a:lstStyle/>
          <a:p>
            <a:fld id="{D2CFAE26-DF8D-4F81-9601-89821D29E7B9}" type="slidenum">
              <a:rPr lang="en-US" altLang="zh-CN" smtClean="0"/>
              <a:pPr/>
              <a:t>46</a:t>
            </a:fld>
            <a:endParaRPr lang="en-US" altLang="zh-CN" smtClean="0"/>
          </a:p>
        </p:txBody>
      </p:sp>
      <p:sp>
        <p:nvSpPr>
          <p:cNvPr id="82947" name="WordArt 3"/>
          <p:cNvSpPr>
            <a:spLocks noChangeArrowheads="1" noChangeShapeType="1" noTextEdit="1"/>
          </p:cNvSpPr>
          <p:nvPr/>
        </p:nvSpPr>
        <p:spPr bwMode="auto">
          <a:xfrm>
            <a:off x="2133600" y="5397500"/>
            <a:ext cx="6400800" cy="635000"/>
          </a:xfrm>
          <a:prstGeom prst="rect">
            <a:avLst/>
          </a:prstGeom>
        </p:spPr>
        <p:txBody>
          <a:bodyPr wrap="none" fromWordArt="1">
            <a:prstTxWarp prst="textCanDown">
              <a:avLst>
                <a:gd name="adj" fmla="val 33333"/>
              </a:avLst>
            </a:prstTxWarp>
          </a:bodyPr>
          <a:lstStyle/>
          <a:p>
            <a:pPr algn="ctr"/>
            <a:r>
              <a:rPr lang="zh-CN" altLang="en-US" sz="3600" kern="10">
                <a:ln w="25400">
                  <a:solidFill>
                    <a:srgbClr val="993366"/>
                  </a:solidFill>
                  <a:round/>
                  <a:headEnd/>
                  <a:tailEnd/>
                </a:ln>
                <a:solidFill>
                  <a:srgbClr val="993366"/>
                </a:solidFill>
                <a:latin typeface="宋体"/>
                <a:ea typeface="宋体"/>
              </a:rPr>
              <a:t>因此，该分解具有无损连接性。</a:t>
            </a:r>
          </a:p>
        </p:txBody>
      </p:sp>
      <p:grpSp>
        <p:nvGrpSpPr>
          <p:cNvPr id="2" name="Group 4"/>
          <p:cNvGrpSpPr>
            <a:grpSpLocks/>
          </p:cNvGrpSpPr>
          <p:nvPr/>
        </p:nvGrpSpPr>
        <p:grpSpPr bwMode="auto">
          <a:xfrm>
            <a:off x="2895600" y="1524006"/>
            <a:ext cx="2438400" cy="1853407"/>
            <a:chOff x="1824" y="720"/>
            <a:chExt cx="1536" cy="1401"/>
          </a:xfrm>
        </p:grpSpPr>
        <p:sp>
          <p:nvSpPr>
            <p:cNvPr id="89139" name="Text Box 5"/>
            <p:cNvSpPr txBox="1">
              <a:spLocks noChangeArrowheads="1"/>
            </p:cNvSpPr>
            <p:nvPr/>
          </p:nvSpPr>
          <p:spPr bwMode="auto">
            <a:xfrm>
              <a:off x="2928" y="1632"/>
              <a:ext cx="432"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4</a:t>
              </a:r>
              <a:endParaRPr kumimoji="1" lang="en-US" altLang="zh-CN" sz="3600">
                <a:solidFill>
                  <a:schemeClr val="bg1"/>
                </a:solidFill>
                <a:latin typeface="Times New Roman" pitchFamily="18" charset="0"/>
              </a:endParaRPr>
            </a:p>
          </p:txBody>
        </p:sp>
        <p:sp>
          <p:nvSpPr>
            <p:cNvPr id="89140" name="Line 6"/>
            <p:cNvSpPr>
              <a:spLocks noChangeShapeType="1"/>
            </p:cNvSpPr>
            <p:nvPr/>
          </p:nvSpPr>
          <p:spPr bwMode="auto">
            <a:xfrm>
              <a:off x="1824" y="720"/>
              <a:ext cx="1200" cy="912"/>
            </a:xfrm>
            <a:prstGeom prst="line">
              <a:avLst/>
            </a:prstGeom>
            <a:noFill/>
            <a:ln w="28575">
              <a:solidFill>
                <a:srgbClr val="FF00FF"/>
              </a:solidFill>
              <a:round/>
              <a:headEnd/>
              <a:tailEnd type="triangle" w="lg" len="sm"/>
            </a:ln>
          </p:spPr>
          <p:txBody>
            <a:bodyPr/>
            <a:lstStyle/>
            <a:p>
              <a:endParaRPr lang="zh-CN" altLang="en-US"/>
            </a:p>
          </p:txBody>
        </p:sp>
      </p:grpSp>
      <p:grpSp>
        <p:nvGrpSpPr>
          <p:cNvPr id="3" name="Group 7"/>
          <p:cNvGrpSpPr>
            <a:grpSpLocks/>
          </p:cNvGrpSpPr>
          <p:nvPr/>
        </p:nvGrpSpPr>
        <p:grpSpPr bwMode="auto">
          <a:xfrm>
            <a:off x="6172200" y="1524001"/>
            <a:ext cx="762000" cy="2575261"/>
            <a:chOff x="3936" y="720"/>
            <a:chExt cx="384" cy="1986"/>
          </a:xfrm>
        </p:grpSpPr>
        <p:sp>
          <p:nvSpPr>
            <p:cNvPr id="89136" name="Text Box 8"/>
            <p:cNvSpPr txBox="1">
              <a:spLocks noChangeArrowheads="1"/>
            </p:cNvSpPr>
            <p:nvPr/>
          </p:nvSpPr>
          <p:spPr bwMode="auto">
            <a:xfrm>
              <a:off x="3936" y="2208"/>
              <a:ext cx="384" cy="498"/>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5</a:t>
              </a:r>
              <a:endParaRPr kumimoji="1" lang="en-US" altLang="zh-CN" sz="3600">
                <a:solidFill>
                  <a:schemeClr val="bg1"/>
                </a:solidFill>
                <a:latin typeface="Times New Roman" pitchFamily="18" charset="0"/>
              </a:endParaRPr>
            </a:p>
          </p:txBody>
        </p:sp>
        <p:sp>
          <p:nvSpPr>
            <p:cNvPr id="89137" name="Text Box 9"/>
            <p:cNvSpPr txBox="1">
              <a:spLocks noChangeArrowheads="1"/>
            </p:cNvSpPr>
            <p:nvPr/>
          </p:nvSpPr>
          <p:spPr bwMode="auto">
            <a:xfrm>
              <a:off x="3936" y="1680"/>
              <a:ext cx="384" cy="498"/>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5</a:t>
              </a:r>
              <a:endParaRPr kumimoji="1" lang="en-US" altLang="zh-CN" sz="3600">
                <a:solidFill>
                  <a:schemeClr val="bg1"/>
                </a:solidFill>
                <a:latin typeface="Times New Roman" pitchFamily="18" charset="0"/>
              </a:endParaRPr>
            </a:p>
          </p:txBody>
        </p:sp>
        <p:sp>
          <p:nvSpPr>
            <p:cNvPr id="89138" name="Line 10"/>
            <p:cNvSpPr>
              <a:spLocks noChangeShapeType="1"/>
            </p:cNvSpPr>
            <p:nvPr/>
          </p:nvSpPr>
          <p:spPr bwMode="auto">
            <a:xfrm flipH="1">
              <a:off x="4128" y="720"/>
              <a:ext cx="0" cy="1824"/>
            </a:xfrm>
            <a:prstGeom prst="line">
              <a:avLst/>
            </a:prstGeom>
            <a:noFill/>
            <a:ln w="28575">
              <a:solidFill>
                <a:srgbClr val="FF00FF"/>
              </a:solidFill>
              <a:round/>
              <a:headEnd/>
              <a:tailEnd type="triangle" w="lg" len="sm"/>
            </a:ln>
          </p:spPr>
          <p:txBody>
            <a:bodyPr/>
            <a:lstStyle/>
            <a:p>
              <a:endParaRPr lang="zh-CN" altLang="en-US"/>
            </a:p>
          </p:txBody>
        </p:sp>
      </p:grpSp>
      <p:grpSp>
        <p:nvGrpSpPr>
          <p:cNvPr id="4" name="Group 11"/>
          <p:cNvGrpSpPr>
            <a:grpSpLocks/>
          </p:cNvGrpSpPr>
          <p:nvPr/>
        </p:nvGrpSpPr>
        <p:grpSpPr bwMode="auto">
          <a:xfrm>
            <a:off x="304800" y="1968500"/>
            <a:ext cx="8458200" cy="2869406"/>
            <a:chOff x="192" y="1056"/>
            <a:chExt cx="5328" cy="2169"/>
          </a:xfrm>
        </p:grpSpPr>
        <p:sp>
          <p:nvSpPr>
            <p:cNvPr id="89104" name="Line 12"/>
            <p:cNvSpPr>
              <a:spLocks noChangeShapeType="1"/>
            </p:cNvSpPr>
            <p:nvPr/>
          </p:nvSpPr>
          <p:spPr bwMode="auto">
            <a:xfrm>
              <a:off x="192" y="1056"/>
              <a:ext cx="5280" cy="0"/>
            </a:xfrm>
            <a:prstGeom prst="line">
              <a:avLst/>
            </a:prstGeom>
            <a:noFill/>
            <a:ln w="9525">
              <a:solidFill>
                <a:schemeClr val="tx1"/>
              </a:solidFill>
              <a:round/>
              <a:headEnd/>
              <a:tailEnd/>
            </a:ln>
          </p:spPr>
          <p:txBody>
            <a:bodyPr wrap="none" anchor="ctr"/>
            <a:lstStyle/>
            <a:p>
              <a:endParaRPr lang="zh-CN" altLang="en-US"/>
            </a:p>
          </p:txBody>
        </p:sp>
        <p:sp>
          <p:nvSpPr>
            <p:cNvPr id="89105" name="Line 13"/>
            <p:cNvSpPr>
              <a:spLocks noChangeShapeType="1"/>
            </p:cNvSpPr>
            <p:nvPr/>
          </p:nvSpPr>
          <p:spPr bwMode="auto">
            <a:xfrm>
              <a:off x="192" y="1488"/>
              <a:ext cx="5280" cy="0"/>
            </a:xfrm>
            <a:prstGeom prst="line">
              <a:avLst/>
            </a:prstGeom>
            <a:noFill/>
            <a:ln w="9525">
              <a:solidFill>
                <a:schemeClr val="tx1"/>
              </a:solidFill>
              <a:round/>
              <a:headEnd/>
              <a:tailEnd/>
            </a:ln>
          </p:spPr>
          <p:txBody>
            <a:bodyPr wrap="none" anchor="ctr"/>
            <a:lstStyle/>
            <a:p>
              <a:endParaRPr lang="zh-CN" altLang="en-US"/>
            </a:p>
          </p:txBody>
        </p:sp>
        <p:sp>
          <p:nvSpPr>
            <p:cNvPr id="89106" name="Line 14"/>
            <p:cNvSpPr>
              <a:spLocks noChangeShapeType="1"/>
            </p:cNvSpPr>
            <p:nvPr/>
          </p:nvSpPr>
          <p:spPr bwMode="auto">
            <a:xfrm>
              <a:off x="240" y="3168"/>
              <a:ext cx="5280" cy="0"/>
            </a:xfrm>
            <a:prstGeom prst="line">
              <a:avLst/>
            </a:prstGeom>
            <a:noFill/>
            <a:ln w="9525">
              <a:solidFill>
                <a:schemeClr val="tx1"/>
              </a:solidFill>
              <a:round/>
              <a:headEnd/>
              <a:tailEnd/>
            </a:ln>
          </p:spPr>
          <p:txBody>
            <a:bodyPr wrap="none" anchor="ctr"/>
            <a:lstStyle/>
            <a:p>
              <a:endParaRPr lang="zh-CN" altLang="en-US"/>
            </a:p>
          </p:txBody>
        </p:sp>
        <p:sp>
          <p:nvSpPr>
            <p:cNvPr id="89107" name="Line 15"/>
            <p:cNvSpPr>
              <a:spLocks noChangeShapeType="1"/>
            </p:cNvSpPr>
            <p:nvPr/>
          </p:nvSpPr>
          <p:spPr bwMode="auto">
            <a:xfrm>
              <a:off x="960" y="1056"/>
              <a:ext cx="0" cy="2112"/>
            </a:xfrm>
            <a:prstGeom prst="line">
              <a:avLst/>
            </a:prstGeom>
            <a:noFill/>
            <a:ln w="9525">
              <a:solidFill>
                <a:schemeClr val="tx1"/>
              </a:solidFill>
              <a:round/>
              <a:headEnd/>
              <a:tailEnd/>
            </a:ln>
          </p:spPr>
          <p:txBody>
            <a:bodyPr wrap="none" anchor="ctr"/>
            <a:lstStyle/>
            <a:p>
              <a:endParaRPr lang="zh-CN" altLang="en-US"/>
            </a:p>
          </p:txBody>
        </p:sp>
        <p:sp>
          <p:nvSpPr>
            <p:cNvPr id="89108" name="Line 16"/>
            <p:cNvSpPr>
              <a:spLocks noChangeShapeType="1"/>
            </p:cNvSpPr>
            <p:nvPr/>
          </p:nvSpPr>
          <p:spPr bwMode="auto">
            <a:xfrm>
              <a:off x="1872" y="1056"/>
              <a:ext cx="0" cy="2112"/>
            </a:xfrm>
            <a:prstGeom prst="line">
              <a:avLst/>
            </a:prstGeom>
            <a:noFill/>
            <a:ln w="9525">
              <a:solidFill>
                <a:schemeClr val="tx1"/>
              </a:solidFill>
              <a:round/>
              <a:headEnd/>
              <a:tailEnd/>
            </a:ln>
          </p:spPr>
          <p:txBody>
            <a:bodyPr wrap="none" anchor="ctr"/>
            <a:lstStyle/>
            <a:p>
              <a:endParaRPr lang="zh-CN" altLang="en-US"/>
            </a:p>
          </p:txBody>
        </p:sp>
        <p:sp>
          <p:nvSpPr>
            <p:cNvPr id="89109" name="Line 17"/>
            <p:cNvSpPr>
              <a:spLocks noChangeShapeType="1"/>
            </p:cNvSpPr>
            <p:nvPr/>
          </p:nvSpPr>
          <p:spPr bwMode="auto">
            <a:xfrm>
              <a:off x="2736" y="1056"/>
              <a:ext cx="0" cy="2112"/>
            </a:xfrm>
            <a:prstGeom prst="line">
              <a:avLst/>
            </a:prstGeom>
            <a:noFill/>
            <a:ln w="9525">
              <a:solidFill>
                <a:schemeClr val="tx1"/>
              </a:solidFill>
              <a:round/>
              <a:headEnd/>
              <a:tailEnd/>
            </a:ln>
          </p:spPr>
          <p:txBody>
            <a:bodyPr wrap="none" anchor="ctr"/>
            <a:lstStyle/>
            <a:p>
              <a:endParaRPr lang="zh-CN" altLang="en-US"/>
            </a:p>
          </p:txBody>
        </p:sp>
        <p:sp>
          <p:nvSpPr>
            <p:cNvPr id="89110" name="Line 18"/>
            <p:cNvSpPr>
              <a:spLocks noChangeShapeType="1"/>
            </p:cNvSpPr>
            <p:nvPr/>
          </p:nvSpPr>
          <p:spPr bwMode="auto">
            <a:xfrm>
              <a:off x="3648" y="1056"/>
              <a:ext cx="0" cy="2112"/>
            </a:xfrm>
            <a:prstGeom prst="line">
              <a:avLst/>
            </a:prstGeom>
            <a:noFill/>
            <a:ln w="9525">
              <a:solidFill>
                <a:schemeClr val="tx1"/>
              </a:solidFill>
              <a:round/>
              <a:headEnd/>
              <a:tailEnd/>
            </a:ln>
          </p:spPr>
          <p:txBody>
            <a:bodyPr wrap="none" anchor="ctr"/>
            <a:lstStyle/>
            <a:p>
              <a:endParaRPr lang="zh-CN" altLang="en-US"/>
            </a:p>
          </p:txBody>
        </p:sp>
        <p:sp>
          <p:nvSpPr>
            <p:cNvPr id="89111" name="Line 19"/>
            <p:cNvSpPr>
              <a:spLocks noChangeShapeType="1"/>
            </p:cNvSpPr>
            <p:nvPr/>
          </p:nvSpPr>
          <p:spPr bwMode="auto">
            <a:xfrm>
              <a:off x="4608" y="1056"/>
              <a:ext cx="0" cy="2112"/>
            </a:xfrm>
            <a:prstGeom prst="line">
              <a:avLst/>
            </a:prstGeom>
            <a:noFill/>
            <a:ln w="9525">
              <a:solidFill>
                <a:schemeClr val="tx1"/>
              </a:solidFill>
              <a:round/>
              <a:headEnd/>
              <a:tailEnd/>
            </a:ln>
          </p:spPr>
          <p:txBody>
            <a:bodyPr wrap="none" anchor="ctr"/>
            <a:lstStyle/>
            <a:p>
              <a:endParaRPr lang="zh-CN" altLang="en-US"/>
            </a:p>
          </p:txBody>
        </p:sp>
        <p:sp>
          <p:nvSpPr>
            <p:cNvPr id="89112" name="Text Box 20"/>
            <p:cNvSpPr txBox="1">
              <a:spLocks noChangeArrowheads="1"/>
            </p:cNvSpPr>
            <p:nvPr/>
          </p:nvSpPr>
          <p:spPr bwMode="auto">
            <a:xfrm>
              <a:off x="480"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A</a:t>
              </a:r>
            </a:p>
          </p:txBody>
        </p:sp>
        <p:sp>
          <p:nvSpPr>
            <p:cNvPr id="89113" name="Text Box 21"/>
            <p:cNvSpPr txBox="1">
              <a:spLocks noChangeArrowheads="1"/>
            </p:cNvSpPr>
            <p:nvPr/>
          </p:nvSpPr>
          <p:spPr bwMode="auto">
            <a:xfrm>
              <a:off x="134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B</a:t>
              </a:r>
            </a:p>
          </p:txBody>
        </p:sp>
        <p:sp>
          <p:nvSpPr>
            <p:cNvPr id="89114" name="Text Box 22"/>
            <p:cNvSpPr txBox="1">
              <a:spLocks noChangeArrowheads="1"/>
            </p:cNvSpPr>
            <p:nvPr/>
          </p:nvSpPr>
          <p:spPr bwMode="auto">
            <a:xfrm>
              <a:off x="2160"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C</a:t>
              </a:r>
            </a:p>
          </p:txBody>
        </p:sp>
        <p:sp>
          <p:nvSpPr>
            <p:cNvPr id="89115" name="Text Box 23"/>
            <p:cNvSpPr txBox="1">
              <a:spLocks noChangeArrowheads="1"/>
            </p:cNvSpPr>
            <p:nvPr/>
          </p:nvSpPr>
          <p:spPr bwMode="auto">
            <a:xfrm>
              <a:off x="302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D</a:t>
              </a:r>
            </a:p>
          </p:txBody>
        </p:sp>
        <p:sp>
          <p:nvSpPr>
            <p:cNvPr id="89116" name="Text Box 24"/>
            <p:cNvSpPr txBox="1">
              <a:spLocks noChangeArrowheads="1"/>
            </p:cNvSpPr>
            <p:nvPr/>
          </p:nvSpPr>
          <p:spPr bwMode="auto">
            <a:xfrm>
              <a:off x="398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E</a:t>
              </a:r>
            </a:p>
          </p:txBody>
        </p:sp>
        <p:sp>
          <p:nvSpPr>
            <p:cNvPr id="89117" name="Text Box 25"/>
            <p:cNvSpPr txBox="1">
              <a:spLocks noChangeArrowheads="1"/>
            </p:cNvSpPr>
            <p:nvPr/>
          </p:nvSpPr>
          <p:spPr bwMode="auto">
            <a:xfrm>
              <a:off x="4944" y="1104"/>
              <a:ext cx="384" cy="442"/>
            </a:xfrm>
            <a:prstGeom prst="rect">
              <a:avLst/>
            </a:prstGeom>
            <a:noFill/>
            <a:ln w="9525">
              <a:noFill/>
              <a:miter lim="800000"/>
              <a:headEnd/>
              <a:tailEnd/>
            </a:ln>
          </p:spPr>
          <p:txBody>
            <a:bodyPr>
              <a:spAutoFit/>
            </a:bodyPr>
            <a:lstStyle/>
            <a:p>
              <a:pPr>
                <a:spcBef>
                  <a:spcPct val="50000"/>
                </a:spcBef>
              </a:pPr>
              <a:r>
                <a:rPr kumimoji="1" lang="en-US" altLang="zh-CN" sz="3200">
                  <a:latin typeface="Times New Roman" pitchFamily="18" charset="0"/>
                </a:rPr>
                <a:t>F</a:t>
              </a:r>
            </a:p>
          </p:txBody>
        </p:sp>
        <p:sp>
          <p:nvSpPr>
            <p:cNvPr id="89118" name="Text Box 26"/>
            <p:cNvSpPr txBox="1">
              <a:spLocks noChangeArrowheads="1"/>
            </p:cNvSpPr>
            <p:nvPr/>
          </p:nvSpPr>
          <p:spPr bwMode="auto">
            <a:xfrm>
              <a:off x="432"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1</a:t>
              </a:r>
              <a:endParaRPr kumimoji="1" lang="en-US" altLang="zh-CN" sz="3600">
                <a:latin typeface="Times New Roman" pitchFamily="18" charset="0"/>
              </a:endParaRPr>
            </a:p>
          </p:txBody>
        </p:sp>
        <p:sp>
          <p:nvSpPr>
            <p:cNvPr id="89119" name="Text Box 27"/>
            <p:cNvSpPr txBox="1">
              <a:spLocks noChangeArrowheads="1"/>
            </p:cNvSpPr>
            <p:nvPr/>
          </p:nvSpPr>
          <p:spPr bwMode="auto">
            <a:xfrm>
              <a:off x="432" y="2208"/>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21</a:t>
              </a:r>
              <a:endParaRPr kumimoji="1" lang="en-US" altLang="zh-CN" sz="3600">
                <a:latin typeface="Times New Roman" pitchFamily="18" charset="0"/>
              </a:endParaRPr>
            </a:p>
          </p:txBody>
        </p:sp>
        <p:sp>
          <p:nvSpPr>
            <p:cNvPr id="89120" name="Text Box 28"/>
            <p:cNvSpPr txBox="1">
              <a:spLocks noChangeArrowheads="1"/>
            </p:cNvSpPr>
            <p:nvPr/>
          </p:nvSpPr>
          <p:spPr bwMode="auto">
            <a:xfrm>
              <a:off x="432" y="2736"/>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31</a:t>
              </a:r>
              <a:endParaRPr kumimoji="1" lang="en-US" altLang="zh-CN" sz="3600">
                <a:latin typeface="Times New Roman" pitchFamily="18" charset="0"/>
              </a:endParaRPr>
            </a:p>
          </p:txBody>
        </p:sp>
        <p:sp>
          <p:nvSpPr>
            <p:cNvPr id="89121" name="Text Box 29"/>
            <p:cNvSpPr txBox="1">
              <a:spLocks noChangeArrowheads="1"/>
            </p:cNvSpPr>
            <p:nvPr/>
          </p:nvSpPr>
          <p:spPr bwMode="auto">
            <a:xfrm>
              <a:off x="1344"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2</a:t>
              </a:r>
              <a:endParaRPr kumimoji="1" lang="en-US" altLang="zh-CN" sz="3600">
                <a:latin typeface="Times New Roman" pitchFamily="18" charset="0"/>
              </a:endParaRPr>
            </a:p>
          </p:txBody>
        </p:sp>
        <p:sp>
          <p:nvSpPr>
            <p:cNvPr id="89122" name="Text Box 30"/>
            <p:cNvSpPr txBox="1">
              <a:spLocks noChangeArrowheads="1"/>
            </p:cNvSpPr>
            <p:nvPr/>
          </p:nvSpPr>
          <p:spPr bwMode="auto">
            <a:xfrm>
              <a:off x="1344" y="2208"/>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22</a:t>
              </a:r>
              <a:endParaRPr kumimoji="1" lang="en-US" altLang="zh-CN" sz="3600">
                <a:latin typeface="Times New Roman" pitchFamily="18" charset="0"/>
              </a:endParaRPr>
            </a:p>
          </p:txBody>
        </p:sp>
        <p:sp>
          <p:nvSpPr>
            <p:cNvPr id="89123" name="Text Box 31"/>
            <p:cNvSpPr txBox="1">
              <a:spLocks noChangeArrowheads="1"/>
            </p:cNvSpPr>
            <p:nvPr/>
          </p:nvSpPr>
          <p:spPr bwMode="auto">
            <a:xfrm>
              <a:off x="1344" y="2736"/>
              <a:ext cx="480"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32</a:t>
              </a:r>
              <a:endParaRPr kumimoji="1" lang="en-US" altLang="zh-CN" sz="3600">
                <a:latin typeface="Times New Roman" pitchFamily="18" charset="0"/>
              </a:endParaRPr>
            </a:p>
          </p:txBody>
        </p:sp>
        <p:sp>
          <p:nvSpPr>
            <p:cNvPr id="89124" name="Text Box 32"/>
            <p:cNvSpPr txBox="1">
              <a:spLocks noChangeArrowheads="1"/>
            </p:cNvSpPr>
            <p:nvPr/>
          </p:nvSpPr>
          <p:spPr bwMode="auto">
            <a:xfrm>
              <a:off x="2160" y="1632"/>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3</a:t>
              </a:r>
              <a:endParaRPr kumimoji="1" lang="en-US" altLang="zh-CN" sz="3600">
                <a:latin typeface="Times New Roman" pitchFamily="18" charset="0"/>
              </a:endParaRPr>
            </a:p>
          </p:txBody>
        </p:sp>
        <p:sp>
          <p:nvSpPr>
            <p:cNvPr id="89125" name="Text Box 33"/>
            <p:cNvSpPr txBox="1">
              <a:spLocks noChangeArrowheads="1"/>
            </p:cNvSpPr>
            <p:nvPr/>
          </p:nvSpPr>
          <p:spPr bwMode="auto">
            <a:xfrm>
              <a:off x="2160" y="2208"/>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3</a:t>
              </a:r>
              <a:endParaRPr kumimoji="1" lang="en-US" altLang="zh-CN" sz="3600">
                <a:latin typeface="Times New Roman" pitchFamily="18" charset="0"/>
              </a:endParaRPr>
            </a:p>
          </p:txBody>
        </p:sp>
        <p:sp>
          <p:nvSpPr>
            <p:cNvPr id="89126" name="Text Box 34"/>
            <p:cNvSpPr txBox="1">
              <a:spLocks noChangeArrowheads="1"/>
            </p:cNvSpPr>
            <p:nvPr/>
          </p:nvSpPr>
          <p:spPr bwMode="auto">
            <a:xfrm>
              <a:off x="2160" y="2736"/>
              <a:ext cx="528"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b</a:t>
              </a:r>
              <a:r>
                <a:rPr kumimoji="1" lang="en-US" altLang="zh-CN" sz="3600" baseline="-20000">
                  <a:latin typeface="Times New Roman" pitchFamily="18" charset="0"/>
                </a:rPr>
                <a:t>33</a:t>
              </a:r>
              <a:endParaRPr kumimoji="1" lang="en-US" altLang="zh-CN" sz="3600">
                <a:latin typeface="Times New Roman" pitchFamily="18" charset="0"/>
              </a:endParaRPr>
            </a:p>
          </p:txBody>
        </p:sp>
        <p:sp>
          <p:nvSpPr>
            <p:cNvPr id="89127" name="Text Box 35"/>
            <p:cNvSpPr txBox="1">
              <a:spLocks noChangeArrowheads="1"/>
            </p:cNvSpPr>
            <p:nvPr/>
          </p:nvSpPr>
          <p:spPr bwMode="auto">
            <a:xfrm>
              <a:off x="3024" y="2208"/>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4</a:t>
              </a:r>
              <a:endParaRPr kumimoji="1" lang="en-US" altLang="zh-CN" sz="3600">
                <a:latin typeface="Times New Roman" pitchFamily="18" charset="0"/>
              </a:endParaRPr>
            </a:p>
          </p:txBody>
        </p:sp>
        <p:sp>
          <p:nvSpPr>
            <p:cNvPr id="89128" name="Text Box 36"/>
            <p:cNvSpPr txBox="1">
              <a:spLocks noChangeArrowheads="1"/>
            </p:cNvSpPr>
            <p:nvPr/>
          </p:nvSpPr>
          <p:spPr bwMode="auto">
            <a:xfrm>
              <a:off x="302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4</a:t>
              </a:r>
              <a:endParaRPr kumimoji="1" lang="en-US" altLang="zh-CN" sz="3600">
                <a:latin typeface="Times New Roman" pitchFamily="18" charset="0"/>
              </a:endParaRPr>
            </a:p>
          </p:txBody>
        </p:sp>
        <p:sp>
          <p:nvSpPr>
            <p:cNvPr id="89129" name="Text Box 37"/>
            <p:cNvSpPr txBox="1">
              <a:spLocks noChangeArrowheads="1"/>
            </p:cNvSpPr>
            <p:nvPr/>
          </p:nvSpPr>
          <p:spPr bwMode="auto">
            <a:xfrm>
              <a:off x="398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5</a:t>
              </a:r>
              <a:endParaRPr kumimoji="1" lang="en-US" altLang="zh-CN" sz="3600">
                <a:latin typeface="Times New Roman" pitchFamily="18" charset="0"/>
              </a:endParaRPr>
            </a:p>
          </p:txBody>
        </p:sp>
        <p:sp>
          <p:nvSpPr>
            <p:cNvPr id="89130" name="Text Box 38"/>
            <p:cNvSpPr txBox="1">
              <a:spLocks noChangeArrowheads="1"/>
            </p:cNvSpPr>
            <p:nvPr/>
          </p:nvSpPr>
          <p:spPr bwMode="auto">
            <a:xfrm>
              <a:off x="4944" y="2736"/>
              <a:ext cx="384" cy="489"/>
            </a:xfrm>
            <a:prstGeom prst="rect">
              <a:avLst/>
            </a:prstGeom>
            <a:noFill/>
            <a:ln w="9525">
              <a:noFill/>
              <a:miter lim="800000"/>
              <a:headEnd/>
              <a:tailEnd/>
            </a:ln>
          </p:spPr>
          <p:txBody>
            <a:bodyPr>
              <a:spAutoFit/>
            </a:bodyPr>
            <a:lstStyle/>
            <a:p>
              <a:pPr>
                <a:spcBef>
                  <a:spcPct val="50000"/>
                </a:spcBef>
              </a:pPr>
              <a:r>
                <a:rPr kumimoji="1" lang="en-US" altLang="zh-CN" sz="3600">
                  <a:latin typeface="Times New Roman" pitchFamily="18" charset="0"/>
                </a:rPr>
                <a:t>a</a:t>
              </a:r>
              <a:r>
                <a:rPr kumimoji="1" lang="en-US" altLang="zh-CN" sz="3600" baseline="-20000">
                  <a:latin typeface="Times New Roman" pitchFamily="18" charset="0"/>
                </a:rPr>
                <a:t>6</a:t>
              </a:r>
              <a:endParaRPr kumimoji="1" lang="en-US" altLang="zh-CN" sz="3600">
                <a:latin typeface="Times New Roman" pitchFamily="18" charset="0"/>
              </a:endParaRPr>
            </a:p>
          </p:txBody>
        </p:sp>
        <p:sp>
          <p:nvSpPr>
            <p:cNvPr id="89131" name="Text Box 39"/>
            <p:cNvSpPr txBox="1">
              <a:spLocks noChangeArrowheads="1"/>
            </p:cNvSpPr>
            <p:nvPr/>
          </p:nvSpPr>
          <p:spPr bwMode="auto">
            <a:xfrm>
              <a:off x="2889" y="1630"/>
              <a:ext cx="528" cy="489"/>
            </a:xfrm>
            <a:prstGeom prst="rect">
              <a:avLst/>
            </a:prstGeom>
            <a:noFill/>
            <a:ln w="9525">
              <a:noFill/>
              <a:miter lim="800000"/>
              <a:headEnd/>
              <a:tailEnd/>
            </a:ln>
          </p:spPr>
          <p:txBody>
            <a:bodyPr>
              <a:spAutoFit/>
            </a:bodyPr>
            <a:lstStyle/>
            <a:p>
              <a:pPr>
                <a:spcBef>
                  <a:spcPct val="50000"/>
                </a:spcBef>
              </a:pPr>
              <a:r>
                <a:rPr kumimoji="1" lang="en-US" altLang="zh-CN" sz="3600" dirty="0">
                  <a:latin typeface="Times New Roman" pitchFamily="18" charset="0"/>
                </a:rPr>
                <a:t>b</a:t>
              </a:r>
              <a:r>
                <a:rPr kumimoji="1" lang="en-US" altLang="zh-CN" sz="3600" baseline="-25000" dirty="0">
                  <a:latin typeface="Times New Roman" pitchFamily="18" charset="0"/>
                </a:rPr>
                <a:t>14</a:t>
              </a:r>
              <a:endParaRPr kumimoji="1" lang="en-US" altLang="zh-CN" sz="3600" dirty="0">
                <a:latin typeface="Times New Roman" pitchFamily="18" charset="0"/>
              </a:endParaRPr>
            </a:p>
          </p:txBody>
        </p:sp>
        <p:sp>
          <p:nvSpPr>
            <p:cNvPr id="89132" name="Text Box 40"/>
            <p:cNvSpPr txBox="1">
              <a:spLocks noChangeArrowheads="1"/>
            </p:cNvSpPr>
            <p:nvPr/>
          </p:nvSpPr>
          <p:spPr bwMode="auto">
            <a:xfrm>
              <a:off x="4848" y="1632"/>
              <a:ext cx="576"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16</a:t>
              </a:r>
            </a:p>
          </p:txBody>
        </p:sp>
        <p:sp>
          <p:nvSpPr>
            <p:cNvPr id="89133" name="Text Box 41"/>
            <p:cNvSpPr txBox="1">
              <a:spLocks noChangeArrowheads="1"/>
            </p:cNvSpPr>
            <p:nvPr/>
          </p:nvSpPr>
          <p:spPr bwMode="auto">
            <a:xfrm>
              <a:off x="3840" y="1584"/>
              <a:ext cx="528"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15</a:t>
              </a:r>
            </a:p>
          </p:txBody>
        </p:sp>
        <p:sp>
          <p:nvSpPr>
            <p:cNvPr id="89134" name="Text Box 42"/>
            <p:cNvSpPr txBox="1">
              <a:spLocks noChangeArrowheads="1"/>
            </p:cNvSpPr>
            <p:nvPr/>
          </p:nvSpPr>
          <p:spPr bwMode="auto">
            <a:xfrm>
              <a:off x="3888" y="2208"/>
              <a:ext cx="528"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25</a:t>
              </a:r>
            </a:p>
          </p:txBody>
        </p:sp>
        <p:sp>
          <p:nvSpPr>
            <p:cNvPr id="89135" name="Text Box 43"/>
            <p:cNvSpPr txBox="1">
              <a:spLocks noChangeArrowheads="1"/>
            </p:cNvSpPr>
            <p:nvPr/>
          </p:nvSpPr>
          <p:spPr bwMode="auto">
            <a:xfrm>
              <a:off x="4800" y="2256"/>
              <a:ext cx="624" cy="535"/>
            </a:xfrm>
            <a:prstGeom prst="rect">
              <a:avLst/>
            </a:prstGeom>
            <a:noFill/>
            <a:ln w="9525">
              <a:noFill/>
              <a:miter lim="800000"/>
              <a:headEnd/>
              <a:tailEnd/>
            </a:ln>
          </p:spPr>
          <p:txBody>
            <a:bodyPr>
              <a:spAutoFit/>
            </a:bodyPr>
            <a:lstStyle/>
            <a:p>
              <a:pPr>
                <a:spcBef>
                  <a:spcPct val="50000"/>
                </a:spcBef>
              </a:pPr>
              <a:r>
                <a:rPr kumimoji="1" lang="en-US" altLang="zh-CN" sz="4000">
                  <a:latin typeface="Times New Roman" pitchFamily="18" charset="0"/>
                </a:rPr>
                <a:t>b</a:t>
              </a:r>
              <a:r>
                <a:rPr kumimoji="1" lang="en-US" altLang="zh-CN" sz="4000" baseline="-20000">
                  <a:latin typeface="Times New Roman" pitchFamily="18" charset="0"/>
                </a:rPr>
                <a:t>26</a:t>
              </a:r>
              <a:endParaRPr kumimoji="1" lang="en-US" altLang="zh-CN">
                <a:latin typeface="Times New Roman" pitchFamily="18" charset="0"/>
              </a:endParaRPr>
            </a:p>
          </p:txBody>
        </p:sp>
      </p:grpSp>
      <p:grpSp>
        <p:nvGrpSpPr>
          <p:cNvPr id="5" name="Group 44"/>
          <p:cNvGrpSpPr>
            <a:grpSpLocks/>
          </p:cNvGrpSpPr>
          <p:nvPr/>
        </p:nvGrpSpPr>
        <p:grpSpPr bwMode="auto">
          <a:xfrm>
            <a:off x="7696200" y="1524004"/>
            <a:ext cx="685800" cy="2678908"/>
            <a:chOff x="4848" y="720"/>
            <a:chExt cx="432" cy="2025"/>
          </a:xfrm>
        </p:grpSpPr>
        <p:sp>
          <p:nvSpPr>
            <p:cNvPr id="89100" name="Text Box 45"/>
            <p:cNvSpPr txBox="1">
              <a:spLocks noChangeArrowheads="1"/>
            </p:cNvSpPr>
            <p:nvPr/>
          </p:nvSpPr>
          <p:spPr bwMode="auto">
            <a:xfrm>
              <a:off x="4896" y="1680"/>
              <a:ext cx="384"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6</a:t>
              </a:r>
              <a:endParaRPr kumimoji="1" lang="en-US" altLang="zh-CN" sz="3600">
                <a:solidFill>
                  <a:schemeClr val="bg1"/>
                </a:solidFill>
                <a:latin typeface="Times New Roman" pitchFamily="18" charset="0"/>
              </a:endParaRPr>
            </a:p>
          </p:txBody>
        </p:sp>
        <p:grpSp>
          <p:nvGrpSpPr>
            <p:cNvPr id="89101" name="Group 46"/>
            <p:cNvGrpSpPr>
              <a:grpSpLocks/>
            </p:cNvGrpSpPr>
            <p:nvPr/>
          </p:nvGrpSpPr>
          <p:grpSpPr bwMode="auto">
            <a:xfrm>
              <a:off x="4848" y="720"/>
              <a:ext cx="384" cy="2025"/>
              <a:chOff x="4848" y="720"/>
              <a:chExt cx="384" cy="2025"/>
            </a:xfrm>
          </p:grpSpPr>
          <p:sp>
            <p:nvSpPr>
              <p:cNvPr id="89102" name="Text Box 47"/>
              <p:cNvSpPr txBox="1">
                <a:spLocks noChangeArrowheads="1"/>
              </p:cNvSpPr>
              <p:nvPr/>
            </p:nvSpPr>
            <p:spPr bwMode="auto">
              <a:xfrm>
                <a:off x="4848" y="2256"/>
                <a:ext cx="384" cy="489"/>
              </a:xfrm>
              <a:prstGeom prst="rect">
                <a:avLst/>
              </a:prstGeom>
              <a:solidFill>
                <a:schemeClr val="tx1"/>
              </a:solidFill>
              <a:ln w="28575">
                <a:solidFill>
                  <a:schemeClr val="bg1"/>
                </a:solidFill>
                <a:miter lim="800000"/>
                <a:headEnd/>
                <a:tailEnd/>
              </a:ln>
            </p:spPr>
            <p:txBody>
              <a:bodyPr>
                <a:spAutoFit/>
              </a:bodyPr>
              <a:lstStyle/>
              <a:p>
                <a:pPr>
                  <a:spcBef>
                    <a:spcPct val="50000"/>
                  </a:spcBef>
                </a:pPr>
                <a:r>
                  <a:rPr kumimoji="1" lang="en-US" altLang="zh-CN" sz="3600">
                    <a:solidFill>
                      <a:schemeClr val="bg1"/>
                    </a:solidFill>
                    <a:latin typeface="Times New Roman" pitchFamily="18" charset="0"/>
                  </a:rPr>
                  <a:t>a</a:t>
                </a:r>
                <a:r>
                  <a:rPr kumimoji="1" lang="en-US" altLang="zh-CN" sz="3600" baseline="-20000">
                    <a:solidFill>
                      <a:schemeClr val="bg1"/>
                    </a:solidFill>
                    <a:latin typeface="Times New Roman" pitchFamily="18" charset="0"/>
                  </a:rPr>
                  <a:t>6</a:t>
                </a:r>
                <a:endParaRPr kumimoji="1" lang="en-US" altLang="zh-CN" sz="3600">
                  <a:solidFill>
                    <a:schemeClr val="bg1"/>
                  </a:solidFill>
                  <a:latin typeface="Times New Roman" pitchFamily="18" charset="0"/>
                </a:endParaRPr>
              </a:p>
            </p:txBody>
          </p:sp>
          <p:sp>
            <p:nvSpPr>
              <p:cNvPr id="89103" name="Line 48"/>
              <p:cNvSpPr>
                <a:spLocks noChangeShapeType="1"/>
              </p:cNvSpPr>
              <p:nvPr/>
            </p:nvSpPr>
            <p:spPr bwMode="auto">
              <a:xfrm>
                <a:off x="5088" y="720"/>
                <a:ext cx="0" cy="1728"/>
              </a:xfrm>
              <a:prstGeom prst="line">
                <a:avLst/>
              </a:prstGeom>
              <a:noFill/>
              <a:ln w="28575">
                <a:solidFill>
                  <a:srgbClr val="FF00FF"/>
                </a:solidFill>
                <a:round/>
                <a:headEnd/>
                <a:tailEnd type="triangle" w="lg" len="sm"/>
              </a:ln>
            </p:spPr>
            <p:txBody>
              <a:bodyPr/>
              <a:lstStyle/>
              <a:p>
                <a:endParaRPr lang="zh-CN" altLang="en-US"/>
              </a:p>
            </p:txBody>
          </p:sp>
        </p:grpSp>
      </p:grpSp>
      <p:sp>
        <p:nvSpPr>
          <p:cNvPr id="89097" name="Text Box 49"/>
          <p:cNvSpPr txBox="1">
            <a:spLocks noChangeArrowheads="1"/>
          </p:cNvSpPr>
          <p:nvPr/>
        </p:nvSpPr>
        <p:spPr bwMode="auto">
          <a:xfrm>
            <a:off x="304800" y="4953003"/>
            <a:ext cx="5334000" cy="369332"/>
          </a:xfrm>
          <a:prstGeom prst="rect">
            <a:avLst/>
          </a:prstGeom>
          <a:noFill/>
          <a:ln w="9525">
            <a:noFill/>
            <a:miter lim="800000"/>
            <a:headEnd/>
            <a:tailEnd/>
          </a:ln>
        </p:spPr>
        <p:txBody>
          <a:bodyPr>
            <a:spAutoFit/>
          </a:bodyPr>
          <a:lstStyle/>
          <a:p>
            <a:pPr>
              <a:spcBef>
                <a:spcPct val="50000"/>
              </a:spcBef>
            </a:pPr>
            <a:r>
              <a:rPr kumimoji="1" lang="zh-CN" altLang="en-US" b="1" dirty="0">
                <a:latin typeface="Times New Roman" pitchFamily="18" charset="0"/>
              </a:rPr>
              <a:t>由于没有相同的分量，所以表不改变</a:t>
            </a:r>
          </a:p>
        </p:txBody>
      </p:sp>
      <p:sp>
        <p:nvSpPr>
          <p:cNvPr id="89098" name="Line 53"/>
          <p:cNvSpPr>
            <a:spLocks noChangeShapeType="1"/>
          </p:cNvSpPr>
          <p:nvPr/>
        </p:nvSpPr>
        <p:spPr bwMode="auto">
          <a:xfrm flipH="1">
            <a:off x="1219200" y="1664693"/>
            <a:ext cx="0" cy="3492500"/>
          </a:xfrm>
          <a:prstGeom prst="line">
            <a:avLst/>
          </a:prstGeom>
          <a:noFill/>
          <a:ln w="28575">
            <a:solidFill>
              <a:srgbClr val="FF00FF"/>
            </a:solidFill>
            <a:round/>
            <a:headEnd/>
            <a:tailEnd type="triangle" w="lg" len="sm"/>
          </a:ln>
        </p:spPr>
        <p:txBody>
          <a:bodyPr/>
          <a:lstStyle/>
          <a:p>
            <a:endParaRPr lang="zh-CN" altLang="en-US"/>
          </a:p>
        </p:txBody>
      </p:sp>
      <p:sp>
        <p:nvSpPr>
          <p:cNvPr id="89099" name="Line 54"/>
          <p:cNvSpPr>
            <a:spLocks noChangeShapeType="1"/>
          </p:cNvSpPr>
          <p:nvPr/>
        </p:nvSpPr>
        <p:spPr bwMode="auto">
          <a:xfrm flipH="1">
            <a:off x="4419600" y="1397001"/>
            <a:ext cx="0" cy="3492500"/>
          </a:xfrm>
          <a:prstGeom prst="line">
            <a:avLst/>
          </a:prstGeom>
          <a:noFill/>
          <a:ln w="28575">
            <a:solidFill>
              <a:srgbClr val="FF00FF"/>
            </a:solidFill>
            <a:round/>
            <a:headEnd/>
            <a:tailEnd type="triangle" w="lg" len="sm"/>
          </a:ln>
        </p:spPr>
        <p:txBody>
          <a:bodyPr/>
          <a:lstStyle/>
          <a:p>
            <a:endParaRPr lang="zh-CN" altLang="en-US"/>
          </a:p>
        </p:txBody>
      </p:sp>
      <p:sp>
        <p:nvSpPr>
          <p:cNvPr id="53" name="矩形 52"/>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795915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Effect transition="in" filter="barn(outVertical)">
                                      <p:cBhvr>
                                        <p:cTn id="7" dur="500"/>
                                        <p:tgtEl>
                                          <p:spTgt spid="82946">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2946">
                                            <p:txEl>
                                              <p:pRg st="1" end="1"/>
                                            </p:txEl>
                                          </p:spTgt>
                                        </p:tgtEl>
                                        <p:attrNameLst>
                                          <p:attrName>style.visibility</p:attrName>
                                        </p:attrNameLst>
                                      </p:cBhvr>
                                      <p:to>
                                        <p:strVal val="visible"/>
                                      </p:to>
                                    </p:set>
                                    <p:animEffect transition="in" filter="barn(outVertical)">
                                      <p:cBhvr>
                                        <p:cTn id="11" dur="500"/>
                                        <p:tgtEl>
                                          <p:spTgt spid="82946">
                                            <p:txEl>
                                              <p:pRg st="1" end="1"/>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0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47"/>
                                        </p:tgtEl>
                                        <p:attrNameLst>
                                          <p:attrName>style.visibility</p:attrName>
                                        </p:attrNameLst>
                                      </p:cBhvr>
                                      <p:to>
                                        <p:strVal val="visible"/>
                                      </p:to>
                                    </p:set>
                                    <p:anim calcmode="lin" valueType="num">
                                      <p:cBhvr additive="base">
                                        <p:cTn id="49" dur="500" fill="hold"/>
                                        <p:tgtEl>
                                          <p:spTgt spid="82947"/>
                                        </p:tgtEl>
                                        <p:attrNameLst>
                                          <p:attrName>ppt_x</p:attrName>
                                        </p:attrNameLst>
                                      </p:cBhvr>
                                      <p:tavLst>
                                        <p:tav tm="0">
                                          <p:val>
                                            <p:strVal val="0-#ppt_w/2"/>
                                          </p:val>
                                        </p:tav>
                                        <p:tav tm="100000">
                                          <p:val>
                                            <p:strVal val="#ppt_x"/>
                                          </p:val>
                                        </p:tav>
                                      </p:tavLst>
                                    </p:anim>
                                    <p:anim calcmode="lin" valueType="num">
                                      <p:cBhvr additive="base">
                                        <p:cTn id="50" dur="500" fill="hold"/>
                                        <p:tgtEl>
                                          <p:spTgt spid="82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autoUpdateAnimBg="0" advAuto="0"/>
      <p:bldP spid="82947" grpId="0" animBg="1"/>
      <p:bldP spid="89097" grpId="0"/>
      <p:bldP spid="89098" grpId="0" animBg="1"/>
      <p:bldP spid="89099"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5" name="Text Box 5"/>
          <p:cNvSpPr>
            <a:spLocks noGrp="1" noChangeArrowheads="1"/>
          </p:cNvSpPr>
          <p:nvPr>
            <p:ph idx="1"/>
          </p:nvPr>
        </p:nvSpPr>
        <p:spPr>
          <a:xfrm>
            <a:off x="685800" y="2222501"/>
            <a:ext cx="8001000" cy="2476500"/>
          </a:xfrm>
          <a:solidFill>
            <a:schemeClr val="bg1"/>
          </a:solidFill>
          <a:ln>
            <a:noFill/>
          </a:ln>
        </p:spPr>
        <p:txBody>
          <a:bodyPr/>
          <a:lstStyle/>
          <a:p>
            <a:pPr eaLnBrk="1" hangingPunct="1">
              <a:spcBef>
                <a:spcPct val="50000"/>
              </a:spcBef>
              <a:buFontTx/>
              <a:buNone/>
            </a:pPr>
            <a:r>
              <a:rPr lang="zh-CN" altLang="en-US" b="1" dirty="0" smtClean="0">
                <a:ea typeface="黑体" pitchFamily="49" charset="-122"/>
              </a:rPr>
              <a:t>换的原则：</a:t>
            </a:r>
          </a:p>
          <a:p>
            <a:pPr eaLnBrk="1" hangingPunct="1">
              <a:spcBef>
                <a:spcPct val="50000"/>
              </a:spcBef>
              <a:buFontTx/>
              <a:buNone/>
            </a:pPr>
            <a:r>
              <a:rPr lang="zh-CN" altLang="en-US" b="1" dirty="0" smtClean="0">
                <a:latin typeface="华文细黑" pitchFamily="2" charset="-122"/>
                <a:ea typeface="华文细黑" pitchFamily="2" charset="-122"/>
              </a:rPr>
              <a:t>	</a:t>
            </a:r>
            <a:r>
              <a:rPr lang="en-US" altLang="zh-CN" b="1" dirty="0" smtClean="0">
                <a:latin typeface="华文细黑" pitchFamily="2" charset="-122"/>
                <a:ea typeface="华文细黑" pitchFamily="2" charset="-122"/>
              </a:rPr>
              <a:t>1.</a:t>
            </a:r>
            <a:r>
              <a:rPr lang="zh-CN" altLang="en-US" b="1" dirty="0" smtClean="0">
                <a:latin typeface="华文细黑" pitchFamily="2" charset="-122"/>
                <a:ea typeface="华文细黑" pitchFamily="2" charset="-122"/>
              </a:rPr>
              <a:t>有</a:t>
            </a:r>
            <a:r>
              <a:rPr lang="en-US" altLang="zh-CN" b="1" dirty="0" smtClean="0">
                <a:latin typeface="华文细黑" pitchFamily="2" charset="-122"/>
                <a:ea typeface="华文细黑" pitchFamily="2" charset="-122"/>
              </a:rPr>
              <a:t>a</a:t>
            </a:r>
            <a:r>
              <a:rPr lang="zh-CN" altLang="en-US" b="1" dirty="0" smtClean="0">
                <a:latin typeface="华文细黑" pitchFamily="2" charset="-122"/>
                <a:ea typeface="华文细黑" pitchFamily="2" charset="-122"/>
              </a:rPr>
              <a:t>，有</a:t>
            </a:r>
            <a:r>
              <a:rPr lang="en-US" altLang="zh-CN" b="1" dirty="0" smtClean="0">
                <a:latin typeface="华文细黑" pitchFamily="2" charset="-122"/>
                <a:ea typeface="华文细黑" pitchFamily="2" charset="-122"/>
              </a:rPr>
              <a:t>b</a:t>
            </a:r>
            <a:r>
              <a:rPr lang="zh-CN" altLang="en-US" b="1" dirty="0" smtClean="0">
                <a:latin typeface="华文细黑" pitchFamily="2" charset="-122"/>
                <a:ea typeface="华文细黑" pitchFamily="2" charset="-122"/>
              </a:rPr>
              <a:t>，向</a:t>
            </a:r>
            <a:r>
              <a:rPr lang="en-US" altLang="zh-CN" b="1" dirty="0" smtClean="0">
                <a:latin typeface="华文细黑" pitchFamily="2" charset="-122"/>
                <a:ea typeface="华文细黑" pitchFamily="2" charset="-122"/>
              </a:rPr>
              <a:t>a</a:t>
            </a:r>
            <a:r>
              <a:rPr lang="zh-CN" altLang="en-US" b="1" dirty="0" smtClean="0">
                <a:latin typeface="华文细黑" pitchFamily="2" charset="-122"/>
                <a:ea typeface="华文细黑" pitchFamily="2" charset="-122"/>
              </a:rPr>
              <a:t>看齐。</a:t>
            </a:r>
          </a:p>
          <a:p>
            <a:pPr eaLnBrk="1" hangingPunct="1">
              <a:spcBef>
                <a:spcPct val="50000"/>
              </a:spcBef>
              <a:buFontTx/>
              <a:buNone/>
            </a:pPr>
            <a:r>
              <a:rPr lang="zh-CN" altLang="en-US" b="1" dirty="0" smtClean="0">
                <a:latin typeface="华文细黑" pitchFamily="2" charset="-122"/>
                <a:ea typeface="华文细黑" pitchFamily="2" charset="-122"/>
              </a:rPr>
              <a:t>	</a:t>
            </a:r>
            <a:r>
              <a:rPr lang="en-US" altLang="zh-CN" b="1" dirty="0" smtClean="0">
                <a:latin typeface="华文细黑" pitchFamily="2" charset="-122"/>
                <a:ea typeface="华文细黑" pitchFamily="2" charset="-122"/>
              </a:rPr>
              <a:t>2.</a:t>
            </a:r>
            <a:r>
              <a:rPr lang="zh-CN" altLang="en-US" b="1" dirty="0">
                <a:latin typeface="华文细黑" pitchFamily="2" charset="-122"/>
                <a:ea typeface="华文细黑" pitchFamily="2" charset="-122"/>
              </a:rPr>
              <a:t>只</a:t>
            </a:r>
            <a:r>
              <a:rPr lang="zh-CN" altLang="en-US" b="1" dirty="0" smtClean="0">
                <a:latin typeface="华文细黑" pitchFamily="2" charset="-122"/>
                <a:ea typeface="华文细黑" pitchFamily="2" charset="-122"/>
              </a:rPr>
              <a:t>有</a:t>
            </a:r>
            <a:r>
              <a:rPr lang="en-US" altLang="zh-CN" b="1" dirty="0" smtClean="0">
                <a:latin typeface="华文细黑" pitchFamily="2" charset="-122"/>
                <a:ea typeface="华文细黑" pitchFamily="2" charset="-122"/>
              </a:rPr>
              <a:t>b</a:t>
            </a:r>
            <a:r>
              <a:rPr lang="zh-CN" altLang="en-US" b="1" dirty="0" smtClean="0">
                <a:latin typeface="华文细黑" pitchFamily="2" charset="-122"/>
                <a:ea typeface="华文细黑" pitchFamily="2" charset="-122"/>
              </a:rPr>
              <a:t>，但下标不同，则大的向小的看齐</a:t>
            </a:r>
          </a:p>
        </p:txBody>
      </p:sp>
      <p:sp>
        <p:nvSpPr>
          <p:cNvPr id="90114" name="灯片编号占位符 5"/>
          <p:cNvSpPr>
            <a:spLocks noGrp="1"/>
          </p:cNvSpPr>
          <p:nvPr>
            <p:ph type="sldNum" sz="quarter" idx="12"/>
          </p:nvPr>
        </p:nvSpPr>
        <p:spPr>
          <a:noFill/>
        </p:spPr>
        <p:txBody>
          <a:bodyPr/>
          <a:lstStyle/>
          <a:p>
            <a:fld id="{03ED7BE6-2689-4E6D-8D69-13C5F170A311}" type="slidenum">
              <a:rPr lang="en-US" altLang="zh-CN" smtClean="0"/>
              <a:pPr/>
              <a:t>47</a:t>
            </a:fld>
            <a:endParaRPr lang="en-US" altLang="zh-CN" smtClean="0"/>
          </a:p>
        </p:txBody>
      </p:sp>
      <p:sp>
        <p:nvSpPr>
          <p:cNvPr id="4" name="矩形 3"/>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706813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barn(inVertical)">
                                      <p:cBhvr>
                                        <p:cTn id="7" dur="500"/>
                                        <p:tgtEl>
                                          <p:spTgt spid="133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barn(inVertical)">
                                      <p:cBhvr>
                                        <p:cTn id="12" dur="500"/>
                                        <p:tgtEl>
                                          <p:spTgt spid="133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125">
                                            <p:txEl>
                                              <p:pRg st="2" end="2"/>
                                            </p:txEl>
                                          </p:spTgt>
                                        </p:tgtEl>
                                        <p:attrNameLst>
                                          <p:attrName>style.visibility</p:attrName>
                                        </p:attrNameLst>
                                      </p:cBhvr>
                                      <p:to>
                                        <p:strVal val="visible"/>
                                      </p:to>
                                    </p:set>
                                    <p:animEffect transition="in" filter="barn(inVertical)">
                                      <p:cBhvr>
                                        <p:cTn id="17" dur="500"/>
                                        <p:tgtEl>
                                          <p:spTgt spid="133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DA4675A5-2058-4BFC-92AE-8259C463FC34}" type="slidenum">
              <a:rPr lang="en-US" altLang="zh-CN" smtClean="0"/>
              <a:pPr/>
              <a:t>48</a:t>
            </a:fld>
            <a:endParaRPr lang="en-US" altLang="zh-CN" smtClean="0"/>
          </a:p>
        </p:txBody>
      </p:sp>
      <p:sp>
        <p:nvSpPr>
          <p:cNvPr id="210950" name="Rectangle 6"/>
          <p:cNvSpPr>
            <a:spLocks noChangeArrowheads="1"/>
          </p:cNvSpPr>
          <p:nvPr/>
        </p:nvSpPr>
        <p:spPr bwMode="auto">
          <a:xfrm>
            <a:off x="395536" y="1988840"/>
            <a:ext cx="8407846" cy="1815882"/>
          </a:xfrm>
          <a:prstGeom prst="rect">
            <a:avLst/>
          </a:prstGeom>
          <a:solidFill>
            <a:schemeClr val="bg1"/>
          </a:solidFill>
          <a:ln w="38100">
            <a:noFill/>
            <a:miter lim="800000"/>
            <a:headEnd/>
            <a:tailEnd/>
          </a:ln>
        </p:spPr>
        <p:txBody>
          <a:bodyPr wrap="square">
            <a:spAutoFit/>
          </a:bodyPr>
          <a:lstStyle/>
          <a:p>
            <a:r>
              <a:rPr kumimoji="1" lang="zh-CN" altLang="en-US" sz="2800" b="1" dirty="0" smtClean="0">
                <a:latin typeface="Times New Roman" pitchFamily="18" charset="0"/>
              </a:rPr>
              <a:t>例</a:t>
            </a:r>
            <a:r>
              <a:rPr kumimoji="1" lang="en-US" altLang="zh-CN" sz="2800" b="1" dirty="0" smtClean="0">
                <a:latin typeface="Times New Roman" pitchFamily="18" charset="0"/>
              </a:rPr>
              <a:t>2</a:t>
            </a:r>
            <a:r>
              <a:rPr kumimoji="1" lang="zh-CN" altLang="en-US" sz="2800" b="1" dirty="0" smtClean="0">
                <a:latin typeface="Times New Roman" pitchFamily="18" charset="0"/>
              </a:rPr>
              <a:t>：</a:t>
            </a:r>
            <a:r>
              <a:rPr kumimoji="1" lang="zh-CN" altLang="zh-CN" sz="2800" b="1" dirty="0" smtClean="0">
                <a:latin typeface="Times New Roman" pitchFamily="18" charset="0"/>
              </a:rPr>
              <a:t>设有</a:t>
            </a:r>
            <a:r>
              <a:rPr kumimoji="1" lang="zh-CN" altLang="zh-CN" sz="2800" b="1" dirty="0">
                <a:latin typeface="Times New Roman" pitchFamily="18" charset="0"/>
              </a:rPr>
              <a:t>关系模式</a:t>
            </a:r>
            <a:r>
              <a:rPr kumimoji="1" lang="en-US" altLang="zh-CN" sz="2800" b="1" dirty="0">
                <a:latin typeface="Times New Roman" pitchFamily="18" charset="0"/>
              </a:rPr>
              <a:t>R(B,O,I,S,Q,D)</a:t>
            </a:r>
            <a:r>
              <a:rPr kumimoji="1" lang="zh-CN" altLang="en-US" sz="2800" b="1" dirty="0">
                <a:latin typeface="Times New Roman" pitchFamily="18" charset="0"/>
              </a:rPr>
              <a:t>，其函数依赖集为：</a:t>
            </a:r>
          </a:p>
          <a:p>
            <a:r>
              <a:rPr kumimoji="1" lang="zh-CN" altLang="en-US" sz="2800" b="1" dirty="0">
                <a:latin typeface="Times New Roman" pitchFamily="18" charset="0"/>
              </a:rPr>
              <a:t> </a:t>
            </a:r>
            <a:r>
              <a:rPr kumimoji="1" lang="en-US" altLang="zh-CN" sz="2800" b="1" dirty="0">
                <a:latin typeface="Times New Roman" pitchFamily="18" charset="0"/>
              </a:rPr>
              <a:t>F={S→D,I→B,IS→Q,B→O},</a:t>
            </a:r>
            <a:r>
              <a:rPr kumimoji="1" lang="zh-CN" altLang="en-US" sz="2800" b="1" dirty="0">
                <a:latin typeface="Times New Roman" pitchFamily="18" charset="0"/>
              </a:rPr>
              <a:t>如果将</a:t>
            </a:r>
            <a:r>
              <a:rPr kumimoji="1" lang="en-US" altLang="zh-CN" sz="2800" b="1" dirty="0">
                <a:latin typeface="Times New Roman" pitchFamily="18" charset="0"/>
              </a:rPr>
              <a:t>R</a:t>
            </a:r>
            <a:r>
              <a:rPr kumimoji="1" lang="zh-CN" altLang="en-US" sz="2800" b="1" dirty="0">
                <a:latin typeface="Times New Roman" pitchFamily="18" charset="0"/>
              </a:rPr>
              <a:t>分解为</a:t>
            </a:r>
            <a:r>
              <a:rPr kumimoji="1" lang="en-US" altLang="zh-CN" sz="2800" b="1" dirty="0">
                <a:latin typeface="Times New Roman" pitchFamily="18" charset="0"/>
              </a:rPr>
              <a:t>R1=SD,R2=IB,R3=ISQ,R4=BO,</a:t>
            </a:r>
            <a:r>
              <a:rPr kumimoji="1" lang="zh-CN" altLang="en-US" sz="2800" b="1" dirty="0">
                <a:latin typeface="Times New Roman" pitchFamily="18" charset="0"/>
              </a:rPr>
              <a:t>这样的分解是否具有无损连接性？</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79056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additive="base">
                                        <p:cTn id="7" dur="500" fill="hold"/>
                                        <p:tgtEl>
                                          <p:spTgt spid="210950"/>
                                        </p:tgtEl>
                                        <p:attrNameLst>
                                          <p:attrName>ppt_x</p:attrName>
                                        </p:attrNameLst>
                                      </p:cBhvr>
                                      <p:tavLst>
                                        <p:tav tm="0">
                                          <p:val>
                                            <p:strVal val="0-#ppt_w/2"/>
                                          </p:val>
                                        </p:tav>
                                        <p:tav tm="100000">
                                          <p:val>
                                            <p:strVal val="#ppt_x"/>
                                          </p:val>
                                        </p:tav>
                                      </p:tavLst>
                                    </p:anim>
                                    <p:anim calcmode="lin" valueType="num">
                                      <p:cBhvr additive="base">
                                        <p:cTn id="8" dur="500" fill="hold"/>
                                        <p:tgtEl>
                                          <p:spTgt spid="210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2"/>
          </p:nvPr>
        </p:nvSpPr>
        <p:spPr>
          <a:noFill/>
        </p:spPr>
        <p:txBody>
          <a:bodyPr/>
          <a:lstStyle/>
          <a:p>
            <a:fld id="{9827E1A6-9DE4-4ACF-A0A7-AF553F01EF58}" type="slidenum">
              <a:rPr lang="en-US" altLang="zh-CN" smtClean="0"/>
              <a:pPr/>
              <a:t>49</a:t>
            </a:fld>
            <a:endParaRPr lang="en-US" altLang="zh-CN" smtClean="0"/>
          </a:p>
        </p:txBody>
      </p:sp>
      <p:sp>
        <p:nvSpPr>
          <p:cNvPr id="107524" name="Text Box 4"/>
          <p:cNvSpPr txBox="1">
            <a:spLocks noChangeArrowheads="1"/>
          </p:cNvSpPr>
          <p:nvPr/>
        </p:nvSpPr>
        <p:spPr bwMode="auto">
          <a:xfrm>
            <a:off x="395536" y="2121237"/>
            <a:ext cx="8215064" cy="3323987"/>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dirty="0">
                <a:latin typeface="+mn-ea"/>
                <a:ea typeface="+mn-ea"/>
              </a:rPr>
              <a:t>如果</a:t>
            </a:r>
            <a:r>
              <a:rPr kumimoji="1" lang="en-US" altLang="zh-CN" sz="2800" dirty="0">
                <a:latin typeface="+mn-ea"/>
                <a:ea typeface="+mn-ea"/>
              </a:rPr>
              <a:t>R</a:t>
            </a:r>
            <a:r>
              <a:rPr kumimoji="1" lang="zh-CN" altLang="en-US" sz="2800" dirty="0">
                <a:latin typeface="+mn-ea"/>
                <a:ea typeface="+mn-ea"/>
              </a:rPr>
              <a:t>只被分解为两个关系模式，则可用更简单的方法进行检验：</a:t>
            </a:r>
          </a:p>
          <a:p>
            <a:pPr>
              <a:spcBef>
                <a:spcPct val="50000"/>
              </a:spcBef>
            </a:pPr>
            <a:r>
              <a:rPr kumimoji="1" lang="zh-CN" altLang="en-US" sz="2800" b="1" dirty="0">
                <a:solidFill>
                  <a:schemeClr val="accent2"/>
                </a:solidFill>
                <a:latin typeface="+mn-ea"/>
                <a:ea typeface="+mn-ea"/>
              </a:rPr>
              <a:t>定理</a:t>
            </a:r>
            <a:r>
              <a:rPr kumimoji="1" lang="zh-CN" altLang="en-US" sz="2800" dirty="0">
                <a:latin typeface="+mn-ea"/>
                <a:ea typeface="+mn-ea"/>
              </a:rPr>
              <a:t>：设</a:t>
            </a:r>
            <a:r>
              <a:rPr kumimoji="1" lang="en-US" altLang="zh-CN" sz="2800" dirty="0">
                <a:latin typeface="+mn-ea"/>
                <a:ea typeface="+mn-ea"/>
              </a:rPr>
              <a:t>ρ={R</a:t>
            </a:r>
            <a:r>
              <a:rPr kumimoji="1" lang="en-US" altLang="zh-CN" sz="2800" baseline="-25000" dirty="0">
                <a:latin typeface="+mn-ea"/>
                <a:ea typeface="+mn-ea"/>
              </a:rPr>
              <a:t>1</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),R</a:t>
            </a:r>
            <a:r>
              <a:rPr kumimoji="1" lang="en-US" altLang="zh-CN" sz="2800" baseline="-25000" dirty="0">
                <a:latin typeface="+mn-ea"/>
                <a:ea typeface="+mn-ea"/>
              </a:rPr>
              <a:t>2</a:t>
            </a:r>
            <a:r>
              <a:rPr kumimoji="1" lang="en-US" altLang="zh-CN" sz="2800" dirty="0">
                <a:latin typeface="+mn-ea"/>
                <a:ea typeface="+mn-ea"/>
              </a:rPr>
              <a:t>(U</a:t>
            </a:r>
            <a:r>
              <a:rPr kumimoji="1" lang="en-US" altLang="zh-CN" sz="2800" baseline="-25000" dirty="0">
                <a:latin typeface="+mn-ea"/>
                <a:ea typeface="+mn-ea"/>
              </a:rPr>
              <a:t>2</a:t>
            </a:r>
            <a:r>
              <a:rPr kumimoji="1" lang="en-US" altLang="zh-CN" sz="2800" dirty="0">
                <a:latin typeface="+mn-ea"/>
                <a:ea typeface="+mn-ea"/>
              </a:rPr>
              <a:t>)}</a:t>
            </a:r>
            <a:r>
              <a:rPr kumimoji="1" lang="zh-CN" altLang="en-US" sz="2800" dirty="0">
                <a:latin typeface="+mn-ea"/>
                <a:ea typeface="+mn-ea"/>
              </a:rPr>
              <a:t>是</a:t>
            </a:r>
            <a:r>
              <a:rPr kumimoji="1" lang="en-US" altLang="zh-CN" sz="2800" dirty="0">
                <a:latin typeface="+mn-ea"/>
                <a:ea typeface="+mn-ea"/>
              </a:rPr>
              <a:t>R(U)</a:t>
            </a:r>
            <a:r>
              <a:rPr kumimoji="1" lang="zh-CN" altLang="en-US" sz="2800" dirty="0">
                <a:latin typeface="+mn-ea"/>
                <a:ea typeface="+mn-ea"/>
              </a:rPr>
              <a:t>的一个分解，则</a:t>
            </a:r>
            <a:r>
              <a:rPr kumimoji="1" lang="en-US" altLang="zh-CN" sz="2800" dirty="0">
                <a:latin typeface="+mn-ea"/>
                <a:ea typeface="+mn-ea"/>
              </a:rPr>
              <a:t>ρ</a:t>
            </a:r>
            <a:r>
              <a:rPr kumimoji="1" lang="zh-CN" altLang="en-US" sz="2800" dirty="0">
                <a:latin typeface="+mn-ea"/>
                <a:ea typeface="+mn-ea"/>
              </a:rPr>
              <a:t>为无损分解的充分必要条件为</a:t>
            </a:r>
          </a:p>
          <a:p>
            <a:pPr>
              <a:spcBef>
                <a:spcPct val="50000"/>
              </a:spcBef>
            </a:pPr>
            <a:r>
              <a:rPr kumimoji="1" lang="zh-CN" altLang="en-US" sz="2800" dirty="0">
                <a:latin typeface="+mn-ea"/>
                <a:ea typeface="+mn-ea"/>
              </a:rPr>
              <a:t>（ </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 U</a:t>
            </a:r>
            <a:r>
              <a:rPr kumimoji="1" lang="en-US" altLang="zh-CN" sz="2800" baseline="-25000" dirty="0">
                <a:latin typeface="+mn-ea"/>
                <a:ea typeface="+mn-ea"/>
              </a:rPr>
              <a:t>2</a:t>
            </a:r>
            <a:r>
              <a:rPr kumimoji="1" lang="en-US" altLang="zh-CN" sz="2800" dirty="0">
                <a:latin typeface="+mn-ea"/>
                <a:ea typeface="+mn-ea"/>
              </a:rPr>
              <a:t> </a:t>
            </a:r>
            <a:r>
              <a:rPr kumimoji="1" lang="zh-CN" altLang="en-US" sz="2800" dirty="0">
                <a:latin typeface="+mn-ea"/>
                <a:ea typeface="+mn-ea"/>
              </a:rPr>
              <a:t>）</a:t>
            </a:r>
            <a:r>
              <a:rPr kumimoji="1" lang="zh-CN" altLang="en-US" sz="2800" dirty="0">
                <a:latin typeface="+mn-ea"/>
                <a:ea typeface="+mn-ea"/>
                <a:sym typeface="Wingdings" pitchFamily="2" charset="2"/>
              </a:rPr>
              <a:t></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1</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2</a:t>
            </a:r>
            <a:r>
              <a:rPr kumimoji="1" lang="en-US" altLang="zh-CN" sz="2800" dirty="0">
                <a:latin typeface="+mn-ea"/>
                <a:ea typeface="+mn-ea"/>
                <a:sym typeface="Wingdings" pitchFamily="2" charset="2"/>
              </a:rPr>
              <a:t>)∈F</a:t>
            </a:r>
            <a:r>
              <a:rPr kumimoji="1" lang="en-US" altLang="zh-CN" sz="2800" baseline="30000" dirty="0">
                <a:latin typeface="+mn-ea"/>
                <a:ea typeface="+mn-ea"/>
                <a:sym typeface="Wingdings" pitchFamily="2" charset="2"/>
              </a:rPr>
              <a:t>+</a:t>
            </a:r>
            <a:r>
              <a:rPr kumimoji="1" lang="en-US" altLang="zh-CN" sz="2800" dirty="0">
                <a:latin typeface="+mn-ea"/>
                <a:ea typeface="+mn-ea"/>
                <a:sym typeface="Wingdings" pitchFamily="2" charset="2"/>
              </a:rPr>
              <a:t>   </a:t>
            </a:r>
            <a:r>
              <a:rPr kumimoji="1" lang="zh-CN" altLang="en-US" sz="2800" dirty="0">
                <a:latin typeface="+mn-ea"/>
                <a:ea typeface="+mn-ea"/>
                <a:sym typeface="Wingdings" pitchFamily="2" charset="2"/>
              </a:rPr>
              <a:t>或</a:t>
            </a:r>
          </a:p>
          <a:p>
            <a:pPr>
              <a:spcBef>
                <a:spcPct val="50000"/>
              </a:spcBef>
            </a:pPr>
            <a:r>
              <a:rPr kumimoji="1" lang="zh-CN" altLang="en-US" sz="2800" dirty="0">
                <a:latin typeface="+mn-ea"/>
                <a:ea typeface="+mn-ea"/>
                <a:sym typeface="Wingdings" pitchFamily="2" charset="2"/>
              </a:rPr>
              <a:t>  </a:t>
            </a:r>
            <a:r>
              <a:rPr kumimoji="1" lang="en-US" altLang="zh-CN" sz="2800" dirty="0">
                <a:latin typeface="+mn-ea"/>
                <a:ea typeface="+mn-ea"/>
                <a:sym typeface="Wingdings" pitchFamily="2" charset="2"/>
              </a:rPr>
              <a:t>(</a:t>
            </a:r>
            <a:r>
              <a:rPr kumimoji="1" lang="en-US" altLang="zh-CN" sz="2800" dirty="0">
                <a:latin typeface="+mn-ea"/>
                <a:ea typeface="+mn-ea"/>
              </a:rPr>
              <a:t>U</a:t>
            </a:r>
            <a:r>
              <a:rPr kumimoji="1" lang="en-US" altLang="zh-CN" sz="2800" baseline="-25000" dirty="0">
                <a:latin typeface="+mn-ea"/>
                <a:ea typeface="+mn-ea"/>
              </a:rPr>
              <a:t>1</a:t>
            </a:r>
            <a:r>
              <a:rPr kumimoji="1" lang="en-US" altLang="zh-CN" sz="2800" dirty="0">
                <a:latin typeface="+mn-ea"/>
                <a:ea typeface="+mn-ea"/>
              </a:rPr>
              <a:t>∩ U</a:t>
            </a:r>
            <a:r>
              <a:rPr kumimoji="1" lang="en-US" altLang="zh-CN" sz="2800" baseline="-25000" dirty="0">
                <a:latin typeface="+mn-ea"/>
                <a:ea typeface="+mn-ea"/>
              </a:rPr>
              <a:t>2</a:t>
            </a:r>
            <a:r>
              <a:rPr kumimoji="1" lang="en-US" altLang="zh-CN" sz="2800" dirty="0">
                <a:latin typeface="+mn-ea"/>
                <a:ea typeface="+mn-ea"/>
              </a:rPr>
              <a:t> </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2</a:t>
            </a:r>
            <a:r>
              <a:rPr kumimoji="1" lang="en-US" altLang="zh-CN" sz="2800" dirty="0">
                <a:latin typeface="+mn-ea"/>
                <a:ea typeface="+mn-ea"/>
                <a:sym typeface="Wingdings" pitchFamily="2" charset="2"/>
              </a:rPr>
              <a:t>-U</a:t>
            </a:r>
            <a:r>
              <a:rPr kumimoji="1" lang="en-US" altLang="zh-CN" sz="2800" baseline="-25000" dirty="0">
                <a:latin typeface="+mn-ea"/>
                <a:ea typeface="+mn-ea"/>
                <a:sym typeface="Wingdings" pitchFamily="2" charset="2"/>
              </a:rPr>
              <a:t>1</a:t>
            </a:r>
            <a:r>
              <a:rPr kumimoji="1" lang="en-US" altLang="zh-CN" sz="2800" dirty="0">
                <a:latin typeface="+mn-ea"/>
                <a:ea typeface="+mn-ea"/>
                <a:sym typeface="Wingdings" pitchFamily="2" charset="2"/>
              </a:rPr>
              <a:t>) ∈F</a:t>
            </a:r>
            <a:r>
              <a:rPr kumimoji="1" lang="en-US" altLang="zh-CN" sz="2800" baseline="30000" dirty="0">
                <a:latin typeface="+mn-ea"/>
                <a:ea typeface="+mn-ea"/>
                <a:sym typeface="Wingdings" pitchFamily="2" charset="2"/>
              </a:rPr>
              <a:t>+</a:t>
            </a:r>
          </a:p>
        </p:txBody>
      </p:sp>
      <p:sp>
        <p:nvSpPr>
          <p:cNvPr id="107526" name="WordArt 6"/>
          <p:cNvSpPr>
            <a:spLocks noChangeArrowheads="1" noChangeShapeType="1" noTextEdit="1"/>
          </p:cNvSpPr>
          <p:nvPr/>
        </p:nvSpPr>
        <p:spPr bwMode="auto">
          <a:xfrm>
            <a:off x="990600" y="952501"/>
            <a:ext cx="3810000" cy="825500"/>
          </a:xfrm>
          <a:prstGeom prst="rect">
            <a:avLst/>
          </a:prstGeom>
        </p:spPr>
        <p:txBody>
          <a:bodyPr wrap="none" fromWordArt="1">
            <a:prstTxWarp prst="textFadeUp">
              <a:avLst>
                <a:gd name="adj" fmla="val 9991"/>
              </a:avLst>
            </a:prstTxWarp>
          </a:bodyPr>
          <a:lstStyle/>
          <a:p>
            <a:pPr algn="ctr"/>
            <a:r>
              <a:rPr lang="zh-CN" altLang="en-US" sz="3600" kern="10" dirty="0">
                <a:ln w="12700">
                  <a:solidFill>
                    <a:srgbClr val="FF9900"/>
                  </a:solidFill>
                  <a:round/>
                  <a:headEnd/>
                  <a:tailEnd/>
                </a:ln>
                <a:solidFill>
                  <a:srgbClr val="FF9900"/>
                </a:solidFill>
                <a:effectLst>
                  <a:outerShdw dist="35921" dir="2700000" sy="50000" rotWithShape="0">
                    <a:srgbClr val="875B0D"/>
                  </a:outerShdw>
                </a:effectLst>
                <a:latin typeface="华文新魏"/>
                <a:ea typeface="华文新魏"/>
              </a:rPr>
              <a:t>独立投影法则</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336055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anim calcmode="lin" valueType="num">
                                      <p:cBhvr>
                                        <p:cTn id="7" dur="1000" fill="hold"/>
                                        <p:tgtEl>
                                          <p:spTgt spid="107526"/>
                                        </p:tgtEl>
                                        <p:attrNameLst>
                                          <p:attrName>ppt_w</p:attrName>
                                        </p:attrNameLst>
                                      </p:cBhvr>
                                      <p:tavLst>
                                        <p:tav tm="0">
                                          <p:val>
                                            <p:fltVal val="0"/>
                                          </p:val>
                                        </p:tav>
                                        <p:tav tm="100000">
                                          <p:val>
                                            <p:strVal val="#ppt_w"/>
                                          </p:val>
                                        </p:tav>
                                      </p:tavLst>
                                    </p:anim>
                                    <p:anim calcmode="lin" valueType="num">
                                      <p:cBhvr>
                                        <p:cTn id="8" dur="1000" fill="hold"/>
                                        <p:tgtEl>
                                          <p:spTgt spid="107526"/>
                                        </p:tgtEl>
                                        <p:attrNameLst>
                                          <p:attrName>ppt_h</p:attrName>
                                        </p:attrNameLst>
                                      </p:cBhvr>
                                      <p:tavLst>
                                        <p:tav tm="0">
                                          <p:val>
                                            <p:fltVal val="0"/>
                                          </p:val>
                                        </p:tav>
                                        <p:tav tm="100000">
                                          <p:val>
                                            <p:strVal val="#ppt_h"/>
                                          </p:val>
                                        </p:tav>
                                      </p:tavLst>
                                    </p:anim>
                                    <p:anim calcmode="lin" valueType="num">
                                      <p:cBhvr>
                                        <p:cTn id="9" dur="1000" fill="hold"/>
                                        <p:tgtEl>
                                          <p:spTgt spid="1075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75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07524">
                                            <p:bg/>
                                          </p:spTgt>
                                        </p:tgtEl>
                                        <p:attrNameLst>
                                          <p:attrName>style.visibility</p:attrName>
                                        </p:attrNameLst>
                                      </p:cBhvr>
                                      <p:to>
                                        <p:strVal val="visible"/>
                                      </p:to>
                                    </p:set>
                                    <p:animEffect transition="in" filter="blinds(vertical)">
                                      <p:cBhvr>
                                        <p:cTn id="15" dur="500"/>
                                        <p:tgtEl>
                                          <p:spTgt spid="107524">
                                            <p:bg/>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07524">
                                            <p:txEl>
                                              <p:pRg st="0" end="0"/>
                                            </p:txEl>
                                          </p:spTgt>
                                        </p:tgtEl>
                                        <p:attrNameLst>
                                          <p:attrName>style.visibility</p:attrName>
                                        </p:attrNameLst>
                                      </p:cBhvr>
                                      <p:to>
                                        <p:strVal val="visible"/>
                                      </p:to>
                                    </p:set>
                                    <p:animEffect transition="in" filter="blinds(vertical)">
                                      <p:cBhvr>
                                        <p:cTn id="20" dur="500"/>
                                        <p:tgtEl>
                                          <p:spTgt spid="1075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07524">
                                            <p:txEl>
                                              <p:pRg st="1" end="1"/>
                                            </p:txEl>
                                          </p:spTgt>
                                        </p:tgtEl>
                                        <p:attrNameLst>
                                          <p:attrName>style.visibility</p:attrName>
                                        </p:attrNameLst>
                                      </p:cBhvr>
                                      <p:to>
                                        <p:strVal val="visible"/>
                                      </p:to>
                                    </p:set>
                                    <p:animEffect transition="in" filter="blinds(vertical)">
                                      <p:cBhvr>
                                        <p:cTn id="25" dur="500"/>
                                        <p:tgtEl>
                                          <p:spTgt spid="10752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07524">
                                            <p:txEl>
                                              <p:pRg st="2" end="2"/>
                                            </p:txEl>
                                          </p:spTgt>
                                        </p:tgtEl>
                                        <p:attrNameLst>
                                          <p:attrName>style.visibility</p:attrName>
                                        </p:attrNameLst>
                                      </p:cBhvr>
                                      <p:to>
                                        <p:strVal val="visible"/>
                                      </p:to>
                                    </p:set>
                                    <p:animEffect transition="in" filter="blinds(vertical)">
                                      <p:cBhvr>
                                        <p:cTn id="30" dur="500"/>
                                        <p:tgtEl>
                                          <p:spTgt spid="10752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107524">
                                            <p:txEl>
                                              <p:pRg st="3" end="3"/>
                                            </p:txEl>
                                          </p:spTgt>
                                        </p:tgtEl>
                                        <p:attrNameLst>
                                          <p:attrName>style.visibility</p:attrName>
                                        </p:attrNameLst>
                                      </p:cBhvr>
                                      <p:to>
                                        <p:strVal val="visible"/>
                                      </p:to>
                                    </p:set>
                                    <p:animEffect transition="in" filter="blinds(vertical)">
                                      <p:cBhvr>
                                        <p:cTn id="35" dur="500"/>
                                        <p:tgtEl>
                                          <p:spTgt spid="1075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nimBg="1" autoUpdateAnimBg="0"/>
      <p:bldP spid="1075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468319" y="460277"/>
            <a:ext cx="8424863" cy="952500"/>
          </a:xfrm>
        </p:spPr>
        <p:txBody>
          <a:bodyPr/>
          <a:lstStyle/>
          <a:p>
            <a:pPr eaLnBrk="1" hangingPunct="1"/>
            <a:r>
              <a:rPr lang="zh-CN" altLang="en-US" sz="2800" dirty="0">
                <a:solidFill>
                  <a:srgbClr val="FF0000"/>
                </a:solidFill>
                <a:ea typeface="隶书" pitchFamily="49" charset="-122"/>
              </a:rPr>
              <a:t>多属性依赖集候选关键字求解算法</a:t>
            </a:r>
          </a:p>
        </p:txBody>
      </p:sp>
      <p:sp>
        <p:nvSpPr>
          <p:cNvPr id="237571" name="Rectangle 3"/>
          <p:cNvSpPr>
            <a:spLocks noGrp="1" noChangeArrowheads="1"/>
          </p:cNvSpPr>
          <p:nvPr>
            <p:ph idx="1"/>
          </p:nvPr>
        </p:nvSpPr>
        <p:spPr>
          <a:xfrm>
            <a:off x="142883" y="1196752"/>
            <a:ext cx="8893175" cy="4608512"/>
          </a:xfrm>
          <a:solidFill>
            <a:schemeClr val="bg1"/>
          </a:solidFill>
          <a:ln>
            <a:solidFill>
              <a:schemeClr val="bg1"/>
            </a:solidFill>
          </a:ln>
        </p:spPr>
        <p:txBody>
          <a:bodyPr>
            <a:normAutofit lnSpcReduction="10000"/>
          </a:bodyPr>
          <a:lstStyle/>
          <a:p>
            <a:pPr marL="609585" indent="-609585">
              <a:buFontTx/>
              <a:buAutoNum type="arabicPeriod"/>
            </a:pPr>
            <a:r>
              <a:rPr lang="zh-CN" altLang="en-US" dirty="0">
                <a:latin typeface="+mn-ea"/>
              </a:rPr>
              <a:t>将</a:t>
            </a:r>
            <a:r>
              <a:rPr lang="en-US" altLang="zh-CN" dirty="0">
                <a:latin typeface="+mn-ea"/>
              </a:rPr>
              <a:t>R</a:t>
            </a:r>
            <a:r>
              <a:rPr lang="zh-CN" altLang="en-US" dirty="0">
                <a:latin typeface="+mn-ea"/>
              </a:rPr>
              <a:t>的所有属性分为</a:t>
            </a:r>
            <a:r>
              <a:rPr lang="en-US" altLang="zh-CN" dirty="0">
                <a:latin typeface="+mn-ea"/>
              </a:rPr>
              <a:t>L</a:t>
            </a:r>
            <a:r>
              <a:rPr lang="zh-CN" altLang="en-US" dirty="0">
                <a:latin typeface="+mn-ea"/>
              </a:rPr>
              <a:t>、</a:t>
            </a:r>
            <a:r>
              <a:rPr lang="en-US" altLang="zh-CN" dirty="0">
                <a:latin typeface="+mn-ea"/>
              </a:rPr>
              <a:t>R</a:t>
            </a:r>
            <a:r>
              <a:rPr lang="zh-CN" altLang="en-US" dirty="0">
                <a:latin typeface="+mn-ea"/>
              </a:rPr>
              <a:t>、</a:t>
            </a:r>
            <a:r>
              <a:rPr lang="en-US" altLang="zh-CN" dirty="0">
                <a:latin typeface="+mn-ea"/>
              </a:rPr>
              <a:t>N</a:t>
            </a:r>
            <a:r>
              <a:rPr lang="zh-CN" altLang="en-US" dirty="0">
                <a:latin typeface="+mn-ea"/>
              </a:rPr>
              <a:t>和</a:t>
            </a:r>
            <a:r>
              <a:rPr lang="en-US" altLang="zh-CN" dirty="0">
                <a:latin typeface="+mn-ea"/>
              </a:rPr>
              <a:t>LR</a:t>
            </a:r>
            <a:r>
              <a:rPr lang="zh-CN" altLang="en-US" dirty="0">
                <a:latin typeface="+mn-ea"/>
              </a:rPr>
              <a:t>两类，令</a:t>
            </a:r>
            <a:r>
              <a:rPr lang="en-US" altLang="zh-CN" dirty="0">
                <a:latin typeface="+mn-ea"/>
              </a:rPr>
              <a:t>X</a:t>
            </a:r>
            <a:r>
              <a:rPr lang="zh-CN" altLang="en-US" dirty="0">
                <a:latin typeface="+mn-ea"/>
              </a:rPr>
              <a:t>代表</a:t>
            </a:r>
            <a:r>
              <a:rPr lang="en-US" altLang="zh-CN" dirty="0">
                <a:latin typeface="+mn-ea"/>
              </a:rPr>
              <a:t>L</a:t>
            </a:r>
            <a:r>
              <a:rPr lang="zh-CN" altLang="en-US" dirty="0">
                <a:latin typeface="+mn-ea"/>
              </a:rPr>
              <a:t>和</a:t>
            </a:r>
            <a:r>
              <a:rPr lang="en-US" altLang="zh-CN" dirty="0">
                <a:latin typeface="+mn-ea"/>
              </a:rPr>
              <a:t>N</a:t>
            </a:r>
            <a:r>
              <a:rPr lang="zh-CN" altLang="en-US" dirty="0">
                <a:latin typeface="+mn-ea"/>
              </a:rPr>
              <a:t>类，</a:t>
            </a:r>
            <a:r>
              <a:rPr lang="en-US" altLang="zh-CN" dirty="0">
                <a:latin typeface="+mn-ea"/>
              </a:rPr>
              <a:t>Y</a:t>
            </a:r>
            <a:r>
              <a:rPr lang="zh-CN" altLang="en-US" dirty="0">
                <a:latin typeface="+mn-ea"/>
              </a:rPr>
              <a:t>代表</a:t>
            </a:r>
            <a:r>
              <a:rPr lang="en-US" altLang="zh-CN" dirty="0">
                <a:latin typeface="+mn-ea"/>
              </a:rPr>
              <a:t>LR</a:t>
            </a:r>
            <a:r>
              <a:rPr lang="zh-CN" altLang="en-US" dirty="0">
                <a:latin typeface="+mn-ea"/>
              </a:rPr>
              <a:t>类</a:t>
            </a:r>
          </a:p>
          <a:p>
            <a:pPr marL="609585" indent="-609585">
              <a:buFontTx/>
              <a:buAutoNum type="arabicPeriod"/>
            </a:pPr>
            <a:r>
              <a:rPr lang="zh-CN" altLang="en-US" b="1" dirty="0">
                <a:solidFill>
                  <a:schemeClr val="accent2"/>
                </a:solidFill>
                <a:latin typeface="+mn-ea"/>
              </a:rPr>
              <a:t>求</a:t>
            </a:r>
            <a:r>
              <a:rPr lang="en-US" altLang="zh-CN" b="1" dirty="0">
                <a:solidFill>
                  <a:schemeClr val="accent2"/>
                </a:solidFill>
                <a:latin typeface="+mn-ea"/>
              </a:rPr>
              <a:t>X</a:t>
            </a:r>
            <a:r>
              <a:rPr lang="en-US" altLang="zh-CN" b="1" baseline="30000" dirty="0">
                <a:solidFill>
                  <a:schemeClr val="accent2"/>
                </a:solidFill>
                <a:latin typeface="+mn-ea"/>
              </a:rPr>
              <a:t>+</a:t>
            </a:r>
            <a:r>
              <a:rPr lang="zh-CN" altLang="en-US" b="1" dirty="0">
                <a:solidFill>
                  <a:schemeClr val="accent2"/>
                </a:solidFill>
                <a:latin typeface="+mn-ea"/>
              </a:rPr>
              <a:t>。若</a:t>
            </a:r>
            <a:r>
              <a:rPr lang="en-US" altLang="zh-CN" b="1" dirty="0">
                <a:solidFill>
                  <a:schemeClr val="accent2"/>
                </a:solidFill>
                <a:latin typeface="+mn-ea"/>
              </a:rPr>
              <a:t>X </a:t>
            </a:r>
            <a:r>
              <a:rPr lang="en-US" altLang="zh-CN" b="1" baseline="30000" dirty="0">
                <a:solidFill>
                  <a:schemeClr val="accent2"/>
                </a:solidFill>
                <a:latin typeface="+mn-ea"/>
              </a:rPr>
              <a:t>+</a:t>
            </a:r>
            <a:r>
              <a:rPr lang="zh-CN" altLang="en-US" b="1" dirty="0">
                <a:solidFill>
                  <a:schemeClr val="accent2"/>
                </a:solidFill>
                <a:latin typeface="+mn-ea"/>
              </a:rPr>
              <a:t>包含了</a:t>
            </a:r>
            <a:r>
              <a:rPr lang="en-US" altLang="zh-CN" b="1" dirty="0">
                <a:solidFill>
                  <a:schemeClr val="accent2"/>
                </a:solidFill>
                <a:latin typeface="+mn-ea"/>
              </a:rPr>
              <a:t>R</a:t>
            </a:r>
            <a:r>
              <a:rPr lang="zh-CN" altLang="en-US" b="1" dirty="0">
                <a:solidFill>
                  <a:schemeClr val="accent2"/>
                </a:solidFill>
                <a:latin typeface="+mn-ea"/>
              </a:rPr>
              <a:t>的全部属性，则</a:t>
            </a:r>
            <a:r>
              <a:rPr lang="en-US" altLang="zh-CN" b="1" dirty="0">
                <a:solidFill>
                  <a:schemeClr val="accent2"/>
                </a:solidFill>
                <a:latin typeface="+mn-ea"/>
              </a:rPr>
              <a:t>X</a:t>
            </a:r>
            <a:r>
              <a:rPr lang="zh-CN" altLang="en-US" b="1" dirty="0">
                <a:solidFill>
                  <a:schemeClr val="accent2"/>
                </a:solidFill>
                <a:latin typeface="+mn-ea"/>
              </a:rPr>
              <a:t>为</a:t>
            </a:r>
            <a:r>
              <a:rPr lang="en-US" altLang="zh-CN" b="1" dirty="0">
                <a:solidFill>
                  <a:schemeClr val="accent2"/>
                </a:solidFill>
                <a:latin typeface="+mn-ea"/>
              </a:rPr>
              <a:t>R</a:t>
            </a:r>
            <a:r>
              <a:rPr lang="zh-CN" altLang="en-US" b="1" dirty="0">
                <a:solidFill>
                  <a:schemeClr val="accent2"/>
                </a:solidFill>
                <a:latin typeface="+mn-ea"/>
              </a:rPr>
              <a:t>的惟一候选关键字，转</a:t>
            </a:r>
            <a:r>
              <a:rPr lang="en-US" altLang="zh-CN" b="1" dirty="0">
                <a:solidFill>
                  <a:schemeClr val="accent2"/>
                </a:solidFill>
                <a:latin typeface="+mn-ea"/>
              </a:rPr>
              <a:t>5</a:t>
            </a:r>
            <a:r>
              <a:rPr lang="zh-CN" altLang="en-US" b="1" dirty="0">
                <a:solidFill>
                  <a:schemeClr val="accent2"/>
                </a:solidFill>
                <a:latin typeface="+mn-ea"/>
              </a:rPr>
              <a:t>；否则转</a:t>
            </a:r>
            <a:r>
              <a:rPr lang="en-US" altLang="zh-CN" b="1" dirty="0">
                <a:solidFill>
                  <a:schemeClr val="accent2"/>
                </a:solidFill>
                <a:latin typeface="+mn-ea"/>
              </a:rPr>
              <a:t>3</a:t>
            </a:r>
          </a:p>
          <a:p>
            <a:pPr marL="609585" indent="-609585">
              <a:buFontTx/>
              <a:buAutoNum type="arabicPeriod"/>
            </a:pPr>
            <a:r>
              <a:rPr lang="zh-CN" altLang="en-US" dirty="0">
                <a:latin typeface="+mn-ea"/>
              </a:rPr>
              <a:t>在</a:t>
            </a:r>
            <a:r>
              <a:rPr lang="en-US" altLang="zh-CN" dirty="0">
                <a:latin typeface="+mn-ea"/>
              </a:rPr>
              <a:t>Y</a:t>
            </a:r>
            <a:r>
              <a:rPr lang="zh-CN" altLang="en-US" dirty="0">
                <a:latin typeface="+mn-ea"/>
              </a:rPr>
              <a:t>中取一属性</a:t>
            </a:r>
            <a:r>
              <a:rPr lang="en-US" altLang="zh-CN" dirty="0">
                <a:latin typeface="+mn-ea"/>
              </a:rPr>
              <a:t>A</a:t>
            </a:r>
            <a:r>
              <a:rPr lang="zh-CN" altLang="en-US" dirty="0">
                <a:latin typeface="+mn-ea"/>
              </a:rPr>
              <a:t>，求（</a:t>
            </a:r>
            <a:r>
              <a:rPr lang="en-US" altLang="zh-CN" dirty="0">
                <a:latin typeface="+mn-ea"/>
              </a:rPr>
              <a:t>XA</a:t>
            </a:r>
            <a:r>
              <a:rPr lang="zh-CN" altLang="en-US" dirty="0">
                <a:latin typeface="+mn-ea"/>
              </a:rPr>
              <a:t>） </a:t>
            </a:r>
            <a:r>
              <a:rPr lang="en-US" altLang="zh-CN" baseline="30000" dirty="0">
                <a:latin typeface="+mn-ea"/>
              </a:rPr>
              <a:t>+</a:t>
            </a:r>
            <a:r>
              <a:rPr lang="en-US" altLang="zh-CN" dirty="0">
                <a:latin typeface="+mn-ea"/>
              </a:rPr>
              <a:t> </a:t>
            </a:r>
            <a:r>
              <a:rPr lang="zh-CN" altLang="en-US" dirty="0">
                <a:latin typeface="+mn-ea"/>
              </a:rPr>
              <a:t>。若它包含</a:t>
            </a:r>
            <a:r>
              <a:rPr lang="en-US" altLang="zh-CN" dirty="0">
                <a:latin typeface="+mn-ea"/>
              </a:rPr>
              <a:t>R</a:t>
            </a:r>
            <a:r>
              <a:rPr lang="zh-CN" altLang="en-US" dirty="0">
                <a:latin typeface="+mn-ea"/>
              </a:rPr>
              <a:t>的全部属性，则转</a:t>
            </a:r>
            <a:r>
              <a:rPr lang="en-US" altLang="zh-CN" dirty="0">
                <a:latin typeface="+mn-ea"/>
              </a:rPr>
              <a:t>4</a:t>
            </a:r>
            <a:r>
              <a:rPr lang="zh-CN" altLang="en-US" dirty="0">
                <a:latin typeface="+mn-ea"/>
              </a:rPr>
              <a:t>；否则，调换一属性反复进行这一过程，直到试完所有</a:t>
            </a:r>
            <a:r>
              <a:rPr lang="en-US" altLang="zh-CN" dirty="0">
                <a:latin typeface="+mn-ea"/>
              </a:rPr>
              <a:t>Y</a:t>
            </a:r>
            <a:r>
              <a:rPr lang="zh-CN" altLang="en-US" dirty="0">
                <a:latin typeface="+mn-ea"/>
              </a:rPr>
              <a:t>中的属性。</a:t>
            </a:r>
          </a:p>
          <a:p>
            <a:pPr marL="609585" indent="-609585">
              <a:buFontTx/>
              <a:buAutoNum type="arabicPeriod"/>
            </a:pPr>
            <a:r>
              <a:rPr lang="zh-CN" altLang="en-US" b="1" dirty="0">
                <a:solidFill>
                  <a:schemeClr val="accent2"/>
                </a:solidFill>
                <a:latin typeface="+mn-ea"/>
              </a:rPr>
              <a:t>如果已找出所有候选关键字，则转</a:t>
            </a:r>
            <a:r>
              <a:rPr lang="en-US" altLang="zh-CN" b="1" dirty="0">
                <a:solidFill>
                  <a:schemeClr val="accent2"/>
                </a:solidFill>
                <a:latin typeface="+mn-ea"/>
              </a:rPr>
              <a:t>5</a:t>
            </a:r>
            <a:r>
              <a:rPr lang="zh-CN" altLang="en-US" b="1" dirty="0">
                <a:solidFill>
                  <a:schemeClr val="accent2"/>
                </a:solidFill>
                <a:latin typeface="+mn-ea"/>
              </a:rPr>
              <a:t>；否则在</a:t>
            </a:r>
            <a:r>
              <a:rPr lang="en-US" altLang="zh-CN" b="1" dirty="0">
                <a:solidFill>
                  <a:schemeClr val="accent2"/>
                </a:solidFill>
                <a:latin typeface="+mn-ea"/>
              </a:rPr>
              <a:t>Y</a:t>
            </a:r>
            <a:r>
              <a:rPr lang="zh-CN" altLang="en-US" b="1" dirty="0">
                <a:solidFill>
                  <a:schemeClr val="accent2"/>
                </a:solidFill>
                <a:latin typeface="+mn-ea"/>
              </a:rPr>
              <a:t>中依次取两个、三个、</a:t>
            </a:r>
            <a:r>
              <a:rPr lang="en-US" altLang="zh-CN" b="1" dirty="0">
                <a:solidFill>
                  <a:schemeClr val="accent2"/>
                </a:solidFill>
                <a:latin typeface="+mn-ea"/>
              </a:rPr>
              <a:t>……</a:t>
            </a:r>
            <a:r>
              <a:rPr lang="zh-CN" altLang="en-US" b="1" dirty="0">
                <a:solidFill>
                  <a:schemeClr val="accent2"/>
                </a:solidFill>
                <a:latin typeface="+mn-ea"/>
              </a:rPr>
              <a:t>，求它们的属性闭包，直到其闭包包含</a:t>
            </a:r>
            <a:r>
              <a:rPr lang="en-US" altLang="zh-CN" b="1" dirty="0">
                <a:solidFill>
                  <a:schemeClr val="accent2"/>
                </a:solidFill>
                <a:latin typeface="+mn-ea"/>
              </a:rPr>
              <a:t>R</a:t>
            </a:r>
            <a:r>
              <a:rPr lang="zh-CN" altLang="en-US" b="1" dirty="0">
                <a:solidFill>
                  <a:schemeClr val="accent2"/>
                </a:solidFill>
                <a:latin typeface="+mn-ea"/>
              </a:rPr>
              <a:t>的全部属性</a:t>
            </a:r>
          </a:p>
          <a:p>
            <a:pPr marL="609585" indent="-609585">
              <a:buFontTx/>
              <a:buAutoNum type="arabicPeriod"/>
            </a:pPr>
            <a:r>
              <a:rPr lang="zh-CN" altLang="en-US" dirty="0">
                <a:latin typeface="+mn-ea"/>
              </a:rPr>
              <a:t>停止，输出结果</a:t>
            </a:r>
          </a:p>
        </p:txBody>
      </p:sp>
      <p:sp>
        <p:nvSpPr>
          <p:cNvPr id="63490" name="灯片编号占位符 5"/>
          <p:cNvSpPr>
            <a:spLocks noGrp="1"/>
          </p:cNvSpPr>
          <p:nvPr>
            <p:ph type="sldNum" sz="quarter" idx="12"/>
          </p:nvPr>
        </p:nvSpPr>
        <p:spPr>
          <a:noFill/>
        </p:spPr>
        <p:txBody>
          <a:bodyPr/>
          <a:lstStyle/>
          <a:p>
            <a:fld id="{6EBA9128-462B-4906-AA84-9A2524DF6DAD}" type="slidenum">
              <a:rPr lang="en-US" altLang="zh-CN" smtClean="0"/>
              <a:pPr/>
              <a:t>5</a:t>
            </a:fld>
            <a:endParaRPr lang="en-US" altLang="zh-CN" smtClean="0"/>
          </a:p>
        </p:txBody>
      </p:sp>
      <p:sp>
        <p:nvSpPr>
          <p:cNvPr id="5" name="矩形 4"/>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162439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71">
                                            <p:bg/>
                                          </p:spTgt>
                                        </p:tgtEl>
                                        <p:attrNameLst>
                                          <p:attrName>style.visibility</p:attrName>
                                        </p:attrNameLst>
                                      </p:cBhvr>
                                      <p:to>
                                        <p:strVal val="visible"/>
                                      </p:to>
                                    </p:set>
                                    <p:anim calcmode="lin" valueType="num">
                                      <p:cBhvr additive="base">
                                        <p:cTn id="7" dur="500" fill="hold"/>
                                        <p:tgtEl>
                                          <p:spTgt spid="23757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3757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571">
                                            <p:txEl>
                                              <p:pRg st="0" end="0"/>
                                            </p:txEl>
                                          </p:spTgt>
                                        </p:tgtEl>
                                        <p:attrNameLst>
                                          <p:attrName>style.visibility</p:attrName>
                                        </p:attrNameLst>
                                      </p:cBhvr>
                                      <p:to>
                                        <p:strVal val="visible"/>
                                      </p:to>
                                    </p:set>
                                    <p:anim calcmode="lin" valueType="num">
                                      <p:cBhvr additive="base">
                                        <p:cTn id="13" dur="500" fill="hold"/>
                                        <p:tgtEl>
                                          <p:spTgt spid="2375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7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7571">
                                            <p:txEl>
                                              <p:pRg st="1" end="1"/>
                                            </p:txEl>
                                          </p:spTgt>
                                        </p:tgtEl>
                                        <p:attrNameLst>
                                          <p:attrName>style.visibility</p:attrName>
                                        </p:attrNameLst>
                                      </p:cBhvr>
                                      <p:to>
                                        <p:strVal val="visible"/>
                                      </p:to>
                                    </p:set>
                                    <p:anim calcmode="lin" valueType="num">
                                      <p:cBhvr additive="base">
                                        <p:cTn id="19" dur="500" fill="hold"/>
                                        <p:tgtEl>
                                          <p:spTgt spid="2375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7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7571">
                                            <p:txEl>
                                              <p:pRg st="2" end="2"/>
                                            </p:txEl>
                                          </p:spTgt>
                                        </p:tgtEl>
                                        <p:attrNameLst>
                                          <p:attrName>style.visibility</p:attrName>
                                        </p:attrNameLst>
                                      </p:cBhvr>
                                      <p:to>
                                        <p:strVal val="visible"/>
                                      </p:to>
                                    </p:set>
                                    <p:anim calcmode="lin" valueType="num">
                                      <p:cBhvr additive="base">
                                        <p:cTn id="25" dur="500" fill="hold"/>
                                        <p:tgtEl>
                                          <p:spTgt spid="2375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7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7571">
                                            <p:txEl>
                                              <p:pRg st="3" end="3"/>
                                            </p:txEl>
                                          </p:spTgt>
                                        </p:tgtEl>
                                        <p:attrNameLst>
                                          <p:attrName>style.visibility</p:attrName>
                                        </p:attrNameLst>
                                      </p:cBhvr>
                                      <p:to>
                                        <p:strVal val="visible"/>
                                      </p:to>
                                    </p:set>
                                    <p:anim calcmode="lin" valueType="num">
                                      <p:cBhvr additive="base">
                                        <p:cTn id="31" dur="500" fill="hold"/>
                                        <p:tgtEl>
                                          <p:spTgt spid="2375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7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7571">
                                            <p:txEl>
                                              <p:pRg st="4" end="4"/>
                                            </p:txEl>
                                          </p:spTgt>
                                        </p:tgtEl>
                                        <p:attrNameLst>
                                          <p:attrName>style.visibility</p:attrName>
                                        </p:attrNameLst>
                                      </p:cBhvr>
                                      <p:to>
                                        <p:strVal val="visible"/>
                                      </p:to>
                                    </p:set>
                                    <p:anim calcmode="lin" valueType="num">
                                      <p:cBhvr additive="base">
                                        <p:cTn id="37" dur="500" fill="hold"/>
                                        <p:tgtEl>
                                          <p:spTgt spid="23757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75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C204925A-4932-478A-BF11-8556259D9860}" type="slidenum">
              <a:rPr lang="en-US" altLang="zh-CN" smtClean="0"/>
              <a:pPr/>
              <a:t>50</a:t>
            </a:fld>
            <a:endParaRPr lang="en-US" altLang="zh-CN" smtClean="0"/>
          </a:p>
        </p:txBody>
      </p:sp>
      <p:sp>
        <p:nvSpPr>
          <p:cNvPr id="108547" name="Text Box 3"/>
          <p:cNvSpPr txBox="1">
            <a:spLocks noChangeArrowheads="1"/>
          </p:cNvSpPr>
          <p:nvPr/>
        </p:nvSpPr>
        <p:spPr bwMode="auto">
          <a:xfrm>
            <a:off x="224408" y="4653136"/>
            <a:ext cx="8740080" cy="1292662"/>
          </a:xfrm>
          <a:prstGeom prst="rect">
            <a:avLst/>
          </a:prstGeom>
          <a:solidFill>
            <a:schemeClr val="bg1"/>
          </a:solidFill>
          <a:ln w="9525">
            <a:noFill/>
            <a:miter lim="800000"/>
            <a:headEnd/>
            <a:tailEnd/>
          </a:ln>
        </p:spPr>
        <p:txBody>
          <a:bodyPr wrap="square">
            <a:spAutoFit/>
          </a:bodyPr>
          <a:lstStyle/>
          <a:p>
            <a:pPr algn="just">
              <a:spcBef>
                <a:spcPct val="50000"/>
              </a:spcBef>
            </a:pPr>
            <a:r>
              <a:rPr kumimoji="1" lang="zh-CN" altLang="en-US" sz="2600" b="1" dirty="0">
                <a:solidFill>
                  <a:schemeClr val="accent2"/>
                </a:solidFill>
                <a:latin typeface="Times New Roman" pitchFamily="18" charset="0"/>
                <a:ea typeface="黑体" pitchFamily="49" charset="-122"/>
                <a:sym typeface="Wingdings" pitchFamily="2" charset="2"/>
              </a:rPr>
              <a:t>结论：</a:t>
            </a:r>
            <a:r>
              <a:rPr kumimoji="1" lang="zh-CN" altLang="en-US" sz="2600" b="1" dirty="0">
                <a:latin typeface="Times New Roman" pitchFamily="18" charset="0"/>
                <a:ea typeface="华文细黑" pitchFamily="2" charset="-122"/>
                <a:sym typeface="Wingdings" pitchFamily="2" charset="2"/>
              </a:rPr>
              <a:t>如果两个关系模式间的公共属性集至少包含其中一个关系模式的关键字，则此分解必定具有无损连接性（或连接不失真性）</a:t>
            </a:r>
          </a:p>
        </p:txBody>
      </p:sp>
      <p:sp>
        <p:nvSpPr>
          <p:cNvPr id="108548" name="Text Box 4"/>
          <p:cNvSpPr txBox="1">
            <a:spLocks noChangeArrowheads="1"/>
          </p:cNvSpPr>
          <p:nvPr/>
        </p:nvSpPr>
        <p:spPr bwMode="auto">
          <a:xfrm>
            <a:off x="224408" y="834010"/>
            <a:ext cx="7371928" cy="3603102"/>
          </a:xfrm>
          <a:prstGeom prst="rect">
            <a:avLst/>
          </a:prstGeom>
          <a:solidFill>
            <a:schemeClr val="bg1"/>
          </a:solidFill>
          <a:ln w="9525">
            <a:noFill/>
            <a:miter lim="800000"/>
            <a:headEnd/>
            <a:tailEnd/>
          </a:ln>
        </p:spPr>
        <p:txBody>
          <a:bodyPr wrap="square">
            <a:spAutoFit/>
          </a:bodyPr>
          <a:lstStyle/>
          <a:p>
            <a:pPr>
              <a:lnSpc>
                <a:spcPct val="90000"/>
              </a:lnSpc>
              <a:spcBef>
                <a:spcPct val="50000"/>
              </a:spcBef>
            </a:pPr>
            <a:r>
              <a:rPr kumimoji="1" lang="zh-CN" altLang="en-US" sz="2400" b="1" dirty="0">
                <a:latin typeface="Times New Roman" pitchFamily="18" charset="0"/>
              </a:rPr>
              <a:t>例：</a:t>
            </a:r>
            <a:r>
              <a:rPr kumimoji="1" lang="en-US" altLang="zh-CN" sz="2400" b="1" dirty="0">
                <a:latin typeface="Times New Roman" pitchFamily="18" charset="0"/>
              </a:rPr>
              <a:t>R(C#,TN,D</a:t>
            </a:r>
            <a:r>
              <a:rPr kumimoji="1" lang="en-US" altLang="zh-CN" sz="2400" b="1" dirty="0" smtClean="0">
                <a:latin typeface="Times New Roman" pitchFamily="18" charset="0"/>
              </a:rPr>
              <a:t>)   F</a:t>
            </a:r>
            <a:r>
              <a:rPr kumimoji="1" lang="en-US" altLang="zh-CN" sz="2400" b="1" dirty="0">
                <a:latin typeface="Times New Roman" pitchFamily="18" charset="0"/>
              </a:rPr>
              <a:t>={C#</a:t>
            </a:r>
            <a:r>
              <a:rPr kumimoji="1" lang="en-US" altLang="zh-CN" sz="2400" b="1" dirty="0">
                <a:latin typeface="Times New Roman" pitchFamily="18" charset="0"/>
                <a:sym typeface="Wingdings" pitchFamily="2" charset="2"/>
              </a:rPr>
              <a:t>TN,TND</a:t>
            </a:r>
            <a:r>
              <a:rPr kumimoji="1" lang="en-US" altLang="zh-CN" sz="2400" b="1" dirty="0" smtClean="0">
                <a:latin typeface="Times New Roman" pitchFamily="18" charset="0"/>
                <a:sym typeface="Wingdings" pitchFamily="2" charset="2"/>
              </a:rPr>
              <a:t>}    </a:t>
            </a:r>
            <a:r>
              <a:rPr kumimoji="1" lang="en-US" altLang="zh-CN" sz="2400" b="1" dirty="0">
                <a:latin typeface="Times New Roman" pitchFamily="18" charset="0"/>
              </a:rPr>
              <a:t>ρ={R</a:t>
            </a:r>
            <a:r>
              <a:rPr kumimoji="1" lang="en-US" altLang="zh-CN" sz="2400" b="1" baseline="-25000" dirty="0">
                <a:latin typeface="Times New Roman" pitchFamily="18" charset="0"/>
              </a:rPr>
              <a:t>1</a:t>
            </a:r>
            <a:r>
              <a:rPr kumimoji="1" lang="en-US" altLang="zh-CN" sz="2400" b="1" dirty="0">
                <a:latin typeface="Times New Roman" pitchFamily="18" charset="0"/>
              </a:rPr>
              <a:t>,R</a:t>
            </a:r>
            <a:r>
              <a:rPr kumimoji="1" lang="en-US" altLang="zh-CN" sz="2400" b="1" baseline="-25000" dirty="0">
                <a:latin typeface="Times New Roman" pitchFamily="18" charset="0"/>
              </a:rPr>
              <a:t>2</a:t>
            </a:r>
            <a:r>
              <a:rPr kumimoji="1" lang="en-US" altLang="zh-CN" sz="2400" b="1" dirty="0">
                <a:latin typeface="Times New Roman" pitchFamily="18" charset="0"/>
              </a:rPr>
              <a:t>}</a:t>
            </a:r>
          </a:p>
          <a:p>
            <a:pPr>
              <a:lnSpc>
                <a:spcPct val="90000"/>
              </a:lnSpc>
              <a:spcBef>
                <a:spcPct val="50000"/>
              </a:spcBef>
            </a:pPr>
            <a:r>
              <a:rPr kumimoji="1" lang="en-US" altLang="zh-CN" sz="2400" b="1" dirty="0">
                <a:latin typeface="Times New Roman" pitchFamily="18" charset="0"/>
              </a:rPr>
              <a:t>R</a:t>
            </a:r>
            <a:r>
              <a:rPr kumimoji="1" lang="en-US" altLang="zh-CN" sz="2400" b="1" baseline="-25000" dirty="0">
                <a:latin typeface="Times New Roman" pitchFamily="18" charset="0"/>
              </a:rPr>
              <a:t>1</a:t>
            </a:r>
            <a:r>
              <a:rPr kumimoji="1" lang="en-US" altLang="zh-CN" sz="2400" b="1" dirty="0">
                <a:latin typeface="Times New Roman" pitchFamily="18" charset="0"/>
              </a:rPr>
              <a:t>=(C#,TN),R</a:t>
            </a:r>
            <a:r>
              <a:rPr kumimoji="1" lang="en-US" altLang="zh-CN" sz="2400" b="1" baseline="-25000" dirty="0">
                <a:latin typeface="Times New Roman" pitchFamily="18" charset="0"/>
              </a:rPr>
              <a:t>2</a:t>
            </a:r>
            <a:r>
              <a:rPr kumimoji="1" lang="en-US" altLang="zh-CN" sz="2400" b="1" dirty="0">
                <a:latin typeface="Times New Roman" pitchFamily="18" charset="0"/>
              </a:rPr>
              <a:t>=(TN,D)</a:t>
            </a:r>
          </a:p>
          <a:p>
            <a:pPr>
              <a:lnSpc>
                <a:spcPct val="90000"/>
              </a:lnSpc>
              <a:spcBef>
                <a:spcPct val="50000"/>
              </a:spcBef>
            </a:pPr>
            <a:r>
              <a:rPr kumimoji="1" lang="zh-CN" altLang="en-US" sz="2400" b="1" dirty="0">
                <a:latin typeface="Times New Roman" pitchFamily="18" charset="0"/>
              </a:rPr>
              <a:t>证：</a:t>
            </a:r>
            <a:r>
              <a:rPr kumimoji="1" lang="en-US" altLang="zh-CN" sz="2400" b="1" dirty="0">
                <a:latin typeface="Times New Roman" pitchFamily="18" charset="0"/>
              </a:rPr>
              <a:t>U</a:t>
            </a:r>
            <a:r>
              <a:rPr kumimoji="1" lang="en-US" altLang="zh-CN" sz="2400" b="1" baseline="-25000" dirty="0">
                <a:latin typeface="Times New Roman" pitchFamily="18" charset="0"/>
              </a:rPr>
              <a:t>1</a:t>
            </a:r>
            <a:r>
              <a:rPr kumimoji="1" lang="en-US" altLang="zh-CN" sz="2400" b="1" dirty="0">
                <a:latin typeface="Times New Roman" pitchFamily="18" charset="0"/>
              </a:rPr>
              <a:t>={C#,TN},U2={TN,D}, (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a:t>
            </a:r>
            <a:r>
              <a:rPr kumimoji="1" lang="en-US" altLang="zh-CN" sz="2400" b="1" dirty="0">
                <a:latin typeface="Times New Roman" pitchFamily="18" charset="0"/>
              </a:rPr>
              <a:t>={TN},</a:t>
            </a:r>
          </a:p>
          <a:p>
            <a:pPr>
              <a:lnSpc>
                <a:spcPct val="90000"/>
              </a:lnSpc>
              <a:spcBef>
                <a:spcPct val="50000"/>
              </a:spcBef>
            </a:pP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)={C#}</a:t>
            </a:r>
            <a:r>
              <a:rPr kumimoji="1" lang="zh-CN" altLang="en-US" sz="2400" b="1" dirty="0">
                <a:latin typeface="Times New Roman" pitchFamily="18" charset="0"/>
                <a:sym typeface="Wingdings" pitchFamily="2" charset="2"/>
              </a:rPr>
              <a:t>， </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)={D}</a:t>
            </a:r>
          </a:p>
          <a:p>
            <a:pPr>
              <a:lnSpc>
                <a:spcPct val="90000"/>
              </a:lnSpc>
              <a:spcBef>
                <a:spcPct val="50000"/>
              </a:spcBef>
            </a:pPr>
            <a:r>
              <a:rPr kumimoji="1" lang="en-US" altLang="zh-CN" sz="2400" b="1" dirty="0">
                <a:latin typeface="Times New Roman" pitchFamily="18" charset="0"/>
              </a:rPr>
              <a:t>∴(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a:t>
            </a:r>
            <a:r>
              <a:rPr kumimoji="1" lang="zh-CN" altLang="en-US" sz="2400" b="1" dirty="0">
                <a:latin typeface="Times New Roman" pitchFamily="18" charset="0"/>
                <a:sym typeface="Wingdings" pitchFamily="2" charset="2"/>
              </a:rPr>
              <a:t>即 </a:t>
            </a:r>
            <a:r>
              <a:rPr kumimoji="1" lang="en-US" altLang="zh-CN" sz="2400" b="1" dirty="0">
                <a:latin typeface="Times New Roman" pitchFamily="18" charset="0"/>
                <a:sym typeface="Wingdings" pitchFamily="2" charset="2"/>
              </a:rPr>
              <a:t>TNC#</a:t>
            </a:r>
            <a:r>
              <a:rPr kumimoji="1" lang="zh-CN" altLang="en-US" sz="2400" b="1" i="1" dirty="0">
                <a:solidFill>
                  <a:schemeClr val="accent2"/>
                </a:solidFill>
                <a:latin typeface="Times New Roman" pitchFamily="18" charset="0"/>
                <a:ea typeface="华文中宋" pitchFamily="2" charset="-122"/>
                <a:sym typeface="Wingdings" pitchFamily="2" charset="2"/>
              </a:rPr>
              <a:t>不成立</a:t>
            </a:r>
          </a:p>
          <a:p>
            <a:pPr>
              <a:lnSpc>
                <a:spcPct val="90000"/>
              </a:lnSpc>
              <a:spcBef>
                <a:spcPct val="50000"/>
              </a:spcBef>
            </a:pPr>
            <a:r>
              <a:rPr kumimoji="1" lang="zh-CN" altLang="en-US" sz="2400" b="1" dirty="0">
                <a:latin typeface="Times New Roman" pitchFamily="18" charset="0"/>
                <a:sym typeface="Wingdings" pitchFamily="2" charset="2"/>
              </a:rPr>
              <a:t>而</a:t>
            </a:r>
            <a:r>
              <a:rPr kumimoji="1" lang="en-US" altLang="zh-CN" sz="2400" b="1" dirty="0">
                <a:latin typeface="Times New Roman" pitchFamily="18" charset="0"/>
              </a:rPr>
              <a:t>( U</a:t>
            </a:r>
            <a:r>
              <a:rPr kumimoji="1" lang="en-US" altLang="zh-CN" sz="2400" b="1" baseline="-25000" dirty="0">
                <a:latin typeface="Times New Roman" pitchFamily="18" charset="0"/>
              </a:rPr>
              <a:t>1</a:t>
            </a:r>
            <a:r>
              <a:rPr kumimoji="1" lang="en-US" altLang="zh-CN" sz="2400" b="1" dirty="0">
                <a:latin typeface="Times New Roman" pitchFamily="18" charset="0"/>
              </a:rPr>
              <a:t>∩ U</a:t>
            </a:r>
            <a:r>
              <a:rPr kumimoji="1" lang="en-US" altLang="zh-CN" sz="2400" b="1" baseline="-25000" dirty="0">
                <a:latin typeface="Times New Roman" pitchFamily="18" charset="0"/>
              </a:rPr>
              <a:t>2</a:t>
            </a:r>
            <a:r>
              <a:rPr kumimoji="1" lang="en-US" altLang="zh-CN" sz="2400" b="1" dirty="0">
                <a:latin typeface="Times New Roman" pitchFamily="18" charset="0"/>
              </a:rPr>
              <a:t> )</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2</a:t>
            </a:r>
            <a:r>
              <a:rPr kumimoji="1" lang="en-US" altLang="zh-CN" sz="2400" b="1" dirty="0">
                <a:latin typeface="Times New Roman" pitchFamily="18" charset="0"/>
                <a:sym typeface="Wingdings" pitchFamily="2" charset="2"/>
              </a:rPr>
              <a:t> - U</a:t>
            </a:r>
            <a:r>
              <a:rPr kumimoji="1" lang="en-US" altLang="zh-CN" sz="2400" b="1" baseline="-25000" dirty="0">
                <a:latin typeface="Times New Roman" pitchFamily="18" charset="0"/>
                <a:sym typeface="Wingdings" pitchFamily="2" charset="2"/>
              </a:rPr>
              <a:t>1</a:t>
            </a:r>
            <a:r>
              <a:rPr kumimoji="1" lang="en-US" altLang="zh-CN" sz="2400" b="1" dirty="0">
                <a:latin typeface="Times New Roman" pitchFamily="18" charset="0"/>
                <a:sym typeface="Wingdings" pitchFamily="2" charset="2"/>
              </a:rPr>
              <a:t>)</a:t>
            </a:r>
            <a:r>
              <a:rPr kumimoji="1" lang="zh-CN" altLang="en-US" sz="2400" b="1" dirty="0">
                <a:latin typeface="Times New Roman" pitchFamily="18" charset="0"/>
                <a:sym typeface="Wingdings" pitchFamily="2" charset="2"/>
              </a:rPr>
              <a:t>即 </a:t>
            </a:r>
            <a:r>
              <a:rPr kumimoji="1" lang="en-US" altLang="zh-CN" sz="2400" b="1" dirty="0">
                <a:latin typeface="Times New Roman" pitchFamily="18" charset="0"/>
                <a:sym typeface="Wingdings" pitchFamily="2" charset="2"/>
              </a:rPr>
              <a:t>TND</a:t>
            </a:r>
            <a:r>
              <a:rPr kumimoji="1" lang="zh-CN" altLang="en-US" sz="2400" b="1" dirty="0">
                <a:latin typeface="Times New Roman" pitchFamily="18" charset="0"/>
                <a:sym typeface="Wingdings" pitchFamily="2" charset="2"/>
              </a:rPr>
              <a:t>成立</a:t>
            </a:r>
          </a:p>
          <a:p>
            <a:pPr>
              <a:lnSpc>
                <a:spcPct val="90000"/>
              </a:lnSpc>
              <a:spcBef>
                <a:spcPct val="50000"/>
              </a:spcBef>
            </a:pPr>
            <a:r>
              <a:rPr kumimoji="1" lang="zh-CN" altLang="en-US" sz="2400" b="1" dirty="0">
                <a:latin typeface="Times New Roman" pitchFamily="18" charset="0"/>
                <a:sym typeface="Wingdings" pitchFamily="2" charset="2"/>
              </a:rPr>
              <a:t>故</a:t>
            </a:r>
            <a:r>
              <a:rPr kumimoji="1" lang="en-US" altLang="zh-CN" sz="2400" b="1" dirty="0">
                <a:latin typeface="Times New Roman" pitchFamily="18" charset="0"/>
              </a:rPr>
              <a:t>ρ</a:t>
            </a:r>
            <a:r>
              <a:rPr kumimoji="1" lang="zh-CN" altLang="en-US" sz="2400" b="1" dirty="0">
                <a:latin typeface="Times New Roman" pitchFamily="18" charset="0"/>
              </a:rPr>
              <a:t>是无损分解</a:t>
            </a:r>
          </a:p>
        </p:txBody>
      </p:sp>
      <p:sp>
        <p:nvSpPr>
          <p:cNvPr id="5" name="矩形 4"/>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71907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8548">
                                            <p:bg/>
                                          </p:spTgt>
                                        </p:tgtEl>
                                        <p:attrNameLst>
                                          <p:attrName>style.visibility</p:attrName>
                                        </p:attrNameLst>
                                      </p:cBhvr>
                                      <p:to>
                                        <p:strVal val="visible"/>
                                      </p:to>
                                    </p:set>
                                    <p:animEffect transition="in" filter="strips(upRight)">
                                      <p:cBhvr>
                                        <p:cTn id="7" dur="500"/>
                                        <p:tgtEl>
                                          <p:spTgt spid="108548">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8548">
                                            <p:txEl>
                                              <p:pRg st="0" end="0"/>
                                            </p:txEl>
                                          </p:spTgt>
                                        </p:tgtEl>
                                        <p:attrNameLst>
                                          <p:attrName>style.visibility</p:attrName>
                                        </p:attrNameLst>
                                      </p:cBhvr>
                                      <p:to>
                                        <p:strVal val="visible"/>
                                      </p:to>
                                    </p:set>
                                    <p:animEffect transition="in" filter="strips(upRight)">
                                      <p:cBhvr>
                                        <p:cTn id="12" dur="500"/>
                                        <p:tgtEl>
                                          <p:spTgt spid="1085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8548">
                                            <p:txEl>
                                              <p:pRg st="1" end="1"/>
                                            </p:txEl>
                                          </p:spTgt>
                                        </p:tgtEl>
                                        <p:attrNameLst>
                                          <p:attrName>style.visibility</p:attrName>
                                        </p:attrNameLst>
                                      </p:cBhvr>
                                      <p:to>
                                        <p:strVal val="visible"/>
                                      </p:to>
                                    </p:set>
                                    <p:animEffect transition="in" filter="strips(upRight)">
                                      <p:cBhvr>
                                        <p:cTn id="17" dur="500"/>
                                        <p:tgtEl>
                                          <p:spTgt spid="1085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8548">
                                            <p:txEl>
                                              <p:pRg st="2" end="2"/>
                                            </p:txEl>
                                          </p:spTgt>
                                        </p:tgtEl>
                                        <p:attrNameLst>
                                          <p:attrName>style.visibility</p:attrName>
                                        </p:attrNameLst>
                                      </p:cBhvr>
                                      <p:to>
                                        <p:strVal val="visible"/>
                                      </p:to>
                                    </p:set>
                                    <p:animEffect transition="in" filter="strips(upRight)">
                                      <p:cBhvr>
                                        <p:cTn id="22" dur="500"/>
                                        <p:tgtEl>
                                          <p:spTgt spid="1085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08548">
                                            <p:txEl>
                                              <p:pRg st="3" end="3"/>
                                            </p:txEl>
                                          </p:spTgt>
                                        </p:tgtEl>
                                        <p:attrNameLst>
                                          <p:attrName>style.visibility</p:attrName>
                                        </p:attrNameLst>
                                      </p:cBhvr>
                                      <p:to>
                                        <p:strVal val="visible"/>
                                      </p:to>
                                    </p:set>
                                    <p:animEffect transition="in" filter="strips(upRight)">
                                      <p:cBhvr>
                                        <p:cTn id="27" dur="500"/>
                                        <p:tgtEl>
                                          <p:spTgt spid="1085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8548">
                                            <p:txEl>
                                              <p:pRg st="4" end="4"/>
                                            </p:txEl>
                                          </p:spTgt>
                                        </p:tgtEl>
                                        <p:attrNameLst>
                                          <p:attrName>style.visibility</p:attrName>
                                        </p:attrNameLst>
                                      </p:cBhvr>
                                      <p:to>
                                        <p:strVal val="visible"/>
                                      </p:to>
                                    </p:set>
                                    <p:animEffect transition="in" filter="strips(upRight)">
                                      <p:cBhvr>
                                        <p:cTn id="32" dur="500"/>
                                        <p:tgtEl>
                                          <p:spTgt spid="1085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08548">
                                            <p:txEl>
                                              <p:pRg st="5" end="5"/>
                                            </p:txEl>
                                          </p:spTgt>
                                        </p:tgtEl>
                                        <p:attrNameLst>
                                          <p:attrName>style.visibility</p:attrName>
                                        </p:attrNameLst>
                                      </p:cBhvr>
                                      <p:to>
                                        <p:strVal val="visible"/>
                                      </p:to>
                                    </p:set>
                                    <p:animEffect transition="in" filter="strips(upRight)">
                                      <p:cBhvr>
                                        <p:cTn id="37" dur="500"/>
                                        <p:tgtEl>
                                          <p:spTgt spid="1085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108548">
                                            <p:txEl>
                                              <p:pRg st="6" end="6"/>
                                            </p:txEl>
                                          </p:spTgt>
                                        </p:tgtEl>
                                        <p:attrNameLst>
                                          <p:attrName>style.visibility</p:attrName>
                                        </p:attrNameLst>
                                      </p:cBhvr>
                                      <p:to>
                                        <p:strVal val="visible"/>
                                      </p:to>
                                    </p:set>
                                    <p:animEffect transition="in" filter="strips(upRight)">
                                      <p:cBhvr>
                                        <p:cTn id="42" dur="500"/>
                                        <p:tgtEl>
                                          <p:spTgt spid="10854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08547"/>
                                        </p:tgtEl>
                                        <p:attrNameLst>
                                          <p:attrName>style.visibility</p:attrName>
                                        </p:attrNameLst>
                                      </p:cBhvr>
                                      <p:to>
                                        <p:strVal val="visible"/>
                                      </p:to>
                                    </p:set>
                                    <p:anim calcmode="lin" valueType="num">
                                      <p:cBhvr>
                                        <p:cTn id="47" dur="500" fill="hold"/>
                                        <p:tgtEl>
                                          <p:spTgt spid="108547"/>
                                        </p:tgtEl>
                                        <p:attrNameLst>
                                          <p:attrName>ppt_w</p:attrName>
                                        </p:attrNameLst>
                                      </p:cBhvr>
                                      <p:tavLst>
                                        <p:tav tm="0">
                                          <p:val>
                                            <p:fltVal val="0"/>
                                          </p:val>
                                        </p:tav>
                                        <p:tav tm="100000">
                                          <p:val>
                                            <p:strVal val="#ppt_w"/>
                                          </p:val>
                                        </p:tav>
                                      </p:tavLst>
                                    </p:anim>
                                    <p:anim calcmode="lin" valueType="num">
                                      <p:cBhvr>
                                        <p:cTn id="48" dur="500" fill="hold"/>
                                        <p:tgtEl>
                                          <p:spTgt spid="1085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autoUpdateAnimBg="0"/>
      <p:bldP spid="108548"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990600" y="762001"/>
            <a:ext cx="7162800" cy="1587500"/>
          </a:xfrm>
          <a:solidFill>
            <a:schemeClr val="bg1"/>
          </a:solidFill>
          <a:ln w="38100">
            <a:noFill/>
          </a:ln>
        </p:spPr>
        <p:txBody>
          <a:bodyPr>
            <a:normAutofit lnSpcReduction="10000"/>
          </a:bodyPr>
          <a:lstStyle/>
          <a:p>
            <a:pPr eaLnBrk="1" hangingPunct="1">
              <a:lnSpc>
                <a:spcPct val="90000"/>
              </a:lnSpc>
              <a:buFontTx/>
              <a:buNone/>
            </a:pPr>
            <a:r>
              <a:rPr lang="en-US" altLang="zh-CN" sz="4000" dirty="0"/>
              <a:t>   </a:t>
            </a:r>
            <a:r>
              <a:rPr lang="en-US" altLang="zh-CN" dirty="0" smtClean="0"/>
              <a:t>ρ</a:t>
            </a:r>
            <a:r>
              <a:rPr lang="en-US" altLang="zh-CN" baseline="-20000" dirty="0" smtClean="0"/>
              <a:t>1</a:t>
            </a:r>
            <a:r>
              <a:rPr lang="en-US" altLang="zh-CN" dirty="0" smtClean="0"/>
              <a:t>={R</a:t>
            </a:r>
            <a:r>
              <a:rPr lang="en-US" altLang="zh-CN" baseline="-20000" dirty="0" smtClean="0"/>
              <a:t>1</a:t>
            </a:r>
            <a:r>
              <a:rPr lang="en-US" altLang="zh-CN" dirty="0" smtClean="0"/>
              <a:t>(T#)</a:t>
            </a:r>
            <a:r>
              <a:rPr lang="zh-CN" altLang="en-US" dirty="0" smtClean="0"/>
              <a:t>，</a:t>
            </a:r>
            <a:r>
              <a:rPr lang="en-US" altLang="zh-CN" dirty="0" smtClean="0"/>
              <a:t>R</a:t>
            </a:r>
            <a:r>
              <a:rPr lang="en-US" altLang="zh-CN" baseline="-20000" dirty="0" smtClean="0"/>
              <a:t>2</a:t>
            </a:r>
            <a:r>
              <a:rPr lang="en-US" altLang="zh-CN" dirty="0" smtClean="0"/>
              <a:t>(TD)</a:t>
            </a:r>
            <a:r>
              <a:rPr lang="zh-CN" altLang="en-US" dirty="0" smtClean="0"/>
              <a:t>，</a:t>
            </a:r>
            <a:r>
              <a:rPr lang="en-US" altLang="zh-CN" dirty="0" smtClean="0"/>
              <a:t>R</a:t>
            </a:r>
            <a:r>
              <a:rPr lang="en-US" altLang="zh-CN" baseline="-20000" dirty="0" smtClean="0"/>
              <a:t>3</a:t>
            </a:r>
            <a:r>
              <a:rPr lang="en-US" altLang="zh-CN" dirty="0" smtClean="0"/>
              <a:t>(DH)}</a:t>
            </a:r>
          </a:p>
          <a:p>
            <a:pPr eaLnBrk="1" hangingPunct="1">
              <a:lnSpc>
                <a:spcPct val="90000"/>
              </a:lnSpc>
              <a:buFontTx/>
              <a:buNone/>
            </a:pPr>
            <a:r>
              <a:rPr lang="en-US" altLang="zh-CN" dirty="0" smtClean="0"/>
              <a:t>    ρ</a:t>
            </a:r>
            <a:r>
              <a:rPr lang="en-US" altLang="zh-CN" baseline="-20000" dirty="0" smtClean="0"/>
              <a:t>2 </a:t>
            </a:r>
            <a:r>
              <a:rPr lang="en-US" altLang="zh-CN" dirty="0" smtClean="0"/>
              <a:t>={R</a:t>
            </a:r>
            <a:r>
              <a:rPr lang="en-US" altLang="zh-CN" baseline="-20000" dirty="0" smtClean="0"/>
              <a:t>1</a:t>
            </a:r>
            <a:r>
              <a:rPr lang="en-US" altLang="zh-CN" dirty="0" smtClean="0"/>
              <a:t>(T#</a:t>
            </a:r>
            <a:r>
              <a:rPr lang="zh-CN" altLang="en-US" dirty="0" smtClean="0"/>
              <a:t>，</a:t>
            </a:r>
            <a:r>
              <a:rPr lang="en-US" altLang="zh-CN" dirty="0" smtClean="0"/>
              <a:t>TD)</a:t>
            </a:r>
            <a:r>
              <a:rPr lang="zh-CN" altLang="en-US" dirty="0" smtClean="0"/>
              <a:t>，</a:t>
            </a:r>
            <a:r>
              <a:rPr lang="en-US" altLang="zh-CN" dirty="0" smtClean="0"/>
              <a:t>R</a:t>
            </a:r>
            <a:r>
              <a:rPr lang="en-US" altLang="zh-CN" baseline="-20000" dirty="0" smtClean="0"/>
              <a:t>2</a:t>
            </a:r>
            <a:r>
              <a:rPr lang="en-US" altLang="zh-CN" dirty="0" smtClean="0"/>
              <a:t>(T#</a:t>
            </a:r>
            <a:r>
              <a:rPr lang="zh-CN" altLang="en-US" dirty="0" smtClean="0"/>
              <a:t>，</a:t>
            </a:r>
            <a:r>
              <a:rPr lang="en-US" altLang="zh-CN" dirty="0" smtClean="0"/>
              <a:t>DH)}</a:t>
            </a:r>
          </a:p>
          <a:p>
            <a:pPr eaLnBrk="1" hangingPunct="1">
              <a:lnSpc>
                <a:spcPct val="90000"/>
              </a:lnSpc>
              <a:buFontTx/>
              <a:buNone/>
            </a:pPr>
            <a:r>
              <a:rPr lang="en-US" altLang="zh-CN" dirty="0" smtClean="0"/>
              <a:t>    ρ</a:t>
            </a:r>
            <a:r>
              <a:rPr lang="en-US" altLang="zh-CN" baseline="-20000" dirty="0" smtClean="0"/>
              <a:t>3</a:t>
            </a:r>
            <a:r>
              <a:rPr lang="en-US" altLang="zh-CN" dirty="0" smtClean="0"/>
              <a:t>={R</a:t>
            </a:r>
            <a:r>
              <a:rPr lang="en-US" altLang="zh-CN" baseline="-20000" dirty="0" smtClean="0"/>
              <a:t>1</a:t>
            </a:r>
            <a:r>
              <a:rPr lang="en-US" altLang="zh-CN" dirty="0" smtClean="0"/>
              <a:t>(T#</a:t>
            </a:r>
            <a:r>
              <a:rPr lang="zh-CN" altLang="en-US" dirty="0" smtClean="0"/>
              <a:t>，</a:t>
            </a:r>
            <a:r>
              <a:rPr lang="en-US" altLang="zh-CN" dirty="0" smtClean="0"/>
              <a:t>TD)</a:t>
            </a:r>
            <a:r>
              <a:rPr lang="zh-CN" altLang="en-US" dirty="0" smtClean="0"/>
              <a:t>，</a:t>
            </a:r>
            <a:r>
              <a:rPr lang="en-US" altLang="zh-CN" dirty="0" smtClean="0"/>
              <a:t>R</a:t>
            </a:r>
            <a:r>
              <a:rPr lang="en-US" altLang="zh-CN" baseline="-20000" dirty="0" smtClean="0"/>
              <a:t>2</a:t>
            </a:r>
            <a:r>
              <a:rPr lang="en-US" altLang="zh-CN" dirty="0" smtClean="0"/>
              <a:t>(TD</a:t>
            </a:r>
            <a:r>
              <a:rPr lang="zh-CN" altLang="en-US" dirty="0" smtClean="0"/>
              <a:t>，</a:t>
            </a:r>
            <a:r>
              <a:rPr lang="en-US" altLang="zh-CN" dirty="0" smtClean="0"/>
              <a:t>DH)}</a:t>
            </a:r>
            <a:endParaRPr lang="en-US" altLang="zh-CN" sz="2400" dirty="0"/>
          </a:p>
        </p:txBody>
      </p:sp>
      <p:sp>
        <p:nvSpPr>
          <p:cNvPr id="94210" name="灯片编号占位符 5"/>
          <p:cNvSpPr>
            <a:spLocks noGrp="1"/>
          </p:cNvSpPr>
          <p:nvPr>
            <p:ph type="sldNum" sz="quarter" idx="12"/>
          </p:nvPr>
        </p:nvSpPr>
        <p:spPr>
          <a:noFill/>
        </p:spPr>
        <p:txBody>
          <a:bodyPr/>
          <a:lstStyle/>
          <a:p>
            <a:fld id="{77D4B88F-C9F2-4106-B2C9-DE8BBB3ECF89}" type="slidenum">
              <a:rPr lang="en-US" altLang="zh-CN" smtClean="0"/>
              <a:pPr/>
              <a:t>51</a:t>
            </a:fld>
            <a:endParaRPr lang="en-US" altLang="zh-CN" smtClean="0"/>
          </a:p>
        </p:txBody>
      </p:sp>
      <p:sp>
        <p:nvSpPr>
          <p:cNvPr id="83971" name="Rectangle 3"/>
          <p:cNvSpPr>
            <a:spLocks noChangeArrowheads="1"/>
          </p:cNvSpPr>
          <p:nvPr/>
        </p:nvSpPr>
        <p:spPr bwMode="auto">
          <a:xfrm>
            <a:off x="381000" y="2730501"/>
            <a:ext cx="2743200" cy="2857500"/>
          </a:xfrm>
          <a:prstGeom prst="rect">
            <a:avLst/>
          </a:prstGeom>
          <a:solidFill>
            <a:schemeClr val="bg1"/>
          </a:solidFill>
          <a:ln w="38100">
            <a:noFill/>
            <a:miter lim="800000"/>
            <a:headEnd/>
            <a:tailEnd/>
          </a:ln>
        </p:spPr>
        <p:txBody>
          <a:bodyPr/>
          <a:lstStyle/>
          <a:p>
            <a:pPr marL="342891" indent="-342891">
              <a:spcBef>
                <a:spcPct val="20000"/>
              </a:spcBef>
            </a:pPr>
            <a:r>
              <a:rPr kumimoji="1" lang="en-US" altLang="zh-CN" sz="2800" dirty="0">
                <a:latin typeface="Times New Roman" pitchFamily="18" charset="0"/>
              </a:rPr>
              <a:t>      ρ</a:t>
            </a:r>
            <a:r>
              <a:rPr kumimoji="1" lang="en-US" altLang="zh-CN" sz="2800" baseline="-20000" dirty="0">
                <a:latin typeface="Times New Roman" pitchFamily="18" charset="0"/>
              </a:rPr>
              <a:t>1 </a:t>
            </a:r>
          </a:p>
          <a:p>
            <a:pPr marL="342891" indent="-342891">
              <a:spcBef>
                <a:spcPct val="20000"/>
              </a:spcBef>
            </a:pPr>
            <a:r>
              <a:rPr kumimoji="1" lang="en-US" altLang="zh-CN" sz="2800" dirty="0">
                <a:latin typeface="方正姚体" pitchFamily="2" charset="-122"/>
                <a:ea typeface="方正姚体" pitchFamily="2" charset="-122"/>
              </a:rPr>
              <a:t>T# TD  DH </a:t>
            </a:r>
          </a:p>
          <a:p>
            <a:pPr marL="342891" indent="-342891">
              <a:spcBef>
                <a:spcPct val="20000"/>
              </a:spcBef>
            </a:pPr>
            <a:r>
              <a:rPr kumimoji="1" lang="en-US" altLang="zh-CN" sz="2800" dirty="0">
                <a:latin typeface="Times New Roman" pitchFamily="18" charset="0"/>
              </a:rPr>
              <a:t>a</a:t>
            </a:r>
            <a:r>
              <a:rPr kumimoji="1" lang="en-US" altLang="zh-CN" sz="2800" baseline="-25000" dirty="0">
                <a:latin typeface="Times New Roman" pitchFamily="18" charset="0"/>
              </a:rPr>
              <a:t>1</a:t>
            </a:r>
            <a:r>
              <a:rPr kumimoji="1" lang="en-US" altLang="zh-CN" sz="2800" dirty="0">
                <a:latin typeface="Times New Roman" pitchFamily="18" charset="0"/>
              </a:rPr>
              <a:t>   b</a:t>
            </a:r>
            <a:r>
              <a:rPr kumimoji="1" lang="en-US" altLang="zh-CN" sz="2800" baseline="-25000" dirty="0">
                <a:latin typeface="Times New Roman" pitchFamily="18" charset="0"/>
              </a:rPr>
              <a:t>12</a:t>
            </a:r>
            <a:r>
              <a:rPr kumimoji="1" lang="en-US" altLang="zh-CN" sz="2800" dirty="0">
                <a:latin typeface="Times New Roman" pitchFamily="18" charset="0"/>
              </a:rPr>
              <a:t>   b</a:t>
            </a:r>
            <a:r>
              <a:rPr kumimoji="1" lang="en-US" altLang="zh-CN" sz="2800" baseline="-25000" dirty="0">
                <a:latin typeface="Times New Roman" pitchFamily="18" charset="0"/>
              </a:rPr>
              <a:t>13</a:t>
            </a:r>
            <a:r>
              <a:rPr kumimoji="1" lang="en-US" altLang="zh-CN" sz="2800" dirty="0">
                <a:latin typeface="Times New Roman" pitchFamily="18" charset="0"/>
              </a:rPr>
              <a:t> </a:t>
            </a:r>
          </a:p>
          <a:p>
            <a:pPr marL="342891" indent="-342891">
              <a:spcBef>
                <a:spcPct val="20000"/>
              </a:spcBef>
            </a:pPr>
            <a:r>
              <a:rPr kumimoji="1" lang="en-US" altLang="zh-CN" sz="2800" dirty="0">
                <a:latin typeface="Times New Roman" pitchFamily="18" charset="0"/>
              </a:rPr>
              <a:t>b</a:t>
            </a:r>
            <a:r>
              <a:rPr kumimoji="1" lang="en-US" altLang="zh-CN" sz="2800" baseline="-25000" dirty="0">
                <a:latin typeface="Times New Roman" pitchFamily="18" charset="0"/>
              </a:rPr>
              <a:t>21</a:t>
            </a:r>
            <a:r>
              <a:rPr kumimoji="1" lang="en-US" altLang="zh-CN" sz="2800" dirty="0">
                <a:latin typeface="Times New Roman" pitchFamily="18" charset="0"/>
              </a:rPr>
              <a:t>  a</a:t>
            </a:r>
            <a:r>
              <a:rPr kumimoji="1" lang="en-US" altLang="zh-CN" sz="2800" baseline="-25000" dirty="0">
                <a:latin typeface="Times New Roman" pitchFamily="18" charset="0"/>
              </a:rPr>
              <a:t>2  </a:t>
            </a:r>
            <a:r>
              <a:rPr kumimoji="1" lang="en-US" altLang="zh-CN" sz="2800" dirty="0">
                <a:latin typeface="Times New Roman" pitchFamily="18" charset="0"/>
              </a:rPr>
              <a:t>   b</a:t>
            </a:r>
            <a:r>
              <a:rPr kumimoji="1" lang="en-US" altLang="zh-CN" sz="2800" baseline="-25000" dirty="0">
                <a:latin typeface="Times New Roman" pitchFamily="18" charset="0"/>
              </a:rPr>
              <a:t>23</a:t>
            </a:r>
            <a:r>
              <a:rPr kumimoji="1" lang="en-US" altLang="zh-CN" sz="2800" dirty="0">
                <a:latin typeface="Times New Roman" pitchFamily="18" charset="0"/>
              </a:rPr>
              <a:t> </a:t>
            </a:r>
          </a:p>
          <a:p>
            <a:pPr marL="342891" indent="-342891">
              <a:spcBef>
                <a:spcPct val="20000"/>
              </a:spcBef>
            </a:pPr>
            <a:r>
              <a:rPr kumimoji="1" lang="en-US" altLang="zh-CN" sz="2800" dirty="0">
                <a:latin typeface="Times New Roman" pitchFamily="18" charset="0"/>
              </a:rPr>
              <a:t>b</a:t>
            </a:r>
            <a:r>
              <a:rPr kumimoji="1" lang="en-US" altLang="zh-CN" sz="2800" baseline="-25000" dirty="0">
                <a:latin typeface="Times New Roman" pitchFamily="18" charset="0"/>
              </a:rPr>
              <a:t>31</a:t>
            </a:r>
            <a:r>
              <a:rPr kumimoji="1" lang="en-US" altLang="zh-CN" sz="2800" dirty="0">
                <a:latin typeface="Times New Roman" pitchFamily="18" charset="0"/>
              </a:rPr>
              <a:t>  b</a:t>
            </a:r>
            <a:r>
              <a:rPr kumimoji="1" lang="en-US" altLang="zh-CN" sz="2800" baseline="-25000" dirty="0">
                <a:latin typeface="Times New Roman" pitchFamily="18" charset="0"/>
              </a:rPr>
              <a:t>32</a:t>
            </a:r>
            <a:r>
              <a:rPr kumimoji="1" lang="en-US" altLang="zh-CN" sz="2800" dirty="0">
                <a:latin typeface="Times New Roman" pitchFamily="18" charset="0"/>
              </a:rPr>
              <a:t>   a</a:t>
            </a:r>
            <a:r>
              <a:rPr kumimoji="1" lang="en-US" altLang="zh-CN" sz="2800" baseline="-25000" dirty="0">
                <a:latin typeface="Times New Roman" pitchFamily="18" charset="0"/>
              </a:rPr>
              <a:t>3</a:t>
            </a:r>
            <a:endParaRPr kumimoji="1" lang="en-US" altLang="zh-CN" sz="2800" dirty="0">
              <a:latin typeface="Times New Roman" pitchFamily="18" charset="0"/>
            </a:endParaRPr>
          </a:p>
        </p:txBody>
      </p:sp>
      <p:sp>
        <p:nvSpPr>
          <p:cNvPr id="83972" name="Text Box 4"/>
          <p:cNvSpPr txBox="1">
            <a:spLocks noChangeArrowheads="1"/>
          </p:cNvSpPr>
          <p:nvPr/>
        </p:nvSpPr>
        <p:spPr bwMode="auto">
          <a:xfrm>
            <a:off x="3286116" y="5301208"/>
            <a:ext cx="2514600" cy="341632"/>
          </a:xfrm>
          <a:prstGeom prst="rect">
            <a:avLst/>
          </a:prstGeom>
          <a:solidFill>
            <a:srgbClr val="FFFFCC"/>
          </a:solidFill>
          <a:ln w="38100">
            <a:noFill/>
            <a:miter lim="800000"/>
            <a:headEnd/>
            <a:tailEnd/>
          </a:ln>
        </p:spPr>
        <p:txBody>
          <a:bodyPr>
            <a:spAutoFit/>
          </a:bodyPr>
          <a:lstStyle/>
          <a:p>
            <a:pPr>
              <a:lnSpc>
                <a:spcPct val="90000"/>
              </a:lnSpc>
              <a:spcBef>
                <a:spcPct val="20000"/>
              </a:spcBef>
            </a:pPr>
            <a:r>
              <a:rPr kumimoji="1" lang="zh-CN" altLang="en-US" b="1" dirty="0">
                <a:latin typeface="Times New Roman" pitchFamily="18" charset="0"/>
                <a:ea typeface="方正姚体" pitchFamily="2" charset="-122"/>
              </a:rPr>
              <a:t>具有无损连接性</a:t>
            </a:r>
          </a:p>
        </p:txBody>
      </p:sp>
      <p:sp>
        <p:nvSpPr>
          <p:cNvPr id="83973" name="Rectangle 5"/>
          <p:cNvSpPr>
            <a:spLocks noChangeArrowheads="1"/>
          </p:cNvSpPr>
          <p:nvPr/>
        </p:nvSpPr>
        <p:spPr bwMode="auto">
          <a:xfrm>
            <a:off x="3276600" y="2730504"/>
            <a:ext cx="2590800" cy="2289858"/>
          </a:xfrm>
          <a:prstGeom prst="rect">
            <a:avLst/>
          </a:prstGeom>
          <a:solidFill>
            <a:schemeClr val="bg1"/>
          </a:solidFill>
          <a:ln w="38100">
            <a:noFill/>
            <a:miter lim="800000"/>
            <a:headEnd/>
            <a:tailEnd/>
          </a:ln>
        </p:spPr>
        <p:txBody>
          <a:bodyPr>
            <a:spAutoFit/>
          </a:bodyPr>
          <a:lstStyle/>
          <a:p>
            <a:pPr>
              <a:lnSpc>
                <a:spcPct val="90000"/>
              </a:lnSpc>
              <a:spcBef>
                <a:spcPct val="50000"/>
              </a:spcBef>
              <a:buSzPct val="85000"/>
            </a:pPr>
            <a:r>
              <a:rPr kumimoji="1" lang="en-US" altLang="zh-CN" sz="2800" dirty="0"/>
              <a:t>     ρ</a:t>
            </a:r>
            <a:r>
              <a:rPr kumimoji="1" lang="en-US" altLang="zh-CN" sz="2800" baseline="-20000" dirty="0"/>
              <a:t>2</a:t>
            </a:r>
          </a:p>
          <a:p>
            <a:pPr>
              <a:lnSpc>
                <a:spcPct val="90000"/>
              </a:lnSpc>
              <a:spcBef>
                <a:spcPct val="50000"/>
              </a:spcBef>
              <a:buSzPct val="85000"/>
            </a:pPr>
            <a:r>
              <a:rPr kumimoji="1" lang="en-US" altLang="zh-CN" sz="2800" dirty="0"/>
              <a:t>T#  TD   DH     </a:t>
            </a:r>
          </a:p>
          <a:p>
            <a:pPr>
              <a:lnSpc>
                <a:spcPct val="90000"/>
              </a:lnSpc>
              <a:spcBef>
                <a:spcPct val="50000"/>
              </a:spcBef>
              <a:buSzPct val="85000"/>
            </a:pPr>
            <a:r>
              <a:rPr kumimoji="1" lang="en-US" altLang="zh-CN" sz="2800" dirty="0"/>
              <a:t>a</a:t>
            </a:r>
            <a:r>
              <a:rPr kumimoji="1" lang="en-US" altLang="zh-CN" sz="2800" baseline="-25000" dirty="0"/>
              <a:t>1 </a:t>
            </a:r>
            <a:r>
              <a:rPr kumimoji="1" lang="en-US" altLang="zh-CN" sz="2800" dirty="0"/>
              <a:t>   a</a:t>
            </a:r>
            <a:r>
              <a:rPr kumimoji="1" lang="en-US" altLang="zh-CN" sz="2800" baseline="-25000" dirty="0"/>
              <a:t>2</a:t>
            </a:r>
            <a:r>
              <a:rPr kumimoji="1" lang="en-US" altLang="zh-CN" sz="2800" dirty="0"/>
              <a:t>    b</a:t>
            </a:r>
            <a:r>
              <a:rPr kumimoji="1" lang="en-US" altLang="zh-CN" sz="2800" baseline="-25000" dirty="0"/>
              <a:t>13</a:t>
            </a:r>
            <a:r>
              <a:rPr kumimoji="1" lang="en-US" altLang="zh-CN" sz="2800" dirty="0"/>
              <a:t>      </a:t>
            </a:r>
          </a:p>
          <a:p>
            <a:pPr>
              <a:lnSpc>
                <a:spcPct val="90000"/>
              </a:lnSpc>
              <a:spcBef>
                <a:spcPct val="50000"/>
              </a:spcBef>
              <a:buSzPct val="85000"/>
            </a:pPr>
            <a:r>
              <a:rPr kumimoji="1" lang="en-US" altLang="zh-CN" sz="2800" dirty="0"/>
              <a:t>a</a:t>
            </a:r>
            <a:r>
              <a:rPr kumimoji="1" lang="en-US" altLang="zh-CN" sz="2800" baseline="-25000" dirty="0"/>
              <a:t>1 </a:t>
            </a:r>
            <a:r>
              <a:rPr kumimoji="1" lang="en-US" altLang="zh-CN" sz="2800" dirty="0"/>
              <a:t>   b</a:t>
            </a:r>
            <a:r>
              <a:rPr kumimoji="1" lang="en-US" altLang="zh-CN" sz="2800" baseline="-25000" dirty="0"/>
              <a:t>22</a:t>
            </a:r>
            <a:r>
              <a:rPr kumimoji="1" lang="en-US" altLang="zh-CN" sz="2800" dirty="0"/>
              <a:t>   a</a:t>
            </a:r>
            <a:r>
              <a:rPr kumimoji="1" lang="en-US" altLang="zh-CN" sz="2800" baseline="-25000" dirty="0"/>
              <a:t>3</a:t>
            </a:r>
          </a:p>
        </p:txBody>
      </p:sp>
      <p:sp>
        <p:nvSpPr>
          <p:cNvPr id="83974" name="Rectangle 6"/>
          <p:cNvSpPr>
            <a:spLocks noChangeArrowheads="1"/>
          </p:cNvSpPr>
          <p:nvPr/>
        </p:nvSpPr>
        <p:spPr bwMode="auto">
          <a:xfrm>
            <a:off x="6019800" y="2730504"/>
            <a:ext cx="2971800" cy="2289858"/>
          </a:xfrm>
          <a:prstGeom prst="rect">
            <a:avLst/>
          </a:prstGeom>
          <a:solidFill>
            <a:schemeClr val="bg1"/>
          </a:solidFill>
          <a:ln w="38100">
            <a:noFill/>
            <a:miter lim="800000"/>
            <a:headEnd/>
            <a:tailEnd/>
          </a:ln>
        </p:spPr>
        <p:txBody>
          <a:bodyPr>
            <a:spAutoFit/>
          </a:bodyPr>
          <a:lstStyle/>
          <a:p>
            <a:pPr>
              <a:lnSpc>
                <a:spcPct val="90000"/>
              </a:lnSpc>
              <a:spcBef>
                <a:spcPct val="50000"/>
              </a:spcBef>
              <a:buSzPct val="85000"/>
            </a:pPr>
            <a:r>
              <a:rPr kumimoji="1" lang="en-US" altLang="zh-CN" sz="2800" dirty="0"/>
              <a:t> </a:t>
            </a:r>
            <a:r>
              <a:rPr kumimoji="1" lang="en-US" altLang="zh-CN" sz="2800" baseline="-20000" dirty="0"/>
              <a:t>        </a:t>
            </a:r>
            <a:r>
              <a:rPr kumimoji="1" lang="en-US" altLang="zh-CN" sz="2800" dirty="0"/>
              <a:t>ρ</a:t>
            </a:r>
            <a:r>
              <a:rPr kumimoji="1" lang="en-US" altLang="zh-CN" sz="2800" baseline="-20000" dirty="0"/>
              <a:t>3</a:t>
            </a:r>
            <a:endParaRPr kumimoji="1" lang="en-US" altLang="zh-CN" sz="2800" dirty="0"/>
          </a:p>
          <a:p>
            <a:pPr>
              <a:lnSpc>
                <a:spcPct val="90000"/>
              </a:lnSpc>
              <a:spcBef>
                <a:spcPct val="50000"/>
              </a:spcBef>
              <a:buSzPct val="85000"/>
            </a:pPr>
            <a:r>
              <a:rPr kumimoji="1" lang="en-US" altLang="zh-CN" sz="2800" dirty="0"/>
              <a:t>  T#  TD   DH</a:t>
            </a:r>
          </a:p>
          <a:p>
            <a:pPr>
              <a:lnSpc>
                <a:spcPct val="90000"/>
              </a:lnSpc>
              <a:spcBef>
                <a:spcPct val="50000"/>
              </a:spcBef>
              <a:buSzPct val="85000"/>
            </a:pPr>
            <a:r>
              <a:rPr kumimoji="1" lang="en-US" altLang="zh-CN" sz="2800" dirty="0"/>
              <a:t>   a</a:t>
            </a:r>
            <a:r>
              <a:rPr kumimoji="1" lang="en-US" altLang="zh-CN" sz="2800" baseline="-25000" dirty="0"/>
              <a:t>1 </a:t>
            </a:r>
            <a:r>
              <a:rPr kumimoji="1" lang="en-US" altLang="zh-CN" sz="2800" dirty="0"/>
              <a:t>   a</a:t>
            </a:r>
            <a:r>
              <a:rPr kumimoji="1" lang="en-US" altLang="zh-CN" sz="2800" baseline="-25000" dirty="0"/>
              <a:t>2</a:t>
            </a:r>
            <a:r>
              <a:rPr kumimoji="1" lang="en-US" altLang="zh-CN" sz="2800" dirty="0"/>
              <a:t>    b</a:t>
            </a:r>
            <a:r>
              <a:rPr kumimoji="1" lang="en-US" altLang="zh-CN" sz="2800" baseline="-25000" dirty="0"/>
              <a:t>13</a:t>
            </a:r>
            <a:r>
              <a:rPr kumimoji="1" lang="en-US" altLang="zh-CN" sz="2800" dirty="0"/>
              <a:t>  </a:t>
            </a:r>
          </a:p>
          <a:p>
            <a:pPr>
              <a:lnSpc>
                <a:spcPct val="90000"/>
              </a:lnSpc>
              <a:spcBef>
                <a:spcPct val="50000"/>
              </a:spcBef>
              <a:buSzPct val="85000"/>
            </a:pPr>
            <a:r>
              <a:rPr kumimoji="1" lang="en-US" altLang="zh-CN" sz="2800" dirty="0"/>
              <a:t>   b</a:t>
            </a:r>
            <a:r>
              <a:rPr kumimoji="1" lang="en-US" altLang="zh-CN" sz="2800" baseline="-25000" dirty="0"/>
              <a:t>21 </a:t>
            </a:r>
            <a:r>
              <a:rPr kumimoji="1" lang="en-US" altLang="zh-CN" sz="2800" dirty="0"/>
              <a:t>  a</a:t>
            </a:r>
            <a:r>
              <a:rPr kumimoji="1" lang="en-US" altLang="zh-CN" sz="2800" baseline="-25000" dirty="0"/>
              <a:t>2</a:t>
            </a:r>
            <a:r>
              <a:rPr kumimoji="1" lang="en-US" altLang="zh-CN" sz="2800" dirty="0"/>
              <a:t>    a</a:t>
            </a:r>
            <a:r>
              <a:rPr kumimoji="1" lang="en-US" altLang="zh-CN" sz="2800" baseline="-25000" dirty="0"/>
              <a:t>3</a:t>
            </a:r>
          </a:p>
        </p:txBody>
      </p:sp>
      <p:sp>
        <p:nvSpPr>
          <p:cNvPr id="83975" name="Text Box 7"/>
          <p:cNvSpPr txBox="1">
            <a:spLocks noChangeArrowheads="1"/>
          </p:cNvSpPr>
          <p:nvPr/>
        </p:nvSpPr>
        <p:spPr bwMode="auto">
          <a:xfrm>
            <a:off x="6143636" y="5301208"/>
            <a:ext cx="2514600" cy="341632"/>
          </a:xfrm>
          <a:prstGeom prst="rect">
            <a:avLst/>
          </a:prstGeom>
          <a:solidFill>
            <a:srgbClr val="FFFFCC"/>
          </a:solidFill>
          <a:ln w="38100">
            <a:noFill/>
            <a:miter lim="800000"/>
            <a:headEnd/>
            <a:tailEnd/>
          </a:ln>
        </p:spPr>
        <p:txBody>
          <a:bodyPr>
            <a:spAutoFit/>
          </a:bodyPr>
          <a:lstStyle/>
          <a:p>
            <a:pPr>
              <a:lnSpc>
                <a:spcPct val="90000"/>
              </a:lnSpc>
              <a:spcBef>
                <a:spcPct val="20000"/>
              </a:spcBef>
            </a:pPr>
            <a:r>
              <a:rPr kumimoji="1" lang="zh-CN" altLang="en-US" b="1" dirty="0">
                <a:latin typeface="Times New Roman" pitchFamily="18" charset="0"/>
                <a:ea typeface="方正姚体" pitchFamily="2" charset="-122"/>
              </a:rPr>
              <a:t>具有无损连接性</a:t>
            </a:r>
          </a:p>
        </p:txBody>
      </p:sp>
      <p:sp>
        <p:nvSpPr>
          <p:cNvPr id="9" name="矩形 8"/>
          <p:cNvSpPr/>
          <p:nvPr/>
        </p:nvSpPr>
        <p:spPr>
          <a:xfrm>
            <a:off x="755576" y="44627"/>
            <a:ext cx="572464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4.4.2 </a:t>
            </a:r>
            <a:r>
              <a:rPr lang="zh-CN" altLang="en-US" sz="3200" b="1" dirty="0">
                <a:solidFill>
                  <a:srgbClr val="FFFF00"/>
                </a:solidFill>
                <a:latin typeface="+mn-ea"/>
              </a:rPr>
              <a:t>分解的无损连接性判定</a:t>
            </a:r>
            <a:r>
              <a:rPr lang="en-US" altLang="zh-CN" sz="3200" b="1" dirty="0">
                <a:solidFill>
                  <a:srgbClr val="FFFF00"/>
                </a:solidFill>
                <a:latin typeface="+mn-ea"/>
              </a:rPr>
              <a:t>	</a:t>
            </a:r>
          </a:p>
        </p:txBody>
      </p:sp>
    </p:spTree>
    <p:extLst>
      <p:ext uri="{BB962C8B-B14F-4D97-AF65-F5344CB8AC3E}">
        <p14:creationId xmlns:p14="http://schemas.microsoft.com/office/powerpoint/2010/main" val="1459123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slide(fromRight)">
                                      <p:cBhvr>
                                        <p:cTn id="7" dur="500"/>
                                        <p:tgtEl>
                                          <p:spTgt spid="83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3970">
                                            <p:txEl>
                                              <p:pRg st="1" end="1"/>
                                            </p:txEl>
                                          </p:spTgt>
                                        </p:tgtEl>
                                        <p:attrNameLst>
                                          <p:attrName>style.visibility</p:attrName>
                                        </p:attrNameLst>
                                      </p:cBhvr>
                                      <p:to>
                                        <p:strVal val="visible"/>
                                      </p:to>
                                    </p:set>
                                    <p:animEffect transition="in" filter="slide(fromRight)">
                                      <p:cBhvr>
                                        <p:cTn id="12" dur="500"/>
                                        <p:tgtEl>
                                          <p:spTgt spid="83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3970">
                                            <p:txEl>
                                              <p:pRg st="2" end="2"/>
                                            </p:txEl>
                                          </p:spTgt>
                                        </p:tgtEl>
                                        <p:attrNameLst>
                                          <p:attrName>style.visibility</p:attrName>
                                        </p:attrNameLst>
                                      </p:cBhvr>
                                      <p:to>
                                        <p:strVal val="visible"/>
                                      </p:to>
                                    </p:set>
                                    <p:animEffect transition="in" filter="slide(fromRight)">
                                      <p:cBhvr>
                                        <p:cTn id="17" dur="500"/>
                                        <p:tgtEl>
                                          <p:spTgt spid="83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3971"/>
                                        </p:tgtEl>
                                        <p:attrNameLst>
                                          <p:attrName>style.visibility</p:attrName>
                                        </p:attrNameLst>
                                      </p:cBhvr>
                                      <p:to>
                                        <p:strVal val="visible"/>
                                      </p:to>
                                    </p:set>
                                    <p:anim calcmode="lin" valueType="num">
                                      <p:cBhvr additive="base">
                                        <p:cTn id="22" dur="500" fill="hold"/>
                                        <p:tgtEl>
                                          <p:spTgt spid="83971"/>
                                        </p:tgtEl>
                                        <p:attrNameLst>
                                          <p:attrName>ppt_x</p:attrName>
                                        </p:attrNameLst>
                                      </p:cBhvr>
                                      <p:tavLst>
                                        <p:tav tm="0">
                                          <p:val>
                                            <p:strVal val="0-#ppt_w/2"/>
                                          </p:val>
                                        </p:tav>
                                        <p:tav tm="100000">
                                          <p:val>
                                            <p:strVal val="#ppt_x"/>
                                          </p:val>
                                        </p:tav>
                                      </p:tavLst>
                                    </p:anim>
                                    <p:anim calcmode="lin" valueType="num">
                                      <p:cBhvr additive="base">
                                        <p:cTn id="23"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3973"/>
                                        </p:tgtEl>
                                        <p:attrNameLst>
                                          <p:attrName>style.visibility</p:attrName>
                                        </p:attrNameLst>
                                      </p:cBhvr>
                                      <p:to>
                                        <p:strVal val="visible"/>
                                      </p:to>
                                    </p:set>
                                    <p:anim calcmode="lin" valueType="num">
                                      <p:cBhvr additive="base">
                                        <p:cTn id="28" dur="500" fill="hold"/>
                                        <p:tgtEl>
                                          <p:spTgt spid="83973"/>
                                        </p:tgtEl>
                                        <p:attrNameLst>
                                          <p:attrName>ppt_x</p:attrName>
                                        </p:attrNameLst>
                                      </p:cBhvr>
                                      <p:tavLst>
                                        <p:tav tm="0">
                                          <p:val>
                                            <p:strVal val="0-#ppt_w/2"/>
                                          </p:val>
                                        </p:tav>
                                        <p:tav tm="100000">
                                          <p:val>
                                            <p:strVal val="#ppt_x"/>
                                          </p:val>
                                        </p:tav>
                                      </p:tavLst>
                                    </p:anim>
                                    <p:anim calcmode="lin" valueType="num">
                                      <p:cBhvr additive="base">
                                        <p:cTn id="29" dur="500" fill="hold"/>
                                        <p:tgtEl>
                                          <p:spTgt spid="8397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3972"/>
                                        </p:tgtEl>
                                        <p:attrNameLst>
                                          <p:attrName>style.visibility</p:attrName>
                                        </p:attrNameLst>
                                      </p:cBhvr>
                                      <p:to>
                                        <p:strVal val="visible"/>
                                      </p:to>
                                    </p:set>
                                    <p:anim calcmode="lin" valueType="num">
                                      <p:cBhvr additive="base">
                                        <p:cTn id="34" dur="500" fill="hold"/>
                                        <p:tgtEl>
                                          <p:spTgt spid="83972"/>
                                        </p:tgtEl>
                                        <p:attrNameLst>
                                          <p:attrName>ppt_x</p:attrName>
                                        </p:attrNameLst>
                                      </p:cBhvr>
                                      <p:tavLst>
                                        <p:tav tm="0">
                                          <p:val>
                                            <p:strVal val="0-#ppt_w/2"/>
                                          </p:val>
                                        </p:tav>
                                        <p:tav tm="100000">
                                          <p:val>
                                            <p:strVal val="#ppt_x"/>
                                          </p:val>
                                        </p:tav>
                                      </p:tavLst>
                                    </p:anim>
                                    <p:anim calcmode="lin" valueType="num">
                                      <p:cBhvr additive="base">
                                        <p:cTn id="35"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3974"/>
                                        </p:tgtEl>
                                        <p:attrNameLst>
                                          <p:attrName>style.visibility</p:attrName>
                                        </p:attrNameLst>
                                      </p:cBhvr>
                                      <p:to>
                                        <p:strVal val="visible"/>
                                      </p:to>
                                    </p:set>
                                    <p:anim calcmode="lin" valueType="num">
                                      <p:cBhvr additive="base">
                                        <p:cTn id="40" dur="500" fill="hold"/>
                                        <p:tgtEl>
                                          <p:spTgt spid="83974"/>
                                        </p:tgtEl>
                                        <p:attrNameLst>
                                          <p:attrName>ppt_x</p:attrName>
                                        </p:attrNameLst>
                                      </p:cBhvr>
                                      <p:tavLst>
                                        <p:tav tm="0">
                                          <p:val>
                                            <p:strVal val="0-#ppt_w/2"/>
                                          </p:val>
                                        </p:tav>
                                        <p:tav tm="100000">
                                          <p:val>
                                            <p:strVal val="#ppt_x"/>
                                          </p:val>
                                        </p:tav>
                                      </p:tavLst>
                                    </p:anim>
                                    <p:anim calcmode="lin" valueType="num">
                                      <p:cBhvr additive="base">
                                        <p:cTn id="41"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83975"/>
                                        </p:tgtEl>
                                        <p:attrNameLst>
                                          <p:attrName>style.visibility</p:attrName>
                                        </p:attrNameLst>
                                      </p:cBhvr>
                                      <p:to>
                                        <p:strVal val="visible"/>
                                      </p:to>
                                    </p:set>
                                    <p:anim calcmode="lin" valueType="num">
                                      <p:cBhvr additive="base">
                                        <p:cTn id="46" dur="500" fill="hold"/>
                                        <p:tgtEl>
                                          <p:spTgt spid="83975"/>
                                        </p:tgtEl>
                                        <p:attrNameLst>
                                          <p:attrName>ppt_x</p:attrName>
                                        </p:attrNameLst>
                                      </p:cBhvr>
                                      <p:tavLst>
                                        <p:tav tm="0">
                                          <p:val>
                                            <p:strVal val="0-#ppt_w/2"/>
                                          </p:val>
                                        </p:tav>
                                        <p:tav tm="100000">
                                          <p:val>
                                            <p:strVal val="#ppt_x"/>
                                          </p:val>
                                        </p:tav>
                                      </p:tavLst>
                                    </p:anim>
                                    <p:anim calcmode="lin" valueType="num">
                                      <p:cBhvr additive="base">
                                        <p:cTn id="47" dur="500" fill="hold"/>
                                        <p:tgtEl>
                                          <p:spTgt spid="83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advAuto="0"/>
      <p:bldP spid="83971" grpId="0" animBg="1" autoUpdateAnimBg="0"/>
      <p:bldP spid="83972" grpId="0" animBg="1" autoUpdateAnimBg="0"/>
      <p:bldP spid="83973" grpId="0" animBg="1" autoUpdateAnimBg="0"/>
      <p:bldP spid="83974" grpId="0" animBg="1" autoUpdateAnimBg="0"/>
      <p:bldP spid="8397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250831" y="788459"/>
            <a:ext cx="8569325" cy="4728773"/>
          </a:xfrm>
          <a:solidFill>
            <a:schemeClr val="bg1"/>
          </a:solidFill>
          <a:ln w="38100">
            <a:noFill/>
          </a:ln>
        </p:spPr>
        <p:txBody>
          <a:bodyPr/>
          <a:lstStyle/>
          <a:p>
            <a:pPr eaLnBrk="1" hangingPunct="1">
              <a:buFontTx/>
              <a:buNone/>
            </a:pPr>
            <a:r>
              <a:rPr lang="en-US" altLang="zh-CN" b="1" i="1" dirty="0">
                <a:solidFill>
                  <a:schemeClr val="tx2"/>
                </a:solidFill>
                <a:latin typeface="华文细黑" pitchFamily="2" charset="-122"/>
                <a:ea typeface="华文细黑" pitchFamily="2" charset="-122"/>
              </a:rPr>
              <a:t>3</a:t>
            </a:r>
            <a:r>
              <a:rPr lang="zh-CN" altLang="en-US" b="1" i="1" dirty="0">
                <a:solidFill>
                  <a:schemeClr val="tx2"/>
                </a:solidFill>
                <a:latin typeface="隶书" pitchFamily="49" charset="-122"/>
                <a:ea typeface="隶书" pitchFamily="49" charset="-122"/>
              </a:rPr>
              <a:t>、分解的函数依赖保持性：</a:t>
            </a:r>
          </a:p>
          <a:p>
            <a:pPr eaLnBrk="1" hangingPunct="1">
              <a:buFontTx/>
              <a:buNone/>
            </a:pPr>
            <a:r>
              <a:rPr lang="zh-CN" altLang="en-US" b="1" i="1" dirty="0">
                <a:solidFill>
                  <a:schemeClr val="tx2"/>
                </a:solidFill>
                <a:latin typeface="华文细黑" pitchFamily="2" charset="-122"/>
                <a:ea typeface="华文细黑" pitchFamily="2" charset="-122"/>
              </a:rPr>
              <a:t>   </a:t>
            </a:r>
            <a:r>
              <a:rPr lang="zh-CN" altLang="en-US" b="1" dirty="0">
                <a:latin typeface="华文细黑" pitchFamily="2" charset="-122"/>
                <a:ea typeface="华文细黑" pitchFamily="2" charset="-122"/>
              </a:rPr>
              <a:t>若关系</a:t>
            </a:r>
            <a:r>
              <a:rPr lang="en-US" altLang="zh-CN" b="1" dirty="0">
                <a:latin typeface="华文细黑" pitchFamily="2" charset="-122"/>
                <a:ea typeface="华文细黑" pitchFamily="2" charset="-122"/>
              </a:rPr>
              <a:t>R(U,F)</a:t>
            </a:r>
            <a:r>
              <a:rPr lang="zh-CN" altLang="en-US" b="1" dirty="0">
                <a:latin typeface="华文细黑" pitchFamily="2" charset="-122"/>
                <a:ea typeface="华文细黑" pitchFamily="2" charset="-122"/>
              </a:rPr>
              <a:t>的一个分解</a:t>
            </a:r>
            <a:r>
              <a:rPr lang="en-US" altLang="zh-CN" b="1" dirty="0">
                <a:latin typeface="华文细黑" pitchFamily="2" charset="-122"/>
                <a:ea typeface="华文细黑" pitchFamily="2" charset="-122"/>
              </a:rPr>
              <a:t>ρ={R</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(U</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,F</a:t>
            </a:r>
            <a:r>
              <a:rPr lang="en-US" altLang="zh-CN" b="1" baseline="-20000" dirty="0">
                <a:latin typeface="华文细黑" pitchFamily="2" charset="-122"/>
                <a:ea typeface="华文细黑" pitchFamily="2" charset="-122"/>
              </a:rPr>
              <a:t>1</a:t>
            </a:r>
            <a:r>
              <a:rPr lang="en-US" altLang="zh-CN" b="1" dirty="0">
                <a:latin typeface="华文细黑" pitchFamily="2" charset="-122"/>
                <a:ea typeface="华文细黑" pitchFamily="2" charset="-122"/>
              </a:rPr>
              <a:t>),</a:t>
            </a:r>
            <a:r>
              <a:rPr lang="en-US" altLang="zh-CN" b="1" dirty="0">
                <a:ea typeface="华文细黑" pitchFamily="2" charset="-122"/>
              </a:rPr>
              <a:t>…</a:t>
            </a:r>
            <a:r>
              <a:rPr lang="en-US" altLang="zh-CN" b="1" dirty="0">
                <a:latin typeface="华文细黑" pitchFamily="2" charset="-122"/>
                <a:ea typeface="华文细黑" pitchFamily="2" charset="-122"/>
              </a:rPr>
              <a:t>,</a:t>
            </a:r>
            <a:r>
              <a:rPr lang="en-US" altLang="zh-CN" b="1" dirty="0" err="1">
                <a:latin typeface="华文细黑" pitchFamily="2" charset="-122"/>
                <a:ea typeface="华文细黑" pitchFamily="2" charset="-122"/>
              </a:rPr>
              <a:t>R</a:t>
            </a:r>
            <a:r>
              <a:rPr lang="en-US" altLang="zh-CN" b="1" baseline="-20000" dirty="0" err="1">
                <a:latin typeface="华文细黑" pitchFamily="2" charset="-122"/>
                <a:ea typeface="华文细黑" pitchFamily="2" charset="-122"/>
              </a:rPr>
              <a:t>k</a:t>
            </a:r>
            <a:r>
              <a:rPr lang="en-US" altLang="zh-CN" b="1" dirty="0">
                <a:latin typeface="华文细黑" pitchFamily="2" charset="-122"/>
                <a:ea typeface="华文细黑" pitchFamily="2" charset="-122"/>
              </a:rPr>
              <a:t>(</a:t>
            </a:r>
            <a:r>
              <a:rPr lang="en-US" altLang="zh-CN" b="1" dirty="0" err="1">
                <a:latin typeface="华文细黑" pitchFamily="2" charset="-122"/>
                <a:ea typeface="华文细黑" pitchFamily="2" charset="-122"/>
              </a:rPr>
              <a:t>U</a:t>
            </a:r>
            <a:r>
              <a:rPr lang="en-US" altLang="zh-CN" b="1" baseline="-20000" dirty="0" err="1">
                <a:latin typeface="华文细黑" pitchFamily="2" charset="-122"/>
                <a:ea typeface="华文细黑" pitchFamily="2" charset="-122"/>
              </a:rPr>
              <a:t>k</a:t>
            </a:r>
            <a:r>
              <a:rPr lang="en-US" altLang="zh-CN" b="1" dirty="0" err="1">
                <a:latin typeface="华文细黑" pitchFamily="2" charset="-122"/>
                <a:ea typeface="华文细黑" pitchFamily="2" charset="-122"/>
              </a:rPr>
              <a:t>,F</a:t>
            </a:r>
            <a:r>
              <a:rPr lang="en-US" altLang="zh-CN" b="1" baseline="-20000" dirty="0" err="1">
                <a:latin typeface="华文细黑" pitchFamily="2" charset="-122"/>
                <a:ea typeface="华文细黑" pitchFamily="2" charset="-122"/>
              </a:rPr>
              <a:t>k</a:t>
            </a:r>
            <a:r>
              <a:rPr lang="en-US" altLang="zh-CN" b="1" dirty="0">
                <a:latin typeface="华文细黑" pitchFamily="2" charset="-122"/>
                <a:ea typeface="华文细黑" pitchFamily="2" charset="-122"/>
              </a:rPr>
              <a:t>)}</a:t>
            </a:r>
          </a:p>
          <a:p>
            <a:pPr eaLnBrk="1" hangingPunct="1">
              <a:buFontTx/>
              <a:buNone/>
            </a:pPr>
            <a:endParaRPr lang="en-US" altLang="zh-CN"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的所有函 数依赖的并集            逻辑蕴涵了</a:t>
            </a:r>
            <a:r>
              <a:rPr lang="en-US" altLang="zh-CN" b="1" dirty="0">
                <a:latin typeface="华文细黑" pitchFamily="2" charset="-122"/>
                <a:ea typeface="华文细黑" pitchFamily="2" charset="-122"/>
              </a:rPr>
              <a:t>F</a:t>
            </a:r>
            <a:r>
              <a:rPr lang="zh-CN" altLang="en-US" b="1" dirty="0">
                <a:latin typeface="华文细黑" pitchFamily="2" charset="-122"/>
                <a:ea typeface="华文细黑" pitchFamily="2" charset="-122"/>
              </a:rPr>
              <a:t>中</a:t>
            </a:r>
          </a:p>
          <a:p>
            <a:pPr eaLnBrk="1" hangingPunct="1">
              <a:buFontTx/>
              <a:buNone/>
            </a:pPr>
            <a:endParaRPr lang="zh-CN" altLang="en-US"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  所有函数依赖，即             </a:t>
            </a:r>
            <a:r>
              <a:rPr lang="en-US" altLang="zh-CN" b="1" dirty="0">
                <a:latin typeface="华文细黑" pitchFamily="2" charset="-122"/>
                <a:ea typeface="华文细黑" pitchFamily="2" charset="-122"/>
              </a:rPr>
              <a:t>=F</a:t>
            </a:r>
            <a:r>
              <a:rPr lang="en-US" altLang="zh-CN" b="1" baseline="30000" dirty="0">
                <a:latin typeface="华文细黑" pitchFamily="2" charset="-122"/>
                <a:ea typeface="华文细黑" pitchFamily="2" charset="-122"/>
              </a:rPr>
              <a:t>+</a:t>
            </a:r>
            <a:r>
              <a:rPr lang="zh-CN" altLang="en-US" b="1" dirty="0">
                <a:latin typeface="华文细黑" pitchFamily="2" charset="-122"/>
                <a:ea typeface="华文细黑" pitchFamily="2" charset="-122"/>
              </a:rPr>
              <a:t>，</a:t>
            </a:r>
            <a:endParaRPr lang="en-US" altLang="zh-CN" b="1" dirty="0">
              <a:latin typeface="华文细黑" pitchFamily="2" charset="-122"/>
              <a:ea typeface="华文细黑" pitchFamily="2" charset="-122"/>
            </a:endParaRPr>
          </a:p>
          <a:p>
            <a:pPr eaLnBrk="1" hangingPunct="1">
              <a:buFontTx/>
              <a:buNone/>
            </a:pPr>
            <a:endParaRPr lang="zh-CN" altLang="en-US" b="1" dirty="0">
              <a:latin typeface="华文细黑" pitchFamily="2" charset="-122"/>
              <a:ea typeface="华文细黑" pitchFamily="2" charset="-122"/>
            </a:endParaRPr>
          </a:p>
          <a:p>
            <a:pPr eaLnBrk="1" hangingPunct="1">
              <a:buFontTx/>
              <a:buNone/>
            </a:pPr>
            <a:r>
              <a:rPr lang="zh-CN" altLang="en-US" b="1" dirty="0">
                <a:latin typeface="华文细黑" pitchFamily="2" charset="-122"/>
                <a:ea typeface="华文细黑" pitchFamily="2" charset="-122"/>
              </a:rPr>
              <a:t>  则称分解</a:t>
            </a:r>
            <a:r>
              <a:rPr lang="en-US" altLang="zh-CN" b="1" dirty="0">
                <a:latin typeface="华文细黑" pitchFamily="2" charset="-122"/>
                <a:ea typeface="华文细黑" pitchFamily="2" charset="-122"/>
              </a:rPr>
              <a:t>ρ</a:t>
            </a:r>
            <a:r>
              <a:rPr lang="zh-CN" altLang="en-US" b="1" dirty="0">
                <a:latin typeface="华文细黑" pitchFamily="2" charset="-122"/>
                <a:ea typeface="华文细黑" pitchFamily="2" charset="-122"/>
              </a:rPr>
              <a:t>具有函数依赖保持性。</a:t>
            </a:r>
          </a:p>
        </p:txBody>
      </p:sp>
      <p:sp>
        <p:nvSpPr>
          <p:cNvPr id="95234" name="灯片编号占位符 5"/>
          <p:cNvSpPr>
            <a:spLocks noGrp="1"/>
          </p:cNvSpPr>
          <p:nvPr>
            <p:ph type="sldNum" sz="quarter" idx="12"/>
          </p:nvPr>
        </p:nvSpPr>
        <p:spPr>
          <a:noFill/>
        </p:spPr>
        <p:txBody>
          <a:bodyPr/>
          <a:lstStyle/>
          <a:p>
            <a:fld id="{2524BE2E-AE95-47CA-9C2E-ECC403679D06}" type="slidenum">
              <a:rPr lang="en-US" altLang="zh-CN" smtClean="0"/>
              <a:pPr/>
              <a:t>52</a:t>
            </a:fld>
            <a:endParaRPr lang="en-US" altLang="zh-CN" smtClean="0"/>
          </a:p>
        </p:txBody>
      </p:sp>
      <p:grpSp>
        <p:nvGrpSpPr>
          <p:cNvPr id="2" name="Group 7"/>
          <p:cNvGrpSpPr>
            <a:grpSpLocks/>
          </p:cNvGrpSpPr>
          <p:nvPr/>
        </p:nvGrpSpPr>
        <p:grpSpPr bwMode="auto">
          <a:xfrm>
            <a:off x="3341743" y="3155418"/>
            <a:ext cx="1349377" cy="801686"/>
            <a:chOff x="2448" y="2985"/>
            <a:chExt cx="850" cy="606"/>
          </a:xfrm>
        </p:grpSpPr>
        <p:sp>
          <p:nvSpPr>
            <p:cNvPr id="95241" name="Text Box 8"/>
            <p:cNvSpPr txBox="1">
              <a:spLocks noChangeArrowheads="1"/>
            </p:cNvSpPr>
            <p:nvPr/>
          </p:nvSpPr>
          <p:spPr bwMode="auto">
            <a:xfrm>
              <a:off x="2592" y="3312"/>
              <a:ext cx="432"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i=1</a:t>
              </a:r>
            </a:p>
          </p:txBody>
        </p:sp>
        <p:sp>
          <p:nvSpPr>
            <p:cNvPr id="95242" name="Text Box 9"/>
            <p:cNvSpPr txBox="1">
              <a:spLocks noChangeArrowheads="1"/>
            </p:cNvSpPr>
            <p:nvPr/>
          </p:nvSpPr>
          <p:spPr bwMode="auto">
            <a:xfrm>
              <a:off x="2640" y="2985"/>
              <a:ext cx="240"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k</a:t>
              </a:r>
            </a:p>
          </p:txBody>
        </p:sp>
        <p:sp>
          <p:nvSpPr>
            <p:cNvPr id="95243" name="Rectangle 10"/>
            <p:cNvSpPr>
              <a:spLocks noChangeArrowheads="1"/>
            </p:cNvSpPr>
            <p:nvPr/>
          </p:nvSpPr>
          <p:spPr bwMode="auto">
            <a:xfrm>
              <a:off x="2448" y="3072"/>
              <a:ext cx="850" cy="442"/>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rPr>
                <a:t>(∪F</a:t>
              </a:r>
              <a:r>
                <a:rPr kumimoji="1" lang="en-US" altLang="zh-CN" sz="3200" b="1" baseline="-20000" dirty="0">
                  <a:latin typeface="Times New Roman" pitchFamily="18" charset="0"/>
                </a:rPr>
                <a:t>i</a:t>
              </a:r>
              <a:r>
                <a:rPr kumimoji="1" lang="en-US" altLang="zh-CN" sz="3200" b="1" dirty="0">
                  <a:latin typeface="Times New Roman" pitchFamily="18" charset="0"/>
                </a:rPr>
                <a:t>)</a:t>
              </a:r>
              <a:r>
                <a:rPr kumimoji="1" lang="en-US" altLang="zh-CN" sz="3200" b="1" baseline="30000" dirty="0">
                  <a:latin typeface="Times New Roman" pitchFamily="18" charset="0"/>
                </a:rPr>
                <a:t>+</a:t>
              </a:r>
            </a:p>
          </p:txBody>
        </p:sp>
      </p:grpSp>
      <p:grpSp>
        <p:nvGrpSpPr>
          <p:cNvPr id="3" name="Group 3"/>
          <p:cNvGrpSpPr>
            <a:grpSpLocks/>
          </p:cNvGrpSpPr>
          <p:nvPr/>
        </p:nvGrpSpPr>
        <p:grpSpPr bwMode="auto">
          <a:xfrm>
            <a:off x="3923930" y="2174670"/>
            <a:ext cx="1193800" cy="801686"/>
            <a:chOff x="2448" y="2985"/>
            <a:chExt cx="752" cy="606"/>
          </a:xfrm>
        </p:grpSpPr>
        <p:sp>
          <p:nvSpPr>
            <p:cNvPr id="95238" name="Text Box 4"/>
            <p:cNvSpPr txBox="1">
              <a:spLocks noChangeArrowheads="1"/>
            </p:cNvSpPr>
            <p:nvPr/>
          </p:nvSpPr>
          <p:spPr bwMode="auto">
            <a:xfrm>
              <a:off x="2592" y="3312"/>
              <a:ext cx="432" cy="279"/>
            </a:xfrm>
            <a:prstGeom prst="rect">
              <a:avLst/>
            </a:prstGeom>
            <a:noFill/>
            <a:ln w="9525">
              <a:noFill/>
              <a:miter lim="800000"/>
              <a:headEnd/>
              <a:tailEnd/>
            </a:ln>
          </p:spPr>
          <p:txBody>
            <a:bodyPr>
              <a:spAutoFit/>
            </a:bodyPr>
            <a:lstStyle/>
            <a:p>
              <a:pPr>
                <a:spcBef>
                  <a:spcPct val="50000"/>
                </a:spcBef>
              </a:pPr>
              <a:r>
                <a:rPr kumimoji="1" lang="en-US" altLang="zh-CN" b="1" dirty="0" err="1">
                  <a:latin typeface="Times New Roman" pitchFamily="18" charset="0"/>
                </a:rPr>
                <a:t>i</a:t>
              </a:r>
              <a:r>
                <a:rPr kumimoji="1" lang="en-US" altLang="zh-CN" b="1" dirty="0">
                  <a:latin typeface="Times New Roman" pitchFamily="18" charset="0"/>
                </a:rPr>
                <a:t>=1</a:t>
              </a:r>
            </a:p>
          </p:txBody>
        </p:sp>
        <p:sp>
          <p:nvSpPr>
            <p:cNvPr id="95239" name="Text Box 5"/>
            <p:cNvSpPr txBox="1">
              <a:spLocks noChangeArrowheads="1"/>
            </p:cNvSpPr>
            <p:nvPr/>
          </p:nvSpPr>
          <p:spPr bwMode="auto">
            <a:xfrm>
              <a:off x="2640" y="2985"/>
              <a:ext cx="240" cy="279"/>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k</a:t>
              </a:r>
            </a:p>
          </p:txBody>
        </p:sp>
        <p:sp>
          <p:nvSpPr>
            <p:cNvPr id="95240" name="Rectangle 6"/>
            <p:cNvSpPr>
              <a:spLocks noChangeArrowheads="1"/>
            </p:cNvSpPr>
            <p:nvPr/>
          </p:nvSpPr>
          <p:spPr bwMode="auto">
            <a:xfrm>
              <a:off x="2448" y="3072"/>
              <a:ext cx="752" cy="442"/>
            </a:xfrm>
            <a:prstGeom prst="rect">
              <a:avLst/>
            </a:prstGeom>
            <a:noFill/>
            <a:ln w="9525">
              <a:noFill/>
              <a:miter lim="800000"/>
              <a:headEnd/>
              <a:tailEnd/>
            </a:ln>
          </p:spPr>
          <p:txBody>
            <a:bodyPr wrap="none">
              <a:spAutoFit/>
            </a:bodyPr>
            <a:lstStyle/>
            <a:p>
              <a:r>
                <a:rPr kumimoji="1" lang="en-US" altLang="zh-CN" sz="3200" b="1" dirty="0">
                  <a:latin typeface="Times New Roman" pitchFamily="18" charset="0"/>
                </a:rPr>
                <a:t>(∪F</a:t>
              </a:r>
              <a:r>
                <a:rPr kumimoji="1" lang="en-US" altLang="zh-CN" sz="3200" b="1" baseline="-20000" dirty="0">
                  <a:latin typeface="Times New Roman" pitchFamily="18" charset="0"/>
                </a:rPr>
                <a:t>i</a:t>
              </a:r>
              <a:r>
                <a:rPr kumimoji="1" lang="en-US" altLang="zh-CN" sz="3200" b="1" dirty="0">
                  <a:latin typeface="Times New Roman" pitchFamily="18" charset="0"/>
                </a:rPr>
                <a:t>)</a:t>
              </a:r>
              <a:endParaRPr kumimoji="1" lang="en-US" altLang="zh-CN" sz="3200" b="1" baseline="30000" dirty="0">
                <a:latin typeface="Times New Roman" pitchFamily="18" charset="0"/>
              </a:endParaRPr>
            </a:p>
          </p:txBody>
        </p:sp>
      </p:grpSp>
      <p:sp>
        <p:nvSpPr>
          <p:cNvPr id="12" name="矩形 11"/>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404311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barn(outVertical)">
                                      <p:cBhvr>
                                        <p:cTn id="7" dur="500"/>
                                        <p:tgtEl>
                                          <p:spTgt spid="8499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4994">
                                            <p:txEl>
                                              <p:pRg st="1" end="1"/>
                                            </p:txEl>
                                          </p:spTgt>
                                        </p:tgtEl>
                                        <p:attrNameLst>
                                          <p:attrName>style.visibility</p:attrName>
                                        </p:attrNameLst>
                                      </p:cBhvr>
                                      <p:to>
                                        <p:strVal val="visible"/>
                                      </p:to>
                                    </p:set>
                                    <p:animEffect transition="in" filter="barn(outVertical)">
                                      <p:cBhvr>
                                        <p:cTn id="11" dur="500"/>
                                        <p:tgtEl>
                                          <p:spTgt spid="84994">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84994">
                                            <p:txEl>
                                              <p:pRg st="3" end="3"/>
                                            </p:txEl>
                                          </p:spTgt>
                                        </p:tgtEl>
                                        <p:attrNameLst>
                                          <p:attrName>style.visibility</p:attrName>
                                        </p:attrNameLst>
                                      </p:cBhvr>
                                      <p:to>
                                        <p:strVal val="visible"/>
                                      </p:to>
                                    </p:set>
                                    <p:animEffect transition="in" filter="barn(outVertical)">
                                      <p:cBhvr>
                                        <p:cTn id="15" dur="500"/>
                                        <p:tgtEl>
                                          <p:spTgt spid="84994">
                                            <p:txEl>
                                              <p:pRg st="3" end="3"/>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84994">
                                            <p:txEl>
                                              <p:pRg st="5" end="5"/>
                                            </p:txEl>
                                          </p:spTgt>
                                        </p:tgtEl>
                                        <p:attrNameLst>
                                          <p:attrName>style.visibility</p:attrName>
                                        </p:attrNameLst>
                                      </p:cBhvr>
                                      <p:to>
                                        <p:strVal val="visible"/>
                                      </p:to>
                                    </p:set>
                                    <p:animEffect transition="in" filter="barn(outVertical)">
                                      <p:cBhvr>
                                        <p:cTn id="19" dur="500"/>
                                        <p:tgtEl>
                                          <p:spTgt spid="84994">
                                            <p:txEl>
                                              <p:pRg st="5" end="5"/>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84994">
                                            <p:txEl>
                                              <p:pRg st="7" end="7"/>
                                            </p:txEl>
                                          </p:spTgt>
                                        </p:tgtEl>
                                        <p:attrNameLst>
                                          <p:attrName>style.visibility</p:attrName>
                                        </p:attrNameLst>
                                      </p:cBhvr>
                                      <p:to>
                                        <p:strVal val="visible"/>
                                      </p:to>
                                    </p:set>
                                    <p:animEffect transition="in" filter="barn(outVertical)">
                                      <p:cBhvr>
                                        <p:cTn id="23" dur="500"/>
                                        <p:tgtEl>
                                          <p:spTgt spid="84994">
                                            <p:txEl>
                                              <p:pRg st="7" end="7"/>
                                            </p:txEl>
                                          </p:spTgt>
                                        </p:tgtEl>
                                      </p:cBhvr>
                                    </p:animEffect>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0-#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762000" y="1616367"/>
            <a:ext cx="7924800" cy="3746500"/>
          </a:xfrm>
          <a:solidFill>
            <a:schemeClr val="bg1"/>
          </a:solidFill>
          <a:ln w="38100">
            <a:noFill/>
          </a:ln>
        </p:spPr>
        <p:txBody>
          <a:bodyPr>
            <a:normAutofit lnSpcReduction="10000"/>
          </a:bodyPr>
          <a:lstStyle/>
          <a:p>
            <a:pPr eaLnBrk="1" hangingPunct="1">
              <a:lnSpc>
                <a:spcPct val="110000"/>
              </a:lnSpc>
              <a:buFontTx/>
              <a:buNone/>
            </a:pPr>
            <a:r>
              <a:rPr lang="zh-CN" altLang="en-US" b="1" dirty="0"/>
              <a:t>例：关系模式</a:t>
            </a:r>
            <a:r>
              <a:rPr lang="en-US" altLang="zh-CN" b="1" dirty="0"/>
              <a:t>R(U</a:t>
            </a:r>
            <a:r>
              <a:rPr lang="zh-CN" altLang="en-US" b="1" dirty="0"/>
              <a:t>，</a:t>
            </a:r>
            <a:r>
              <a:rPr lang="en-US" altLang="zh-CN" b="1" dirty="0"/>
              <a:t>F)     U={A</a:t>
            </a:r>
            <a:r>
              <a:rPr lang="zh-CN" altLang="en-US" b="1" dirty="0"/>
              <a:t>，</a:t>
            </a:r>
            <a:r>
              <a:rPr lang="en-US" altLang="zh-CN" b="1" dirty="0"/>
              <a:t>B</a:t>
            </a:r>
            <a:r>
              <a:rPr lang="zh-CN" altLang="en-US" b="1" dirty="0"/>
              <a:t>，</a:t>
            </a:r>
            <a:r>
              <a:rPr lang="en-US" altLang="zh-CN" b="1" dirty="0"/>
              <a:t>C</a:t>
            </a:r>
            <a:r>
              <a:rPr lang="zh-CN" altLang="en-US" b="1" dirty="0"/>
              <a:t>，</a:t>
            </a:r>
            <a:r>
              <a:rPr lang="en-US" altLang="zh-CN" b="1" dirty="0"/>
              <a:t>D}</a:t>
            </a:r>
          </a:p>
          <a:p>
            <a:pPr eaLnBrk="1" hangingPunct="1">
              <a:lnSpc>
                <a:spcPct val="110000"/>
              </a:lnSpc>
              <a:buFontTx/>
              <a:buNone/>
            </a:pPr>
            <a:r>
              <a:rPr lang="en-US" altLang="zh-CN" b="1" dirty="0"/>
              <a:t>F={A→B</a:t>
            </a:r>
            <a:r>
              <a:rPr lang="zh-CN" altLang="en-US" b="1" dirty="0"/>
              <a:t>，</a:t>
            </a:r>
            <a:r>
              <a:rPr lang="en-US" altLang="zh-CN" b="1" dirty="0"/>
              <a:t>B→C</a:t>
            </a:r>
            <a:r>
              <a:rPr lang="zh-CN" altLang="en-US" b="1" dirty="0"/>
              <a:t>，</a:t>
            </a:r>
            <a:r>
              <a:rPr lang="en-US" altLang="zh-CN" b="1" dirty="0"/>
              <a:t>C→D</a:t>
            </a:r>
            <a:r>
              <a:rPr lang="zh-CN" altLang="en-US" b="1" dirty="0"/>
              <a:t>，</a:t>
            </a:r>
            <a:r>
              <a:rPr lang="en-US" altLang="zh-CN" b="1" dirty="0"/>
              <a:t>D→A}</a:t>
            </a:r>
          </a:p>
          <a:p>
            <a:pPr eaLnBrk="1" hangingPunct="1">
              <a:lnSpc>
                <a:spcPct val="110000"/>
              </a:lnSpc>
              <a:buFontTx/>
              <a:buNone/>
            </a:pPr>
            <a:r>
              <a:rPr lang="zh-CN" altLang="en-US" b="1" dirty="0"/>
              <a:t>分解</a:t>
            </a:r>
            <a:r>
              <a:rPr lang="en-US" altLang="zh-CN" b="1" dirty="0"/>
              <a:t>ρ={R</a:t>
            </a:r>
            <a:r>
              <a:rPr lang="en-US" altLang="zh-CN" b="1" baseline="-20000" dirty="0"/>
              <a:t>1</a:t>
            </a:r>
            <a:r>
              <a:rPr lang="en-US" altLang="zh-CN" b="1" dirty="0"/>
              <a:t>(A</a:t>
            </a:r>
            <a:r>
              <a:rPr lang="zh-CN" altLang="en-US" b="1" dirty="0"/>
              <a:t>，</a:t>
            </a:r>
            <a:r>
              <a:rPr lang="en-US" altLang="zh-CN" b="1" dirty="0"/>
              <a:t>B)</a:t>
            </a:r>
            <a:r>
              <a:rPr lang="zh-CN" altLang="en-US" b="1" dirty="0"/>
              <a:t>，</a:t>
            </a:r>
            <a:r>
              <a:rPr lang="en-US" altLang="zh-CN" b="1" dirty="0"/>
              <a:t>R</a:t>
            </a:r>
            <a:r>
              <a:rPr lang="en-US" altLang="zh-CN" b="1" baseline="-20000" dirty="0"/>
              <a:t>2</a:t>
            </a:r>
            <a:r>
              <a:rPr lang="en-US" altLang="zh-CN" b="1" dirty="0"/>
              <a:t>(B</a:t>
            </a:r>
            <a:r>
              <a:rPr lang="zh-CN" altLang="en-US" b="1" dirty="0"/>
              <a:t>，</a:t>
            </a:r>
            <a:r>
              <a:rPr lang="en-US" altLang="zh-CN" b="1" dirty="0"/>
              <a:t>C)</a:t>
            </a:r>
            <a:r>
              <a:rPr lang="zh-CN" altLang="en-US" b="1" dirty="0"/>
              <a:t>，</a:t>
            </a:r>
            <a:r>
              <a:rPr lang="en-US" altLang="zh-CN" b="1" dirty="0"/>
              <a:t>R</a:t>
            </a:r>
            <a:r>
              <a:rPr lang="en-US" altLang="zh-CN" b="1" baseline="-20000" dirty="0"/>
              <a:t>3</a:t>
            </a:r>
            <a:r>
              <a:rPr lang="en-US" altLang="zh-CN" b="1" dirty="0"/>
              <a:t>(C</a:t>
            </a:r>
            <a:r>
              <a:rPr lang="zh-CN" altLang="en-US" b="1" dirty="0"/>
              <a:t>，</a:t>
            </a:r>
            <a:r>
              <a:rPr lang="en-US" altLang="zh-CN" b="1" dirty="0"/>
              <a:t>D)}</a:t>
            </a:r>
            <a:r>
              <a:rPr lang="zh-CN" altLang="en-US" b="1" dirty="0"/>
              <a:t>是否具有函数依赖保持性？其中：</a:t>
            </a:r>
          </a:p>
          <a:p>
            <a:pPr eaLnBrk="1" hangingPunct="1">
              <a:lnSpc>
                <a:spcPct val="110000"/>
              </a:lnSpc>
              <a:buFontTx/>
              <a:buNone/>
            </a:pPr>
            <a:r>
              <a:rPr lang="zh-CN" altLang="en-US" b="1" dirty="0"/>
              <a:t> </a:t>
            </a:r>
            <a:r>
              <a:rPr lang="en-US" altLang="zh-CN" b="1" dirty="0"/>
              <a:t>F1(A→B,B→A)</a:t>
            </a:r>
          </a:p>
          <a:p>
            <a:pPr eaLnBrk="1" hangingPunct="1">
              <a:lnSpc>
                <a:spcPct val="110000"/>
              </a:lnSpc>
              <a:buFontTx/>
              <a:buNone/>
            </a:pPr>
            <a:r>
              <a:rPr lang="en-US" altLang="zh-CN" b="1" dirty="0"/>
              <a:t> F2(B→C,C→B)</a:t>
            </a:r>
          </a:p>
          <a:p>
            <a:pPr eaLnBrk="1" hangingPunct="1">
              <a:lnSpc>
                <a:spcPct val="110000"/>
              </a:lnSpc>
              <a:buFontTx/>
              <a:buNone/>
            </a:pPr>
            <a:r>
              <a:rPr lang="en-US" altLang="zh-CN" b="1" dirty="0"/>
              <a:t> F3(C→D,D→C)</a:t>
            </a:r>
          </a:p>
        </p:txBody>
      </p:sp>
      <p:sp>
        <p:nvSpPr>
          <p:cNvPr id="96258" name="灯片编号占位符 5"/>
          <p:cNvSpPr>
            <a:spLocks noGrp="1"/>
          </p:cNvSpPr>
          <p:nvPr>
            <p:ph type="sldNum" sz="quarter" idx="12"/>
          </p:nvPr>
        </p:nvSpPr>
        <p:spPr>
          <a:noFill/>
        </p:spPr>
        <p:txBody>
          <a:bodyPr/>
          <a:lstStyle/>
          <a:p>
            <a:fld id="{D02DB9D9-0624-4E14-AFE2-CA7F7FDD9D4F}" type="slidenum">
              <a:rPr lang="en-US" altLang="zh-CN" smtClean="0"/>
              <a:pPr/>
              <a:t>53</a:t>
            </a:fld>
            <a:endParaRPr lang="en-US" altLang="zh-CN" smtClean="0"/>
          </a:p>
        </p:txBody>
      </p:sp>
      <p:sp>
        <p:nvSpPr>
          <p:cNvPr id="5" name="矩形 4"/>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3382649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slide(fromRight)">
                                      <p:cBhvr>
                                        <p:cTn id="7" dur="500"/>
                                        <p:tgtEl>
                                          <p:spTgt spid="860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6018">
                                            <p:txEl>
                                              <p:pRg st="1" end="1"/>
                                            </p:txEl>
                                          </p:spTgt>
                                        </p:tgtEl>
                                        <p:attrNameLst>
                                          <p:attrName>style.visibility</p:attrName>
                                        </p:attrNameLst>
                                      </p:cBhvr>
                                      <p:to>
                                        <p:strVal val="visible"/>
                                      </p:to>
                                    </p:set>
                                    <p:animEffect transition="in" filter="slide(fromRight)">
                                      <p:cBhvr>
                                        <p:cTn id="12" dur="500"/>
                                        <p:tgtEl>
                                          <p:spTgt spid="860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6018">
                                            <p:txEl>
                                              <p:pRg st="2" end="2"/>
                                            </p:txEl>
                                          </p:spTgt>
                                        </p:tgtEl>
                                        <p:attrNameLst>
                                          <p:attrName>style.visibility</p:attrName>
                                        </p:attrNameLst>
                                      </p:cBhvr>
                                      <p:to>
                                        <p:strVal val="visible"/>
                                      </p:to>
                                    </p:set>
                                    <p:animEffect transition="in" filter="slide(fromRight)">
                                      <p:cBhvr>
                                        <p:cTn id="17" dur="500"/>
                                        <p:tgtEl>
                                          <p:spTgt spid="860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6018">
                                            <p:txEl>
                                              <p:pRg st="3" end="3"/>
                                            </p:txEl>
                                          </p:spTgt>
                                        </p:tgtEl>
                                        <p:attrNameLst>
                                          <p:attrName>style.visibility</p:attrName>
                                        </p:attrNameLst>
                                      </p:cBhvr>
                                      <p:to>
                                        <p:strVal val="visible"/>
                                      </p:to>
                                    </p:set>
                                    <p:animEffect transition="in" filter="slide(fromRight)">
                                      <p:cBhvr>
                                        <p:cTn id="22" dur="500"/>
                                        <p:tgtEl>
                                          <p:spTgt spid="860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6018">
                                            <p:txEl>
                                              <p:pRg st="4" end="4"/>
                                            </p:txEl>
                                          </p:spTgt>
                                        </p:tgtEl>
                                        <p:attrNameLst>
                                          <p:attrName>style.visibility</p:attrName>
                                        </p:attrNameLst>
                                      </p:cBhvr>
                                      <p:to>
                                        <p:strVal val="visible"/>
                                      </p:to>
                                    </p:set>
                                    <p:animEffect transition="in" filter="slide(fromRight)">
                                      <p:cBhvr>
                                        <p:cTn id="27" dur="500"/>
                                        <p:tgtEl>
                                          <p:spTgt spid="860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86018">
                                            <p:txEl>
                                              <p:pRg st="5" end="5"/>
                                            </p:txEl>
                                          </p:spTgt>
                                        </p:tgtEl>
                                        <p:attrNameLst>
                                          <p:attrName>style.visibility</p:attrName>
                                        </p:attrNameLst>
                                      </p:cBhvr>
                                      <p:to>
                                        <p:strVal val="visible"/>
                                      </p:to>
                                    </p:set>
                                    <p:animEffect transition="in" filter="slide(fromRight)">
                                      <p:cBhvr>
                                        <p:cTn id="32" dur="500"/>
                                        <p:tgtEl>
                                          <p:spTgt spid="860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C674A2FB-BC45-42A5-A682-DB2F5B86B048}" type="slidenum">
              <a:rPr lang="en-US" altLang="zh-CN" smtClean="0"/>
              <a:pPr/>
              <a:t>54</a:t>
            </a:fld>
            <a:endParaRPr lang="en-US" altLang="zh-CN" smtClean="0"/>
          </a:p>
        </p:txBody>
      </p:sp>
      <p:sp>
        <p:nvSpPr>
          <p:cNvPr id="203781" name="Rectangle 5"/>
          <p:cNvSpPr>
            <a:spLocks noChangeArrowheads="1"/>
          </p:cNvSpPr>
          <p:nvPr/>
        </p:nvSpPr>
        <p:spPr bwMode="auto">
          <a:xfrm>
            <a:off x="118750" y="1246107"/>
            <a:ext cx="7921625" cy="2246769"/>
          </a:xfrm>
          <a:prstGeom prst="rect">
            <a:avLst/>
          </a:prstGeom>
          <a:noFill/>
          <a:ln w="38100">
            <a:noFill/>
            <a:miter lim="800000"/>
            <a:headEnd/>
            <a:tailEnd/>
          </a:ln>
        </p:spPr>
        <p:txBody>
          <a:bodyPr>
            <a:spAutoFit/>
          </a:bodyPr>
          <a:lstStyle/>
          <a:p>
            <a:r>
              <a:rPr kumimoji="1" lang="en-US" altLang="zh-CN" sz="2800" b="1" dirty="0">
                <a:latin typeface="Times New Roman" pitchFamily="18" charset="0"/>
              </a:rPr>
              <a:t>    </a:t>
            </a:r>
            <a:r>
              <a:rPr kumimoji="1" lang="zh-CN" altLang="en-US" sz="2800" b="1" dirty="0" smtClean="0">
                <a:latin typeface="Times New Roman" pitchFamily="18" charset="0"/>
              </a:rPr>
              <a:t>例：</a:t>
            </a:r>
            <a:r>
              <a:rPr kumimoji="1" lang="en-US" altLang="zh-CN" sz="2800" b="1" dirty="0" smtClean="0">
                <a:latin typeface="Times New Roman" pitchFamily="18" charset="0"/>
              </a:rPr>
              <a:t>  </a:t>
            </a:r>
            <a:r>
              <a:rPr kumimoji="1" lang="zh-CN" altLang="en-US" sz="2800" b="1" dirty="0">
                <a:latin typeface="Times New Roman" pitchFamily="18" charset="0"/>
              </a:rPr>
              <a:t>设有</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），其中， </a:t>
            </a:r>
            <a:r>
              <a:rPr kumimoji="1" lang="en-US" altLang="zh-CN" sz="2800" b="1" dirty="0">
                <a:latin typeface="Times New Roman" pitchFamily="18" charset="0"/>
              </a:rPr>
              <a:t>U={A</a:t>
            </a:r>
            <a:r>
              <a:rPr kumimoji="1" lang="zh-CN" altLang="en-US" sz="2800" b="1" dirty="0">
                <a:latin typeface="Times New Roman" pitchFamily="18" charset="0"/>
              </a:rPr>
              <a:t>，</a:t>
            </a:r>
            <a:r>
              <a:rPr kumimoji="1" lang="en-US" altLang="zh-CN" sz="2800" b="1" dirty="0">
                <a:latin typeface="Times New Roman" pitchFamily="18" charset="0"/>
              </a:rPr>
              <a:t>B</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D</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r>
              <a:rPr kumimoji="1" lang="en-US" altLang="zh-CN" sz="2800" b="1" dirty="0">
                <a:latin typeface="Times New Roman" pitchFamily="18" charset="0"/>
              </a:rPr>
              <a:t>F={ A→C</a:t>
            </a:r>
            <a:r>
              <a:rPr kumimoji="1" lang="zh-CN" altLang="en-US" sz="2800" b="1" dirty="0">
                <a:latin typeface="Times New Roman" pitchFamily="18" charset="0"/>
              </a:rPr>
              <a:t>， </a:t>
            </a:r>
            <a:r>
              <a:rPr kumimoji="1" lang="en-US" altLang="zh-CN" sz="2800" b="1" dirty="0">
                <a:latin typeface="Times New Roman" pitchFamily="18" charset="0"/>
              </a:rPr>
              <a:t>B→C</a:t>
            </a:r>
            <a:r>
              <a:rPr kumimoji="1" lang="zh-CN" altLang="en-US" sz="2800" b="1" dirty="0">
                <a:latin typeface="Times New Roman" pitchFamily="18" charset="0"/>
              </a:rPr>
              <a:t>，</a:t>
            </a:r>
            <a:r>
              <a:rPr kumimoji="1" lang="en-US" altLang="zh-CN" sz="2800" b="1" dirty="0">
                <a:latin typeface="Times New Roman" pitchFamily="18" charset="0"/>
              </a:rPr>
              <a:t>C→D</a:t>
            </a:r>
            <a:r>
              <a:rPr kumimoji="1" lang="zh-CN" altLang="en-US" sz="2800" b="1" dirty="0">
                <a:latin typeface="Times New Roman" pitchFamily="18" charset="0"/>
              </a:rPr>
              <a:t>， </a:t>
            </a:r>
            <a:r>
              <a:rPr kumimoji="1" lang="en-US" altLang="zh-CN" sz="2800" b="1" dirty="0">
                <a:latin typeface="Times New Roman" pitchFamily="18" charset="0"/>
              </a:rPr>
              <a:t>DF→C</a:t>
            </a:r>
            <a:r>
              <a:rPr kumimoji="1" lang="zh-CN" altLang="en-US" sz="2800" b="1" dirty="0">
                <a:latin typeface="Times New Roman" pitchFamily="18" charset="0"/>
              </a:rPr>
              <a:t>， </a:t>
            </a:r>
            <a:r>
              <a:rPr kumimoji="1" lang="en-US" altLang="zh-CN" sz="2800" b="1" dirty="0">
                <a:latin typeface="Times New Roman" pitchFamily="18" charset="0"/>
              </a:rPr>
              <a:t>CF→A }</a:t>
            </a:r>
            <a:r>
              <a:rPr kumimoji="1" lang="zh-CN" altLang="en-US" sz="2800" b="1" dirty="0">
                <a:latin typeface="Times New Roman" pitchFamily="18" charset="0"/>
              </a:rPr>
              <a:t>，</a:t>
            </a:r>
            <a:r>
              <a:rPr kumimoji="1" lang="en-US" altLang="zh-CN" sz="2800" b="1" dirty="0">
                <a:latin typeface="Times New Roman" pitchFamily="18" charset="0"/>
              </a:rPr>
              <a:t>R</a:t>
            </a:r>
            <a:r>
              <a:rPr kumimoji="1" lang="zh-CN" altLang="en-US" sz="2800" b="1" dirty="0">
                <a:latin typeface="Times New Roman" pitchFamily="18" charset="0"/>
              </a:rPr>
              <a:t>的一个分解为：</a:t>
            </a:r>
            <a:r>
              <a:rPr kumimoji="1" lang="en-US" altLang="zh-CN" sz="2800" b="1" dirty="0">
                <a:latin typeface="Times New Roman" pitchFamily="18" charset="0"/>
              </a:rPr>
              <a:t>R1=AB</a:t>
            </a:r>
            <a:r>
              <a:rPr kumimoji="1" lang="zh-CN" altLang="en-US" sz="2800" b="1" dirty="0">
                <a:latin typeface="Times New Roman" pitchFamily="18" charset="0"/>
              </a:rPr>
              <a:t>，</a:t>
            </a:r>
            <a:r>
              <a:rPr kumimoji="1" lang="en-US" altLang="zh-CN" sz="2800" b="1" dirty="0">
                <a:latin typeface="Times New Roman" pitchFamily="18" charset="0"/>
              </a:rPr>
              <a:t>R2=AD</a:t>
            </a:r>
            <a:r>
              <a:rPr kumimoji="1" lang="zh-CN" altLang="en-US" sz="2800" b="1" dirty="0">
                <a:latin typeface="Times New Roman" pitchFamily="18" charset="0"/>
              </a:rPr>
              <a:t>，</a:t>
            </a:r>
            <a:r>
              <a:rPr kumimoji="1" lang="en-US" altLang="zh-CN" sz="2800" b="1" dirty="0">
                <a:latin typeface="Times New Roman" pitchFamily="18" charset="0"/>
              </a:rPr>
              <a:t>R3=AF</a:t>
            </a:r>
            <a:r>
              <a:rPr kumimoji="1" lang="zh-CN" altLang="en-US" sz="2800" b="1" dirty="0">
                <a:latin typeface="Times New Roman" pitchFamily="18" charset="0"/>
              </a:rPr>
              <a:t>，</a:t>
            </a:r>
            <a:r>
              <a:rPr kumimoji="1" lang="en-US" altLang="zh-CN" sz="2800" b="1" dirty="0">
                <a:latin typeface="Times New Roman" pitchFamily="18" charset="0"/>
              </a:rPr>
              <a:t>R4=BF</a:t>
            </a:r>
            <a:r>
              <a:rPr kumimoji="1" lang="zh-CN" altLang="en-US" sz="2800" b="1" dirty="0">
                <a:latin typeface="Times New Roman" pitchFamily="18" charset="0"/>
              </a:rPr>
              <a:t>，</a:t>
            </a:r>
            <a:r>
              <a:rPr kumimoji="1" lang="en-US" altLang="zh-CN" sz="2800" b="1" dirty="0">
                <a:latin typeface="Times New Roman" pitchFamily="18" charset="0"/>
              </a:rPr>
              <a:t>R5=CDF</a:t>
            </a:r>
            <a:r>
              <a:rPr kumimoji="1" lang="zh-CN" altLang="en-US" sz="2800" b="1" dirty="0">
                <a:latin typeface="Times New Roman" pitchFamily="18" charset="0"/>
              </a:rPr>
              <a:t>，判断该分解是否具有函数依赖保持性。 </a:t>
            </a:r>
          </a:p>
        </p:txBody>
      </p:sp>
      <p:sp>
        <p:nvSpPr>
          <p:cNvPr id="5" name="矩形 4"/>
          <p:cNvSpPr/>
          <p:nvPr/>
        </p:nvSpPr>
        <p:spPr>
          <a:xfrm>
            <a:off x="755576" y="44627"/>
            <a:ext cx="664797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4.4.3 </a:t>
            </a:r>
            <a:r>
              <a:rPr lang="zh-CN" altLang="en-US" sz="3200" b="1" dirty="0">
                <a:solidFill>
                  <a:srgbClr val="FFFF00"/>
                </a:solidFill>
                <a:latin typeface="+mn-ea"/>
              </a:rPr>
              <a:t>分解的函数依赖保持判定</a:t>
            </a:r>
            <a:r>
              <a:rPr lang="en-US" altLang="zh-CN" sz="3200" b="1" dirty="0">
                <a:solidFill>
                  <a:srgbClr val="FFFF00"/>
                </a:solidFill>
                <a:latin typeface="+mn-ea"/>
              </a:rPr>
              <a:t>	</a:t>
            </a:r>
          </a:p>
        </p:txBody>
      </p:sp>
    </p:spTree>
    <p:extLst>
      <p:ext uri="{BB962C8B-B14F-4D97-AF65-F5344CB8AC3E}">
        <p14:creationId xmlns:p14="http://schemas.microsoft.com/office/powerpoint/2010/main" val="2922762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0-#ppt_w/2"/>
                                          </p:val>
                                        </p:tav>
                                        <p:tav tm="100000">
                                          <p:val>
                                            <p:strVal val="#ppt_x"/>
                                          </p:val>
                                        </p:tav>
                                      </p:tavLst>
                                    </p:anim>
                                    <p:anim calcmode="lin" valueType="num">
                                      <p:cBhvr additive="base">
                                        <p:cTn id="8" dur="500" fill="hold"/>
                                        <p:tgtEl>
                                          <p:spTgt spid="203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304800" y="952501"/>
            <a:ext cx="3733800" cy="4762500"/>
          </a:xfrm>
          <a:solidFill>
            <a:schemeClr val="bg1"/>
          </a:solidFill>
          <a:ln w="38100">
            <a:noFill/>
          </a:ln>
        </p:spPr>
        <p:txBody>
          <a:bodyPr>
            <a:normAutofit/>
          </a:bodyPr>
          <a:lstStyle/>
          <a:p>
            <a:pPr eaLnBrk="1" hangingPunct="1">
              <a:lnSpc>
                <a:spcPct val="120000"/>
              </a:lnSpc>
              <a:buFontTx/>
              <a:buNone/>
            </a:pPr>
            <a:r>
              <a:rPr lang="zh-CN" altLang="en-US" b="1" i="1" dirty="0"/>
              <a:t>二、模式分解</a:t>
            </a:r>
          </a:p>
          <a:p>
            <a:pPr eaLnBrk="1" hangingPunct="1">
              <a:lnSpc>
                <a:spcPct val="120000"/>
              </a:lnSpc>
              <a:buFontTx/>
              <a:buNone/>
            </a:pPr>
            <a:r>
              <a:rPr lang="zh-CN" altLang="en-US" b="1" dirty="0"/>
              <a:t>按照上面讨论的模式分解理论，一个模式分解必须满足：</a:t>
            </a:r>
          </a:p>
          <a:p>
            <a:pPr eaLnBrk="1" hangingPunct="1">
              <a:lnSpc>
                <a:spcPct val="120000"/>
              </a:lnSpc>
              <a:buFontTx/>
              <a:buNone/>
            </a:pPr>
            <a:r>
              <a:rPr lang="zh-CN" altLang="en-US" b="1" dirty="0"/>
              <a:t>①连接不失真性；</a:t>
            </a:r>
          </a:p>
          <a:p>
            <a:pPr eaLnBrk="1" hangingPunct="1">
              <a:lnSpc>
                <a:spcPct val="120000"/>
              </a:lnSpc>
              <a:buFontTx/>
              <a:buNone/>
            </a:pPr>
            <a:r>
              <a:rPr lang="zh-CN" altLang="en-US" b="1" dirty="0"/>
              <a:t>②依赖保持性；</a:t>
            </a:r>
          </a:p>
          <a:p>
            <a:pPr eaLnBrk="1" hangingPunct="1">
              <a:lnSpc>
                <a:spcPct val="120000"/>
              </a:lnSpc>
              <a:buFontTx/>
              <a:buNone/>
            </a:pPr>
            <a:r>
              <a:rPr lang="zh-CN" altLang="en-US" b="1" dirty="0"/>
              <a:t>③某一级范式。</a:t>
            </a:r>
          </a:p>
        </p:txBody>
      </p:sp>
      <p:sp>
        <p:nvSpPr>
          <p:cNvPr id="98306" name="灯片编号占位符 5"/>
          <p:cNvSpPr>
            <a:spLocks noGrp="1"/>
          </p:cNvSpPr>
          <p:nvPr>
            <p:ph type="sldNum" sz="quarter" idx="12"/>
          </p:nvPr>
        </p:nvSpPr>
        <p:spPr>
          <a:noFill/>
        </p:spPr>
        <p:txBody>
          <a:bodyPr/>
          <a:lstStyle/>
          <a:p>
            <a:fld id="{A434DA6E-4CC3-4394-A7AD-2AC7094E21F5}" type="slidenum">
              <a:rPr lang="en-US" altLang="zh-CN" smtClean="0"/>
              <a:pPr/>
              <a:t>55</a:t>
            </a:fld>
            <a:endParaRPr lang="en-US" altLang="zh-CN" smtClean="0"/>
          </a:p>
        </p:txBody>
      </p:sp>
      <p:sp>
        <p:nvSpPr>
          <p:cNvPr id="87043" name="Rectangle 3"/>
          <p:cNvSpPr>
            <a:spLocks noChangeArrowheads="1"/>
          </p:cNvSpPr>
          <p:nvPr/>
        </p:nvSpPr>
        <p:spPr bwMode="auto">
          <a:xfrm>
            <a:off x="4191006" y="952500"/>
            <a:ext cx="4557713" cy="4757208"/>
          </a:xfrm>
          <a:prstGeom prst="rect">
            <a:avLst/>
          </a:prstGeom>
          <a:solidFill>
            <a:schemeClr val="bg1"/>
          </a:solidFill>
          <a:ln w="38100">
            <a:noFill/>
            <a:miter lim="800000"/>
            <a:headEnd/>
            <a:tailEnd/>
          </a:ln>
        </p:spPr>
        <p:txBody>
          <a:bodyPr/>
          <a:lstStyle/>
          <a:p>
            <a:pPr marL="342891" indent="-342891">
              <a:lnSpc>
                <a:spcPct val="90000"/>
              </a:lnSpc>
              <a:spcBef>
                <a:spcPct val="20000"/>
              </a:spcBef>
            </a:pPr>
            <a:r>
              <a:rPr kumimoji="1" lang="zh-CN" altLang="en-US" sz="2800" b="1" dirty="0">
                <a:latin typeface="华文仿宋" pitchFamily="2" charset="-122"/>
                <a:ea typeface="华文仿宋" pitchFamily="2" charset="-122"/>
              </a:rPr>
              <a:t>模式分解的几个重要事实：</a:t>
            </a:r>
          </a:p>
          <a:p>
            <a:pPr marL="342891" indent="-342891">
              <a:lnSpc>
                <a:spcPct val="90000"/>
              </a:lnSpc>
              <a:spcBef>
                <a:spcPct val="20000"/>
              </a:spcBef>
            </a:pPr>
            <a:r>
              <a:rPr kumimoji="1" lang="en-US" altLang="zh-CN" sz="2800" b="1" dirty="0">
                <a:latin typeface="华文仿宋" pitchFamily="2" charset="-122"/>
                <a:ea typeface="华文仿宋" pitchFamily="2" charset="-122"/>
              </a:rPr>
              <a:t>1</a:t>
            </a:r>
            <a:r>
              <a:rPr kumimoji="1" lang="zh-CN" altLang="en-US" sz="2800" b="1" dirty="0">
                <a:latin typeface="华文仿宋" pitchFamily="2" charset="-122"/>
                <a:ea typeface="华文仿宋" pitchFamily="2" charset="-122"/>
              </a:rPr>
              <a:t>）若要求连接不失真，分解可达到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a:p>
            <a:pPr marL="342891" indent="-342891">
              <a:lnSpc>
                <a:spcPct val="90000"/>
              </a:lnSpc>
              <a:spcBef>
                <a:spcPct val="20000"/>
              </a:spcBef>
            </a:pPr>
            <a:r>
              <a:rPr kumimoji="1" lang="en-US" altLang="zh-CN" sz="2800" b="1" dirty="0">
                <a:latin typeface="华文仿宋" pitchFamily="2" charset="-122"/>
                <a:ea typeface="华文仿宋" pitchFamily="2" charset="-122"/>
              </a:rPr>
              <a:t>2</a:t>
            </a:r>
            <a:r>
              <a:rPr kumimoji="1" lang="zh-CN" altLang="en-US" sz="2800" b="1" dirty="0">
                <a:latin typeface="华文仿宋" pitchFamily="2" charset="-122"/>
                <a:ea typeface="华文仿宋" pitchFamily="2" charset="-122"/>
              </a:rPr>
              <a:t>）若要求依赖保持，则分解可达到</a:t>
            </a:r>
            <a:r>
              <a:rPr kumimoji="1" lang="en-US" altLang="zh-CN" sz="2800" b="1" dirty="0">
                <a:latin typeface="华文仿宋" pitchFamily="2" charset="-122"/>
                <a:ea typeface="华文仿宋" pitchFamily="2" charset="-122"/>
              </a:rPr>
              <a:t>3NF</a:t>
            </a:r>
            <a:r>
              <a:rPr kumimoji="1" lang="zh-CN" altLang="en-US" sz="2800" b="1" dirty="0">
                <a:latin typeface="华文仿宋" pitchFamily="2" charset="-122"/>
                <a:ea typeface="华文仿宋" pitchFamily="2" charset="-122"/>
              </a:rPr>
              <a:t>，但不一定能达到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a:p>
            <a:pPr marL="342891" indent="-342891">
              <a:lnSpc>
                <a:spcPct val="90000"/>
              </a:lnSpc>
              <a:spcBef>
                <a:spcPct val="20000"/>
              </a:spcBef>
            </a:pPr>
            <a:r>
              <a:rPr kumimoji="1" lang="en-US" altLang="zh-CN" sz="2800" b="1" dirty="0">
                <a:latin typeface="华文仿宋" pitchFamily="2" charset="-122"/>
                <a:ea typeface="华文仿宋" pitchFamily="2" charset="-122"/>
              </a:rPr>
              <a:t>3</a:t>
            </a:r>
            <a:r>
              <a:rPr kumimoji="1" lang="zh-CN" altLang="en-US" sz="2800" b="1" dirty="0">
                <a:latin typeface="华文仿宋" pitchFamily="2" charset="-122"/>
                <a:ea typeface="华文仿宋" pitchFamily="2" charset="-122"/>
              </a:rPr>
              <a:t>）若同时要求连接不失真和依赖保持，则分解可达到</a:t>
            </a:r>
            <a:r>
              <a:rPr kumimoji="1" lang="en-US" altLang="zh-CN" sz="2800" b="1" dirty="0">
                <a:latin typeface="华文仿宋" pitchFamily="2" charset="-122"/>
                <a:ea typeface="华文仿宋" pitchFamily="2" charset="-122"/>
              </a:rPr>
              <a:t>3NF</a:t>
            </a:r>
            <a:r>
              <a:rPr kumimoji="1" lang="zh-CN" altLang="en-US" sz="2800" b="1" dirty="0">
                <a:latin typeface="华文仿宋" pitchFamily="2" charset="-122"/>
                <a:ea typeface="华文仿宋" pitchFamily="2" charset="-122"/>
              </a:rPr>
              <a:t>，但不一定能达到</a:t>
            </a:r>
            <a:r>
              <a:rPr kumimoji="1" lang="en-US" altLang="zh-CN" sz="2800" b="1" dirty="0">
                <a:latin typeface="华文仿宋" pitchFamily="2" charset="-122"/>
                <a:ea typeface="华文仿宋" pitchFamily="2" charset="-122"/>
              </a:rPr>
              <a:t>BCNF</a:t>
            </a:r>
            <a:r>
              <a:rPr kumimoji="1" lang="zh-CN" altLang="en-US" sz="2800" b="1" dirty="0">
                <a:latin typeface="华文仿宋" pitchFamily="2" charset="-122"/>
                <a:ea typeface="华文仿宋" pitchFamily="2" charset="-122"/>
              </a:rPr>
              <a:t>。</a:t>
            </a:r>
          </a:p>
        </p:txBody>
      </p:sp>
      <p:sp>
        <p:nvSpPr>
          <p:cNvPr id="2" name="文本框 1"/>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97975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slide(fromRight)">
                                      <p:cBhvr>
                                        <p:cTn id="7" dur="500"/>
                                        <p:tgtEl>
                                          <p:spTgt spid="87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7042">
                                            <p:txEl>
                                              <p:pRg st="1" end="1"/>
                                            </p:txEl>
                                          </p:spTgt>
                                        </p:tgtEl>
                                        <p:attrNameLst>
                                          <p:attrName>style.visibility</p:attrName>
                                        </p:attrNameLst>
                                      </p:cBhvr>
                                      <p:to>
                                        <p:strVal val="visible"/>
                                      </p:to>
                                    </p:set>
                                    <p:animEffect transition="in" filter="slide(fromRight)">
                                      <p:cBhvr>
                                        <p:cTn id="12" dur="500"/>
                                        <p:tgtEl>
                                          <p:spTgt spid="870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7042">
                                            <p:txEl>
                                              <p:pRg st="2" end="2"/>
                                            </p:txEl>
                                          </p:spTgt>
                                        </p:tgtEl>
                                        <p:attrNameLst>
                                          <p:attrName>style.visibility</p:attrName>
                                        </p:attrNameLst>
                                      </p:cBhvr>
                                      <p:to>
                                        <p:strVal val="visible"/>
                                      </p:to>
                                    </p:set>
                                    <p:animEffect transition="in" filter="slide(fromRight)">
                                      <p:cBhvr>
                                        <p:cTn id="17" dur="500"/>
                                        <p:tgtEl>
                                          <p:spTgt spid="870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7042">
                                            <p:txEl>
                                              <p:pRg st="3" end="3"/>
                                            </p:txEl>
                                          </p:spTgt>
                                        </p:tgtEl>
                                        <p:attrNameLst>
                                          <p:attrName>style.visibility</p:attrName>
                                        </p:attrNameLst>
                                      </p:cBhvr>
                                      <p:to>
                                        <p:strVal val="visible"/>
                                      </p:to>
                                    </p:set>
                                    <p:animEffect transition="in" filter="slide(fromRight)">
                                      <p:cBhvr>
                                        <p:cTn id="22" dur="500"/>
                                        <p:tgtEl>
                                          <p:spTgt spid="870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7042">
                                            <p:txEl>
                                              <p:pRg st="4" end="4"/>
                                            </p:txEl>
                                          </p:spTgt>
                                        </p:tgtEl>
                                        <p:attrNameLst>
                                          <p:attrName>style.visibility</p:attrName>
                                        </p:attrNameLst>
                                      </p:cBhvr>
                                      <p:to>
                                        <p:strVal val="visible"/>
                                      </p:to>
                                    </p:set>
                                    <p:animEffect transition="in" filter="slide(fromRight)">
                                      <p:cBhvr>
                                        <p:cTn id="27" dur="500"/>
                                        <p:tgtEl>
                                          <p:spTgt spid="870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7043">
                                            <p:bg/>
                                          </p:spTgt>
                                        </p:tgtEl>
                                        <p:attrNameLst>
                                          <p:attrName>style.visibility</p:attrName>
                                        </p:attrNameLst>
                                      </p:cBhvr>
                                      <p:to>
                                        <p:strVal val="visible"/>
                                      </p:to>
                                    </p:set>
                                    <p:anim calcmode="lin" valueType="num">
                                      <p:cBhvr additive="base">
                                        <p:cTn id="32" dur="500" fill="hold"/>
                                        <p:tgtEl>
                                          <p:spTgt spid="87043">
                                            <p:bg/>
                                          </p:spTgt>
                                        </p:tgtEl>
                                        <p:attrNameLst>
                                          <p:attrName>ppt_x</p:attrName>
                                        </p:attrNameLst>
                                      </p:cBhvr>
                                      <p:tavLst>
                                        <p:tav tm="0">
                                          <p:val>
                                            <p:strVal val="0-#ppt_w/2"/>
                                          </p:val>
                                        </p:tav>
                                        <p:tav tm="100000">
                                          <p:val>
                                            <p:strVal val="#ppt_x"/>
                                          </p:val>
                                        </p:tav>
                                      </p:tavLst>
                                    </p:anim>
                                    <p:anim calcmode="lin" valueType="num">
                                      <p:cBhvr additive="base">
                                        <p:cTn id="33" dur="500" fill="hold"/>
                                        <p:tgtEl>
                                          <p:spTgt spid="87043">
                                            <p:bg/>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7043">
                                            <p:txEl>
                                              <p:pRg st="0" end="0"/>
                                            </p:txEl>
                                          </p:spTgt>
                                        </p:tgtEl>
                                        <p:attrNameLst>
                                          <p:attrName>style.visibility</p:attrName>
                                        </p:attrNameLst>
                                      </p:cBhvr>
                                      <p:to>
                                        <p:strVal val="visible"/>
                                      </p:to>
                                    </p:set>
                                    <p:anim calcmode="lin" valueType="num">
                                      <p:cBhvr additive="base">
                                        <p:cTn id="38"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87043">
                                            <p:txEl>
                                              <p:pRg st="1" end="1"/>
                                            </p:txEl>
                                          </p:spTgt>
                                        </p:tgtEl>
                                        <p:attrNameLst>
                                          <p:attrName>style.visibility</p:attrName>
                                        </p:attrNameLst>
                                      </p:cBhvr>
                                      <p:to>
                                        <p:strVal val="visible"/>
                                      </p:to>
                                    </p:set>
                                    <p:anim calcmode="lin" valueType="num">
                                      <p:cBhvr additive="base">
                                        <p:cTn id="44" dur="50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87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87043">
                                            <p:txEl>
                                              <p:pRg st="2" end="2"/>
                                            </p:txEl>
                                          </p:spTgt>
                                        </p:tgtEl>
                                        <p:attrNameLst>
                                          <p:attrName>style.visibility</p:attrName>
                                        </p:attrNameLst>
                                      </p:cBhvr>
                                      <p:to>
                                        <p:strVal val="visible"/>
                                      </p:to>
                                    </p:set>
                                    <p:anim calcmode="lin" valueType="num">
                                      <p:cBhvr additive="base">
                                        <p:cTn id="50" dur="500" fill="hold"/>
                                        <p:tgtEl>
                                          <p:spTgt spid="87043">
                                            <p:txEl>
                                              <p:pRg st="2" end="2"/>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87043">
                                            <p:txEl>
                                              <p:pRg st="3" end="3"/>
                                            </p:txEl>
                                          </p:spTgt>
                                        </p:tgtEl>
                                        <p:attrNameLst>
                                          <p:attrName>style.visibility</p:attrName>
                                        </p:attrNameLst>
                                      </p:cBhvr>
                                      <p:to>
                                        <p:strVal val="visible"/>
                                      </p:to>
                                    </p:set>
                                    <p:anim calcmode="lin" valueType="num">
                                      <p:cBhvr additive="base">
                                        <p:cTn id="56" dur="500" fill="hold"/>
                                        <p:tgtEl>
                                          <p:spTgt spid="87043">
                                            <p:txEl>
                                              <p:pRg st="3" end="3"/>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870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advAuto="0"/>
      <p:bldP spid="87043" grpId="0" build="p"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p>
            <a:fld id="{BC37840B-4879-4C7F-B1E7-A9D1A5A62D6A}" type="slidenum">
              <a:rPr lang="en-US" altLang="zh-CN" smtClean="0"/>
              <a:pPr/>
              <a:t>56</a:t>
            </a:fld>
            <a:endParaRPr lang="en-US" altLang="zh-CN" smtClean="0"/>
          </a:p>
        </p:txBody>
      </p:sp>
      <p:sp>
        <p:nvSpPr>
          <p:cNvPr id="99331" name="Text Box 2"/>
          <p:cNvSpPr txBox="1">
            <a:spLocks noChangeArrowheads="1"/>
          </p:cNvSpPr>
          <p:nvPr/>
        </p:nvSpPr>
        <p:spPr bwMode="auto">
          <a:xfrm>
            <a:off x="152400" y="1618924"/>
            <a:ext cx="8991600" cy="3970318"/>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rPr>
              <a:t>输入</a:t>
            </a:r>
            <a:r>
              <a:rPr kumimoji="1" lang="zh-CN" altLang="en-US" sz="2800" b="1" dirty="0">
                <a:latin typeface="Times New Roman" pitchFamily="18" charset="0"/>
              </a:rPr>
              <a:t>：关系模式</a:t>
            </a:r>
            <a:r>
              <a:rPr kumimoji="1" lang="en-US" altLang="zh-CN" sz="2800" b="1" dirty="0">
                <a:latin typeface="Times New Roman" pitchFamily="18" charset="0"/>
              </a:rPr>
              <a:t>R</a:t>
            </a:r>
            <a:r>
              <a:rPr kumimoji="1" lang="zh-CN" altLang="en-US" sz="2800" b="1" dirty="0">
                <a:latin typeface="Times New Roman" pitchFamily="18" charset="0"/>
              </a:rPr>
              <a:t>和函数依赖集</a:t>
            </a:r>
            <a:r>
              <a:rPr kumimoji="1" lang="en-US" altLang="zh-CN" sz="2800" b="1" dirty="0">
                <a:latin typeface="Times New Roman" pitchFamily="18" charset="0"/>
              </a:rPr>
              <a:t>F</a:t>
            </a:r>
          </a:p>
          <a:p>
            <a:pPr>
              <a:spcBef>
                <a:spcPct val="50000"/>
              </a:spcBef>
            </a:pPr>
            <a:r>
              <a:rPr kumimoji="1" lang="zh-CN" altLang="en-US" sz="2800" b="1" dirty="0">
                <a:solidFill>
                  <a:schemeClr val="accent2"/>
                </a:solidFill>
                <a:latin typeface="Times New Roman" pitchFamily="18" charset="0"/>
              </a:rPr>
              <a:t>输出</a:t>
            </a:r>
            <a:r>
              <a:rPr kumimoji="1" lang="zh-CN" altLang="en-US" sz="2800" b="1" dirty="0">
                <a:latin typeface="Times New Roman" pitchFamily="18" charset="0"/>
              </a:rPr>
              <a:t>：结果为</a:t>
            </a:r>
            <a:r>
              <a:rPr kumimoji="1" lang="en-US" altLang="zh-CN" sz="2800" b="1" dirty="0">
                <a:latin typeface="Times New Roman" pitchFamily="18" charset="0"/>
              </a:rPr>
              <a:t>3NF</a:t>
            </a:r>
            <a:r>
              <a:rPr kumimoji="1" lang="zh-CN" altLang="en-US" sz="2800" b="1" dirty="0">
                <a:latin typeface="Times New Roman" pitchFamily="18" charset="0"/>
              </a:rPr>
              <a:t>的一个依赖保持分解</a:t>
            </a:r>
          </a:p>
          <a:p>
            <a:pPr>
              <a:spcBef>
                <a:spcPct val="50000"/>
              </a:spcBef>
            </a:pPr>
            <a:r>
              <a:rPr kumimoji="1" lang="zh-CN" altLang="en-US" sz="2800" b="1" dirty="0">
                <a:solidFill>
                  <a:schemeClr val="accent2"/>
                </a:solidFill>
                <a:latin typeface="Times New Roman" pitchFamily="18" charset="0"/>
              </a:rPr>
              <a:t>步骤：</a:t>
            </a:r>
          </a:p>
          <a:p>
            <a:pPr>
              <a:spcBef>
                <a:spcPct val="50000"/>
              </a:spcBef>
            </a:pPr>
            <a:r>
              <a:rPr kumimoji="1" lang="en-US" altLang="zh-CN" sz="2800" b="1" dirty="0">
                <a:latin typeface="Times New Roman" pitchFamily="18" charset="0"/>
              </a:rPr>
              <a:t>1.</a:t>
            </a:r>
            <a:r>
              <a:rPr kumimoji="1" lang="zh-CN" altLang="en-US" sz="2800" b="1" dirty="0">
                <a:latin typeface="Times New Roman" pitchFamily="18" charset="0"/>
              </a:rPr>
              <a:t>对</a:t>
            </a:r>
            <a:r>
              <a:rPr kumimoji="1" lang="en-US" altLang="zh-CN" sz="2800" b="1" dirty="0">
                <a:latin typeface="Times New Roman" pitchFamily="18" charset="0"/>
              </a:rPr>
              <a:t>R</a:t>
            </a:r>
            <a:r>
              <a:rPr kumimoji="1" lang="zh-CN" altLang="en-US" sz="2800" b="1" dirty="0">
                <a:latin typeface="Times New Roman" pitchFamily="18" charset="0"/>
              </a:rPr>
              <a:t>中的函数依赖集</a:t>
            </a:r>
            <a:r>
              <a:rPr kumimoji="1" lang="en-US" altLang="zh-CN" sz="2800" b="1" dirty="0">
                <a:latin typeface="Times New Roman" pitchFamily="18" charset="0"/>
              </a:rPr>
              <a:t>F</a:t>
            </a:r>
            <a:r>
              <a:rPr kumimoji="1" lang="zh-CN" altLang="en-US" sz="2800" b="1" dirty="0">
                <a:latin typeface="Times New Roman" pitchFamily="18" charset="0"/>
              </a:rPr>
              <a:t>进行极小化处理（处理后的函数依赖集仍记为</a:t>
            </a:r>
            <a:r>
              <a:rPr kumimoji="1" lang="en-US" altLang="zh-CN" sz="2800" b="1" dirty="0">
                <a:latin typeface="Times New Roman" pitchFamily="18" charset="0"/>
              </a:rPr>
              <a:t>F</a:t>
            </a:r>
            <a:r>
              <a:rPr kumimoji="1" lang="zh-CN" altLang="en-US" sz="2800" b="1" dirty="0">
                <a:latin typeface="Times New Roman" pitchFamily="18" charset="0"/>
              </a:rPr>
              <a:t>）</a:t>
            </a:r>
          </a:p>
          <a:p>
            <a:pPr>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找出不在</a:t>
            </a:r>
            <a:r>
              <a:rPr kumimoji="1" lang="en-US" altLang="zh-CN" sz="2800" b="1" dirty="0">
                <a:latin typeface="Times New Roman" pitchFamily="18" charset="0"/>
              </a:rPr>
              <a:t>F</a:t>
            </a:r>
            <a:r>
              <a:rPr kumimoji="1" lang="zh-CN" altLang="en-US" sz="2800" b="1" dirty="0">
                <a:latin typeface="Times New Roman" pitchFamily="18" charset="0"/>
              </a:rPr>
              <a:t>中出现的属性，把这样的属性构成一个关系模式，把这些属性从</a:t>
            </a:r>
            <a:r>
              <a:rPr kumimoji="1" lang="en-US" altLang="zh-CN" sz="2800" b="1" dirty="0">
                <a:latin typeface="Times New Roman" pitchFamily="18" charset="0"/>
              </a:rPr>
              <a:t>U</a:t>
            </a:r>
            <a:r>
              <a:rPr kumimoji="1" lang="zh-CN" altLang="en-US" sz="2800" b="1" dirty="0">
                <a:latin typeface="Times New Roman" pitchFamily="18" charset="0"/>
              </a:rPr>
              <a:t>中去掉，剩余的属性仍记为</a:t>
            </a:r>
            <a:r>
              <a:rPr kumimoji="1" lang="en-US" altLang="zh-CN" sz="2800" b="1" dirty="0">
                <a:latin typeface="Times New Roman" pitchFamily="18" charset="0"/>
              </a:rPr>
              <a:t>U</a:t>
            </a:r>
          </a:p>
        </p:txBody>
      </p:sp>
      <p:sp>
        <p:nvSpPr>
          <p:cNvPr id="99332" name="Rectangle 3"/>
          <p:cNvSpPr>
            <a:spLocks noChangeArrowheads="1"/>
          </p:cNvSpPr>
          <p:nvPr/>
        </p:nvSpPr>
        <p:spPr bwMode="auto">
          <a:xfrm>
            <a:off x="107951" y="828004"/>
            <a:ext cx="88392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dirty="0">
                <a:latin typeface="华文细黑" pitchFamily="2" charset="-122"/>
                <a:ea typeface="华文细黑" pitchFamily="2" charset="-122"/>
              </a:rPr>
              <a:t>分解算法</a:t>
            </a:r>
            <a:r>
              <a:rPr kumimoji="1" lang="en-US" altLang="zh-CN" sz="3200" dirty="0">
                <a:latin typeface="华文细黑" pitchFamily="2" charset="-122"/>
                <a:ea typeface="华文细黑" pitchFamily="2" charset="-122"/>
              </a:rPr>
              <a:t>1</a:t>
            </a:r>
            <a:r>
              <a:rPr kumimoji="1" lang="zh-CN" altLang="en-US" sz="3200" dirty="0">
                <a:latin typeface="华文细黑" pitchFamily="2" charset="-122"/>
                <a:ea typeface="华文细黑" pitchFamily="2" charset="-122"/>
              </a:rPr>
              <a:t>：转换为</a:t>
            </a:r>
            <a:r>
              <a:rPr kumimoji="1" lang="en-US" altLang="zh-CN" sz="3200" dirty="0">
                <a:latin typeface="华文细黑" pitchFamily="2" charset="-122"/>
                <a:ea typeface="华文细黑" pitchFamily="2" charset="-122"/>
              </a:rPr>
              <a:t>3NF</a:t>
            </a:r>
            <a:r>
              <a:rPr kumimoji="1" lang="zh-CN" altLang="en-US" sz="3200" dirty="0">
                <a:latin typeface="华文细黑" pitchFamily="2" charset="-122"/>
                <a:ea typeface="华文细黑" pitchFamily="2" charset="-122"/>
              </a:rPr>
              <a:t>的保持函数依赖的分解</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66447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nimBg="1"/>
      <p:bldP spid="9933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p>
            <a:fld id="{7B8F482F-EFC9-4AB6-8ADE-E2B6B6E56A7C}" type="slidenum">
              <a:rPr lang="en-US" altLang="zh-CN" smtClean="0"/>
              <a:pPr/>
              <a:t>57</a:t>
            </a:fld>
            <a:endParaRPr lang="en-US" altLang="zh-CN" smtClean="0"/>
          </a:p>
        </p:txBody>
      </p:sp>
      <p:sp>
        <p:nvSpPr>
          <p:cNvPr id="100355" name="Text Box 2"/>
          <p:cNvSpPr txBox="1">
            <a:spLocks noChangeArrowheads="1"/>
          </p:cNvSpPr>
          <p:nvPr/>
        </p:nvSpPr>
        <p:spPr bwMode="auto">
          <a:xfrm>
            <a:off x="237964" y="1700811"/>
            <a:ext cx="8363272" cy="3108543"/>
          </a:xfrm>
          <a:prstGeom prst="rect">
            <a:avLst/>
          </a:prstGeom>
          <a:solidFill>
            <a:schemeClr val="bg1"/>
          </a:solidFill>
          <a:ln w="9525">
            <a:noFill/>
            <a:miter lim="800000"/>
            <a:headEnd/>
            <a:tailEnd/>
          </a:ln>
        </p:spPr>
        <p:txBody>
          <a:bodyPr wrap="square">
            <a:spAutoFit/>
          </a:bodyPr>
          <a:lstStyle/>
          <a:p>
            <a:pPr>
              <a:spcBef>
                <a:spcPct val="50000"/>
              </a:spcBef>
            </a:pPr>
            <a:r>
              <a:rPr kumimoji="1" lang="en-US" altLang="zh-CN" sz="2800" b="1" dirty="0">
                <a:latin typeface="Times New Roman" pitchFamily="18" charset="0"/>
              </a:rPr>
              <a:t>3.</a:t>
            </a:r>
            <a:r>
              <a:rPr kumimoji="1" lang="zh-CN" altLang="en-US" sz="2800" b="1" dirty="0">
                <a:latin typeface="Times New Roman" pitchFamily="18" charset="0"/>
              </a:rPr>
              <a:t>若有</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A∈F</a:t>
            </a:r>
            <a:r>
              <a:rPr kumimoji="1" lang="zh-CN" altLang="en-US" sz="2800" b="1" dirty="0">
                <a:latin typeface="Times New Roman" pitchFamily="18" charset="0"/>
                <a:sym typeface="Wingdings" pitchFamily="2" charset="2"/>
              </a:rPr>
              <a:t>，且</a:t>
            </a:r>
            <a:r>
              <a:rPr kumimoji="1" lang="en-US" altLang="zh-CN" sz="2800" b="1" dirty="0">
                <a:latin typeface="Times New Roman" pitchFamily="18" charset="0"/>
                <a:sym typeface="Wingdings" pitchFamily="2" charset="2"/>
              </a:rPr>
              <a:t>XA=U</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rPr>
              <a:t>ρ={R}</a:t>
            </a:r>
            <a:r>
              <a:rPr kumimoji="1" lang="zh-CN" altLang="en-US" sz="2800" b="1" dirty="0">
                <a:latin typeface="Times New Roman" pitchFamily="18" charset="0"/>
              </a:rPr>
              <a:t>，算法中止</a:t>
            </a:r>
          </a:p>
          <a:p>
            <a:pPr>
              <a:spcBef>
                <a:spcPct val="50000"/>
              </a:spcBef>
            </a:pPr>
            <a:r>
              <a:rPr kumimoji="1" lang="en-US" altLang="zh-CN" sz="2800" b="1" dirty="0">
                <a:latin typeface="Times New Roman" pitchFamily="18" charset="0"/>
              </a:rPr>
              <a:t>4.</a:t>
            </a:r>
            <a:r>
              <a:rPr kumimoji="1" lang="zh-CN" altLang="en-US" sz="2800" b="1" dirty="0">
                <a:latin typeface="Times New Roman" pitchFamily="18" charset="0"/>
              </a:rPr>
              <a:t>否则，对于</a:t>
            </a:r>
            <a:r>
              <a:rPr kumimoji="1" lang="en-US" altLang="zh-CN" sz="2800" b="1" dirty="0">
                <a:latin typeface="Times New Roman" pitchFamily="18" charset="0"/>
              </a:rPr>
              <a:t>F</a:t>
            </a:r>
            <a:r>
              <a:rPr kumimoji="1" lang="zh-CN" altLang="en-US" sz="2800" b="1" dirty="0">
                <a:latin typeface="Times New Roman" pitchFamily="18" charset="0"/>
              </a:rPr>
              <a:t>中的每一个</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a:t>
            </a:r>
            <a:r>
              <a:rPr kumimoji="1" lang="zh-CN" altLang="en-US" sz="2800" b="1" dirty="0">
                <a:latin typeface="Times New Roman" pitchFamily="18" charset="0"/>
                <a:sym typeface="Wingdings" pitchFamily="2" charset="2"/>
              </a:rPr>
              <a:t>，构成一个关系模式</a:t>
            </a:r>
            <a:r>
              <a:rPr kumimoji="1" lang="en-US" altLang="zh-CN" sz="2800" b="1" dirty="0">
                <a:latin typeface="Times New Roman" pitchFamily="18" charset="0"/>
                <a:sym typeface="Wingdings" pitchFamily="2" charset="2"/>
              </a:rPr>
              <a:t>XA</a:t>
            </a:r>
            <a:r>
              <a:rPr kumimoji="1" lang="zh-CN" altLang="en-US" sz="2800" b="1" dirty="0">
                <a:latin typeface="Times New Roman" pitchFamily="18" charset="0"/>
                <a:sym typeface="Wingdings" pitchFamily="2" charset="2"/>
              </a:rPr>
              <a:t>。（如果有</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2</a:t>
            </a:r>
            <a:r>
              <a:rPr kumimoji="1" lang="en-US" altLang="zh-CN" sz="2800" b="1" dirty="0">
                <a:latin typeface="Times New Roman" pitchFamily="18" charset="0"/>
                <a:sym typeface="Wingdings" pitchFamily="2" charset="2"/>
              </a:rPr>
              <a:t>,…,</a:t>
            </a:r>
            <a:r>
              <a:rPr kumimoji="1" lang="en-US" altLang="zh-CN" sz="2800" b="1" dirty="0" err="1">
                <a:latin typeface="Times New Roman" pitchFamily="18" charset="0"/>
                <a:sym typeface="Wingdings" pitchFamily="2" charset="2"/>
              </a:rPr>
              <a:t>XAn</a:t>
            </a:r>
            <a:r>
              <a:rPr kumimoji="1" lang="en-US" altLang="zh-CN" sz="2800" b="1" dirty="0">
                <a:latin typeface="Times New Roman" pitchFamily="18" charset="0"/>
                <a:sym typeface="Wingdings" pitchFamily="2" charset="2"/>
              </a:rPr>
              <a:t>(</a:t>
            </a:r>
            <a:r>
              <a:rPr kumimoji="1" lang="zh-CN" altLang="en-US" sz="2800" b="1" dirty="0">
                <a:latin typeface="Times New Roman" pitchFamily="18" charset="0"/>
                <a:sym typeface="Wingdings" pitchFamily="2" charset="2"/>
              </a:rPr>
              <a:t>左部相同</a:t>
            </a:r>
            <a:r>
              <a:rPr kumimoji="1" lang="en-US" altLang="zh-CN" sz="2800" b="1" dirty="0">
                <a:latin typeface="Times New Roman" pitchFamily="18" charset="0"/>
                <a:sym typeface="Wingdings" pitchFamily="2" charset="2"/>
              </a:rPr>
              <a:t>),</a:t>
            </a:r>
            <a:r>
              <a:rPr kumimoji="1" lang="zh-CN" altLang="en-US" sz="2800" b="1" dirty="0">
                <a:latin typeface="Times New Roman" pitchFamily="18" charset="0"/>
                <a:sym typeface="Wingdings" pitchFamily="2" charset="2"/>
              </a:rPr>
              <a:t>则可以用模式</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en-US" altLang="zh-CN" sz="2800" b="1" dirty="0">
                <a:latin typeface="Times New Roman" pitchFamily="18" charset="0"/>
                <a:sym typeface="Wingdings" pitchFamily="2" charset="2"/>
              </a:rPr>
              <a:t>A</a:t>
            </a:r>
            <a:r>
              <a:rPr kumimoji="1" lang="en-US" altLang="zh-CN" sz="2800" b="1" baseline="-25000" dirty="0">
                <a:latin typeface="Times New Roman" pitchFamily="18" charset="0"/>
                <a:sym typeface="Wingdings" pitchFamily="2" charset="2"/>
              </a:rPr>
              <a:t>2</a:t>
            </a:r>
            <a:r>
              <a:rPr kumimoji="1" lang="en-US" altLang="zh-CN" sz="2800" b="1" dirty="0">
                <a:latin typeface="Times New Roman" pitchFamily="18" charset="0"/>
                <a:sym typeface="Wingdings" pitchFamily="2" charset="2"/>
              </a:rPr>
              <a:t>…A</a:t>
            </a:r>
            <a:r>
              <a:rPr kumimoji="1" lang="en-US" altLang="zh-CN" sz="2800" b="1" baseline="-25000" dirty="0">
                <a:latin typeface="Times New Roman" pitchFamily="18" charset="0"/>
                <a:sym typeface="Wingdings" pitchFamily="2" charset="2"/>
              </a:rPr>
              <a:t>n</a:t>
            </a:r>
            <a:r>
              <a:rPr kumimoji="1" lang="zh-CN" altLang="en-US" sz="2800" b="1" dirty="0">
                <a:latin typeface="Times New Roman" pitchFamily="18" charset="0"/>
                <a:sym typeface="Wingdings" pitchFamily="2" charset="2"/>
              </a:rPr>
              <a:t>代替</a:t>
            </a:r>
            <a:r>
              <a:rPr kumimoji="1" lang="en-US" altLang="zh-CN" sz="2800" b="1" dirty="0">
                <a:latin typeface="Times New Roman" pitchFamily="18" charset="0"/>
                <a:sym typeface="Wingdings" pitchFamily="2" charset="2"/>
              </a:rPr>
              <a:t>n</a:t>
            </a:r>
            <a:r>
              <a:rPr kumimoji="1" lang="zh-CN" altLang="en-US" sz="2800" b="1" dirty="0">
                <a:latin typeface="Times New Roman" pitchFamily="18" charset="0"/>
                <a:sym typeface="Wingdings" pitchFamily="2" charset="2"/>
              </a:rPr>
              <a:t>个模式</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1</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XA</a:t>
            </a:r>
            <a:r>
              <a:rPr kumimoji="1" lang="en-US" altLang="zh-CN" sz="2800" b="1" baseline="-25000" dirty="0">
                <a:latin typeface="Times New Roman" pitchFamily="18" charset="0"/>
                <a:sym typeface="Wingdings" pitchFamily="2" charset="2"/>
              </a:rPr>
              <a:t>2</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a:t>
            </a:r>
            <a:r>
              <a:rPr kumimoji="1" lang="en-US" altLang="zh-CN" sz="2800" b="1" dirty="0" err="1">
                <a:latin typeface="Times New Roman" pitchFamily="18" charset="0"/>
                <a:sym typeface="Wingdings" pitchFamily="2" charset="2"/>
              </a:rPr>
              <a:t>XA</a:t>
            </a:r>
            <a:r>
              <a:rPr kumimoji="1" lang="en-US" altLang="zh-CN" sz="2800" b="1" baseline="-25000" dirty="0" err="1">
                <a:latin typeface="Times New Roman" pitchFamily="18" charset="0"/>
                <a:sym typeface="Wingdings" pitchFamily="2" charset="2"/>
              </a:rPr>
              <a:t>n</a:t>
            </a:r>
            <a:r>
              <a:rPr kumimoji="1" lang="en-US" altLang="zh-CN" sz="2800" b="1" dirty="0">
                <a:latin typeface="Times New Roman" pitchFamily="18" charset="0"/>
                <a:sym typeface="Wingdings" pitchFamily="2" charset="2"/>
              </a:rPr>
              <a:t>);</a:t>
            </a:r>
          </a:p>
          <a:p>
            <a:pPr>
              <a:spcBef>
                <a:spcPct val="50000"/>
              </a:spcBef>
            </a:pPr>
            <a:r>
              <a:rPr kumimoji="1" lang="en-US" altLang="zh-CN" sz="2800" b="1" dirty="0">
                <a:latin typeface="Times New Roman" pitchFamily="18" charset="0"/>
                <a:sym typeface="Wingdings" pitchFamily="2" charset="2"/>
              </a:rPr>
              <a:t>5.</a:t>
            </a:r>
            <a:r>
              <a:rPr kumimoji="1" lang="zh-CN" altLang="en-US" sz="2800" b="1" dirty="0">
                <a:latin typeface="Times New Roman" pitchFamily="18" charset="0"/>
                <a:sym typeface="Wingdings" pitchFamily="2" charset="2"/>
              </a:rPr>
              <a:t>算法结束。</a:t>
            </a:r>
            <a:endParaRPr kumimoji="1" lang="zh-CN" altLang="en-US" sz="2800" b="1" dirty="0">
              <a:latin typeface="Times New Roman" pitchFamily="18" charset="0"/>
            </a:endParaRPr>
          </a:p>
        </p:txBody>
      </p:sp>
      <p:sp>
        <p:nvSpPr>
          <p:cNvPr id="5" name="Rectangle 3"/>
          <p:cNvSpPr>
            <a:spLocks noChangeArrowheads="1"/>
          </p:cNvSpPr>
          <p:nvPr/>
        </p:nvSpPr>
        <p:spPr bwMode="auto">
          <a:xfrm>
            <a:off x="0" y="900012"/>
            <a:ext cx="88392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dirty="0">
                <a:latin typeface="华文细黑" pitchFamily="2" charset="-122"/>
                <a:ea typeface="华文细黑" pitchFamily="2" charset="-122"/>
              </a:rPr>
              <a:t>分解算法</a:t>
            </a:r>
            <a:r>
              <a:rPr kumimoji="1" lang="en-US" altLang="zh-CN" sz="3200" dirty="0">
                <a:latin typeface="华文细黑" pitchFamily="2" charset="-122"/>
                <a:ea typeface="华文细黑" pitchFamily="2" charset="-122"/>
              </a:rPr>
              <a:t>1</a:t>
            </a:r>
            <a:r>
              <a:rPr kumimoji="1" lang="zh-CN" altLang="en-US" sz="3200" dirty="0">
                <a:latin typeface="华文细黑" pitchFamily="2" charset="-122"/>
                <a:ea typeface="华文细黑" pitchFamily="2" charset="-122"/>
              </a:rPr>
              <a:t>：转换为</a:t>
            </a:r>
            <a:r>
              <a:rPr kumimoji="1" lang="en-US" altLang="zh-CN" sz="3200" dirty="0">
                <a:latin typeface="华文细黑" pitchFamily="2" charset="-122"/>
                <a:ea typeface="华文细黑" pitchFamily="2" charset="-122"/>
              </a:rPr>
              <a:t>3NF</a:t>
            </a:r>
            <a:r>
              <a:rPr kumimoji="1" lang="zh-CN" altLang="en-US" sz="3200" dirty="0">
                <a:latin typeface="华文细黑" pitchFamily="2" charset="-122"/>
                <a:ea typeface="华文细黑" pitchFamily="2" charset="-122"/>
              </a:rPr>
              <a:t>的保持函数依赖的分解</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19851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23528" y="1988843"/>
            <a:ext cx="8458200" cy="2800767"/>
          </a:xfrm>
          <a:prstGeom prst="rect">
            <a:avLst/>
          </a:prstGeom>
          <a:solidFill>
            <a:schemeClr val="bg1"/>
          </a:solidFill>
          <a:ln w="9525">
            <a:noFill/>
            <a:miter lim="800000"/>
            <a:headEnd/>
            <a:tailEnd/>
          </a:ln>
        </p:spPr>
        <p:txBody>
          <a:bodyPr>
            <a:spAutoFit/>
          </a:bodyPr>
          <a:lstStyle/>
          <a:p>
            <a:pPr>
              <a:spcBef>
                <a:spcPct val="50000"/>
              </a:spcBef>
            </a:pPr>
            <a:r>
              <a:rPr kumimoji="1" lang="zh-CN" altLang="en-US" sz="3200" b="1" dirty="0">
                <a:latin typeface="Times New Roman" pitchFamily="18" charset="0"/>
              </a:rPr>
              <a:t>例：设有关系模式</a:t>
            </a:r>
            <a:r>
              <a:rPr kumimoji="1" lang="en-US" altLang="zh-CN" sz="3200" b="1" dirty="0">
                <a:latin typeface="Times New Roman" pitchFamily="18" charset="0"/>
              </a:rPr>
              <a:t>CTHRSG</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T</a:t>
            </a:r>
            <a:r>
              <a:rPr kumimoji="1" lang="zh-CN" altLang="en-US" sz="3200" b="1" dirty="0">
                <a:latin typeface="Times New Roman" pitchFamily="18" charset="0"/>
              </a:rPr>
              <a:t>，</a:t>
            </a:r>
            <a:r>
              <a:rPr kumimoji="1" lang="en-US" altLang="zh-CN" sz="3200" b="1" dirty="0">
                <a:latin typeface="Times New Roman" pitchFamily="18" charset="0"/>
              </a:rPr>
              <a:t>H</a:t>
            </a:r>
            <a:r>
              <a:rPr kumimoji="1" lang="zh-CN" altLang="en-US" sz="3200" b="1" dirty="0">
                <a:latin typeface="Times New Roman" pitchFamily="18" charset="0"/>
              </a:rPr>
              <a:t>，</a:t>
            </a:r>
            <a:r>
              <a:rPr kumimoji="1" lang="en-US" altLang="zh-CN" sz="3200" b="1" dirty="0">
                <a:latin typeface="Times New Roman" pitchFamily="18" charset="0"/>
              </a:rPr>
              <a:t>R</a:t>
            </a:r>
            <a:r>
              <a:rPr kumimoji="1" lang="zh-CN" altLang="en-US" sz="3200" b="1" dirty="0">
                <a:latin typeface="Times New Roman" pitchFamily="18" charset="0"/>
              </a:rPr>
              <a:t>，</a:t>
            </a:r>
            <a:r>
              <a:rPr kumimoji="1" lang="en-US" altLang="zh-CN" sz="3200" b="1" dirty="0">
                <a:latin typeface="Times New Roman" pitchFamily="18" charset="0"/>
              </a:rPr>
              <a:t>S</a:t>
            </a:r>
            <a:r>
              <a:rPr kumimoji="1" lang="zh-CN" altLang="en-US" sz="3200" b="1" dirty="0">
                <a:latin typeface="Times New Roman" pitchFamily="18" charset="0"/>
              </a:rPr>
              <a:t>，</a:t>
            </a:r>
            <a:r>
              <a:rPr kumimoji="1" lang="en-US" altLang="zh-CN" sz="3200" b="1" dirty="0">
                <a:latin typeface="Times New Roman" pitchFamily="18" charset="0"/>
              </a:rPr>
              <a:t>G</a:t>
            </a:r>
            <a:r>
              <a:rPr kumimoji="1" lang="zh-CN" altLang="en-US" sz="3200" b="1" dirty="0">
                <a:latin typeface="Times New Roman" pitchFamily="18" charset="0"/>
              </a:rPr>
              <a:t>）及其函数依赖</a:t>
            </a:r>
            <a:r>
              <a:rPr kumimoji="1" lang="en-US" altLang="zh-CN" sz="3200" b="1" dirty="0">
                <a:latin typeface="Times New Roman" pitchFamily="18" charset="0"/>
              </a:rPr>
              <a:t>F={C</a:t>
            </a:r>
            <a:r>
              <a:rPr kumimoji="1" lang="en-US" altLang="zh-CN" sz="3200" b="1" dirty="0">
                <a:latin typeface="Times New Roman" pitchFamily="18" charset="0"/>
                <a:sym typeface="Wingdings" pitchFamily="2" charset="2"/>
              </a:rPr>
              <a:t>T,CSG,HTR,HRC,CHR,HSR</a:t>
            </a:r>
            <a:r>
              <a:rPr kumimoji="1" lang="en-US" altLang="zh-CN" sz="3200" b="1" dirty="0">
                <a:latin typeface="Times New Roman" pitchFamily="18" charset="0"/>
              </a:rPr>
              <a:t>}</a:t>
            </a:r>
          </a:p>
          <a:p>
            <a:pPr>
              <a:spcBef>
                <a:spcPct val="50000"/>
              </a:spcBef>
            </a:pPr>
            <a:r>
              <a:rPr kumimoji="1" lang="zh-CN" altLang="en-US" sz="3200" b="1" dirty="0">
                <a:latin typeface="Times New Roman" pitchFamily="18" charset="0"/>
              </a:rPr>
              <a:t>请给出</a:t>
            </a:r>
            <a:r>
              <a:rPr kumimoji="1" lang="en-US" altLang="zh-CN" sz="3200" b="1" dirty="0">
                <a:latin typeface="Times New Roman" pitchFamily="18" charset="0"/>
              </a:rPr>
              <a:t>3NF</a:t>
            </a:r>
            <a:r>
              <a:rPr kumimoji="1" lang="zh-CN" altLang="en-US" sz="3200" b="1" dirty="0">
                <a:latin typeface="Times New Roman" pitchFamily="18" charset="0"/>
              </a:rPr>
              <a:t>的一个依赖保持分解</a:t>
            </a:r>
          </a:p>
        </p:txBody>
      </p:sp>
      <p:sp>
        <p:nvSpPr>
          <p:cNvPr id="4" name="文本框 3"/>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6869774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p:spPr>
        <p:txBody>
          <a:bodyPr/>
          <a:lstStyle/>
          <a:p>
            <a:fld id="{C960759A-6461-4FCE-9EDC-4A8AB7FF3753}" type="slidenum">
              <a:rPr lang="en-US" altLang="zh-CN" smtClean="0"/>
              <a:pPr/>
              <a:t>59</a:t>
            </a:fld>
            <a:endParaRPr lang="en-US" altLang="zh-CN" smtClean="0"/>
          </a:p>
        </p:txBody>
      </p:sp>
      <p:sp>
        <p:nvSpPr>
          <p:cNvPr id="101379" name="Text Box 2"/>
          <p:cNvSpPr txBox="1">
            <a:spLocks noChangeArrowheads="1"/>
          </p:cNvSpPr>
          <p:nvPr/>
        </p:nvSpPr>
        <p:spPr bwMode="auto">
          <a:xfrm>
            <a:off x="381000" y="1318462"/>
            <a:ext cx="8534400" cy="4702826"/>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latin typeface="Times New Roman" pitchFamily="18" charset="0"/>
              </a:rPr>
              <a:t>解：</a:t>
            </a:r>
            <a:r>
              <a:rPr kumimoji="1" lang="en-US" altLang="zh-CN" sz="2800" b="1" dirty="0">
                <a:latin typeface="Times New Roman" pitchFamily="18" charset="0"/>
              </a:rPr>
              <a:t>1.</a:t>
            </a:r>
            <a:r>
              <a:rPr kumimoji="1" lang="zh-CN" altLang="en-US" sz="2800" b="1" dirty="0">
                <a:latin typeface="Times New Roman" pitchFamily="18" charset="0"/>
              </a:rPr>
              <a:t>进行极小化处理，</a:t>
            </a:r>
            <a:endParaRPr kumimoji="1" lang="en-US" altLang="zh-CN" sz="2800" b="1" dirty="0">
              <a:latin typeface="Times New Roman" pitchFamily="18" charset="0"/>
            </a:endParaRPr>
          </a:p>
          <a:p>
            <a:pPr>
              <a:spcBef>
                <a:spcPct val="50000"/>
              </a:spcBef>
            </a:pPr>
            <a:r>
              <a:rPr kumimoji="1" lang="en-US" altLang="zh-CN" sz="2800" b="1" dirty="0">
                <a:latin typeface="Times New Roman" pitchFamily="18" charset="0"/>
              </a:rPr>
              <a:t>F ={C</a:t>
            </a:r>
            <a:r>
              <a:rPr kumimoji="1" lang="en-US" altLang="zh-CN" sz="2800" b="1" dirty="0">
                <a:latin typeface="Times New Roman" pitchFamily="18" charset="0"/>
                <a:sym typeface="Wingdings" pitchFamily="2" charset="2"/>
              </a:rPr>
              <a:t>T,CSG,HTR,HRC,HSR</a:t>
            </a:r>
            <a:r>
              <a:rPr kumimoji="1" lang="en-US" altLang="zh-CN" sz="2800" b="1" dirty="0">
                <a:latin typeface="Times New Roman" pitchFamily="18" charset="0"/>
              </a:rPr>
              <a:t>}</a:t>
            </a:r>
          </a:p>
          <a:p>
            <a:pPr>
              <a:lnSpc>
                <a:spcPct val="90000"/>
              </a:lnSpc>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所有属性均在</a:t>
            </a:r>
            <a:r>
              <a:rPr kumimoji="1" lang="en-US" altLang="zh-CN" sz="2800" b="1" dirty="0">
                <a:latin typeface="Times New Roman" pitchFamily="18" charset="0"/>
              </a:rPr>
              <a:t>F</a:t>
            </a:r>
            <a:r>
              <a:rPr kumimoji="1" lang="zh-CN" altLang="en-US" sz="2800" b="1" dirty="0">
                <a:latin typeface="Times New Roman" pitchFamily="18" charset="0"/>
              </a:rPr>
              <a:t>中出现，没有属性从</a:t>
            </a:r>
            <a:r>
              <a:rPr kumimoji="1" lang="en-US" altLang="zh-CN" sz="2800" b="1" dirty="0">
                <a:latin typeface="Times New Roman" pitchFamily="18" charset="0"/>
              </a:rPr>
              <a:t>R</a:t>
            </a:r>
            <a:r>
              <a:rPr kumimoji="1" lang="zh-CN" altLang="en-US" sz="2800" b="1" dirty="0">
                <a:latin typeface="Times New Roman" pitchFamily="18" charset="0"/>
              </a:rPr>
              <a:t>中分离出去</a:t>
            </a:r>
          </a:p>
          <a:p>
            <a:pPr>
              <a:lnSpc>
                <a:spcPct val="90000"/>
              </a:lnSpc>
              <a:spcBef>
                <a:spcPct val="50000"/>
              </a:spcBef>
            </a:pPr>
            <a:r>
              <a:rPr kumimoji="1" lang="en-US" altLang="zh-CN" sz="2800" b="1" dirty="0">
                <a:latin typeface="Times New Roman" pitchFamily="18" charset="0"/>
              </a:rPr>
              <a:t>3. </a:t>
            </a:r>
            <a:r>
              <a:rPr kumimoji="1" lang="zh-CN" altLang="en-US" sz="2800" b="1" dirty="0">
                <a:latin typeface="Times New Roman" pitchFamily="18" charset="0"/>
              </a:rPr>
              <a:t>根据算法，本题中六个函数依赖对应于下面的</a:t>
            </a:r>
            <a:r>
              <a:rPr kumimoji="1" lang="en-US" altLang="zh-CN" sz="2800" b="1" dirty="0">
                <a:latin typeface="Times New Roman" pitchFamily="18" charset="0"/>
              </a:rPr>
              <a:t>5</a:t>
            </a:r>
            <a:r>
              <a:rPr kumimoji="1" lang="zh-CN" altLang="en-US" sz="2800" b="1" dirty="0">
                <a:latin typeface="Times New Roman" pitchFamily="18" charset="0"/>
              </a:rPr>
              <a:t>个关系模式</a:t>
            </a:r>
          </a:p>
          <a:p>
            <a:pPr>
              <a:spcBef>
                <a:spcPct val="50000"/>
              </a:spcBef>
            </a:pPr>
            <a:r>
              <a:rPr kumimoji="1" lang="en-US" altLang="zh-CN" sz="2800" b="1" dirty="0">
                <a:latin typeface="Times New Roman" pitchFamily="18" charset="0"/>
              </a:rPr>
              <a:t>R1={C,T} R2={C,S,G}R3={H,R,T}R4={C,H,R}</a:t>
            </a:r>
          </a:p>
          <a:p>
            <a:pPr>
              <a:spcBef>
                <a:spcPct val="50000"/>
              </a:spcBef>
            </a:pPr>
            <a:r>
              <a:rPr kumimoji="1" lang="en-US" altLang="zh-CN" sz="2800" b="1" dirty="0">
                <a:latin typeface="Times New Roman" pitchFamily="18" charset="0"/>
              </a:rPr>
              <a:t>R5={H,S,R}</a:t>
            </a:r>
          </a:p>
          <a:p>
            <a:pPr>
              <a:spcBef>
                <a:spcPct val="50000"/>
              </a:spcBef>
            </a:pPr>
            <a:r>
              <a:rPr kumimoji="1" lang="zh-CN" altLang="en-US" sz="2800" b="1" dirty="0">
                <a:latin typeface="Times New Roman" pitchFamily="18" charset="0"/>
              </a:rPr>
              <a:t>所以</a:t>
            </a:r>
            <a:r>
              <a:rPr kumimoji="1" lang="en-US" altLang="zh-CN" sz="2800" b="1" dirty="0">
                <a:latin typeface="Times New Roman" pitchFamily="18" charset="0"/>
              </a:rPr>
              <a:t>ρ={R1,R2,R3,R4,R5}</a:t>
            </a:r>
          </a:p>
        </p:txBody>
      </p:sp>
      <p:sp>
        <p:nvSpPr>
          <p:cNvPr id="4" name="文本框 3"/>
          <p:cNvSpPr txBox="1"/>
          <p:nvPr/>
        </p:nvSpPr>
        <p:spPr>
          <a:xfrm>
            <a:off x="539555" y="730951"/>
            <a:ext cx="1832553" cy="584775"/>
          </a:xfrm>
          <a:prstGeom prst="rect">
            <a:avLst/>
          </a:prstGeom>
          <a:noFill/>
        </p:spPr>
        <p:txBody>
          <a:bodyPr wrap="none" rtlCol="0">
            <a:spAutoFit/>
          </a:bodyPr>
          <a:lstStyle/>
          <a:p>
            <a:r>
              <a:rPr lang="zh-CN" altLang="en-US" sz="3200" b="1" dirty="0">
                <a:solidFill>
                  <a:srgbClr val="FF0000"/>
                </a:solidFill>
              </a:rPr>
              <a:t>例题解析</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27846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E4B759B0-5F34-4886-9D43-861DA0196BEF}" type="slidenum">
              <a:rPr lang="en-US" altLang="zh-CN" smtClean="0"/>
              <a:pPr/>
              <a:t>6</a:t>
            </a:fld>
            <a:endParaRPr lang="en-US" altLang="zh-CN" smtClean="0"/>
          </a:p>
        </p:txBody>
      </p:sp>
      <p:grpSp>
        <p:nvGrpSpPr>
          <p:cNvPr id="2" name="Group 2"/>
          <p:cNvGrpSpPr>
            <a:grpSpLocks/>
          </p:cNvGrpSpPr>
          <p:nvPr/>
        </p:nvGrpSpPr>
        <p:grpSpPr bwMode="auto">
          <a:xfrm>
            <a:off x="395294" y="889000"/>
            <a:ext cx="8135937" cy="2921000"/>
            <a:chOff x="249" y="361"/>
            <a:chExt cx="5125" cy="2208"/>
          </a:xfrm>
        </p:grpSpPr>
        <p:sp>
          <p:nvSpPr>
            <p:cNvPr id="64517" name="Rectangle 3"/>
            <p:cNvSpPr>
              <a:spLocks noChangeArrowheads="1"/>
            </p:cNvSpPr>
            <p:nvPr/>
          </p:nvSpPr>
          <p:spPr bwMode="auto">
            <a:xfrm>
              <a:off x="249" y="845"/>
              <a:ext cx="5125" cy="1724"/>
            </a:xfrm>
            <a:prstGeom prst="rect">
              <a:avLst/>
            </a:prstGeom>
            <a:solidFill>
              <a:schemeClr val="bg1"/>
            </a:solidFill>
            <a:ln w="38100">
              <a:noFill/>
              <a:miter lim="800000"/>
              <a:headEnd/>
              <a:tailEnd/>
            </a:ln>
          </p:spPr>
          <p:txBody>
            <a:bodyPr/>
            <a:lstStyle/>
            <a:p>
              <a:pPr marL="342891" indent="-342891">
                <a:lnSpc>
                  <a:spcPct val="90000"/>
                </a:lnSpc>
                <a:spcBef>
                  <a:spcPct val="20000"/>
                </a:spcBef>
              </a:pPr>
              <a:r>
                <a:rPr kumimoji="1" lang="zh-CN" altLang="en-US" sz="2800" dirty="0">
                  <a:solidFill>
                    <a:schemeClr val="tx2"/>
                  </a:solidFill>
                  <a:latin typeface="+mn-ea"/>
                  <a:ea typeface="+mn-ea"/>
                </a:rPr>
                <a:t>设有关系模式</a:t>
              </a:r>
              <a:r>
                <a:rPr kumimoji="1" lang="en-US" altLang="zh-CN" sz="2800" dirty="0">
                  <a:solidFill>
                    <a:schemeClr val="tx2"/>
                  </a:solidFill>
                  <a:latin typeface="+mn-ea"/>
                  <a:ea typeface="+mn-ea"/>
                </a:rPr>
                <a:t>R</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A</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B</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C</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D</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E</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P</a:t>
              </a:r>
              <a:r>
                <a:rPr kumimoji="1" lang="zh-CN" altLang="en-US" sz="2800" dirty="0">
                  <a:solidFill>
                    <a:schemeClr val="tx2"/>
                  </a:solidFill>
                  <a:latin typeface="+mn-ea"/>
                  <a:ea typeface="+mn-ea"/>
                </a:rPr>
                <a:t>），</a:t>
              </a:r>
              <a:r>
                <a:rPr kumimoji="1" lang="en-US" altLang="zh-CN" sz="2800" dirty="0">
                  <a:solidFill>
                    <a:schemeClr val="tx2"/>
                  </a:solidFill>
                  <a:latin typeface="+mn-ea"/>
                  <a:ea typeface="+mn-ea"/>
                </a:rPr>
                <a:t>R</a:t>
              </a:r>
              <a:r>
                <a:rPr kumimoji="1" lang="zh-CN" altLang="en-US" sz="2800" dirty="0">
                  <a:solidFill>
                    <a:schemeClr val="tx2"/>
                  </a:solidFill>
                  <a:latin typeface="+mn-ea"/>
                  <a:ea typeface="+mn-ea"/>
                </a:rPr>
                <a:t>的</a:t>
              </a:r>
            </a:p>
            <a:p>
              <a:pPr marL="342891" indent="-342891">
                <a:lnSpc>
                  <a:spcPct val="90000"/>
                </a:lnSpc>
                <a:spcBef>
                  <a:spcPct val="20000"/>
                </a:spcBef>
              </a:pPr>
              <a:r>
                <a:rPr kumimoji="1" lang="zh-CN" altLang="en-US" sz="2800" dirty="0">
                  <a:solidFill>
                    <a:schemeClr val="tx2"/>
                  </a:solidFill>
                  <a:latin typeface="+mn-ea"/>
                  <a:ea typeface="+mn-ea"/>
                </a:rPr>
                <a:t>函数依赖集为：</a:t>
              </a:r>
            </a:p>
            <a:p>
              <a:pPr marL="342891" indent="-342891">
                <a:lnSpc>
                  <a:spcPct val="90000"/>
                </a:lnSpc>
                <a:spcBef>
                  <a:spcPct val="20000"/>
                </a:spcBef>
              </a:pPr>
              <a:r>
                <a:rPr kumimoji="1" lang="en-US" altLang="zh-CN" sz="2800" dirty="0">
                  <a:solidFill>
                    <a:schemeClr val="tx2"/>
                  </a:solidFill>
                  <a:latin typeface="+mn-ea"/>
                  <a:ea typeface="+mn-ea"/>
                </a:rPr>
                <a:t>F={A→D,E→D,D→B,BC →D,DC →A},</a:t>
              </a:r>
              <a:r>
                <a:rPr kumimoji="1" lang="zh-CN" altLang="en-US" sz="2800" dirty="0">
                  <a:solidFill>
                    <a:schemeClr val="tx2"/>
                  </a:solidFill>
                  <a:latin typeface="+mn-ea"/>
                  <a:ea typeface="+mn-ea"/>
                </a:rPr>
                <a:t>求</a:t>
              </a:r>
              <a:r>
                <a:rPr kumimoji="1" lang="en-US" altLang="zh-CN" sz="2800" dirty="0">
                  <a:solidFill>
                    <a:schemeClr val="tx2"/>
                  </a:solidFill>
                  <a:latin typeface="+mn-ea"/>
                  <a:ea typeface="+mn-ea"/>
                </a:rPr>
                <a:t>R</a:t>
              </a:r>
              <a:r>
                <a:rPr kumimoji="1" lang="zh-CN" altLang="en-US" sz="2800" dirty="0">
                  <a:solidFill>
                    <a:schemeClr val="tx2"/>
                  </a:solidFill>
                  <a:latin typeface="+mn-ea"/>
                  <a:ea typeface="+mn-ea"/>
                </a:rPr>
                <a:t>的</a:t>
              </a:r>
            </a:p>
            <a:p>
              <a:pPr marL="342891" indent="-342891">
                <a:lnSpc>
                  <a:spcPct val="90000"/>
                </a:lnSpc>
                <a:spcBef>
                  <a:spcPct val="20000"/>
                </a:spcBef>
              </a:pPr>
              <a:r>
                <a:rPr kumimoji="1" lang="zh-CN" altLang="en-US" sz="2800" dirty="0">
                  <a:solidFill>
                    <a:schemeClr val="tx2"/>
                  </a:solidFill>
                  <a:latin typeface="+mn-ea"/>
                  <a:ea typeface="+mn-ea"/>
                </a:rPr>
                <a:t>候选码。</a:t>
              </a:r>
            </a:p>
          </p:txBody>
        </p:sp>
        <p:sp>
          <p:nvSpPr>
            <p:cNvPr id="64518" name="Rectangle 4"/>
            <p:cNvSpPr>
              <a:spLocks noChangeArrowheads="1"/>
            </p:cNvSpPr>
            <p:nvPr/>
          </p:nvSpPr>
          <p:spPr bwMode="auto">
            <a:xfrm>
              <a:off x="340" y="361"/>
              <a:ext cx="684" cy="396"/>
            </a:xfrm>
            <a:prstGeom prst="rect">
              <a:avLst/>
            </a:prstGeom>
            <a:solidFill>
              <a:schemeClr val="bg1"/>
            </a:solidFill>
            <a:ln w="9525">
              <a:noFill/>
              <a:miter lim="800000"/>
              <a:headEnd/>
              <a:tailEnd/>
            </a:ln>
          </p:spPr>
          <p:txBody>
            <a:bodyPr wrap="none">
              <a:spAutoFit/>
            </a:bodyPr>
            <a:lstStyle/>
            <a:p>
              <a:r>
                <a:rPr kumimoji="1" lang="zh-CN" altLang="en-US" sz="2800" b="1" dirty="0" smtClean="0">
                  <a:solidFill>
                    <a:schemeClr val="tx2"/>
                  </a:solidFill>
                  <a:latin typeface="+mn-ea"/>
                  <a:ea typeface="+mn-ea"/>
                </a:rPr>
                <a:t>例</a:t>
              </a:r>
              <a:r>
                <a:rPr kumimoji="1" lang="en-US" altLang="zh-CN" sz="2800" b="1" dirty="0" smtClean="0">
                  <a:solidFill>
                    <a:schemeClr val="tx2"/>
                  </a:solidFill>
                  <a:latin typeface="+mn-ea"/>
                  <a:ea typeface="+mn-ea"/>
                </a:rPr>
                <a:t>1</a:t>
              </a:r>
              <a:r>
                <a:rPr kumimoji="1" lang="zh-CN" altLang="en-US" sz="2800" dirty="0" smtClean="0">
                  <a:solidFill>
                    <a:schemeClr val="tx2"/>
                  </a:solidFill>
                  <a:latin typeface="+mn-ea"/>
                  <a:ea typeface="+mn-ea"/>
                </a:rPr>
                <a:t>：</a:t>
              </a:r>
              <a:endParaRPr kumimoji="1" lang="zh-CN" altLang="en-US" sz="2800" dirty="0">
                <a:solidFill>
                  <a:schemeClr val="tx2"/>
                </a:solidFill>
                <a:latin typeface="+mn-ea"/>
                <a:ea typeface="+mn-ea"/>
              </a:endParaRPr>
            </a:p>
          </p:txBody>
        </p:sp>
      </p:grpSp>
      <p:sp>
        <p:nvSpPr>
          <p:cNvPr id="238597" name="Text Box 5"/>
          <p:cNvSpPr txBox="1">
            <a:spLocks noChangeArrowheads="1"/>
          </p:cNvSpPr>
          <p:nvPr/>
        </p:nvSpPr>
        <p:spPr bwMode="auto">
          <a:xfrm>
            <a:off x="395538" y="3717032"/>
            <a:ext cx="8172451" cy="1815882"/>
          </a:xfrm>
          <a:prstGeom prst="rect">
            <a:avLst/>
          </a:prstGeom>
          <a:solidFill>
            <a:schemeClr val="bg1"/>
          </a:solidFill>
          <a:ln w="9525">
            <a:noFill/>
            <a:miter lim="800000"/>
            <a:headEnd/>
            <a:tailEnd/>
          </a:ln>
        </p:spPr>
        <p:txBody>
          <a:bodyPr>
            <a:spAutoFit/>
          </a:bodyPr>
          <a:lstStyle/>
          <a:p>
            <a:pPr algn="just"/>
            <a:r>
              <a:rPr kumimoji="1" lang="zh-CN" altLang="en-US" sz="2800" b="1" dirty="0">
                <a:solidFill>
                  <a:schemeClr val="accent2"/>
                </a:solidFill>
                <a:latin typeface="+mn-ea"/>
                <a:ea typeface="+mn-ea"/>
              </a:rPr>
              <a:t>因为 </a:t>
            </a:r>
            <a:r>
              <a:rPr kumimoji="1" lang="en-US" altLang="zh-CN" sz="2800" b="1" dirty="0">
                <a:solidFill>
                  <a:schemeClr val="accent2"/>
                </a:solidFill>
                <a:latin typeface="+mn-ea"/>
                <a:ea typeface="+mn-ea"/>
              </a:rPr>
              <a:t>C</a:t>
            </a:r>
            <a:r>
              <a:rPr kumimoji="1" lang="zh-CN" altLang="en-US" sz="2800" b="1" dirty="0">
                <a:solidFill>
                  <a:schemeClr val="accent2"/>
                </a:solidFill>
                <a:latin typeface="+mn-ea"/>
                <a:ea typeface="+mn-ea"/>
              </a:rPr>
              <a:t>，</a:t>
            </a:r>
            <a:r>
              <a:rPr kumimoji="1" lang="en-US" altLang="zh-CN" sz="2800" b="1" dirty="0">
                <a:solidFill>
                  <a:schemeClr val="accent2"/>
                </a:solidFill>
                <a:latin typeface="+mn-ea"/>
                <a:ea typeface="+mn-ea"/>
              </a:rPr>
              <a:t>E</a:t>
            </a:r>
            <a:r>
              <a:rPr kumimoji="1" lang="zh-CN" altLang="en-US" sz="2800" b="1" dirty="0">
                <a:solidFill>
                  <a:schemeClr val="accent2"/>
                </a:solidFill>
                <a:latin typeface="+mn-ea"/>
                <a:ea typeface="+mn-ea"/>
              </a:rPr>
              <a:t>是</a:t>
            </a:r>
            <a:r>
              <a:rPr kumimoji="1" lang="en-US" altLang="zh-CN" sz="2800" b="1" dirty="0">
                <a:solidFill>
                  <a:schemeClr val="accent2"/>
                </a:solidFill>
                <a:latin typeface="+mn-ea"/>
                <a:ea typeface="+mn-ea"/>
              </a:rPr>
              <a:t>L</a:t>
            </a:r>
            <a:r>
              <a:rPr kumimoji="1" lang="zh-CN" altLang="en-US" sz="2800" b="1" dirty="0">
                <a:solidFill>
                  <a:schemeClr val="accent2"/>
                </a:solidFill>
                <a:latin typeface="+mn-ea"/>
                <a:ea typeface="+mn-ea"/>
              </a:rPr>
              <a:t>类属性，</a:t>
            </a:r>
            <a:r>
              <a:rPr kumimoji="1" lang="en-US" altLang="zh-CN" sz="2800" b="1" dirty="0">
                <a:solidFill>
                  <a:schemeClr val="accent2"/>
                </a:solidFill>
                <a:latin typeface="+mn-ea"/>
                <a:ea typeface="+mn-ea"/>
              </a:rPr>
              <a:t>P</a:t>
            </a:r>
            <a:r>
              <a:rPr kumimoji="1" lang="zh-CN" altLang="en-US" sz="2800" b="1" dirty="0">
                <a:solidFill>
                  <a:schemeClr val="accent2"/>
                </a:solidFill>
                <a:latin typeface="+mn-ea"/>
                <a:ea typeface="+mn-ea"/>
              </a:rPr>
              <a:t>是</a:t>
            </a:r>
            <a:r>
              <a:rPr kumimoji="1" lang="en-US" altLang="zh-CN" sz="2800" b="1" dirty="0">
                <a:solidFill>
                  <a:schemeClr val="accent2"/>
                </a:solidFill>
                <a:latin typeface="+mn-ea"/>
                <a:ea typeface="+mn-ea"/>
              </a:rPr>
              <a:t>N</a:t>
            </a:r>
            <a:r>
              <a:rPr kumimoji="1" lang="zh-CN" altLang="en-US" sz="2800" b="1" dirty="0">
                <a:solidFill>
                  <a:schemeClr val="accent2"/>
                </a:solidFill>
                <a:latin typeface="+mn-ea"/>
                <a:ea typeface="+mn-ea"/>
              </a:rPr>
              <a:t>类属性，所以</a:t>
            </a:r>
            <a:r>
              <a:rPr kumimoji="1" lang="en-US" altLang="zh-CN" sz="2800" b="1" dirty="0">
                <a:solidFill>
                  <a:schemeClr val="accent2"/>
                </a:solidFill>
                <a:latin typeface="+mn-ea"/>
                <a:ea typeface="+mn-ea"/>
              </a:rPr>
              <a:t>CEP</a:t>
            </a:r>
            <a:r>
              <a:rPr kumimoji="1" lang="zh-CN" altLang="en-US" sz="2800" b="1" dirty="0">
                <a:solidFill>
                  <a:schemeClr val="accent2"/>
                </a:solidFill>
                <a:latin typeface="+mn-ea"/>
                <a:ea typeface="+mn-ea"/>
              </a:rPr>
              <a:t>包含在所有候选码中；</a:t>
            </a:r>
          </a:p>
          <a:p>
            <a:pPr algn="just"/>
            <a:r>
              <a:rPr kumimoji="1" lang="zh-CN" altLang="en-US" sz="2800" b="1" dirty="0">
                <a:solidFill>
                  <a:schemeClr val="accent2"/>
                </a:solidFill>
                <a:latin typeface="+mn-ea"/>
                <a:ea typeface="+mn-ea"/>
              </a:rPr>
              <a:t>因为 （</a:t>
            </a:r>
            <a:r>
              <a:rPr kumimoji="1" lang="en-US" altLang="zh-CN" sz="2800" b="1" dirty="0">
                <a:solidFill>
                  <a:schemeClr val="accent2"/>
                </a:solidFill>
                <a:latin typeface="+mn-ea"/>
                <a:ea typeface="+mn-ea"/>
              </a:rPr>
              <a:t>CEP</a:t>
            </a:r>
            <a:r>
              <a:rPr kumimoji="1" lang="zh-CN" altLang="en-US" sz="2800" b="1" dirty="0">
                <a:solidFill>
                  <a:schemeClr val="accent2"/>
                </a:solidFill>
                <a:latin typeface="+mn-ea"/>
                <a:ea typeface="+mn-ea"/>
              </a:rPr>
              <a:t>）＋＝</a:t>
            </a:r>
            <a:r>
              <a:rPr kumimoji="1" lang="en-US" altLang="zh-CN" sz="2800" b="1" dirty="0">
                <a:solidFill>
                  <a:schemeClr val="accent2"/>
                </a:solidFill>
                <a:latin typeface="+mn-ea"/>
                <a:ea typeface="+mn-ea"/>
              </a:rPr>
              <a:t>ABCDEP</a:t>
            </a:r>
            <a:r>
              <a:rPr kumimoji="1" lang="zh-CN" altLang="en-US" sz="2800" b="1" dirty="0">
                <a:solidFill>
                  <a:schemeClr val="accent2"/>
                </a:solidFill>
                <a:latin typeface="+mn-ea"/>
                <a:ea typeface="+mn-ea"/>
              </a:rPr>
              <a:t>；</a:t>
            </a:r>
          </a:p>
          <a:p>
            <a:pPr algn="just"/>
            <a:r>
              <a:rPr kumimoji="1" lang="zh-CN" altLang="en-US" sz="2800" b="1" dirty="0">
                <a:solidFill>
                  <a:schemeClr val="accent2"/>
                </a:solidFill>
                <a:latin typeface="+mn-ea"/>
                <a:ea typeface="+mn-ea"/>
              </a:rPr>
              <a:t>所以  </a:t>
            </a:r>
            <a:r>
              <a:rPr kumimoji="1" lang="en-US" altLang="zh-CN" sz="2800" b="1" dirty="0">
                <a:solidFill>
                  <a:schemeClr val="accent2"/>
                </a:solidFill>
                <a:latin typeface="+mn-ea"/>
                <a:ea typeface="+mn-ea"/>
              </a:rPr>
              <a:t>CEP</a:t>
            </a:r>
            <a:r>
              <a:rPr kumimoji="1" lang="zh-CN" altLang="en-US" sz="2800" b="1" dirty="0">
                <a:solidFill>
                  <a:schemeClr val="accent2"/>
                </a:solidFill>
                <a:latin typeface="+mn-ea"/>
                <a:ea typeface="+mn-ea"/>
              </a:rPr>
              <a:t>是</a:t>
            </a:r>
            <a:r>
              <a:rPr kumimoji="1" lang="en-US" altLang="zh-CN" sz="2800" b="1" dirty="0">
                <a:solidFill>
                  <a:schemeClr val="accent2"/>
                </a:solidFill>
                <a:latin typeface="+mn-ea"/>
                <a:ea typeface="+mn-ea"/>
              </a:rPr>
              <a:t>R</a:t>
            </a:r>
            <a:r>
              <a:rPr kumimoji="1" lang="zh-CN" altLang="en-US" sz="2800" b="1" dirty="0">
                <a:solidFill>
                  <a:schemeClr val="accent2"/>
                </a:solidFill>
                <a:latin typeface="+mn-ea"/>
                <a:ea typeface="+mn-ea"/>
              </a:rPr>
              <a:t>的唯一候选码。</a:t>
            </a:r>
          </a:p>
        </p:txBody>
      </p:sp>
      <p:sp>
        <p:nvSpPr>
          <p:cNvPr id="7" name="矩形 6"/>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2111157726"/>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8597">
                                            <p:bg/>
                                          </p:spTgt>
                                        </p:tgtEl>
                                        <p:attrNameLst>
                                          <p:attrName>style.visibility</p:attrName>
                                        </p:attrNameLst>
                                      </p:cBhvr>
                                      <p:to>
                                        <p:strVal val="visible"/>
                                      </p:to>
                                    </p:set>
                                    <p:animEffect transition="in" filter="checkerboard(across)">
                                      <p:cBhvr>
                                        <p:cTn id="12" dur="500"/>
                                        <p:tgtEl>
                                          <p:spTgt spid="238597">
                                            <p:bg/>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8597">
                                            <p:txEl>
                                              <p:pRg st="0" end="0"/>
                                            </p:txEl>
                                          </p:spTgt>
                                        </p:tgtEl>
                                        <p:attrNameLst>
                                          <p:attrName>style.visibility</p:attrName>
                                        </p:attrNameLst>
                                      </p:cBhvr>
                                      <p:to>
                                        <p:strVal val="visible"/>
                                      </p:to>
                                    </p:set>
                                    <p:animEffect transition="in" filter="checkerboard(across)">
                                      <p:cBhvr>
                                        <p:cTn id="17" dur="500"/>
                                        <p:tgtEl>
                                          <p:spTgt spid="2385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8597">
                                            <p:txEl>
                                              <p:pRg st="1" end="1"/>
                                            </p:txEl>
                                          </p:spTgt>
                                        </p:tgtEl>
                                        <p:attrNameLst>
                                          <p:attrName>style.visibility</p:attrName>
                                        </p:attrNameLst>
                                      </p:cBhvr>
                                      <p:to>
                                        <p:strVal val="visible"/>
                                      </p:to>
                                    </p:set>
                                    <p:animEffect transition="in" filter="checkerboard(across)">
                                      <p:cBhvr>
                                        <p:cTn id="22" dur="500"/>
                                        <p:tgtEl>
                                          <p:spTgt spid="2385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8597">
                                            <p:txEl>
                                              <p:pRg st="2" end="2"/>
                                            </p:txEl>
                                          </p:spTgt>
                                        </p:tgtEl>
                                        <p:attrNameLst>
                                          <p:attrName>style.visibility</p:attrName>
                                        </p:attrNameLst>
                                      </p:cBhvr>
                                      <p:to>
                                        <p:strVal val="visible"/>
                                      </p:to>
                                    </p:set>
                                    <p:animEffect transition="in" filter="checkerboard(across)">
                                      <p:cBhvr>
                                        <p:cTn id="27" dur="500"/>
                                        <p:tgtEl>
                                          <p:spTgt spid="2385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build="p"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a:noFill/>
        </p:spPr>
        <p:txBody>
          <a:bodyPr/>
          <a:lstStyle/>
          <a:p>
            <a:fld id="{57108707-8135-482F-B90F-71873108EC6C}" type="slidenum">
              <a:rPr lang="en-US" altLang="zh-CN" smtClean="0"/>
              <a:pPr/>
              <a:t>60</a:t>
            </a:fld>
            <a:endParaRPr lang="en-US" altLang="zh-CN" smtClean="0"/>
          </a:p>
        </p:txBody>
      </p:sp>
      <p:sp>
        <p:nvSpPr>
          <p:cNvPr id="102403" name="Text Box 2"/>
          <p:cNvSpPr txBox="1">
            <a:spLocks noChangeArrowheads="1"/>
          </p:cNvSpPr>
          <p:nvPr/>
        </p:nvSpPr>
        <p:spPr bwMode="auto">
          <a:xfrm>
            <a:off x="35499" y="773418"/>
            <a:ext cx="8928989" cy="1169551"/>
          </a:xfrm>
          <a:prstGeom prst="rect">
            <a:avLst/>
          </a:prstGeom>
          <a:solidFill>
            <a:schemeClr val="bg1"/>
          </a:solidFill>
          <a:ln w="9525">
            <a:noFill/>
            <a:miter lim="800000"/>
            <a:headEnd/>
            <a:tailEnd/>
          </a:ln>
        </p:spPr>
        <p:txBody>
          <a:bodyPr wrap="square">
            <a:spAutoFit/>
          </a:bodyPr>
          <a:lstStyle/>
          <a:p>
            <a:pPr algn="ctr">
              <a:spcBef>
                <a:spcPct val="50000"/>
              </a:spcBef>
            </a:pPr>
            <a:r>
              <a:rPr kumimoji="1" lang="zh-CN" altLang="en-US" sz="2800" dirty="0">
                <a:solidFill>
                  <a:srgbClr val="FF0000"/>
                </a:solidFill>
                <a:latin typeface="华文细黑" pitchFamily="2" charset="-122"/>
                <a:ea typeface="华文细黑" pitchFamily="2" charset="-122"/>
              </a:rPr>
              <a:t>分解算法</a:t>
            </a:r>
            <a:r>
              <a:rPr kumimoji="1" lang="en-US" altLang="zh-CN" sz="2800" dirty="0">
                <a:solidFill>
                  <a:srgbClr val="FF0000"/>
                </a:solidFill>
                <a:latin typeface="华文细黑" pitchFamily="2" charset="-122"/>
                <a:ea typeface="华文细黑" pitchFamily="2" charset="-122"/>
              </a:rPr>
              <a:t>2</a:t>
            </a:r>
            <a:r>
              <a:rPr kumimoji="1" lang="zh-CN" altLang="en-US" sz="2800" dirty="0" smtClean="0">
                <a:solidFill>
                  <a:srgbClr val="FF0000"/>
                </a:solidFill>
                <a:latin typeface="华文细黑" pitchFamily="2" charset="-122"/>
                <a:ea typeface="华文细黑" pitchFamily="2" charset="-122"/>
              </a:rPr>
              <a:t>：</a:t>
            </a:r>
            <a:endParaRPr kumimoji="1" lang="en-US" altLang="zh-CN" sz="2800" dirty="0" smtClean="0">
              <a:solidFill>
                <a:srgbClr val="FF0000"/>
              </a:solidFill>
              <a:latin typeface="华文细黑" pitchFamily="2" charset="-122"/>
              <a:ea typeface="华文细黑" pitchFamily="2" charset="-122"/>
            </a:endParaRPr>
          </a:p>
          <a:p>
            <a:pPr algn="ctr">
              <a:spcBef>
                <a:spcPct val="50000"/>
              </a:spcBef>
            </a:pPr>
            <a:r>
              <a:rPr kumimoji="1" lang="zh-CN" altLang="en-US" sz="2800" dirty="0" smtClean="0">
                <a:latin typeface="华文细黑" pitchFamily="2" charset="-122"/>
                <a:ea typeface="华文细黑" pitchFamily="2" charset="-122"/>
              </a:rPr>
              <a:t>结果</a:t>
            </a:r>
            <a:r>
              <a:rPr kumimoji="1" lang="zh-CN" altLang="en-US" sz="2800" dirty="0">
                <a:latin typeface="华文细黑" pitchFamily="2" charset="-122"/>
                <a:ea typeface="华文细黑" pitchFamily="2" charset="-122"/>
              </a:rPr>
              <a:t>为</a:t>
            </a:r>
            <a:r>
              <a:rPr kumimoji="1" lang="en-US" altLang="zh-CN" sz="2800" dirty="0">
                <a:latin typeface="华文细黑" pitchFamily="2" charset="-122"/>
                <a:ea typeface="华文细黑" pitchFamily="2" charset="-122"/>
              </a:rPr>
              <a:t>3NF</a:t>
            </a:r>
            <a:r>
              <a:rPr kumimoji="1" lang="zh-CN" altLang="en-US" sz="2800" dirty="0">
                <a:latin typeface="华文细黑" pitchFamily="2" charset="-122"/>
                <a:ea typeface="华文细黑" pitchFamily="2" charset="-122"/>
              </a:rPr>
              <a:t>，且具有依赖保持和连接不失真的分解</a:t>
            </a:r>
          </a:p>
        </p:txBody>
      </p:sp>
      <p:sp>
        <p:nvSpPr>
          <p:cNvPr id="102404" name="Text Box 3"/>
          <p:cNvSpPr txBox="1">
            <a:spLocks noChangeArrowheads="1"/>
          </p:cNvSpPr>
          <p:nvPr/>
        </p:nvSpPr>
        <p:spPr bwMode="auto">
          <a:xfrm>
            <a:off x="163859" y="2312300"/>
            <a:ext cx="8362951" cy="2677656"/>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dirty="0">
                <a:latin typeface="Times New Roman" pitchFamily="18" charset="0"/>
              </a:rPr>
              <a:t>(1)</a:t>
            </a:r>
            <a:r>
              <a:rPr kumimoji="1" lang="zh-CN" altLang="en-US" sz="2800" b="1" dirty="0">
                <a:latin typeface="Times New Roman" pitchFamily="18" charset="0"/>
              </a:rPr>
              <a:t>设</a:t>
            </a:r>
            <a:r>
              <a:rPr kumimoji="1" lang="en-US" altLang="zh-CN" sz="2800" b="1" dirty="0">
                <a:latin typeface="Times New Roman" pitchFamily="18" charset="0"/>
              </a:rPr>
              <a:t>X</a:t>
            </a:r>
            <a:r>
              <a:rPr kumimoji="1" lang="zh-CN" altLang="en-US" sz="2800" b="1" dirty="0">
                <a:latin typeface="Times New Roman" pitchFamily="18" charset="0"/>
              </a:rPr>
              <a:t>是</a:t>
            </a:r>
            <a:r>
              <a:rPr kumimoji="1" lang="en-US" altLang="zh-CN" sz="2800" b="1" dirty="0">
                <a:latin typeface="Times New Roman" pitchFamily="18" charset="0"/>
              </a:rPr>
              <a:t>R(U,F)</a:t>
            </a:r>
            <a:r>
              <a:rPr kumimoji="1" lang="zh-CN" altLang="en-US" sz="2800" b="1" dirty="0">
                <a:latin typeface="Times New Roman" pitchFamily="18" charset="0"/>
              </a:rPr>
              <a:t>的码。</a:t>
            </a:r>
            <a:r>
              <a:rPr kumimoji="1" lang="en-US" altLang="zh-CN" sz="2800" b="1" dirty="0">
                <a:latin typeface="Times New Roman" pitchFamily="18" charset="0"/>
              </a:rPr>
              <a:t>R(U,F)</a:t>
            </a:r>
            <a:r>
              <a:rPr kumimoji="1" lang="zh-CN" altLang="en-US" sz="2800" b="1" dirty="0">
                <a:latin typeface="Times New Roman" pitchFamily="18" charset="0"/>
              </a:rPr>
              <a:t>已由前面的算法</a:t>
            </a:r>
            <a:r>
              <a:rPr kumimoji="1" lang="en-US" altLang="zh-CN" sz="2800" b="1" dirty="0">
                <a:latin typeface="Times New Roman" pitchFamily="18" charset="0"/>
              </a:rPr>
              <a:t>1</a:t>
            </a:r>
            <a:r>
              <a:rPr kumimoji="1" lang="zh-CN" altLang="en-US" sz="2800" b="1" dirty="0">
                <a:latin typeface="Times New Roman" pitchFamily="18" charset="0"/>
              </a:rPr>
              <a:t>分解为</a:t>
            </a:r>
            <a:r>
              <a:rPr kumimoji="1" lang="en-US" altLang="zh-CN" sz="2800" b="1" dirty="0">
                <a:latin typeface="Times New Roman" pitchFamily="18" charset="0"/>
              </a:rPr>
              <a:t>ρ={R</a:t>
            </a:r>
            <a:r>
              <a:rPr kumimoji="1" lang="en-US" altLang="zh-CN" sz="2800" b="1" baseline="-25000" dirty="0">
                <a:latin typeface="Times New Roman" pitchFamily="18" charset="0"/>
              </a:rPr>
              <a:t>1</a:t>
            </a:r>
            <a:r>
              <a:rPr kumimoji="1" lang="en-US" altLang="zh-CN" sz="2800" b="1" dirty="0">
                <a:latin typeface="Times New Roman" pitchFamily="18" charset="0"/>
              </a:rPr>
              <a:t>(U</a:t>
            </a:r>
            <a:r>
              <a:rPr kumimoji="1" lang="en-US" altLang="zh-CN" sz="2800" b="1" baseline="-25000" dirty="0">
                <a:latin typeface="Times New Roman" pitchFamily="18" charset="0"/>
              </a:rPr>
              <a:t>1</a:t>
            </a:r>
            <a:r>
              <a:rPr kumimoji="1" lang="en-US" altLang="zh-CN" sz="2800" b="1" dirty="0">
                <a:latin typeface="Times New Roman" pitchFamily="18" charset="0"/>
              </a:rPr>
              <a:t>,F</a:t>
            </a:r>
            <a:r>
              <a:rPr kumimoji="1" lang="en-US" altLang="zh-CN" sz="2800" b="1" baseline="-25000" dirty="0">
                <a:latin typeface="Times New Roman" pitchFamily="18" charset="0"/>
              </a:rPr>
              <a:t>1</a:t>
            </a:r>
            <a:r>
              <a:rPr kumimoji="1" lang="en-US" altLang="zh-CN" sz="2800" b="1" dirty="0">
                <a:latin typeface="Times New Roman" pitchFamily="18" charset="0"/>
              </a:rPr>
              <a:t>),R</a:t>
            </a:r>
            <a:r>
              <a:rPr kumimoji="1" lang="en-US" altLang="zh-CN" sz="2800" b="1" baseline="-25000" dirty="0">
                <a:latin typeface="Times New Roman" pitchFamily="18" charset="0"/>
              </a:rPr>
              <a:t>2</a:t>
            </a:r>
            <a:r>
              <a:rPr kumimoji="1" lang="en-US" altLang="zh-CN" sz="2800" b="1" dirty="0">
                <a:latin typeface="Times New Roman" pitchFamily="18" charset="0"/>
              </a:rPr>
              <a:t>(U</a:t>
            </a:r>
            <a:r>
              <a:rPr kumimoji="1" lang="en-US" altLang="zh-CN" sz="2800" b="1" baseline="-25000" dirty="0">
                <a:latin typeface="Times New Roman" pitchFamily="18" charset="0"/>
              </a:rPr>
              <a:t>2</a:t>
            </a:r>
            <a:r>
              <a:rPr kumimoji="1" lang="en-US" altLang="zh-CN" sz="2800" b="1" dirty="0">
                <a:latin typeface="Times New Roman" pitchFamily="18" charset="0"/>
              </a:rPr>
              <a:t>,F</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dirty="0" err="1">
                <a:latin typeface="Times New Roman" pitchFamily="18" charset="0"/>
              </a:rPr>
              <a:t>R</a:t>
            </a:r>
            <a:r>
              <a:rPr kumimoji="1" lang="en-US" altLang="zh-CN" sz="2800" b="1" baseline="-25000" dirty="0" err="1">
                <a:latin typeface="Times New Roman" pitchFamily="18" charset="0"/>
              </a:rPr>
              <a:t>k</a:t>
            </a:r>
            <a:r>
              <a:rPr kumimoji="1" lang="en-US" altLang="zh-CN" sz="2800" b="1" dirty="0">
                <a:latin typeface="Times New Roman" pitchFamily="18" charset="0"/>
              </a:rPr>
              <a:t>(</a:t>
            </a:r>
            <a:r>
              <a:rPr kumimoji="1" lang="en-US" altLang="zh-CN" sz="2800" b="1" dirty="0" err="1">
                <a:latin typeface="Times New Roman" pitchFamily="18" charset="0"/>
              </a:rPr>
              <a:t>U</a:t>
            </a:r>
            <a:r>
              <a:rPr kumimoji="1" lang="en-US" altLang="zh-CN" sz="2800" b="1" baseline="-25000" dirty="0" err="1">
                <a:latin typeface="Times New Roman" pitchFamily="18" charset="0"/>
              </a:rPr>
              <a:t>k</a:t>
            </a:r>
            <a:r>
              <a:rPr kumimoji="1" lang="en-US" altLang="zh-CN" sz="2800" b="1" dirty="0" err="1">
                <a:latin typeface="Times New Roman" pitchFamily="18" charset="0"/>
              </a:rPr>
              <a:t>,F</a:t>
            </a:r>
            <a:r>
              <a:rPr kumimoji="1" lang="en-US" altLang="zh-CN" sz="2800" b="1" baseline="-25000" dirty="0" err="1">
                <a:latin typeface="Times New Roman" pitchFamily="18" charset="0"/>
              </a:rPr>
              <a:t>k</a:t>
            </a:r>
            <a:r>
              <a:rPr kumimoji="1" lang="en-US" altLang="zh-CN" sz="2800" b="1" dirty="0">
                <a:latin typeface="Times New Roman" pitchFamily="18" charset="0"/>
              </a:rPr>
              <a:t>)},</a:t>
            </a:r>
            <a:r>
              <a:rPr kumimoji="1" lang="zh-CN" altLang="en-US" sz="2800" b="1" dirty="0">
                <a:latin typeface="Times New Roman" pitchFamily="18" charset="0"/>
              </a:rPr>
              <a:t>令</a:t>
            </a:r>
            <a:r>
              <a:rPr kumimoji="1" lang="en-US" altLang="zh-CN" sz="2800" b="1" dirty="0">
                <a:latin typeface="Times New Roman" pitchFamily="18" charset="0"/>
              </a:rPr>
              <a:t>τ= ρ∪{R*(</a:t>
            </a:r>
            <a:r>
              <a:rPr kumimoji="1" lang="en-US" altLang="zh-CN" sz="2800" b="1" dirty="0" err="1">
                <a:latin typeface="Times New Roman" pitchFamily="18" charset="0"/>
              </a:rPr>
              <a:t>X,F</a:t>
            </a:r>
            <a:r>
              <a:rPr kumimoji="1" lang="en-US" altLang="zh-CN" sz="2800" b="1" baseline="-25000" dirty="0" err="1">
                <a:latin typeface="Times New Roman" pitchFamily="18" charset="0"/>
              </a:rPr>
              <a:t>x</a:t>
            </a:r>
            <a:r>
              <a:rPr kumimoji="1" lang="en-US" altLang="zh-CN" sz="2800" b="1" dirty="0">
                <a:latin typeface="Times New Roman" pitchFamily="18" charset="0"/>
              </a:rPr>
              <a:t>)}</a:t>
            </a:r>
            <a:r>
              <a:rPr kumimoji="1" lang="zh-CN" altLang="en-US" sz="2800" b="1" dirty="0">
                <a:latin typeface="Times New Roman" pitchFamily="18" charset="0"/>
              </a:rPr>
              <a:t>。</a:t>
            </a:r>
          </a:p>
          <a:p>
            <a:pPr>
              <a:spcBef>
                <a:spcPct val="50000"/>
              </a:spcBef>
            </a:pPr>
            <a:r>
              <a:rPr kumimoji="1" lang="en-US" altLang="zh-CN" sz="2800" b="1" dirty="0">
                <a:latin typeface="Times New Roman" pitchFamily="18" charset="0"/>
              </a:rPr>
              <a:t>(2)</a:t>
            </a:r>
            <a:r>
              <a:rPr kumimoji="1" lang="zh-CN" altLang="en-US" sz="2800" b="1" dirty="0">
                <a:latin typeface="Times New Roman" pitchFamily="18" charset="0"/>
              </a:rPr>
              <a:t>若有某个</a:t>
            </a:r>
            <a:r>
              <a:rPr kumimoji="1" lang="en-US" altLang="zh-CN" sz="2800" b="1" dirty="0" err="1">
                <a:latin typeface="Times New Roman" pitchFamily="18" charset="0"/>
              </a:rPr>
              <a:t>Ui</a:t>
            </a:r>
            <a:r>
              <a:rPr kumimoji="1" lang="zh-CN" altLang="en-US" sz="2800" b="1" dirty="0">
                <a:latin typeface="Times New Roman" pitchFamily="18" charset="0"/>
              </a:rPr>
              <a:t>，</a:t>
            </a:r>
            <a:r>
              <a:rPr kumimoji="1" lang="en-US" altLang="zh-CN" sz="2800" b="1" dirty="0">
                <a:latin typeface="Times New Roman" pitchFamily="18" charset="0"/>
              </a:rPr>
              <a:t>X </a:t>
            </a:r>
            <a:r>
              <a:rPr kumimoji="1" lang="en-US" altLang="zh-CN" sz="2800" b="1" dirty="0">
                <a:latin typeface="Times New Roman" pitchFamily="18" charset="0"/>
                <a:sym typeface="Symbol" pitchFamily="18" charset="2"/>
              </a:rPr>
              <a:t></a:t>
            </a:r>
            <a:r>
              <a:rPr kumimoji="1" lang="en-US" altLang="zh-CN" sz="2800" b="1" dirty="0" err="1">
                <a:latin typeface="Times New Roman" pitchFamily="18" charset="0"/>
                <a:sym typeface="Symbol" pitchFamily="18" charset="2"/>
              </a:rPr>
              <a:t>Ui</a:t>
            </a:r>
            <a:r>
              <a:rPr kumimoji="1" lang="zh-CN" altLang="en-US" sz="2800" b="1" dirty="0">
                <a:latin typeface="Times New Roman" pitchFamily="18" charset="0"/>
                <a:sym typeface="Symbol" pitchFamily="18" charset="2"/>
              </a:rPr>
              <a:t>，将</a:t>
            </a:r>
            <a:r>
              <a:rPr kumimoji="1" lang="en-US" altLang="zh-CN" sz="2800" b="1" dirty="0">
                <a:latin typeface="Times New Roman" pitchFamily="18" charset="0"/>
                <a:sym typeface="Symbol" pitchFamily="18" charset="2"/>
              </a:rPr>
              <a:t>R*(</a:t>
            </a:r>
            <a:r>
              <a:rPr kumimoji="1" lang="en-US" altLang="zh-CN" sz="2800" b="1" dirty="0" err="1">
                <a:latin typeface="Times New Roman" pitchFamily="18" charset="0"/>
                <a:sym typeface="Symbol" pitchFamily="18" charset="2"/>
              </a:rPr>
              <a:t>X,Fx</a:t>
            </a:r>
            <a:r>
              <a:rPr kumimoji="1" lang="en-US" altLang="zh-CN" sz="2800" b="1" dirty="0">
                <a:latin typeface="Times New Roman" pitchFamily="18" charset="0"/>
                <a:sym typeface="Symbol" pitchFamily="18" charset="2"/>
              </a:rPr>
              <a:t>)</a:t>
            </a:r>
            <a:r>
              <a:rPr kumimoji="1" lang="zh-CN" altLang="en-US" sz="2800" b="1" dirty="0">
                <a:latin typeface="Times New Roman" pitchFamily="18" charset="0"/>
                <a:sym typeface="Symbol" pitchFamily="18" charset="2"/>
              </a:rPr>
              <a:t>从</a:t>
            </a:r>
            <a:r>
              <a:rPr kumimoji="1" lang="en-US" altLang="zh-CN" sz="2800" b="1" dirty="0">
                <a:latin typeface="Times New Roman" pitchFamily="18" charset="0"/>
              </a:rPr>
              <a:t>τ</a:t>
            </a:r>
            <a:r>
              <a:rPr kumimoji="1" lang="zh-CN" altLang="en-US" sz="2800" b="1" dirty="0">
                <a:latin typeface="Times New Roman" pitchFamily="18" charset="0"/>
              </a:rPr>
              <a:t>中去掉</a:t>
            </a:r>
          </a:p>
          <a:p>
            <a:pPr>
              <a:spcBef>
                <a:spcPct val="50000"/>
              </a:spcBef>
            </a:pPr>
            <a:r>
              <a:rPr kumimoji="1" lang="en-US" altLang="zh-CN" sz="2800" b="1" dirty="0">
                <a:latin typeface="Times New Roman" pitchFamily="18" charset="0"/>
              </a:rPr>
              <a:t>(3) τ</a:t>
            </a:r>
            <a:r>
              <a:rPr kumimoji="1" lang="zh-CN" altLang="en-US" sz="2800" b="1" dirty="0">
                <a:latin typeface="Times New Roman" pitchFamily="18" charset="0"/>
              </a:rPr>
              <a:t>就是所求的分解</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374741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p:spPr>
        <p:txBody>
          <a:bodyPr/>
          <a:lstStyle/>
          <a:p>
            <a:fld id="{20419931-0BD1-4C21-A7C5-AAF07B068DCC}" type="slidenum">
              <a:rPr lang="en-US" altLang="zh-CN" smtClean="0"/>
              <a:pPr/>
              <a:t>61</a:t>
            </a:fld>
            <a:endParaRPr lang="en-US" altLang="zh-CN" smtClean="0"/>
          </a:p>
        </p:txBody>
      </p:sp>
      <p:sp>
        <p:nvSpPr>
          <p:cNvPr id="103427" name="Text Box 3"/>
          <p:cNvSpPr txBox="1">
            <a:spLocks noChangeArrowheads="1"/>
          </p:cNvSpPr>
          <p:nvPr/>
        </p:nvSpPr>
        <p:spPr bwMode="auto">
          <a:xfrm>
            <a:off x="395536" y="788461"/>
            <a:ext cx="8569082" cy="2031325"/>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b="1" dirty="0">
                <a:solidFill>
                  <a:srgbClr val="FF0000"/>
                </a:solidFill>
                <a:latin typeface="Times New Roman" pitchFamily="18" charset="0"/>
              </a:rPr>
              <a:t>例题：</a:t>
            </a:r>
            <a:r>
              <a:rPr kumimoji="1" lang="zh-CN" altLang="en-US" sz="2800" b="1" dirty="0">
                <a:latin typeface="Times New Roman" pitchFamily="18" charset="0"/>
              </a:rPr>
              <a:t>设有关系模式</a:t>
            </a:r>
            <a:r>
              <a:rPr kumimoji="1" lang="en-US" altLang="zh-CN" sz="2800" b="1" dirty="0">
                <a:latin typeface="Times New Roman" pitchFamily="18" charset="0"/>
              </a:rPr>
              <a:t>CTHRSG</a:t>
            </a:r>
            <a:r>
              <a:rPr kumimoji="1" lang="zh-CN" altLang="en-US" sz="2800" b="1" dirty="0">
                <a:latin typeface="Times New Roman" pitchFamily="18" charset="0"/>
              </a:rPr>
              <a:t>（</a:t>
            </a:r>
            <a:r>
              <a:rPr kumimoji="1" lang="en-US" altLang="zh-CN" sz="2800" b="1" dirty="0">
                <a:latin typeface="Times New Roman" pitchFamily="18" charset="0"/>
              </a:rPr>
              <a:t>C</a:t>
            </a:r>
            <a:r>
              <a:rPr kumimoji="1" lang="zh-CN" altLang="en-US" sz="2800" b="1" dirty="0">
                <a:latin typeface="Times New Roman" pitchFamily="18" charset="0"/>
              </a:rPr>
              <a:t>，</a:t>
            </a:r>
            <a:r>
              <a:rPr kumimoji="1" lang="en-US" altLang="zh-CN" sz="2800" b="1" dirty="0">
                <a:latin typeface="Times New Roman" pitchFamily="18" charset="0"/>
              </a:rPr>
              <a:t>T</a:t>
            </a:r>
            <a:r>
              <a:rPr kumimoji="1" lang="zh-CN" altLang="en-US" sz="2800" b="1" dirty="0">
                <a:latin typeface="Times New Roman" pitchFamily="18" charset="0"/>
              </a:rPr>
              <a:t>，</a:t>
            </a:r>
            <a:r>
              <a:rPr kumimoji="1" lang="en-US" altLang="zh-CN" sz="2800" b="1" dirty="0">
                <a:latin typeface="Times New Roman" pitchFamily="18" charset="0"/>
              </a:rPr>
              <a:t>H</a:t>
            </a:r>
            <a:r>
              <a:rPr kumimoji="1" lang="zh-CN" altLang="en-US" sz="2800" b="1" dirty="0">
                <a:latin typeface="Times New Roman" pitchFamily="18" charset="0"/>
              </a:rPr>
              <a:t>，</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S</a:t>
            </a:r>
            <a:r>
              <a:rPr kumimoji="1" lang="zh-CN" altLang="en-US" sz="2800" b="1" dirty="0">
                <a:latin typeface="Times New Roman" pitchFamily="18" charset="0"/>
              </a:rPr>
              <a:t>，</a:t>
            </a:r>
            <a:r>
              <a:rPr kumimoji="1" lang="en-US" altLang="zh-CN" sz="2800" b="1" dirty="0">
                <a:latin typeface="Times New Roman" pitchFamily="18" charset="0"/>
              </a:rPr>
              <a:t>G</a:t>
            </a:r>
            <a:r>
              <a:rPr kumimoji="1" lang="zh-CN" altLang="en-US" sz="2800" b="1" dirty="0">
                <a:latin typeface="Times New Roman" pitchFamily="18" charset="0"/>
              </a:rPr>
              <a:t>）及其函数依赖</a:t>
            </a:r>
            <a:r>
              <a:rPr kumimoji="1" lang="en-US" altLang="zh-CN" sz="2800" b="1" dirty="0">
                <a:latin typeface="Times New Roman" pitchFamily="18" charset="0"/>
              </a:rPr>
              <a:t>F={C</a:t>
            </a:r>
            <a:r>
              <a:rPr kumimoji="1" lang="en-US" altLang="zh-CN" sz="2800" b="1" dirty="0">
                <a:latin typeface="Times New Roman" pitchFamily="18" charset="0"/>
                <a:sym typeface="Wingdings" pitchFamily="2" charset="2"/>
              </a:rPr>
              <a:t>T,CSG,HTR,HRC,CHR,HSR</a:t>
            </a:r>
            <a:r>
              <a:rPr kumimoji="1" lang="en-US" altLang="zh-CN" sz="2800" b="1" dirty="0">
                <a:latin typeface="Times New Roman" pitchFamily="18" charset="0"/>
              </a:rPr>
              <a:t>}</a:t>
            </a:r>
          </a:p>
          <a:p>
            <a:pPr>
              <a:spcBef>
                <a:spcPct val="50000"/>
              </a:spcBef>
            </a:pPr>
            <a:r>
              <a:rPr kumimoji="1" lang="zh-CN" altLang="en-US" sz="2800" b="1" dirty="0">
                <a:latin typeface="Times New Roman" pitchFamily="18" charset="0"/>
              </a:rPr>
              <a:t>给出</a:t>
            </a:r>
            <a:r>
              <a:rPr kumimoji="1" lang="en-US" altLang="zh-CN" sz="2800" b="1" dirty="0">
                <a:latin typeface="Times New Roman" pitchFamily="18" charset="0"/>
              </a:rPr>
              <a:t>3NF</a:t>
            </a:r>
            <a:r>
              <a:rPr kumimoji="1" lang="zh-CN" altLang="en-US" sz="2800" b="1" dirty="0">
                <a:latin typeface="Times New Roman" pitchFamily="18" charset="0"/>
              </a:rPr>
              <a:t>的一个依赖保持且连接不失真的分解</a:t>
            </a:r>
          </a:p>
        </p:txBody>
      </p:sp>
      <p:sp>
        <p:nvSpPr>
          <p:cNvPr id="103428" name="Text Box 4"/>
          <p:cNvSpPr txBox="1">
            <a:spLocks noChangeArrowheads="1"/>
          </p:cNvSpPr>
          <p:nvPr/>
        </p:nvSpPr>
        <p:spPr bwMode="auto">
          <a:xfrm>
            <a:off x="225617" y="2911745"/>
            <a:ext cx="8458200" cy="2893100"/>
          </a:xfrm>
          <a:prstGeom prst="rect">
            <a:avLst/>
          </a:prstGeom>
          <a:solidFill>
            <a:schemeClr val="bg1"/>
          </a:solidFill>
          <a:ln w="9525">
            <a:noFill/>
            <a:miter lim="800000"/>
            <a:headEnd/>
            <a:tailEnd/>
          </a:ln>
        </p:spPr>
        <p:txBody>
          <a:bodyPr>
            <a:spAutoFit/>
          </a:bodyPr>
          <a:lstStyle/>
          <a:p>
            <a:pPr>
              <a:lnSpc>
                <a:spcPct val="90000"/>
              </a:lnSpc>
              <a:spcBef>
                <a:spcPct val="50000"/>
              </a:spcBef>
            </a:pPr>
            <a:r>
              <a:rPr kumimoji="1" lang="zh-CN" altLang="en-US" sz="2800" b="1" dirty="0">
                <a:latin typeface="Times New Roman" pitchFamily="18" charset="0"/>
              </a:rPr>
              <a:t>解：由分解算法</a:t>
            </a:r>
            <a:r>
              <a:rPr kumimoji="1" lang="en-US" altLang="zh-CN" sz="2800" b="1" dirty="0">
                <a:latin typeface="Times New Roman" pitchFamily="18" charset="0"/>
              </a:rPr>
              <a:t>1</a:t>
            </a:r>
            <a:r>
              <a:rPr kumimoji="1" lang="zh-CN" altLang="en-US" sz="2800" b="1" dirty="0">
                <a:latin typeface="Times New Roman" pitchFamily="18" charset="0"/>
              </a:rPr>
              <a:t>得</a:t>
            </a:r>
          </a:p>
          <a:p>
            <a:pPr>
              <a:lnSpc>
                <a:spcPct val="90000"/>
              </a:lnSpc>
              <a:spcBef>
                <a:spcPct val="50000"/>
              </a:spcBef>
            </a:pPr>
            <a:r>
              <a:rPr kumimoji="1" lang="en-US" altLang="zh-CN" sz="2800" b="1" dirty="0">
                <a:latin typeface="Times New Roman" pitchFamily="18" charset="0"/>
              </a:rPr>
              <a:t>ρ= {CT,CSG,HRT,CHR,HSR} </a:t>
            </a:r>
            <a:r>
              <a:rPr kumimoji="1" lang="zh-CN" altLang="en-US" sz="2800" b="1" dirty="0">
                <a:latin typeface="Times New Roman" pitchFamily="18" charset="0"/>
              </a:rPr>
              <a:t>，</a:t>
            </a:r>
            <a:r>
              <a:rPr kumimoji="1" lang="en-US" altLang="zh-CN" sz="2800" b="1" dirty="0">
                <a:latin typeface="Times New Roman" pitchFamily="18" charset="0"/>
              </a:rPr>
              <a:t>KEY=HS </a:t>
            </a:r>
          </a:p>
          <a:p>
            <a:pPr>
              <a:lnSpc>
                <a:spcPct val="90000"/>
              </a:lnSpc>
              <a:spcBef>
                <a:spcPct val="50000"/>
              </a:spcBef>
            </a:pPr>
            <a:r>
              <a:rPr kumimoji="1" lang="en-US" altLang="zh-CN" sz="2800" b="1" dirty="0">
                <a:latin typeface="Times New Roman" pitchFamily="18" charset="0"/>
              </a:rPr>
              <a:t>τ= ρ ∪{HS}={CT,CSG,HRT,CHR,HSR,HS}</a:t>
            </a:r>
          </a:p>
          <a:p>
            <a:pPr>
              <a:lnSpc>
                <a:spcPct val="90000"/>
              </a:lnSpc>
              <a:spcBef>
                <a:spcPct val="50000"/>
              </a:spcBef>
            </a:pPr>
            <a:r>
              <a:rPr kumimoji="1" lang="zh-CN" altLang="en-US" sz="2800" b="1" dirty="0">
                <a:latin typeface="Times New Roman" pitchFamily="18" charset="0"/>
              </a:rPr>
              <a:t>因为</a:t>
            </a:r>
            <a:r>
              <a:rPr kumimoji="1" lang="en-US" altLang="zh-CN" sz="2800" b="1" dirty="0">
                <a:latin typeface="Times New Roman" pitchFamily="18" charset="0"/>
              </a:rPr>
              <a:t>HS</a:t>
            </a:r>
            <a:r>
              <a:rPr kumimoji="1" lang="zh-CN" altLang="en-US" sz="2800" b="1" dirty="0">
                <a:latin typeface="Times New Roman" pitchFamily="18" charset="0"/>
              </a:rPr>
              <a:t>是</a:t>
            </a:r>
            <a:r>
              <a:rPr kumimoji="1" lang="en-US" altLang="zh-CN" sz="2800" b="1" dirty="0">
                <a:latin typeface="Times New Roman" pitchFamily="18" charset="0"/>
              </a:rPr>
              <a:t>HSR</a:t>
            </a:r>
            <a:r>
              <a:rPr kumimoji="1" lang="zh-CN" altLang="en-US" sz="2800" b="1" dirty="0">
                <a:latin typeface="Times New Roman" pitchFamily="18" charset="0"/>
              </a:rPr>
              <a:t>的子集</a:t>
            </a:r>
          </a:p>
          <a:p>
            <a:pPr>
              <a:lnSpc>
                <a:spcPct val="90000"/>
              </a:lnSpc>
              <a:spcBef>
                <a:spcPct val="50000"/>
              </a:spcBef>
            </a:pPr>
            <a:r>
              <a:rPr kumimoji="1" lang="zh-CN" altLang="en-US" sz="2800" b="1" dirty="0">
                <a:latin typeface="Times New Roman" pitchFamily="18" charset="0"/>
              </a:rPr>
              <a:t>所以</a:t>
            </a:r>
            <a:r>
              <a:rPr kumimoji="1" lang="en-US" altLang="zh-CN" sz="2800" b="1" dirty="0">
                <a:latin typeface="Times New Roman" pitchFamily="18" charset="0"/>
              </a:rPr>
              <a:t>τ={CT,CSG,HRT,CHR,HSR}</a:t>
            </a:r>
          </a:p>
        </p:txBody>
      </p:sp>
      <p:sp>
        <p:nvSpPr>
          <p:cNvPr id="6" name="文本框 5"/>
          <p:cNvSpPr txBox="1"/>
          <p:nvPr/>
        </p:nvSpPr>
        <p:spPr>
          <a:xfrm>
            <a:off x="1901946"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467827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269887" y="1412777"/>
            <a:ext cx="8569325" cy="3800740"/>
          </a:xfrm>
          <a:solidFill>
            <a:schemeClr val="bg1"/>
          </a:solidFill>
          <a:ln>
            <a:noFill/>
          </a:ln>
        </p:spPr>
        <p:txBody>
          <a:bodyPr/>
          <a:lstStyle/>
          <a:p>
            <a:pPr algn="l" eaLnBrk="1" hangingPunct="1"/>
            <a:r>
              <a:rPr lang="zh-CN" altLang="en-US" sz="2800" b="1" dirty="0">
                <a:solidFill>
                  <a:schemeClr val="tx1"/>
                </a:solidFill>
              </a:rPr>
              <a:t>例题：设有关系模式</a:t>
            </a:r>
            <a:r>
              <a:rPr lang="en-US" altLang="zh-CN" sz="2800" b="1" dirty="0">
                <a:solidFill>
                  <a:schemeClr val="tx1"/>
                </a:solidFill>
              </a:rPr>
              <a:t>R</a:t>
            </a:r>
            <a:r>
              <a:rPr lang="zh-CN" altLang="en-US" sz="2800" b="1" dirty="0">
                <a:solidFill>
                  <a:schemeClr val="tx1"/>
                </a:solidFill>
              </a:rPr>
              <a:t>（</a:t>
            </a:r>
            <a:r>
              <a:rPr lang="en-US" altLang="zh-CN" sz="2800" b="1" dirty="0">
                <a:solidFill>
                  <a:schemeClr val="tx1"/>
                </a:solidFill>
              </a:rPr>
              <a:t>A</a:t>
            </a:r>
            <a:r>
              <a:rPr lang="zh-CN" altLang="en-US" sz="2800" b="1" dirty="0">
                <a:solidFill>
                  <a:schemeClr val="tx1"/>
                </a:solidFill>
              </a:rPr>
              <a:t>，</a:t>
            </a:r>
            <a:r>
              <a:rPr lang="en-US" altLang="zh-CN" sz="2800" b="1" dirty="0">
                <a:solidFill>
                  <a:schemeClr val="tx1"/>
                </a:solidFill>
              </a:rPr>
              <a:t>B</a:t>
            </a:r>
            <a:r>
              <a:rPr lang="zh-CN" altLang="en-US" sz="2800" b="1" dirty="0">
                <a:solidFill>
                  <a:schemeClr val="tx1"/>
                </a:solidFill>
              </a:rPr>
              <a:t>，</a:t>
            </a:r>
            <a:r>
              <a:rPr lang="en-US" altLang="zh-CN" sz="2800" b="1" dirty="0">
                <a:solidFill>
                  <a:schemeClr val="tx1"/>
                </a:solidFill>
              </a:rPr>
              <a:t>C</a:t>
            </a:r>
            <a:r>
              <a:rPr lang="zh-CN" altLang="en-US" sz="2800" b="1" dirty="0">
                <a:solidFill>
                  <a:schemeClr val="tx1"/>
                </a:solidFill>
              </a:rPr>
              <a:t>，</a:t>
            </a:r>
            <a:r>
              <a:rPr lang="en-US" altLang="zh-CN" sz="2800" b="1" dirty="0">
                <a:solidFill>
                  <a:schemeClr val="tx1"/>
                </a:solidFill>
              </a:rPr>
              <a:t>D</a:t>
            </a:r>
            <a:r>
              <a:rPr lang="zh-CN" altLang="en-US" sz="2800" b="1" dirty="0">
                <a:solidFill>
                  <a:schemeClr val="tx1"/>
                </a:solidFill>
              </a:rPr>
              <a:t>，</a:t>
            </a:r>
            <a:r>
              <a:rPr lang="en-US" altLang="zh-CN" sz="2800" b="1" dirty="0">
                <a:solidFill>
                  <a:schemeClr val="tx1"/>
                </a:solidFill>
              </a:rPr>
              <a:t>E</a:t>
            </a:r>
            <a:r>
              <a:rPr lang="zh-CN" altLang="en-US" sz="2800" b="1" dirty="0">
                <a:solidFill>
                  <a:schemeClr val="tx1"/>
                </a:solidFill>
              </a:rPr>
              <a:t>，</a:t>
            </a:r>
            <a:r>
              <a:rPr lang="en-US" altLang="zh-CN" sz="2800" b="1" dirty="0">
                <a:solidFill>
                  <a:schemeClr val="tx1"/>
                </a:solidFill>
              </a:rPr>
              <a:t>P</a:t>
            </a:r>
            <a:r>
              <a:rPr lang="zh-CN" altLang="en-US" sz="2800" b="1" dirty="0">
                <a:solidFill>
                  <a:schemeClr val="tx1"/>
                </a:solidFill>
              </a:rPr>
              <a:t>），</a:t>
            </a:r>
            <a:r>
              <a:rPr lang="en-US" altLang="zh-CN" sz="2800" b="1" dirty="0">
                <a:solidFill>
                  <a:schemeClr val="tx1"/>
                </a:solidFill>
              </a:rPr>
              <a:t>R</a:t>
            </a:r>
            <a:r>
              <a:rPr lang="zh-CN" altLang="en-US" sz="2800" b="1" dirty="0">
                <a:solidFill>
                  <a:schemeClr val="tx1"/>
                </a:solidFill>
              </a:rPr>
              <a:t>的函数依赖集为：</a:t>
            </a:r>
            <a:br>
              <a:rPr lang="zh-CN" altLang="en-US" sz="2800" b="1" dirty="0">
                <a:solidFill>
                  <a:schemeClr val="tx1"/>
                </a:solidFill>
              </a:rPr>
            </a:br>
            <a:r>
              <a:rPr lang="en-US" altLang="zh-CN" sz="2800" b="1" dirty="0">
                <a:solidFill>
                  <a:schemeClr val="tx1"/>
                </a:solidFill>
              </a:rPr>
              <a:t>F{C→B,E→D,D→B,B → D,BC →D,DC →A}</a:t>
            </a:r>
            <a:br>
              <a:rPr lang="en-US" altLang="zh-CN" sz="2800" b="1" dirty="0">
                <a:solidFill>
                  <a:schemeClr val="tx1"/>
                </a:solidFill>
              </a:rPr>
            </a:br>
            <a:r>
              <a:rPr lang="en-US" altLang="zh-CN" sz="2800" b="1" dirty="0">
                <a:solidFill>
                  <a:schemeClr val="tx1"/>
                </a:solidFill>
              </a:rPr>
              <a:t/>
            </a:r>
            <a:br>
              <a:rPr lang="en-US" altLang="zh-CN" sz="2800" b="1" dirty="0">
                <a:solidFill>
                  <a:schemeClr val="tx1"/>
                </a:solidFill>
              </a:rPr>
            </a:br>
            <a:r>
              <a:rPr lang="en-US" altLang="zh-CN" sz="2800" b="1" dirty="0">
                <a:solidFill>
                  <a:schemeClr val="tx1"/>
                </a:solidFill>
              </a:rPr>
              <a:t> </a:t>
            </a:r>
            <a:r>
              <a:rPr lang="zh-CN" altLang="en-US" sz="2800" b="1" dirty="0">
                <a:solidFill>
                  <a:schemeClr val="tx1"/>
                </a:solidFill>
              </a:rPr>
              <a:t>求</a:t>
            </a:r>
            <a:r>
              <a:rPr lang="en-US" altLang="zh-CN" sz="2800" b="1" dirty="0">
                <a:solidFill>
                  <a:schemeClr val="tx1"/>
                </a:solidFill>
              </a:rPr>
              <a:t>R</a:t>
            </a:r>
            <a:r>
              <a:rPr lang="zh-CN" altLang="en-US" sz="2800" b="1" dirty="0">
                <a:solidFill>
                  <a:schemeClr val="tx1"/>
                </a:solidFill>
              </a:rPr>
              <a:t>的一个满足</a:t>
            </a:r>
            <a:r>
              <a:rPr lang="en-US" altLang="zh-CN" sz="2800" b="1" dirty="0">
                <a:solidFill>
                  <a:schemeClr val="tx1"/>
                </a:solidFill>
              </a:rPr>
              <a:t>3NF</a:t>
            </a:r>
            <a:r>
              <a:rPr lang="zh-CN" altLang="en-US" sz="2800" b="1" dirty="0">
                <a:solidFill>
                  <a:schemeClr val="tx1"/>
                </a:solidFill>
              </a:rPr>
              <a:t>的无损连接和函数依赖保持的分解</a:t>
            </a:r>
          </a:p>
        </p:txBody>
      </p:sp>
      <p:sp>
        <p:nvSpPr>
          <p:cNvPr id="104450" name="灯片编号占位符 5"/>
          <p:cNvSpPr>
            <a:spLocks noGrp="1"/>
          </p:cNvSpPr>
          <p:nvPr>
            <p:ph type="sldNum" sz="quarter" idx="12"/>
          </p:nvPr>
        </p:nvSpPr>
        <p:spPr>
          <a:noFill/>
        </p:spPr>
        <p:txBody>
          <a:bodyPr/>
          <a:lstStyle/>
          <a:p>
            <a:fld id="{D020E258-22E5-46CF-B1CF-7A2D252A1628}" type="slidenum">
              <a:rPr lang="en-US" altLang="zh-CN" smtClean="0"/>
              <a:pPr/>
              <a:t>62</a:t>
            </a:fld>
            <a:endParaRPr lang="en-US" altLang="zh-CN" smtClean="0"/>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71565836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idx="1"/>
          </p:nvPr>
        </p:nvSpPr>
        <p:spPr>
          <a:xfrm>
            <a:off x="323853" y="1196752"/>
            <a:ext cx="8208589" cy="4560216"/>
          </a:xfrm>
          <a:solidFill>
            <a:schemeClr val="bg1"/>
          </a:solidFill>
          <a:ln w="28575">
            <a:noFill/>
          </a:ln>
        </p:spPr>
        <p:txBody>
          <a:bodyPr/>
          <a:lstStyle/>
          <a:p>
            <a:pPr eaLnBrk="1" hangingPunct="1">
              <a:buFontTx/>
              <a:buNone/>
            </a:pPr>
            <a:r>
              <a:rPr lang="en-US" altLang="zh-CN" b="1" dirty="0">
                <a:latin typeface="宋体" pitchFamily="2" charset="-122"/>
              </a:rPr>
              <a:t>  </a:t>
            </a:r>
            <a:r>
              <a:rPr lang="zh-CN" altLang="en-US" b="1" dirty="0">
                <a:latin typeface="宋体" pitchFamily="2" charset="-122"/>
              </a:rPr>
              <a:t>解：</a:t>
            </a:r>
            <a:endParaRPr lang="en-US" altLang="zh-CN" b="1" dirty="0">
              <a:latin typeface="宋体" pitchFamily="2" charset="-122"/>
            </a:endParaRPr>
          </a:p>
          <a:p>
            <a:pPr eaLnBrk="1" hangingPunct="1">
              <a:buFontTx/>
              <a:buNone/>
            </a:pPr>
            <a:r>
              <a:rPr lang="en-US" altLang="zh-CN" b="1" dirty="0">
                <a:latin typeface="宋体" pitchFamily="2" charset="-122"/>
              </a:rPr>
              <a:t>  (1)</a:t>
            </a:r>
            <a:r>
              <a:rPr lang="zh-CN" altLang="en-US" b="1" dirty="0">
                <a:latin typeface="宋体" pitchFamily="2" charset="-122"/>
              </a:rPr>
              <a:t>最小函数依赖集</a:t>
            </a:r>
            <a:br>
              <a:rPr lang="zh-CN" altLang="en-US" b="1" dirty="0">
                <a:latin typeface="宋体" pitchFamily="2" charset="-122"/>
              </a:rPr>
            </a:br>
            <a:r>
              <a:rPr lang="zh-CN" altLang="en-US" b="1" dirty="0">
                <a:latin typeface="宋体" pitchFamily="2" charset="-122"/>
              </a:rPr>
              <a:t>   </a:t>
            </a:r>
            <a:r>
              <a:rPr lang="en-US" altLang="zh-CN" b="1" dirty="0" err="1">
                <a:solidFill>
                  <a:srgbClr val="FF0000"/>
                </a:solidFill>
                <a:latin typeface="宋体" pitchFamily="2" charset="-122"/>
              </a:rPr>
              <a:t>Fm</a:t>
            </a:r>
            <a:r>
              <a:rPr lang="zh-CN" altLang="en-US" b="1" dirty="0">
                <a:solidFill>
                  <a:srgbClr val="FF0000"/>
                </a:solidFill>
                <a:latin typeface="宋体" pitchFamily="2" charset="-122"/>
              </a:rPr>
              <a:t>＝</a:t>
            </a:r>
            <a:r>
              <a:rPr lang="en-US" altLang="zh-CN" b="1" dirty="0">
                <a:solidFill>
                  <a:srgbClr val="FF0000"/>
                </a:solidFill>
                <a:latin typeface="宋体" pitchFamily="2" charset="-122"/>
              </a:rPr>
              <a:t>{C→B ,E→D,D→B,B→D,C→A}</a:t>
            </a:r>
          </a:p>
          <a:p>
            <a:pPr eaLnBrk="1" hangingPunct="1">
              <a:buFontTx/>
              <a:buNone/>
            </a:pPr>
            <a:r>
              <a:rPr lang="en-US" altLang="zh-CN" b="1" dirty="0">
                <a:latin typeface="宋体" pitchFamily="2" charset="-122"/>
              </a:rPr>
              <a:t>  (2)</a:t>
            </a:r>
            <a:r>
              <a:rPr lang="zh-CN" altLang="en-US" b="1" dirty="0">
                <a:latin typeface="宋体" pitchFamily="2" charset="-122"/>
              </a:rPr>
              <a:t>满足</a:t>
            </a:r>
            <a:r>
              <a:rPr lang="en-US" altLang="zh-CN" b="1" dirty="0">
                <a:latin typeface="宋体" pitchFamily="2" charset="-122"/>
              </a:rPr>
              <a:t>3NF</a:t>
            </a:r>
            <a:r>
              <a:rPr lang="zh-CN" altLang="en-US" b="1" dirty="0">
                <a:latin typeface="宋体" pitchFamily="2" charset="-122"/>
              </a:rPr>
              <a:t>的函数依赖保持的分解为：   </a:t>
            </a:r>
            <a:br>
              <a:rPr lang="zh-CN" altLang="en-US" b="1" dirty="0">
                <a:latin typeface="宋体" pitchFamily="2" charset="-122"/>
              </a:rPr>
            </a:br>
            <a:r>
              <a:rPr lang="zh-CN" altLang="en-US" b="1" dirty="0">
                <a:latin typeface="宋体" pitchFamily="2" charset="-122"/>
              </a:rPr>
              <a:t>   </a:t>
            </a:r>
            <a:r>
              <a:rPr lang="en-US" altLang="zh-CN" b="1" dirty="0">
                <a:solidFill>
                  <a:srgbClr val="FF0000"/>
                </a:solidFill>
                <a:latin typeface="宋体" pitchFamily="2" charset="-122"/>
              </a:rPr>
              <a:t>{CBA</a:t>
            </a:r>
            <a:r>
              <a:rPr lang="zh-CN" altLang="en-US" b="1" dirty="0">
                <a:solidFill>
                  <a:srgbClr val="FF0000"/>
                </a:solidFill>
                <a:latin typeface="宋体" pitchFamily="2" charset="-122"/>
              </a:rPr>
              <a:t>，</a:t>
            </a:r>
            <a:r>
              <a:rPr lang="en-US" altLang="zh-CN" b="1" dirty="0">
                <a:solidFill>
                  <a:srgbClr val="FF0000"/>
                </a:solidFill>
                <a:latin typeface="宋体" pitchFamily="2" charset="-122"/>
              </a:rPr>
              <a:t>DE</a:t>
            </a:r>
            <a:r>
              <a:rPr lang="zh-CN" altLang="en-US" b="1" dirty="0">
                <a:solidFill>
                  <a:srgbClr val="FF0000"/>
                </a:solidFill>
                <a:latin typeface="宋体" pitchFamily="2" charset="-122"/>
              </a:rPr>
              <a:t>，</a:t>
            </a:r>
            <a:r>
              <a:rPr lang="en-US" altLang="zh-CN" b="1" dirty="0">
                <a:solidFill>
                  <a:srgbClr val="FF0000"/>
                </a:solidFill>
                <a:latin typeface="宋体" pitchFamily="2" charset="-122"/>
              </a:rPr>
              <a:t>BD,P}</a:t>
            </a:r>
          </a:p>
          <a:p>
            <a:pPr eaLnBrk="1" hangingPunct="1">
              <a:buFontTx/>
              <a:buNone/>
            </a:pPr>
            <a:r>
              <a:rPr lang="en-US" altLang="zh-CN" b="1" dirty="0">
                <a:latin typeface="宋体" pitchFamily="2" charset="-122"/>
              </a:rPr>
              <a:t>  (3)</a:t>
            </a:r>
            <a:r>
              <a:rPr lang="zh-CN" altLang="en-US" b="1" dirty="0">
                <a:latin typeface="宋体" pitchFamily="2" charset="-122"/>
              </a:rPr>
              <a:t>候选码 包含</a:t>
            </a:r>
            <a:r>
              <a:rPr lang="en-US" altLang="zh-CN" b="1" dirty="0">
                <a:latin typeface="宋体" pitchFamily="2" charset="-122"/>
              </a:rPr>
              <a:t>CEP </a:t>
            </a:r>
            <a:br>
              <a:rPr lang="en-US" altLang="zh-CN" b="1" dirty="0">
                <a:latin typeface="宋体" pitchFamily="2" charset="-122"/>
              </a:rPr>
            </a:br>
            <a:r>
              <a:rPr lang="en-US" altLang="zh-CN" b="1" dirty="0">
                <a:latin typeface="宋体" pitchFamily="2" charset="-122"/>
              </a:rPr>
              <a:t>  </a:t>
            </a:r>
            <a:r>
              <a:rPr lang="zh-CN" altLang="en-US" b="1" dirty="0">
                <a:solidFill>
                  <a:srgbClr val="FF0000"/>
                </a:solidFill>
                <a:latin typeface="宋体" pitchFamily="2" charset="-122"/>
              </a:rPr>
              <a:t>（</a:t>
            </a:r>
            <a:r>
              <a:rPr lang="en-US" altLang="zh-CN" b="1" dirty="0">
                <a:solidFill>
                  <a:srgbClr val="FF0000"/>
                </a:solidFill>
                <a:latin typeface="宋体" pitchFamily="2" charset="-122"/>
              </a:rPr>
              <a:t>CEP</a:t>
            </a:r>
            <a:r>
              <a:rPr lang="zh-CN" altLang="en-US" b="1" dirty="0">
                <a:solidFill>
                  <a:srgbClr val="FF0000"/>
                </a:solidFill>
                <a:latin typeface="宋体" pitchFamily="2" charset="-122"/>
              </a:rPr>
              <a:t>）＋＝（</a:t>
            </a:r>
            <a:r>
              <a:rPr lang="en-US" altLang="zh-CN" b="1" dirty="0">
                <a:solidFill>
                  <a:srgbClr val="FF0000"/>
                </a:solidFill>
                <a:latin typeface="宋体" pitchFamily="2" charset="-122"/>
              </a:rPr>
              <a:t>CEDABP</a:t>
            </a:r>
            <a:r>
              <a:rPr lang="zh-CN" altLang="en-US" b="1" dirty="0">
                <a:solidFill>
                  <a:srgbClr val="FF0000"/>
                </a:solidFill>
                <a:latin typeface="宋体" pitchFamily="2" charset="-122"/>
              </a:rPr>
              <a:t>）</a:t>
            </a:r>
            <a:br>
              <a:rPr lang="zh-CN" altLang="en-US" b="1" dirty="0">
                <a:solidFill>
                  <a:srgbClr val="FF0000"/>
                </a:solidFill>
                <a:latin typeface="宋体" pitchFamily="2" charset="-122"/>
              </a:rPr>
            </a:br>
            <a:r>
              <a:rPr lang="zh-CN" altLang="en-US" b="1" dirty="0">
                <a:solidFill>
                  <a:srgbClr val="FF0000"/>
                </a:solidFill>
                <a:latin typeface="宋体" pitchFamily="2" charset="-122"/>
              </a:rPr>
              <a:t>   所以唯一候选码是</a:t>
            </a:r>
            <a:r>
              <a:rPr lang="en-US" altLang="zh-CN" b="1" dirty="0">
                <a:solidFill>
                  <a:srgbClr val="FF0000"/>
                </a:solidFill>
                <a:latin typeface="宋体" pitchFamily="2" charset="-122"/>
              </a:rPr>
              <a:t>CEP</a:t>
            </a:r>
          </a:p>
          <a:p>
            <a:pPr eaLnBrk="1" hangingPunct="1">
              <a:buFontTx/>
              <a:buNone/>
            </a:pPr>
            <a:r>
              <a:rPr lang="en-US" altLang="zh-CN" b="1" dirty="0">
                <a:latin typeface="宋体" pitchFamily="2" charset="-122"/>
              </a:rPr>
              <a:t> (4)</a:t>
            </a:r>
            <a:r>
              <a:rPr lang="zh-CN" altLang="en-US" b="1" dirty="0">
                <a:latin typeface="宋体" pitchFamily="2" charset="-122"/>
              </a:rPr>
              <a:t>无损连接和函数依赖保持的</a:t>
            </a:r>
            <a:r>
              <a:rPr lang="en-US" altLang="zh-CN" b="1" dirty="0">
                <a:latin typeface="宋体" pitchFamily="2" charset="-122"/>
              </a:rPr>
              <a:t>3NF</a:t>
            </a:r>
            <a:r>
              <a:rPr lang="zh-CN" altLang="en-US" b="1" dirty="0">
                <a:latin typeface="宋体" pitchFamily="2" charset="-122"/>
              </a:rPr>
              <a:t>分解为   </a:t>
            </a:r>
            <a:r>
              <a:rPr lang="zh-CN" altLang="en-US" b="1" dirty="0">
                <a:solidFill>
                  <a:srgbClr val="FF0000"/>
                </a:solidFill>
                <a:latin typeface="宋体" pitchFamily="2" charset="-122"/>
              </a:rPr>
              <a:t/>
            </a:r>
            <a:br>
              <a:rPr lang="zh-CN" altLang="en-US" b="1" dirty="0">
                <a:solidFill>
                  <a:srgbClr val="FF0000"/>
                </a:solidFill>
                <a:latin typeface="宋体" pitchFamily="2" charset="-122"/>
              </a:rPr>
            </a:br>
            <a:r>
              <a:rPr lang="zh-CN" altLang="en-US" b="1" dirty="0">
                <a:solidFill>
                  <a:srgbClr val="FF0000"/>
                </a:solidFill>
                <a:latin typeface="宋体" pitchFamily="2" charset="-122"/>
              </a:rPr>
              <a:t>  </a:t>
            </a:r>
            <a:r>
              <a:rPr lang="en-US" altLang="zh-CN" b="1" dirty="0">
                <a:solidFill>
                  <a:srgbClr val="FF0000"/>
                </a:solidFill>
                <a:latin typeface="宋体" pitchFamily="2" charset="-122"/>
              </a:rPr>
              <a:t>{ CBA</a:t>
            </a:r>
            <a:r>
              <a:rPr lang="zh-CN" altLang="en-US" b="1" dirty="0">
                <a:solidFill>
                  <a:srgbClr val="FF0000"/>
                </a:solidFill>
                <a:latin typeface="宋体" pitchFamily="2" charset="-122"/>
              </a:rPr>
              <a:t>，</a:t>
            </a:r>
            <a:r>
              <a:rPr lang="en-US" altLang="zh-CN" b="1" dirty="0">
                <a:solidFill>
                  <a:srgbClr val="FF0000"/>
                </a:solidFill>
                <a:latin typeface="宋体" pitchFamily="2" charset="-122"/>
              </a:rPr>
              <a:t>DE</a:t>
            </a:r>
            <a:r>
              <a:rPr lang="zh-CN" altLang="en-US" b="1" dirty="0">
                <a:solidFill>
                  <a:srgbClr val="FF0000"/>
                </a:solidFill>
                <a:latin typeface="宋体" pitchFamily="2" charset="-122"/>
              </a:rPr>
              <a:t>，</a:t>
            </a:r>
            <a:r>
              <a:rPr lang="en-US" altLang="zh-CN" b="1" dirty="0">
                <a:solidFill>
                  <a:srgbClr val="FF0000"/>
                </a:solidFill>
                <a:latin typeface="宋体" pitchFamily="2" charset="-122"/>
              </a:rPr>
              <a:t>BD,CEP} </a:t>
            </a:r>
          </a:p>
        </p:txBody>
      </p:sp>
      <p:sp>
        <p:nvSpPr>
          <p:cNvPr id="105474" name="灯片编号占位符 5"/>
          <p:cNvSpPr>
            <a:spLocks noGrp="1"/>
          </p:cNvSpPr>
          <p:nvPr>
            <p:ph type="sldNum" sz="quarter" idx="12"/>
          </p:nvPr>
        </p:nvSpPr>
        <p:spPr>
          <a:noFill/>
        </p:spPr>
        <p:txBody>
          <a:bodyPr/>
          <a:lstStyle/>
          <a:p>
            <a:fld id="{D8F13484-9713-4195-9C8D-2693D0A039CD}" type="slidenum">
              <a:rPr lang="en-US" altLang="zh-CN" smtClean="0"/>
              <a:pPr/>
              <a:t>63</a:t>
            </a:fld>
            <a:endParaRPr lang="en-US" altLang="zh-CN" smtClean="0"/>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619747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bg/>
                                          </p:spTgt>
                                        </p:tgtEl>
                                        <p:attrNameLst>
                                          <p:attrName>style.visibility</p:attrName>
                                        </p:attrNameLst>
                                      </p:cBhvr>
                                      <p:to>
                                        <p:strVal val="visible"/>
                                      </p:to>
                                    </p:set>
                                    <p:anim calcmode="lin" valueType="num">
                                      <p:cBhvr additive="base">
                                        <p:cTn id="7" dur="500" fill="hold"/>
                                        <p:tgtEl>
                                          <p:spTgt spid="10547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0" end="0"/>
                                            </p:txEl>
                                          </p:spTgt>
                                        </p:tgtEl>
                                        <p:attrNameLst>
                                          <p:attrName>style.visibility</p:attrName>
                                        </p:attrNameLst>
                                      </p:cBhvr>
                                      <p:to>
                                        <p:strVal val="visible"/>
                                      </p:to>
                                    </p:set>
                                    <p:anim calcmode="lin" valueType="num">
                                      <p:cBhvr additive="base">
                                        <p:cTn id="13"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1" end="1"/>
                                            </p:txEl>
                                          </p:spTgt>
                                        </p:tgtEl>
                                        <p:attrNameLst>
                                          <p:attrName>style.visibility</p:attrName>
                                        </p:attrNameLst>
                                      </p:cBhvr>
                                      <p:to>
                                        <p:strVal val="visible"/>
                                      </p:to>
                                    </p:set>
                                    <p:anim calcmode="lin" valueType="num">
                                      <p:cBhvr additive="base">
                                        <p:cTn id="19"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2" end="2"/>
                                            </p:txEl>
                                          </p:spTgt>
                                        </p:tgtEl>
                                        <p:attrNameLst>
                                          <p:attrName>style.visibility</p:attrName>
                                        </p:attrNameLst>
                                      </p:cBhvr>
                                      <p:to>
                                        <p:strVal val="visible"/>
                                      </p:to>
                                    </p:set>
                                    <p:anim calcmode="lin" valueType="num">
                                      <p:cBhvr additive="base">
                                        <p:cTn id="25"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3" end="3"/>
                                            </p:txEl>
                                          </p:spTgt>
                                        </p:tgtEl>
                                        <p:attrNameLst>
                                          <p:attrName>style.visibility</p:attrName>
                                        </p:attrNameLst>
                                      </p:cBhvr>
                                      <p:to>
                                        <p:strVal val="visible"/>
                                      </p:to>
                                    </p:set>
                                    <p:anim calcmode="lin" valueType="num">
                                      <p:cBhvr additive="base">
                                        <p:cTn id="31"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5">
                                            <p:txEl>
                                              <p:pRg st="4" end="4"/>
                                            </p:txEl>
                                          </p:spTgt>
                                        </p:tgtEl>
                                        <p:attrNameLst>
                                          <p:attrName>style.visibility</p:attrName>
                                        </p:attrNameLst>
                                      </p:cBhvr>
                                      <p:to>
                                        <p:strVal val="visible"/>
                                      </p:to>
                                    </p:set>
                                    <p:anim calcmode="lin" valueType="num">
                                      <p:cBhvr additive="base">
                                        <p:cTn id="37"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323531" y="1196755"/>
            <a:ext cx="8569325" cy="4560093"/>
          </a:xfrm>
          <a:prstGeom prst="rect">
            <a:avLst/>
          </a:prstGeom>
          <a:solidFill>
            <a:schemeClr val="bg1"/>
          </a:solidFill>
          <a:ln w="28575">
            <a:noFill/>
            <a:miter lim="800000"/>
            <a:headEnd/>
            <a:tailEnd/>
          </a:ln>
        </p:spPr>
        <p:txBody>
          <a:bodyPr anchor="ctr"/>
          <a:lstStyle/>
          <a:p>
            <a:r>
              <a:rPr lang="zh-CN" altLang="en-US" sz="2800" b="1" dirty="0"/>
              <a:t>假定我们要构造一个数据库，属性集为｛</a:t>
            </a:r>
            <a:r>
              <a:rPr lang="en-US" altLang="zh-CN" sz="2800" b="1" dirty="0"/>
              <a:t>A,B,C,D,E,F,G</a:t>
            </a:r>
            <a:r>
              <a:rPr lang="zh-CN" altLang="en-US" sz="2800" b="1" dirty="0"/>
              <a:t>｝，给定的函数依赖集</a:t>
            </a:r>
            <a:r>
              <a:rPr lang="en-US" altLang="zh-CN" sz="2800" b="1" dirty="0"/>
              <a:t>F</a:t>
            </a:r>
            <a:r>
              <a:rPr lang="zh-CN" altLang="en-US" sz="2800" b="1" dirty="0"/>
              <a:t>如下：</a:t>
            </a:r>
            <a:br>
              <a:rPr lang="zh-CN" altLang="en-US" sz="2800" b="1" dirty="0"/>
            </a:br>
            <a:r>
              <a:rPr lang="en-US" altLang="zh-CN" sz="2800" b="1" dirty="0"/>
              <a:t>F=</a:t>
            </a:r>
            <a:r>
              <a:rPr lang="zh-CN" altLang="en-US" sz="2800" b="1" dirty="0"/>
              <a:t>｛</a:t>
            </a:r>
            <a:r>
              <a:rPr lang="en-US" altLang="zh-CN" sz="2800" b="1" dirty="0"/>
              <a:t>BCD</a:t>
            </a:r>
            <a:r>
              <a:rPr lang="en-US" altLang="zh-CN" sz="2800" b="1" dirty="0">
                <a:latin typeface="宋体" pitchFamily="2" charset="-122"/>
              </a:rPr>
              <a:t>→</a:t>
            </a:r>
            <a:r>
              <a:rPr lang="en-US" altLang="zh-CN" sz="2800" b="1" dirty="0"/>
              <a:t>A</a:t>
            </a:r>
            <a:r>
              <a:rPr lang="zh-CN" altLang="en-US" sz="2800" b="1" dirty="0"/>
              <a:t>，</a:t>
            </a:r>
            <a:r>
              <a:rPr lang="en-US" altLang="zh-CN" sz="2800" b="1" dirty="0"/>
              <a:t>BC→E</a:t>
            </a:r>
            <a:r>
              <a:rPr lang="zh-CN" altLang="en-US" sz="2800" b="1" dirty="0"/>
              <a:t>，</a:t>
            </a:r>
            <a:r>
              <a:rPr lang="en-US" altLang="zh-CN" sz="2800" b="1" dirty="0"/>
              <a:t>A→F</a:t>
            </a:r>
            <a:r>
              <a:rPr lang="zh-CN" altLang="en-US" sz="2800" b="1" dirty="0"/>
              <a:t>，</a:t>
            </a:r>
            <a:r>
              <a:rPr lang="en-US" altLang="zh-CN" sz="2800" b="1" dirty="0"/>
              <a:t>F→G</a:t>
            </a:r>
            <a:r>
              <a:rPr lang="zh-CN" altLang="en-US" sz="2800" b="1" dirty="0"/>
              <a:t>，</a:t>
            </a:r>
            <a:r>
              <a:rPr lang="en-US" altLang="zh-CN" sz="2800" b="1" dirty="0"/>
              <a:t>C→D</a:t>
            </a:r>
            <a:r>
              <a:rPr lang="zh-CN" altLang="en-US" sz="2800" b="1" dirty="0"/>
              <a:t>，</a:t>
            </a:r>
            <a:r>
              <a:rPr lang="en-US" altLang="zh-CN" sz="2800" b="1" dirty="0"/>
              <a:t>A→G</a:t>
            </a:r>
            <a:r>
              <a:rPr lang="zh-CN" altLang="en-US" sz="2800" b="1" dirty="0"/>
              <a:t>｝</a:t>
            </a:r>
            <a:r>
              <a:rPr lang="en-US" altLang="zh-CN" sz="2800" b="1" dirty="0">
                <a:latin typeface="宋体" pitchFamily="2" charset="-122"/>
              </a:rPr>
              <a:t>.</a:t>
            </a:r>
            <a:r>
              <a:rPr lang="en-US" altLang="zh-CN" sz="2800" b="1" dirty="0"/>
              <a:t> </a:t>
            </a:r>
            <a:r>
              <a:rPr lang="zh-CN" altLang="en-US" sz="2800" b="1" dirty="0"/>
              <a:t>求：</a:t>
            </a:r>
            <a:br>
              <a:rPr lang="zh-CN" altLang="en-US" sz="2800" b="1" dirty="0"/>
            </a:br>
            <a:r>
              <a:rPr lang="zh-CN" altLang="en-US" sz="2800" b="1" dirty="0">
                <a:latin typeface="宋体" pitchFamily="2" charset="-122"/>
              </a:rPr>
              <a:t>（</a:t>
            </a: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的一个满足</a:t>
            </a:r>
            <a:r>
              <a:rPr lang="en-US" altLang="zh-CN" sz="2800" b="1" dirty="0">
                <a:latin typeface="宋体" pitchFamily="2" charset="-122"/>
              </a:rPr>
              <a:t>3NF</a:t>
            </a:r>
            <a:r>
              <a:rPr lang="zh-CN" altLang="en-US" sz="2800" b="1" dirty="0">
                <a:latin typeface="宋体" pitchFamily="2" charset="-122"/>
              </a:rPr>
              <a:t>的函数依赖保持分解</a:t>
            </a:r>
            <a:br>
              <a:rPr lang="zh-CN" altLang="en-US" sz="2800" b="1" dirty="0">
                <a:latin typeface="宋体" pitchFamily="2" charset="-122"/>
              </a:rPr>
            </a:br>
            <a:r>
              <a:rPr lang="zh-CN" altLang="en-US" sz="2800" b="1" dirty="0">
                <a:latin typeface="宋体" pitchFamily="2" charset="-122"/>
              </a:rPr>
              <a:t>（</a:t>
            </a:r>
            <a:r>
              <a:rPr lang="en-US" altLang="zh-CN" sz="2800" b="1" dirty="0">
                <a:latin typeface="宋体" pitchFamily="2" charset="-122"/>
              </a:rPr>
              <a:t>2</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的一个满足</a:t>
            </a:r>
            <a:r>
              <a:rPr lang="en-US" altLang="zh-CN" sz="2800" b="1" dirty="0">
                <a:latin typeface="宋体" pitchFamily="2" charset="-122"/>
              </a:rPr>
              <a:t>3NF</a:t>
            </a:r>
            <a:r>
              <a:rPr lang="zh-CN" altLang="en-US" sz="2800" b="1" dirty="0">
                <a:latin typeface="宋体" pitchFamily="2" charset="-122"/>
              </a:rPr>
              <a:t>的无损连接和函数依赖保持的分解</a:t>
            </a:r>
          </a:p>
        </p:txBody>
      </p:sp>
      <p:sp>
        <p:nvSpPr>
          <p:cNvPr id="106499" name="Rectangle 2"/>
          <p:cNvSpPr>
            <a:spLocks noGrp="1" noChangeArrowheads="1"/>
          </p:cNvSpPr>
          <p:nvPr>
            <p:ph type="title"/>
          </p:nvPr>
        </p:nvSpPr>
        <p:spPr>
          <a:xfrm>
            <a:off x="506083" y="1268763"/>
            <a:ext cx="7772400" cy="672509"/>
          </a:xfrm>
        </p:spPr>
        <p:txBody>
          <a:bodyPr>
            <a:normAutofit/>
          </a:bodyPr>
          <a:lstStyle/>
          <a:p>
            <a:pPr eaLnBrk="1" hangingPunct="1"/>
            <a:r>
              <a:rPr lang="zh-CN" altLang="en-US" b="1" dirty="0" smtClean="0">
                <a:solidFill>
                  <a:srgbClr val="FF0000"/>
                </a:solidFill>
              </a:rPr>
              <a:t>练习</a:t>
            </a:r>
          </a:p>
        </p:txBody>
      </p:sp>
      <p:sp>
        <p:nvSpPr>
          <p:cNvPr id="106498" name="灯片编号占位符 5"/>
          <p:cNvSpPr>
            <a:spLocks noGrp="1"/>
          </p:cNvSpPr>
          <p:nvPr>
            <p:ph type="sldNum" sz="quarter" idx="12"/>
          </p:nvPr>
        </p:nvSpPr>
        <p:spPr>
          <a:noFill/>
        </p:spPr>
        <p:txBody>
          <a:bodyPr/>
          <a:lstStyle/>
          <a:p>
            <a:fld id="{A23E6CB3-BF40-46E0-B587-D00EFEDB4F90}" type="slidenum">
              <a:rPr lang="en-US" altLang="zh-CN" smtClean="0"/>
              <a:pPr/>
              <a:t>64</a:t>
            </a:fld>
            <a:endParaRPr lang="en-US" altLang="zh-CN" smtClean="0"/>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159835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48CDCDCD-4BE2-4120-B717-C82EAE2E58B8}" type="slidenum">
              <a:rPr lang="en-US" altLang="zh-CN" smtClean="0"/>
              <a:pPr/>
              <a:t>65</a:t>
            </a:fld>
            <a:endParaRPr lang="en-US" altLang="zh-CN" smtClean="0"/>
          </a:p>
        </p:txBody>
      </p:sp>
      <p:sp>
        <p:nvSpPr>
          <p:cNvPr id="107523" name="Text Box 3"/>
          <p:cNvSpPr txBox="1">
            <a:spLocks noChangeArrowheads="1"/>
          </p:cNvSpPr>
          <p:nvPr/>
        </p:nvSpPr>
        <p:spPr bwMode="auto">
          <a:xfrm>
            <a:off x="95537" y="764704"/>
            <a:ext cx="8686800" cy="584775"/>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200" b="1" dirty="0">
                <a:latin typeface="黑体" pitchFamily="49" charset="-122"/>
                <a:ea typeface="黑体" pitchFamily="49" charset="-122"/>
              </a:rPr>
              <a:t>分解算法</a:t>
            </a:r>
            <a:r>
              <a:rPr kumimoji="1" lang="en-US" altLang="zh-CN" sz="3200" b="1" dirty="0">
                <a:latin typeface="黑体" pitchFamily="49" charset="-122"/>
                <a:ea typeface="黑体" pitchFamily="49" charset="-122"/>
              </a:rPr>
              <a:t>3</a:t>
            </a:r>
            <a:r>
              <a:rPr kumimoji="1" lang="zh-CN" altLang="en-US" sz="3200" b="1" dirty="0">
                <a:latin typeface="黑体" pitchFamily="49" charset="-122"/>
                <a:ea typeface="黑体" pitchFamily="49" charset="-122"/>
              </a:rPr>
              <a:t>：结果为</a:t>
            </a:r>
            <a:r>
              <a:rPr kumimoji="1" lang="en-US" altLang="zh-CN" sz="3200" b="1" dirty="0">
                <a:latin typeface="黑体" pitchFamily="49" charset="-122"/>
                <a:ea typeface="黑体" pitchFamily="49" charset="-122"/>
              </a:rPr>
              <a:t>BCNF</a:t>
            </a:r>
            <a:r>
              <a:rPr kumimoji="1" lang="zh-CN" altLang="en-US" sz="3200" b="1" dirty="0">
                <a:latin typeface="黑体" pitchFamily="49" charset="-122"/>
                <a:ea typeface="黑体" pitchFamily="49" charset="-122"/>
              </a:rPr>
              <a:t>的连接不失真分解</a:t>
            </a:r>
          </a:p>
        </p:txBody>
      </p:sp>
      <p:sp>
        <p:nvSpPr>
          <p:cNvPr id="107524" name="Text Box 5"/>
          <p:cNvSpPr txBox="1">
            <a:spLocks noChangeArrowheads="1"/>
          </p:cNvSpPr>
          <p:nvPr/>
        </p:nvSpPr>
        <p:spPr bwMode="auto">
          <a:xfrm>
            <a:off x="251520" y="1412776"/>
            <a:ext cx="8712968" cy="4659737"/>
          </a:xfrm>
          <a:prstGeom prst="rect">
            <a:avLst/>
          </a:prstGeom>
          <a:solidFill>
            <a:schemeClr val="bg1"/>
          </a:solidFill>
          <a:ln w="9525">
            <a:noFill/>
            <a:miter lim="800000"/>
            <a:headEnd/>
            <a:tailEnd/>
          </a:ln>
        </p:spPr>
        <p:txBody>
          <a:bodyPr wrap="square">
            <a:spAutoFit/>
          </a:bodyPr>
          <a:lstStyle/>
          <a:p>
            <a:pPr>
              <a:lnSpc>
                <a:spcPct val="120000"/>
              </a:lnSpc>
              <a:spcBef>
                <a:spcPct val="50000"/>
              </a:spcBef>
            </a:pPr>
            <a:r>
              <a:rPr kumimoji="1" lang="en-US" altLang="zh-CN" sz="2800" b="1" dirty="0">
                <a:latin typeface="+mn-ea"/>
                <a:ea typeface="+mn-ea"/>
              </a:rPr>
              <a:t>1.</a:t>
            </a:r>
            <a:r>
              <a:rPr kumimoji="1" lang="zh-CN" altLang="en-US" sz="2800" b="1" dirty="0">
                <a:latin typeface="+mn-ea"/>
                <a:ea typeface="+mn-ea"/>
              </a:rPr>
              <a:t>设关系模式</a:t>
            </a:r>
            <a:r>
              <a:rPr kumimoji="1" lang="en-US" altLang="zh-CN" sz="2800" b="1" dirty="0">
                <a:latin typeface="+mn-ea"/>
                <a:ea typeface="+mn-ea"/>
              </a:rPr>
              <a:t>R</a:t>
            </a:r>
            <a:r>
              <a:rPr kumimoji="1" lang="zh-CN" altLang="en-US" sz="2800" b="1" dirty="0">
                <a:latin typeface="+mn-ea"/>
                <a:ea typeface="+mn-ea"/>
              </a:rPr>
              <a:t>不属于</a:t>
            </a:r>
            <a:r>
              <a:rPr kumimoji="1" lang="en-US" altLang="zh-CN" sz="2800" b="1" dirty="0">
                <a:latin typeface="+mn-ea"/>
                <a:ea typeface="+mn-ea"/>
              </a:rPr>
              <a:t>BCNF</a:t>
            </a:r>
            <a:r>
              <a:rPr kumimoji="1" lang="zh-CN" altLang="en-US" sz="2800" b="1" dirty="0">
                <a:latin typeface="+mn-ea"/>
                <a:ea typeface="+mn-ea"/>
              </a:rPr>
              <a:t>，</a:t>
            </a:r>
            <a:r>
              <a:rPr kumimoji="1" lang="en-US" altLang="zh-CN" sz="2800" b="1" dirty="0">
                <a:latin typeface="+mn-ea"/>
                <a:ea typeface="+mn-ea"/>
              </a:rPr>
              <a:t>R</a:t>
            </a:r>
            <a:r>
              <a:rPr kumimoji="1" lang="zh-CN" altLang="en-US" sz="2800" b="1" dirty="0">
                <a:latin typeface="+mn-ea"/>
                <a:ea typeface="+mn-ea"/>
              </a:rPr>
              <a:t>可表示为</a:t>
            </a:r>
            <a:r>
              <a:rPr kumimoji="1" lang="en-US" altLang="zh-CN" sz="2800" b="1" dirty="0">
                <a:latin typeface="+mn-ea"/>
                <a:ea typeface="+mn-ea"/>
              </a:rPr>
              <a:t>R(XYZ)</a:t>
            </a:r>
            <a:r>
              <a:rPr kumimoji="1" lang="zh-CN" altLang="en-US" sz="2800" b="1" dirty="0">
                <a:latin typeface="+mn-ea"/>
                <a:ea typeface="+mn-ea"/>
              </a:rPr>
              <a:t>，</a:t>
            </a:r>
            <a:r>
              <a:rPr kumimoji="1" lang="en-US" altLang="zh-CN" sz="2800" b="1" dirty="0">
                <a:latin typeface="+mn-ea"/>
                <a:ea typeface="+mn-ea"/>
              </a:rPr>
              <a:t>XYZ</a:t>
            </a:r>
            <a:r>
              <a:rPr kumimoji="1" lang="zh-CN" altLang="en-US" sz="2800" b="1" dirty="0">
                <a:latin typeface="+mn-ea"/>
                <a:ea typeface="+mn-ea"/>
              </a:rPr>
              <a:t>是属性集合，</a:t>
            </a:r>
            <a:r>
              <a:rPr kumimoji="1" lang="en-US" altLang="zh-CN" sz="2800" b="1" dirty="0">
                <a:latin typeface="+mn-ea"/>
                <a:ea typeface="+mn-ea"/>
              </a:rPr>
              <a:t>X</a:t>
            </a:r>
            <a:r>
              <a:rPr kumimoji="1" lang="en-US" altLang="zh-CN" sz="2800" b="1" dirty="0">
                <a:latin typeface="+mn-ea"/>
                <a:ea typeface="+mn-ea"/>
                <a:sym typeface="Wingdings" pitchFamily="2" charset="2"/>
              </a:rPr>
              <a:t>Y</a:t>
            </a:r>
            <a:r>
              <a:rPr kumimoji="1" lang="zh-CN" altLang="en-US" sz="2800" b="1" dirty="0">
                <a:latin typeface="+mn-ea"/>
                <a:ea typeface="+mn-ea"/>
                <a:sym typeface="Wingdings" pitchFamily="2" charset="2"/>
              </a:rPr>
              <a:t>，且</a:t>
            </a:r>
            <a:r>
              <a:rPr kumimoji="1" lang="en-US" altLang="zh-CN" sz="2800" b="1" dirty="0">
                <a:latin typeface="+mn-ea"/>
                <a:ea typeface="+mn-ea"/>
                <a:sym typeface="Wingdings" pitchFamily="2" charset="2"/>
              </a:rPr>
              <a:t>XY</a:t>
            </a:r>
            <a:r>
              <a:rPr kumimoji="1" lang="zh-CN" altLang="en-US" sz="2800" b="1" dirty="0">
                <a:latin typeface="+mn-ea"/>
                <a:ea typeface="+mn-ea"/>
                <a:sym typeface="Wingdings" pitchFamily="2" charset="2"/>
              </a:rPr>
              <a:t>是非平凡函数依赖且</a:t>
            </a:r>
            <a:r>
              <a:rPr kumimoji="1" lang="en-US" altLang="zh-CN" sz="2800" b="1" dirty="0">
                <a:latin typeface="+mn-ea"/>
                <a:ea typeface="+mn-ea"/>
                <a:sym typeface="Wingdings" pitchFamily="2" charset="2"/>
              </a:rPr>
              <a:t>X</a:t>
            </a:r>
            <a:r>
              <a:rPr kumimoji="1" lang="zh-CN" altLang="en-US" sz="2800" b="1" dirty="0">
                <a:latin typeface="+mn-ea"/>
                <a:ea typeface="+mn-ea"/>
                <a:sym typeface="Wingdings" pitchFamily="2" charset="2"/>
              </a:rPr>
              <a:t>不是</a:t>
            </a:r>
            <a:r>
              <a:rPr kumimoji="1" lang="en-US" altLang="zh-CN" sz="2800" b="1" dirty="0">
                <a:latin typeface="+mn-ea"/>
                <a:ea typeface="+mn-ea"/>
                <a:sym typeface="Wingdings" pitchFamily="2" charset="2"/>
              </a:rPr>
              <a:t>R</a:t>
            </a:r>
            <a:r>
              <a:rPr kumimoji="1" lang="zh-CN" altLang="en-US" sz="2800" b="1" dirty="0">
                <a:latin typeface="+mn-ea"/>
                <a:ea typeface="+mn-ea"/>
                <a:sym typeface="Wingdings" pitchFamily="2" charset="2"/>
              </a:rPr>
              <a:t>的候选码。用</a:t>
            </a:r>
            <a:r>
              <a:rPr kumimoji="1" lang="en-US" altLang="zh-CN" sz="2800" b="1" dirty="0">
                <a:latin typeface="+mn-ea"/>
                <a:ea typeface="+mn-ea"/>
                <a:sym typeface="Wingdings" pitchFamily="2" charset="2"/>
              </a:rPr>
              <a:t>R</a:t>
            </a:r>
            <a:r>
              <a:rPr kumimoji="1" lang="zh-CN" altLang="en-US" sz="2800" b="1" dirty="0">
                <a:latin typeface="+mn-ea"/>
                <a:ea typeface="+mn-ea"/>
                <a:sym typeface="Wingdings" pitchFamily="2" charset="2"/>
              </a:rPr>
              <a:t>的分解</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1</a:t>
            </a:r>
            <a:r>
              <a:rPr kumimoji="1" lang="en-US" altLang="zh-CN" sz="2800" b="1" dirty="0">
                <a:latin typeface="+mn-ea"/>
                <a:ea typeface="+mn-ea"/>
                <a:sym typeface="Wingdings" pitchFamily="2" charset="2"/>
              </a:rPr>
              <a:t>(X,Y)</a:t>
            </a:r>
            <a:r>
              <a:rPr kumimoji="1" lang="zh-CN" altLang="en-US" sz="2800" b="1" dirty="0">
                <a:latin typeface="+mn-ea"/>
                <a:ea typeface="+mn-ea"/>
                <a:sym typeface="Wingdings" pitchFamily="2" charset="2"/>
              </a:rPr>
              <a:t>和</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代替</a:t>
            </a:r>
            <a:r>
              <a:rPr kumimoji="1" lang="en-US" altLang="zh-CN" sz="2800" b="1" dirty="0">
                <a:latin typeface="+mn-ea"/>
                <a:ea typeface="+mn-ea"/>
                <a:sym typeface="Wingdings" pitchFamily="2" charset="2"/>
              </a:rPr>
              <a:t>R(XYZ)</a:t>
            </a:r>
            <a:r>
              <a:rPr kumimoji="1" lang="zh-CN" altLang="en-US" sz="2800" b="1" dirty="0">
                <a:latin typeface="+mn-ea"/>
                <a:ea typeface="+mn-ea"/>
                <a:sym typeface="Wingdings" pitchFamily="2" charset="2"/>
              </a:rPr>
              <a:t>。</a:t>
            </a:r>
          </a:p>
          <a:p>
            <a:pPr>
              <a:lnSpc>
                <a:spcPct val="120000"/>
              </a:lnSpc>
              <a:spcBef>
                <a:spcPct val="50000"/>
              </a:spcBef>
            </a:pPr>
            <a:r>
              <a:rPr kumimoji="1" lang="en-US" altLang="zh-CN" sz="2800" b="1" dirty="0">
                <a:latin typeface="+mn-ea"/>
                <a:ea typeface="+mn-ea"/>
                <a:sym typeface="Wingdings" pitchFamily="2" charset="2"/>
              </a:rPr>
              <a:t>2.</a:t>
            </a:r>
            <a:r>
              <a:rPr kumimoji="1" lang="zh-CN" altLang="en-US" sz="2800" b="1" dirty="0">
                <a:latin typeface="+mn-ea"/>
                <a:ea typeface="+mn-ea"/>
                <a:sym typeface="Wingdings" pitchFamily="2" charset="2"/>
              </a:rPr>
              <a:t>这时</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1</a:t>
            </a:r>
            <a:r>
              <a:rPr kumimoji="1" lang="zh-CN" altLang="en-US" sz="2800" b="1" dirty="0">
                <a:latin typeface="+mn-ea"/>
                <a:ea typeface="+mn-ea"/>
                <a:sym typeface="Wingdings" pitchFamily="2" charset="2"/>
              </a:rPr>
              <a:t>属于</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，如果</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仍不属于</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，计算</a:t>
            </a:r>
            <a:r>
              <a:rPr kumimoji="1" lang="en-US" altLang="zh-CN" sz="2800" b="1" dirty="0">
                <a:latin typeface="+mn-ea"/>
                <a:ea typeface="+mn-ea"/>
                <a:sym typeface="Wingdings" pitchFamily="2" charset="2"/>
              </a:rPr>
              <a:t>F</a:t>
            </a:r>
            <a:r>
              <a:rPr kumimoji="1" lang="en-US" altLang="zh-CN" sz="2800" b="1" baseline="30000" dirty="0">
                <a:latin typeface="+mn-ea"/>
                <a:ea typeface="+mn-ea"/>
                <a:sym typeface="Wingdings" pitchFamily="2" charset="2"/>
              </a:rPr>
              <a:t>+</a:t>
            </a:r>
            <a:r>
              <a:rPr kumimoji="1" lang="zh-CN" altLang="en-US" sz="2800" b="1" dirty="0">
                <a:latin typeface="+mn-ea"/>
                <a:ea typeface="+mn-ea"/>
                <a:sym typeface="Wingdings" pitchFamily="2" charset="2"/>
              </a:rPr>
              <a:t>在</a:t>
            </a:r>
            <a:r>
              <a:rPr kumimoji="1" lang="en-US" altLang="zh-CN" sz="2800" b="1" dirty="0">
                <a:latin typeface="+mn-ea"/>
                <a:ea typeface="+mn-ea"/>
                <a:sym typeface="Wingdings" pitchFamily="2" charset="2"/>
              </a:rPr>
              <a:t>R</a:t>
            </a:r>
            <a:r>
              <a:rPr kumimoji="1" lang="en-US" altLang="zh-CN" sz="2800" b="1" baseline="-25000" dirty="0">
                <a:latin typeface="+mn-ea"/>
                <a:ea typeface="+mn-ea"/>
                <a:sym typeface="Wingdings" pitchFamily="2" charset="2"/>
              </a:rPr>
              <a:t>2</a:t>
            </a:r>
            <a:r>
              <a:rPr kumimoji="1" lang="en-US" altLang="zh-CN" sz="2800" b="1" dirty="0">
                <a:latin typeface="+mn-ea"/>
                <a:ea typeface="+mn-ea"/>
                <a:sym typeface="Wingdings" pitchFamily="2" charset="2"/>
              </a:rPr>
              <a:t>(X,Z)</a:t>
            </a:r>
            <a:r>
              <a:rPr kumimoji="1" lang="zh-CN" altLang="en-US" sz="2800" b="1" dirty="0">
                <a:latin typeface="+mn-ea"/>
                <a:ea typeface="+mn-ea"/>
                <a:sym typeface="Wingdings" pitchFamily="2" charset="2"/>
              </a:rPr>
              <a:t>上的投影的最小覆盖，继续这个过程，最终可分解成一组</a:t>
            </a:r>
            <a:r>
              <a:rPr kumimoji="1" lang="en-US" altLang="zh-CN" sz="2800" b="1" dirty="0">
                <a:latin typeface="+mn-ea"/>
                <a:ea typeface="+mn-ea"/>
                <a:sym typeface="Wingdings" pitchFamily="2" charset="2"/>
              </a:rPr>
              <a:t>BCNF</a:t>
            </a:r>
            <a:r>
              <a:rPr kumimoji="1" lang="zh-CN" altLang="en-US" sz="2800" b="1" dirty="0">
                <a:latin typeface="+mn-ea"/>
                <a:ea typeface="+mn-ea"/>
                <a:sym typeface="Wingdings" pitchFamily="2" charset="2"/>
              </a:rPr>
              <a:t>模式集</a:t>
            </a:r>
          </a:p>
          <a:p>
            <a:pPr>
              <a:lnSpc>
                <a:spcPct val="120000"/>
              </a:lnSpc>
              <a:spcBef>
                <a:spcPct val="50000"/>
              </a:spcBef>
            </a:pPr>
            <a:r>
              <a:rPr kumimoji="1" lang="zh-CN" altLang="en-US" sz="2800" b="1" dirty="0">
                <a:solidFill>
                  <a:schemeClr val="accent2"/>
                </a:solidFill>
                <a:latin typeface="+mn-ea"/>
                <a:ea typeface="+mn-ea"/>
                <a:sym typeface="Wingdings" pitchFamily="2" charset="2"/>
              </a:rPr>
              <a:t>注：</a:t>
            </a:r>
            <a:r>
              <a:rPr kumimoji="1" lang="en-US" altLang="zh-CN" sz="2800" b="1" dirty="0">
                <a:solidFill>
                  <a:schemeClr val="accent2"/>
                </a:solidFill>
                <a:latin typeface="+mn-ea"/>
                <a:ea typeface="+mn-ea"/>
                <a:sym typeface="Wingdings" pitchFamily="2" charset="2"/>
              </a:rPr>
              <a:t>BCNF</a:t>
            </a:r>
            <a:r>
              <a:rPr kumimoji="1" lang="zh-CN" altLang="en-US" sz="2800" b="1" dirty="0">
                <a:solidFill>
                  <a:schemeClr val="accent2"/>
                </a:solidFill>
                <a:latin typeface="+mn-ea"/>
                <a:ea typeface="+mn-ea"/>
                <a:sym typeface="Wingdings" pitchFamily="2" charset="2"/>
              </a:rPr>
              <a:t>模式集的分解能保证无损分解，但不一定能保证保持函数依赖集</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97743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4">
                                            <p:bg/>
                                          </p:spTgt>
                                        </p:tgtEl>
                                        <p:attrNameLst>
                                          <p:attrName>style.visibility</p:attrName>
                                        </p:attrNameLst>
                                      </p:cBhvr>
                                      <p:to>
                                        <p:strVal val="visible"/>
                                      </p:to>
                                    </p:set>
                                    <p:anim calcmode="lin" valueType="num">
                                      <p:cBhvr additive="base">
                                        <p:cTn id="7" dur="500" fill="hold"/>
                                        <p:tgtEl>
                                          <p:spTgt spid="10752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4">
                                            <p:txEl>
                                              <p:pRg st="0" end="0"/>
                                            </p:txEl>
                                          </p:spTgt>
                                        </p:tgtEl>
                                        <p:attrNameLst>
                                          <p:attrName>style.visibility</p:attrName>
                                        </p:attrNameLst>
                                      </p:cBhvr>
                                      <p:to>
                                        <p:strVal val="visible"/>
                                      </p:to>
                                    </p:set>
                                    <p:anim calcmode="lin" valueType="num">
                                      <p:cBhvr additive="base">
                                        <p:cTn id="13" dur="500" fill="hold"/>
                                        <p:tgtEl>
                                          <p:spTgt spid="1075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4">
                                            <p:txEl>
                                              <p:pRg st="1" end="1"/>
                                            </p:txEl>
                                          </p:spTgt>
                                        </p:tgtEl>
                                        <p:attrNameLst>
                                          <p:attrName>style.visibility</p:attrName>
                                        </p:attrNameLst>
                                      </p:cBhvr>
                                      <p:to>
                                        <p:strVal val="visible"/>
                                      </p:to>
                                    </p:set>
                                    <p:anim calcmode="lin" valueType="num">
                                      <p:cBhvr additive="base">
                                        <p:cTn id="19" dur="500" fill="hold"/>
                                        <p:tgtEl>
                                          <p:spTgt spid="10752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4">
                                            <p:txEl>
                                              <p:pRg st="2" end="2"/>
                                            </p:txEl>
                                          </p:spTgt>
                                        </p:tgtEl>
                                        <p:attrNameLst>
                                          <p:attrName>style.visibility</p:attrName>
                                        </p:attrNameLst>
                                      </p:cBhvr>
                                      <p:to>
                                        <p:strVal val="visible"/>
                                      </p:to>
                                    </p:set>
                                    <p:anim calcmode="lin" valueType="num">
                                      <p:cBhvr additive="base">
                                        <p:cTn id="25" dur="500" fill="hold"/>
                                        <p:tgtEl>
                                          <p:spTgt spid="10752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12E8EA3A-18D0-436A-8DC5-5B8AB4B1CC33}" type="slidenum">
              <a:rPr lang="en-US" altLang="zh-CN" smtClean="0"/>
              <a:pPr/>
              <a:t>66</a:t>
            </a:fld>
            <a:endParaRPr lang="en-US" altLang="zh-CN" smtClean="0"/>
          </a:p>
        </p:txBody>
      </p:sp>
      <p:sp>
        <p:nvSpPr>
          <p:cNvPr id="145410" name="Text Box 1026"/>
          <p:cNvSpPr txBox="1">
            <a:spLocks noChangeArrowheads="1"/>
          </p:cNvSpPr>
          <p:nvPr/>
        </p:nvSpPr>
        <p:spPr bwMode="auto">
          <a:xfrm>
            <a:off x="228600" y="719669"/>
            <a:ext cx="8735888" cy="1600438"/>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2800" b="1" dirty="0">
                <a:latin typeface="Times New Roman" pitchFamily="18" charset="0"/>
              </a:rPr>
              <a:t>例：设有关系模式</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），其中</a:t>
            </a:r>
            <a:r>
              <a:rPr kumimoji="1" lang="en-US" altLang="zh-CN" sz="2800" b="1" dirty="0">
                <a:latin typeface="Times New Roman" pitchFamily="18" charset="0"/>
              </a:rPr>
              <a:t>U={CTHRSG} F={CS</a:t>
            </a:r>
            <a:r>
              <a:rPr kumimoji="1" lang="en-US" altLang="zh-CN" sz="2800" b="1" dirty="0">
                <a:latin typeface="Times New Roman" pitchFamily="18" charset="0"/>
                <a:sym typeface="Wingdings" pitchFamily="2" charset="2"/>
              </a:rPr>
              <a:t>G,CT,THR,HRC,HSR}</a:t>
            </a:r>
          </a:p>
          <a:p>
            <a:pPr>
              <a:spcBef>
                <a:spcPct val="50000"/>
              </a:spcBef>
            </a:pPr>
            <a:r>
              <a:rPr kumimoji="1" lang="zh-CN" altLang="en-US" sz="2800" b="1" dirty="0">
                <a:latin typeface="Times New Roman" pitchFamily="18" charset="0"/>
                <a:sym typeface="Wingdings" pitchFamily="2" charset="2"/>
              </a:rPr>
              <a:t>将其无损连接地分解为</a:t>
            </a:r>
            <a:r>
              <a:rPr kumimoji="1" lang="en-US" altLang="zh-CN" sz="2800" b="1" dirty="0">
                <a:latin typeface="Times New Roman" pitchFamily="18" charset="0"/>
                <a:sym typeface="Wingdings" pitchFamily="2" charset="2"/>
              </a:rPr>
              <a:t>BCNF</a:t>
            </a:r>
            <a:endParaRPr kumimoji="1" lang="en-US" altLang="zh-CN" sz="2800" b="1" dirty="0">
              <a:latin typeface="Times New Roman" pitchFamily="18" charset="0"/>
            </a:endParaRPr>
          </a:p>
        </p:txBody>
      </p:sp>
      <p:sp>
        <p:nvSpPr>
          <p:cNvPr id="145412" name="Text Box 1028"/>
          <p:cNvSpPr txBox="1">
            <a:spLocks noChangeArrowheads="1"/>
          </p:cNvSpPr>
          <p:nvPr/>
        </p:nvSpPr>
        <p:spPr bwMode="auto">
          <a:xfrm>
            <a:off x="228600" y="2420889"/>
            <a:ext cx="8610600" cy="3367076"/>
          </a:xfrm>
          <a:prstGeom prst="rect">
            <a:avLst/>
          </a:prstGeom>
          <a:solidFill>
            <a:schemeClr val="bg1"/>
          </a:solidFill>
          <a:ln w="9525">
            <a:noFill/>
            <a:miter lim="800000"/>
            <a:headEnd/>
            <a:tailEnd/>
          </a:ln>
        </p:spPr>
        <p:txBody>
          <a:bodyPr>
            <a:spAutoFit/>
          </a:bodyPr>
          <a:lstStyle/>
          <a:p>
            <a:pPr>
              <a:lnSpc>
                <a:spcPct val="110000"/>
              </a:lnSpc>
              <a:spcBef>
                <a:spcPct val="50000"/>
              </a:spcBef>
            </a:pPr>
            <a:r>
              <a:rPr kumimoji="1" lang="zh-CN" altLang="en-US" sz="2800" b="1" dirty="0">
                <a:latin typeface="Times New Roman" pitchFamily="18" charset="0"/>
              </a:rPr>
              <a:t>解</a:t>
            </a:r>
            <a:r>
              <a:rPr kumimoji="1" lang="en-US" altLang="zh-CN" sz="2800" b="1" dirty="0">
                <a:latin typeface="Times New Roman" pitchFamily="18" charset="0"/>
                <a:sym typeface="Wingdings" pitchFamily="2" charset="2"/>
              </a:rPr>
              <a:t>(1)</a:t>
            </a:r>
            <a:r>
              <a:rPr kumimoji="1" lang="zh-CN" altLang="en-US" sz="2800" b="1" dirty="0">
                <a:latin typeface="Times New Roman" pitchFamily="18" charset="0"/>
                <a:sym typeface="Wingdings" pitchFamily="2" charset="2"/>
              </a:rPr>
              <a:t>求所有的候选关键字  本题为</a:t>
            </a:r>
            <a:r>
              <a:rPr kumimoji="1" lang="en-US" altLang="zh-CN" sz="2800" b="1" dirty="0">
                <a:latin typeface="Times New Roman" pitchFamily="18" charset="0"/>
                <a:sym typeface="Wingdings" pitchFamily="2" charset="2"/>
              </a:rPr>
              <a:t>HS</a:t>
            </a:r>
          </a:p>
          <a:p>
            <a:pPr>
              <a:lnSpc>
                <a:spcPct val="110000"/>
              </a:lnSpc>
              <a:spcBef>
                <a:spcPct val="50000"/>
              </a:spcBef>
            </a:pP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2</a:t>
            </a:r>
            <a:r>
              <a:rPr kumimoji="1" lang="zh-CN" altLang="en-US" sz="2800" b="1" dirty="0">
                <a:latin typeface="Times New Roman" pitchFamily="18" charset="0"/>
                <a:sym typeface="Wingdings" pitchFamily="2" charset="2"/>
              </a:rPr>
              <a:t>）分解 	  首先在</a:t>
            </a:r>
            <a:r>
              <a:rPr kumimoji="1" lang="en-US" altLang="zh-CN" sz="2800" b="1" dirty="0">
                <a:latin typeface="Times New Roman" pitchFamily="18" charset="0"/>
                <a:sym typeface="Wingdings" pitchFamily="2" charset="2"/>
              </a:rPr>
              <a:t>F</a:t>
            </a:r>
            <a:r>
              <a:rPr kumimoji="1" lang="zh-CN" altLang="en-US" sz="2800" b="1" dirty="0">
                <a:latin typeface="Times New Roman" pitchFamily="18" charset="0"/>
                <a:sym typeface="Wingdings" pitchFamily="2" charset="2"/>
              </a:rPr>
              <a:t>中找出这样一个非平凡的函数依赖</a:t>
            </a:r>
            <a:r>
              <a:rPr kumimoji="1" lang="en-US" altLang="zh-CN" sz="2800" b="1" dirty="0">
                <a:latin typeface="Times New Roman" pitchFamily="18" charset="0"/>
                <a:sym typeface="Wingdings" pitchFamily="2" charset="2"/>
              </a:rPr>
              <a:t>XA</a:t>
            </a:r>
            <a:r>
              <a:rPr kumimoji="1" lang="zh-CN" altLang="en-US" sz="2800" b="1" dirty="0">
                <a:latin typeface="Times New Roman" pitchFamily="18" charset="0"/>
                <a:sym typeface="Wingdings" pitchFamily="2" charset="2"/>
              </a:rPr>
              <a:t>，其中</a:t>
            </a:r>
            <a:r>
              <a:rPr kumimoji="1" lang="en-US" altLang="zh-CN" sz="2800" b="1" dirty="0">
                <a:latin typeface="Times New Roman" pitchFamily="18" charset="0"/>
                <a:sym typeface="Wingdings" pitchFamily="2" charset="2"/>
              </a:rPr>
              <a:t>X</a:t>
            </a:r>
            <a:r>
              <a:rPr kumimoji="1" lang="zh-CN" altLang="en-US" sz="2800" b="1" dirty="0">
                <a:latin typeface="Times New Roman" pitchFamily="18" charset="0"/>
                <a:sym typeface="Wingdings" pitchFamily="2" charset="2"/>
              </a:rPr>
              <a:t>不包含</a:t>
            </a:r>
            <a:r>
              <a:rPr kumimoji="1" lang="en-US" altLang="zh-CN" sz="2800" b="1" dirty="0">
                <a:latin typeface="Times New Roman" pitchFamily="18" charset="0"/>
                <a:sym typeface="Wingdings" pitchFamily="2" charset="2"/>
              </a:rPr>
              <a:t>R</a:t>
            </a:r>
            <a:r>
              <a:rPr kumimoji="1" lang="zh-CN" altLang="en-US" sz="2800" b="1" dirty="0">
                <a:latin typeface="Times New Roman" pitchFamily="18" charset="0"/>
                <a:sym typeface="Wingdings" pitchFamily="2" charset="2"/>
              </a:rPr>
              <a:t>的任何候选关键字，把</a:t>
            </a:r>
            <a:r>
              <a:rPr kumimoji="1" lang="en-US" altLang="zh-CN" sz="2800" b="1" dirty="0">
                <a:latin typeface="Times New Roman" pitchFamily="18" charset="0"/>
                <a:sym typeface="Wingdings" pitchFamily="2" charset="2"/>
              </a:rPr>
              <a:t>R</a:t>
            </a:r>
            <a:r>
              <a:rPr kumimoji="1" lang="zh-CN" altLang="en-US" sz="2800" b="1" dirty="0">
                <a:latin typeface="Times New Roman" pitchFamily="18" charset="0"/>
                <a:sym typeface="Wingdings" pitchFamily="2" charset="2"/>
              </a:rPr>
              <a:t>分解为</a:t>
            </a:r>
            <a:r>
              <a:rPr kumimoji="1" lang="en-US" altLang="zh-CN" sz="2800" b="1" dirty="0">
                <a:latin typeface="Times New Roman" pitchFamily="18" charset="0"/>
                <a:sym typeface="Wingdings" pitchFamily="2" charset="2"/>
              </a:rPr>
              <a:t>R1(X,A)</a:t>
            </a:r>
            <a:r>
              <a:rPr kumimoji="1" lang="zh-CN" altLang="en-US" sz="2800" b="1" dirty="0">
                <a:latin typeface="Times New Roman" pitchFamily="18" charset="0"/>
                <a:sym typeface="Wingdings" pitchFamily="2" charset="2"/>
              </a:rPr>
              <a:t>和</a:t>
            </a:r>
            <a:r>
              <a:rPr kumimoji="1" lang="en-US" altLang="zh-CN" sz="2800" b="1" dirty="0">
                <a:latin typeface="Times New Roman" pitchFamily="18" charset="0"/>
                <a:sym typeface="Wingdings" pitchFamily="2" charset="2"/>
              </a:rPr>
              <a:t>R2(U-A)</a:t>
            </a:r>
          </a:p>
          <a:p>
            <a:pPr>
              <a:lnSpc>
                <a:spcPct val="110000"/>
              </a:lnSpc>
              <a:spcBef>
                <a:spcPct val="50000"/>
              </a:spcBef>
            </a:pPr>
            <a:r>
              <a:rPr kumimoji="1" lang="zh-CN" altLang="en-US" sz="2800" b="1" dirty="0">
                <a:latin typeface="Times New Roman" pitchFamily="18" charset="0"/>
                <a:sym typeface="Wingdings" pitchFamily="2" charset="2"/>
              </a:rPr>
              <a:t>在此选</a:t>
            </a:r>
            <a:r>
              <a:rPr kumimoji="1" lang="en-US" altLang="zh-CN" sz="2800" b="1" dirty="0">
                <a:latin typeface="Times New Roman" pitchFamily="18" charset="0"/>
                <a:sym typeface="Wingdings" pitchFamily="2" charset="2"/>
              </a:rPr>
              <a:t>CSG </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sym typeface="Wingdings" pitchFamily="2" charset="2"/>
              </a:rPr>
              <a:t>R={CSG</a:t>
            </a:r>
            <a:r>
              <a:rPr kumimoji="1" lang="zh-CN" altLang="en-US" sz="2800" b="1" dirty="0">
                <a:latin typeface="Times New Roman" pitchFamily="18" charset="0"/>
                <a:sym typeface="Wingdings" pitchFamily="2" charset="2"/>
              </a:rPr>
              <a:t>，</a:t>
            </a:r>
            <a:r>
              <a:rPr kumimoji="1" lang="en-US" altLang="zh-CN" sz="2800" b="1" dirty="0">
                <a:latin typeface="Times New Roman" pitchFamily="18" charset="0"/>
                <a:sym typeface="Wingdings" pitchFamily="2" charset="2"/>
              </a:rPr>
              <a:t>CTHRS}</a:t>
            </a:r>
            <a:r>
              <a:rPr kumimoji="1" lang="zh-CN" altLang="en-US" sz="2800" b="1" dirty="0">
                <a:latin typeface="Times New Roman" pitchFamily="18" charset="0"/>
                <a:sym typeface="Wingdings" pitchFamily="2" charset="2"/>
              </a:rPr>
              <a:t>，显然</a:t>
            </a:r>
            <a:r>
              <a:rPr kumimoji="1" lang="en-US" altLang="zh-CN" sz="2800" b="1" dirty="0">
                <a:latin typeface="Times New Roman" pitchFamily="18" charset="0"/>
                <a:sym typeface="Wingdings" pitchFamily="2" charset="2"/>
              </a:rPr>
              <a:t>CSG</a:t>
            </a:r>
            <a:r>
              <a:rPr kumimoji="1" lang="zh-CN" altLang="en-US" sz="2800" b="1" dirty="0">
                <a:latin typeface="Times New Roman" pitchFamily="18" charset="0"/>
                <a:sym typeface="Wingdings" pitchFamily="2" charset="2"/>
              </a:rPr>
              <a:t>为</a:t>
            </a:r>
            <a:r>
              <a:rPr kumimoji="1" lang="en-US" altLang="zh-CN" sz="2800" b="1" dirty="0">
                <a:latin typeface="Times New Roman" pitchFamily="18" charset="0"/>
                <a:sym typeface="Wingdings" pitchFamily="2" charset="2"/>
              </a:rPr>
              <a:t>BCNF</a:t>
            </a:r>
            <a:r>
              <a:rPr kumimoji="1" lang="zh-CN" altLang="en-US" sz="2800" b="1" dirty="0">
                <a:latin typeface="Times New Roman" pitchFamily="18" charset="0"/>
                <a:sym typeface="Wingdings" pitchFamily="2" charset="2"/>
              </a:rPr>
              <a:t>，而</a:t>
            </a:r>
            <a:r>
              <a:rPr kumimoji="1" lang="en-US" altLang="zh-CN" sz="2800" b="1" dirty="0">
                <a:latin typeface="Times New Roman" pitchFamily="18" charset="0"/>
                <a:sym typeface="Wingdings" pitchFamily="2" charset="2"/>
              </a:rPr>
              <a:t>CTHRS</a:t>
            </a:r>
            <a:r>
              <a:rPr kumimoji="1" lang="zh-CN" altLang="en-US" sz="2800" b="1" dirty="0">
                <a:latin typeface="Times New Roman" pitchFamily="18" charset="0"/>
                <a:sym typeface="Wingdings" pitchFamily="2" charset="2"/>
              </a:rPr>
              <a:t>不属于</a:t>
            </a:r>
            <a:r>
              <a:rPr kumimoji="1" lang="en-US" altLang="zh-CN" sz="2800" b="1" dirty="0">
                <a:latin typeface="Times New Roman" pitchFamily="18" charset="0"/>
                <a:sym typeface="Wingdings" pitchFamily="2" charset="2"/>
              </a:rPr>
              <a:t>BCNF</a:t>
            </a:r>
          </a:p>
        </p:txBody>
      </p:sp>
      <p:sp>
        <p:nvSpPr>
          <p:cNvPr id="6" name="文本框 5"/>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408523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0">
                                            <p:bg/>
                                          </p:spTgt>
                                        </p:tgtEl>
                                        <p:attrNameLst>
                                          <p:attrName>style.visibility</p:attrName>
                                        </p:attrNameLst>
                                      </p:cBhvr>
                                      <p:to>
                                        <p:strVal val="visible"/>
                                      </p:to>
                                    </p:set>
                                    <p:animEffect transition="in" filter="wipe(up)">
                                      <p:cBhvr>
                                        <p:cTn id="7" dur="500"/>
                                        <p:tgtEl>
                                          <p:spTgt spid="145410">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5410">
                                            <p:txEl>
                                              <p:pRg st="0" end="0"/>
                                            </p:txEl>
                                          </p:spTgt>
                                        </p:tgtEl>
                                        <p:attrNameLst>
                                          <p:attrName>style.visibility</p:attrName>
                                        </p:attrNameLst>
                                      </p:cBhvr>
                                      <p:to>
                                        <p:strVal val="visible"/>
                                      </p:to>
                                    </p:set>
                                    <p:animEffect transition="in" filter="wipe(up)">
                                      <p:cBhvr>
                                        <p:cTn id="11" dur="500"/>
                                        <p:tgtEl>
                                          <p:spTgt spid="145410">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5410">
                                            <p:txEl>
                                              <p:pRg st="1" end="1"/>
                                            </p:txEl>
                                          </p:spTgt>
                                        </p:tgtEl>
                                        <p:attrNameLst>
                                          <p:attrName>style.visibility</p:attrName>
                                        </p:attrNameLst>
                                      </p:cBhvr>
                                      <p:to>
                                        <p:strVal val="visible"/>
                                      </p:to>
                                    </p:set>
                                    <p:animEffect transition="in" filter="wipe(up)">
                                      <p:cBhvr>
                                        <p:cTn id="15" dur="500"/>
                                        <p:tgtEl>
                                          <p:spTgt spid="1454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5412">
                                            <p:bg/>
                                          </p:spTgt>
                                        </p:tgtEl>
                                        <p:attrNameLst>
                                          <p:attrName>style.visibility</p:attrName>
                                        </p:attrNameLst>
                                      </p:cBhvr>
                                      <p:to>
                                        <p:strVal val="visible"/>
                                      </p:to>
                                    </p:set>
                                    <p:animEffect transition="in" filter="randombar(horizontal)">
                                      <p:cBhvr>
                                        <p:cTn id="20" dur="500"/>
                                        <p:tgtEl>
                                          <p:spTgt spid="145412">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5412">
                                            <p:txEl>
                                              <p:pRg st="0" end="0"/>
                                            </p:txEl>
                                          </p:spTgt>
                                        </p:tgtEl>
                                        <p:attrNameLst>
                                          <p:attrName>style.visibility</p:attrName>
                                        </p:attrNameLst>
                                      </p:cBhvr>
                                      <p:to>
                                        <p:strVal val="visible"/>
                                      </p:to>
                                    </p:set>
                                    <p:animEffect transition="in" filter="randombar(horizontal)">
                                      <p:cBhvr>
                                        <p:cTn id="25" dur="500"/>
                                        <p:tgtEl>
                                          <p:spTgt spid="1454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5412">
                                            <p:txEl>
                                              <p:pRg st="1" end="1"/>
                                            </p:txEl>
                                          </p:spTgt>
                                        </p:tgtEl>
                                        <p:attrNameLst>
                                          <p:attrName>style.visibility</p:attrName>
                                        </p:attrNameLst>
                                      </p:cBhvr>
                                      <p:to>
                                        <p:strVal val="visible"/>
                                      </p:to>
                                    </p:set>
                                    <p:animEffect transition="in" filter="randombar(horizontal)">
                                      <p:cBhvr>
                                        <p:cTn id="30" dur="500"/>
                                        <p:tgtEl>
                                          <p:spTgt spid="14541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5412">
                                            <p:txEl>
                                              <p:pRg st="2" end="2"/>
                                            </p:txEl>
                                          </p:spTgt>
                                        </p:tgtEl>
                                        <p:attrNameLst>
                                          <p:attrName>style.visibility</p:attrName>
                                        </p:attrNameLst>
                                      </p:cBhvr>
                                      <p:to>
                                        <p:strVal val="visible"/>
                                      </p:to>
                                    </p:set>
                                    <p:animEffect transition="in" filter="randombar(horizontal)">
                                      <p:cBhvr>
                                        <p:cTn id="35" dur="500"/>
                                        <p:tgtEl>
                                          <p:spTgt spid="145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uild="p" animBg="1" autoUpdateAnimBg="0" advAuto="0"/>
      <p:bldP spid="145412" grpId="0" build="p"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灯片编号占位符 3"/>
          <p:cNvSpPr>
            <a:spLocks noGrp="1"/>
          </p:cNvSpPr>
          <p:nvPr>
            <p:ph type="sldNum" sz="quarter" idx="12"/>
          </p:nvPr>
        </p:nvSpPr>
        <p:spPr>
          <a:noFill/>
        </p:spPr>
        <p:txBody>
          <a:bodyPr/>
          <a:lstStyle/>
          <a:p>
            <a:fld id="{0B453102-864A-4AD8-941B-87BE57A9E157}" type="slidenum">
              <a:rPr lang="en-US" altLang="zh-CN" smtClean="0"/>
              <a:pPr/>
              <a:t>67</a:t>
            </a:fld>
            <a:endParaRPr lang="en-US" altLang="zh-CN" smtClean="0"/>
          </a:p>
        </p:txBody>
      </p:sp>
      <p:sp>
        <p:nvSpPr>
          <p:cNvPr id="109571" name="Text Box 2"/>
          <p:cNvSpPr txBox="1">
            <a:spLocks noChangeArrowheads="1"/>
          </p:cNvSpPr>
          <p:nvPr/>
        </p:nvSpPr>
        <p:spPr bwMode="auto">
          <a:xfrm>
            <a:off x="304800" y="924721"/>
            <a:ext cx="8458200" cy="4933658"/>
          </a:xfrm>
          <a:prstGeom prst="rect">
            <a:avLst/>
          </a:prstGeom>
          <a:solidFill>
            <a:schemeClr val="bg1"/>
          </a:solidFill>
          <a:ln w="9525">
            <a:noFill/>
            <a:miter lim="800000"/>
            <a:headEnd/>
            <a:tailEnd/>
          </a:ln>
        </p:spPr>
        <p:txBody>
          <a:bodyPr>
            <a:spAutoFit/>
          </a:bodyPr>
          <a:lstStyle/>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3</a:t>
            </a: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F</a:t>
            </a:r>
            <a:r>
              <a:rPr kumimoji="1" lang="en-US" altLang="zh-CN" sz="2600" b="1" baseline="30000" dirty="0">
                <a:latin typeface="Times New Roman" pitchFamily="18" charset="0"/>
                <a:sym typeface="Wingdings" pitchFamily="2" charset="2"/>
              </a:rPr>
              <a:t>+</a:t>
            </a:r>
            <a:r>
              <a:rPr kumimoji="1" lang="zh-CN" altLang="en-US" sz="2600" b="1" dirty="0">
                <a:latin typeface="Times New Roman" pitchFamily="18" charset="0"/>
                <a:sym typeface="Wingdings" pitchFamily="2" charset="2"/>
              </a:rPr>
              <a:t>在</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上的投影的最小覆盖</a:t>
            </a:r>
          </a:p>
          <a:p>
            <a:pP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CT   THR  HRC  HSR</a:t>
            </a:r>
          </a:p>
          <a:p>
            <a:pPr>
              <a:lnSpc>
                <a:spcPct val="90000"/>
              </a:lnSpc>
              <a:spcBef>
                <a:spcPct val="50000"/>
              </a:spcBef>
            </a:pP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的候选关键字为</a:t>
            </a:r>
            <a:r>
              <a:rPr kumimoji="1" lang="en-US" altLang="zh-CN" sz="2600" b="1" dirty="0">
                <a:latin typeface="Times New Roman" pitchFamily="18" charset="0"/>
                <a:sym typeface="Wingdings" pitchFamily="2" charset="2"/>
              </a:rPr>
              <a:t>HS</a:t>
            </a:r>
          </a:p>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4</a:t>
            </a:r>
            <a:r>
              <a:rPr kumimoji="1" lang="zh-CN" altLang="en-US" sz="2600" b="1" dirty="0">
                <a:latin typeface="Times New Roman" pitchFamily="18" charset="0"/>
                <a:sym typeface="Wingdings" pitchFamily="2" charset="2"/>
              </a:rPr>
              <a:t>）分解</a:t>
            </a:r>
            <a:r>
              <a:rPr kumimoji="1" lang="en-US" altLang="zh-CN" sz="2600" b="1" dirty="0">
                <a:latin typeface="Times New Roman" pitchFamily="18" charset="0"/>
                <a:sym typeface="Wingdings" pitchFamily="2" charset="2"/>
              </a:rPr>
              <a:t>CTHRS</a:t>
            </a:r>
            <a:r>
              <a:rPr kumimoji="1" lang="zh-CN" altLang="en-US" sz="2600" b="1" dirty="0">
                <a:latin typeface="Times New Roman" pitchFamily="18" charset="0"/>
                <a:sym typeface="Wingdings" pitchFamily="2" charset="2"/>
              </a:rPr>
              <a:t>，选</a:t>
            </a:r>
            <a:r>
              <a:rPr kumimoji="1" lang="en-US" altLang="zh-CN" sz="2600" b="1" dirty="0">
                <a:latin typeface="Times New Roman" pitchFamily="18" charset="0"/>
                <a:sym typeface="Wingdings" pitchFamily="2" charset="2"/>
              </a:rPr>
              <a:t>CT</a:t>
            </a:r>
            <a:r>
              <a:rPr kumimoji="1" lang="zh-CN" altLang="en-US" sz="2600" b="1" dirty="0">
                <a:latin typeface="Times New Roman" pitchFamily="18" charset="0"/>
                <a:sym typeface="Wingdings" pitchFamily="2" charset="2"/>
              </a:rPr>
              <a:t>，分解为</a:t>
            </a:r>
          </a:p>
          <a:p>
            <a:pPr algn="ct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CTHRS={CT</a:t>
            </a: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a:t>
            </a:r>
          </a:p>
          <a:p>
            <a:pPr>
              <a:lnSpc>
                <a:spcPct val="90000"/>
              </a:lnSpc>
              <a:spcBef>
                <a:spcPct val="50000"/>
              </a:spcBef>
            </a:pPr>
            <a:r>
              <a:rPr kumimoji="1" lang="en-US" altLang="zh-CN" sz="2600" b="1" dirty="0">
                <a:latin typeface="Times New Roman" pitchFamily="18" charset="0"/>
                <a:sym typeface="Wingdings" pitchFamily="2" charset="2"/>
              </a:rPr>
              <a:t>CT</a:t>
            </a:r>
            <a:r>
              <a:rPr kumimoji="1" lang="zh-CN" altLang="en-US" sz="2600" b="1" dirty="0">
                <a:latin typeface="Times New Roman" pitchFamily="18" charset="0"/>
                <a:sym typeface="Wingdings" pitchFamily="2" charset="2"/>
              </a:rPr>
              <a:t>为</a:t>
            </a:r>
            <a:r>
              <a:rPr kumimoji="1" lang="en-US" altLang="zh-CN" sz="2600" b="1" dirty="0">
                <a:latin typeface="Times New Roman" pitchFamily="18" charset="0"/>
                <a:sym typeface="Wingdings" pitchFamily="2" charset="2"/>
              </a:rPr>
              <a:t>BCNF</a:t>
            </a:r>
            <a:r>
              <a:rPr kumimoji="1" lang="zh-CN" altLang="en-US" sz="2600" b="1" dirty="0">
                <a:latin typeface="Times New Roman" pitchFamily="18" charset="0"/>
                <a:sym typeface="Wingdings" pitchFamily="2" charset="2"/>
              </a:rPr>
              <a:t>，而</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不是</a:t>
            </a:r>
          </a:p>
          <a:p>
            <a:pPr>
              <a:lnSpc>
                <a:spcPct val="90000"/>
              </a:lnSpc>
              <a:spcBef>
                <a:spcPct val="50000"/>
              </a:spcBef>
            </a:pPr>
            <a:r>
              <a:rPr kumimoji="1" lang="zh-CN" altLang="en-US" sz="2600" b="1" dirty="0">
                <a:latin typeface="Times New Roman" pitchFamily="18" charset="0"/>
                <a:sym typeface="Wingdings" pitchFamily="2" charset="2"/>
              </a:rPr>
              <a:t>（</a:t>
            </a:r>
            <a:r>
              <a:rPr kumimoji="1" lang="en-US" altLang="zh-CN" sz="2600" b="1" dirty="0">
                <a:latin typeface="Times New Roman" pitchFamily="18" charset="0"/>
                <a:sym typeface="Wingdings" pitchFamily="2" charset="2"/>
              </a:rPr>
              <a:t>5</a:t>
            </a:r>
            <a:r>
              <a:rPr kumimoji="1" lang="zh-CN" altLang="en-US" sz="2600" b="1" dirty="0">
                <a:latin typeface="Times New Roman" pitchFamily="18" charset="0"/>
                <a:sym typeface="Wingdings" pitchFamily="2" charset="2"/>
              </a:rPr>
              <a:t>）再求</a:t>
            </a:r>
            <a:r>
              <a:rPr kumimoji="1" lang="en-US" altLang="zh-CN" sz="2600" b="1" dirty="0">
                <a:latin typeface="Times New Roman" pitchFamily="18" charset="0"/>
                <a:sym typeface="Wingdings" pitchFamily="2" charset="2"/>
              </a:rPr>
              <a:t>F</a:t>
            </a:r>
            <a:r>
              <a:rPr kumimoji="1" lang="en-US" altLang="zh-CN" sz="2600" b="1" baseline="30000" dirty="0">
                <a:latin typeface="Times New Roman" pitchFamily="18" charset="0"/>
                <a:sym typeface="Wingdings" pitchFamily="2" charset="2"/>
              </a:rPr>
              <a:t>+</a:t>
            </a:r>
            <a:r>
              <a:rPr kumimoji="1" lang="zh-CN" altLang="en-US" sz="2600" b="1" dirty="0">
                <a:latin typeface="Times New Roman" pitchFamily="18" charset="0"/>
                <a:sym typeface="Wingdings" pitchFamily="2" charset="2"/>
              </a:rPr>
              <a:t>在</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上的投影的最小覆盖</a:t>
            </a:r>
          </a:p>
          <a:p>
            <a:pPr>
              <a:lnSpc>
                <a:spcPct val="90000"/>
              </a:lnSpc>
              <a:spcBef>
                <a:spcPct val="50000"/>
              </a:spcBef>
            </a:pPr>
            <a:r>
              <a:rPr kumimoji="1" lang="zh-CN" altLang="en-US" sz="2600" b="1" dirty="0">
                <a:latin typeface="Times New Roman" pitchFamily="18" charset="0"/>
                <a:sym typeface="Wingdings" pitchFamily="2" charset="2"/>
              </a:rPr>
              <a:t>		</a:t>
            </a:r>
            <a:r>
              <a:rPr kumimoji="1" lang="en-US" altLang="zh-CN" sz="2600" b="1" dirty="0">
                <a:latin typeface="Times New Roman" pitchFamily="18" charset="0"/>
                <a:sym typeface="Wingdings" pitchFamily="2" charset="2"/>
              </a:rPr>
              <a:t>CHR  HRC  HSR</a:t>
            </a:r>
          </a:p>
          <a:p>
            <a:pPr>
              <a:lnSpc>
                <a:spcPct val="90000"/>
              </a:lnSpc>
              <a:spcBef>
                <a:spcPct val="50000"/>
              </a:spcBef>
            </a:pPr>
            <a:r>
              <a:rPr kumimoji="1" lang="zh-CN" altLang="en-US" sz="2600" b="1" dirty="0">
                <a:latin typeface="Times New Roman" pitchFamily="18" charset="0"/>
                <a:sym typeface="Wingdings" pitchFamily="2" charset="2"/>
              </a:rPr>
              <a:t>求</a:t>
            </a:r>
            <a:r>
              <a:rPr kumimoji="1" lang="en-US" altLang="zh-CN" sz="2600" b="1" dirty="0">
                <a:latin typeface="Times New Roman" pitchFamily="18" charset="0"/>
                <a:sym typeface="Wingdings" pitchFamily="2" charset="2"/>
              </a:rPr>
              <a:t>CHRS</a:t>
            </a:r>
            <a:r>
              <a:rPr kumimoji="1" lang="zh-CN" altLang="en-US" sz="2600" b="1" dirty="0">
                <a:latin typeface="Times New Roman" pitchFamily="18" charset="0"/>
                <a:sym typeface="Wingdings" pitchFamily="2" charset="2"/>
              </a:rPr>
              <a:t>的候选关键字为</a:t>
            </a:r>
            <a:r>
              <a:rPr kumimoji="1" lang="en-US" altLang="zh-CN" sz="2600" b="1" dirty="0">
                <a:latin typeface="Times New Roman" pitchFamily="18" charset="0"/>
                <a:sym typeface="Wingdings" pitchFamily="2" charset="2"/>
              </a:rPr>
              <a:t>HS</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340284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bg/>
                                          </p:spTgt>
                                        </p:tgtEl>
                                        <p:attrNameLst>
                                          <p:attrName>style.visibility</p:attrName>
                                        </p:attrNameLst>
                                      </p:cBhvr>
                                      <p:to>
                                        <p:strVal val="visible"/>
                                      </p:to>
                                    </p:set>
                                    <p:anim calcmode="lin" valueType="num">
                                      <p:cBhvr additive="base">
                                        <p:cTn id="7" dur="500" fill="hold"/>
                                        <p:tgtEl>
                                          <p:spTgt spid="10957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0" end="0"/>
                                            </p:txEl>
                                          </p:spTgt>
                                        </p:tgtEl>
                                        <p:attrNameLst>
                                          <p:attrName>style.visibility</p:attrName>
                                        </p:attrNameLst>
                                      </p:cBhvr>
                                      <p:to>
                                        <p:strVal val="visible"/>
                                      </p:to>
                                    </p:set>
                                    <p:anim calcmode="lin" valueType="num">
                                      <p:cBhvr additive="base">
                                        <p:cTn id="13"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1" end="1"/>
                                            </p:txEl>
                                          </p:spTgt>
                                        </p:tgtEl>
                                        <p:attrNameLst>
                                          <p:attrName>style.visibility</p:attrName>
                                        </p:attrNameLst>
                                      </p:cBhvr>
                                      <p:to>
                                        <p:strVal val="visible"/>
                                      </p:to>
                                    </p:set>
                                    <p:anim calcmode="lin" valueType="num">
                                      <p:cBhvr additive="base">
                                        <p:cTn id="19"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2" end="2"/>
                                            </p:txEl>
                                          </p:spTgt>
                                        </p:tgtEl>
                                        <p:attrNameLst>
                                          <p:attrName>style.visibility</p:attrName>
                                        </p:attrNameLst>
                                      </p:cBhvr>
                                      <p:to>
                                        <p:strVal val="visible"/>
                                      </p:to>
                                    </p:set>
                                    <p:anim calcmode="lin" valueType="num">
                                      <p:cBhvr additive="base">
                                        <p:cTn id="25"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1">
                                            <p:txEl>
                                              <p:pRg st="3" end="3"/>
                                            </p:txEl>
                                          </p:spTgt>
                                        </p:tgtEl>
                                        <p:attrNameLst>
                                          <p:attrName>style.visibility</p:attrName>
                                        </p:attrNameLst>
                                      </p:cBhvr>
                                      <p:to>
                                        <p:strVal val="visible"/>
                                      </p:to>
                                    </p:set>
                                    <p:anim calcmode="lin" valueType="num">
                                      <p:cBhvr additive="base">
                                        <p:cTn id="31"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1">
                                            <p:txEl>
                                              <p:pRg st="4" end="4"/>
                                            </p:txEl>
                                          </p:spTgt>
                                        </p:tgtEl>
                                        <p:attrNameLst>
                                          <p:attrName>style.visibility</p:attrName>
                                        </p:attrNameLst>
                                      </p:cBhvr>
                                      <p:to>
                                        <p:strVal val="visible"/>
                                      </p:to>
                                    </p:set>
                                    <p:anim calcmode="lin" valueType="num">
                                      <p:cBhvr additive="base">
                                        <p:cTn id="37"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571">
                                            <p:txEl>
                                              <p:pRg st="5" end="5"/>
                                            </p:txEl>
                                          </p:spTgt>
                                        </p:tgtEl>
                                        <p:attrNameLst>
                                          <p:attrName>style.visibility</p:attrName>
                                        </p:attrNameLst>
                                      </p:cBhvr>
                                      <p:to>
                                        <p:strVal val="visible"/>
                                      </p:to>
                                    </p:set>
                                    <p:anim calcmode="lin" valueType="num">
                                      <p:cBhvr additive="base">
                                        <p:cTn id="43"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71">
                                            <p:txEl>
                                              <p:pRg st="6" end="6"/>
                                            </p:txEl>
                                          </p:spTgt>
                                        </p:tgtEl>
                                        <p:attrNameLst>
                                          <p:attrName>style.visibility</p:attrName>
                                        </p:attrNameLst>
                                      </p:cBhvr>
                                      <p:to>
                                        <p:strVal val="visible"/>
                                      </p:to>
                                    </p:set>
                                    <p:anim calcmode="lin" valueType="num">
                                      <p:cBhvr additive="base">
                                        <p:cTn id="49" dur="5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71">
                                            <p:txEl>
                                              <p:pRg st="7" end="7"/>
                                            </p:txEl>
                                          </p:spTgt>
                                        </p:tgtEl>
                                        <p:attrNameLst>
                                          <p:attrName>style.visibility</p:attrName>
                                        </p:attrNameLst>
                                      </p:cBhvr>
                                      <p:to>
                                        <p:strVal val="visible"/>
                                      </p:to>
                                    </p:set>
                                    <p:anim calcmode="lin" valueType="num">
                                      <p:cBhvr additive="base">
                                        <p:cTn id="55" dur="500" fill="hold"/>
                                        <p:tgtEl>
                                          <p:spTgt spid="109571">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5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571">
                                            <p:txEl>
                                              <p:pRg st="8" end="8"/>
                                            </p:txEl>
                                          </p:spTgt>
                                        </p:tgtEl>
                                        <p:attrNameLst>
                                          <p:attrName>style.visibility</p:attrName>
                                        </p:attrNameLst>
                                      </p:cBhvr>
                                      <p:to>
                                        <p:strVal val="visible"/>
                                      </p:to>
                                    </p:set>
                                    <p:anim calcmode="lin" valueType="num">
                                      <p:cBhvr additive="base">
                                        <p:cTn id="61" dur="500" fill="hold"/>
                                        <p:tgtEl>
                                          <p:spTgt spid="109571">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95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灯片编号占位符 3"/>
          <p:cNvSpPr>
            <a:spLocks noGrp="1"/>
          </p:cNvSpPr>
          <p:nvPr>
            <p:ph type="sldNum" sz="quarter" idx="12"/>
          </p:nvPr>
        </p:nvSpPr>
        <p:spPr>
          <a:noFill/>
        </p:spPr>
        <p:txBody>
          <a:bodyPr/>
          <a:lstStyle/>
          <a:p>
            <a:fld id="{2245CC79-5BA4-4982-9423-B1BD8FD64627}" type="slidenum">
              <a:rPr lang="en-US" altLang="zh-CN" smtClean="0"/>
              <a:pPr/>
              <a:t>68</a:t>
            </a:fld>
            <a:endParaRPr lang="en-US" altLang="zh-CN" smtClean="0"/>
          </a:p>
        </p:txBody>
      </p:sp>
      <p:sp>
        <p:nvSpPr>
          <p:cNvPr id="110595" name="Text Box 2"/>
          <p:cNvSpPr txBox="1">
            <a:spLocks noChangeArrowheads="1"/>
          </p:cNvSpPr>
          <p:nvPr/>
        </p:nvSpPr>
        <p:spPr bwMode="auto">
          <a:xfrm>
            <a:off x="467547" y="1124745"/>
            <a:ext cx="8351839" cy="3754874"/>
          </a:xfrm>
          <a:prstGeom prst="rect">
            <a:avLst/>
          </a:prstGeom>
          <a:solidFill>
            <a:schemeClr val="bg1"/>
          </a:solidFill>
          <a:ln w="57150">
            <a:noFill/>
            <a:miter lim="800000"/>
            <a:headEnd/>
            <a:tailEnd/>
          </a:ln>
        </p:spPr>
        <p:txBody>
          <a:bodyPr>
            <a:spAutoFit/>
          </a:bodyPr>
          <a:lstStyle/>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6</a:t>
            </a:r>
            <a:r>
              <a:rPr kumimoji="1" lang="zh-CN" altLang="en-US" sz="2800" b="1" dirty="0">
                <a:latin typeface="Times New Roman" pitchFamily="18" charset="0"/>
              </a:rPr>
              <a:t>）分解</a:t>
            </a:r>
            <a:r>
              <a:rPr kumimoji="1" lang="en-US" altLang="zh-CN" sz="2800" b="1" dirty="0">
                <a:latin typeface="Times New Roman" pitchFamily="18" charset="0"/>
              </a:rPr>
              <a:t>CHRS</a:t>
            </a:r>
            <a:r>
              <a:rPr kumimoji="1" lang="zh-CN" altLang="en-US" sz="2800" b="1" dirty="0">
                <a:latin typeface="Times New Roman" pitchFamily="18" charset="0"/>
              </a:rPr>
              <a:t>，选</a:t>
            </a:r>
            <a:r>
              <a:rPr kumimoji="1" lang="en-US" altLang="zh-CN" sz="2800" b="1" dirty="0">
                <a:latin typeface="Times New Roman" pitchFamily="18" charset="0"/>
              </a:rPr>
              <a:t>CH</a:t>
            </a:r>
            <a:r>
              <a:rPr kumimoji="1" lang="en-US" altLang="zh-CN" sz="2800" b="1" dirty="0">
                <a:latin typeface="Times New Roman" pitchFamily="18" charset="0"/>
                <a:sym typeface="Wingdings" pitchFamily="2" charset="2"/>
              </a:rPr>
              <a:t></a:t>
            </a:r>
            <a:r>
              <a:rPr kumimoji="1" lang="en-US" altLang="zh-CN" sz="2800" b="1" dirty="0">
                <a:latin typeface="Times New Roman" pitchFamily="18" charset="0"/>
              </a:rPr>
              <a:t>R</a:t>
            </a:r>
            <a:r>
              <a:rPr kumimoji="1" lang="zh-CN" altLang="en-US" sz="2800" b="1" dirty="0">
                <a:latin typeface="Times New Roman" pitchFamily="18" charset="0"/>
              </a:rPr>
              <a:t>，分解为</a:t>
            </a:r>
          </a:p>
          <a:p>
            <a:pPr algn="ctr">
              <a:spcBef>
                <a:spcPct val="50000"/>
              </a:spcBef>
            </a:pPr>
            <a:r>
              <a:rPr kumimoji="1" lang="en-US" altLang="zh-CN" sz="2800" b="1" dirty="0">
                <a:latin typeface="Times New Roman" pitchFamily="18" charset="0"/>
              </a:rPr>
              <a:t>CHRS={CHR</a:t>
            </a:r>
            <a:r>
              <a:rPr kumimoji="1" lang="zh-CN" altLang="en-US" sz="2800" b="1" dirty="0">
                <a:latin typeface="Times New Roman" pitchFamily="18" charset="0"/>
              </a:rPr>
              <a:t>，</a:t>
            </a:r>
            <a:r>
              <a:rPr kumimoji="1" lang="en-US" altLang="zh-CN" sz="2800" b="1" dirty="0">
                <a:latin typeface="Times New Roman" pitchFamily="18" charset="0"/>
              </a:rPr>
              <a:t>CHS}</a:t>
            </a:r>
          </a:p>
          <a:p>
            <a:pPr algn="ctr">
              <a:spcBef>
                <a:spcPct val="50000"/>
              </a:spcBef>
            </a:pPr>
            <a:r>
              <a:rPr kumimoji="1" lang="en-US" altLang="zh-CN" sz="2800" b="1" dirty="0">
                <a:latin typeface="Times New Roman" pitchFamily="18" charset="0"/>
              </a:rPr>
              <a:t>CHR</a:t>
            </a:r>
            <a:r>
              <a:rPr kumimoji="1" lang="zh-CN" altLang="en-US" sz="2800" b="1" dirty="0">
                <a:latin typeface="Times New Roman" pitchFamily="18" charset="0"/>
              </a:rPr>
              <a:t>显然∈</a:t>
            </a:r>
            <a:r>
              <a:rPr kumimoji="1" lang="en-US" altLang="zh-CN" sz="2800" b="1" dirty="0">
                <a:latin typeface="Times New Roman" pitchFamily="18" charset="0"/>
              </a:rPr>
              <a:t>BCNF</a:t>
            </a:r>
            <a:r>
              <a:rPr kumimoji="1" lang="zh-CN" altLang="en-US" sz="2800" b="1" dirty="0">
                <a:latin typeface="Times New Roman" pitchFamily="18" charset="0"/>
              </a:rPr>
              <a:t>，</a:t>
            </a:r>
            <a:r>
              <a:rPr kumimoji="1" lang="en-US" altLang="zh-CN" sz="2800" b="1" dirty="0">
                <a:latin typeface="Times New Roman" pitchFamily="18" charset="0"/>
              </a:rPr>
              <a:t>CHS</a:t>
            </a:r>
            <a:r>
              <a:rPr kumimoji="1" lang="zh-CN" altLang="en-US" sz="2800" b="1" dirty="0">
                <a:latin typeface="Times New Roman" pitchFamily="18" charset="0"/>
              </a:rPr>
              <a:t>是否满足</a:t>
            </a:r>
            <a:r>
              <a:rPr kumimoji="1" lang="en-US" altLang="zh-CN" sz="2800" b="1" dirty="0">
                <a:latin typeface="Times New Roman" pitchFamily="18" charset="0"/>
              </a:rPr>
              <a:t>BCNF</a:t>
            </a:r>
            <a:r>
              <a:rPr kumimoji="1" lang="zh-CN" altLang="en-US" sz="2800" b="1" dirty="0">
                <a:latin typeface="Times New Roman" pitchFamily="18" charset="0"/>
              </a:rPr>
              <a:t>？</a:t>
            </a:r>
          </a:p>
          <a:p>
            <a:pPr>
              <a:spcBef>
                <a:spcPct val="50000"/>
              </a:spcBef>
            </a:pPr>
            <a:r>
              <a:rPr kumimoji="1" lang="zh-CN" altLang="en-US" sz="2800" b="1" dirty="0">
                <a:latin typeface="Times New Roman" pitchFamily="18" charset="0"/>
              </a:rPr>
              <a:t>因为对于</a:t>
            </a:r>
            <a:r>
              <a:rPr kumimoji="1" lang="en-US" altLang="zh-CN" sz="2800" b="1" dirty="0">
                <a:latin typeface="Times New Roman" pitchFamily="18" charset="0"/>
              </a:rPr>
              <a:t>CHS</a:t>
            </a:r>
            <a:r>
              <a:rPr kumimoji="1" lang="zh-CN" altLang="en-US" sz="2800" b="1" dirty="0">
                <a:latin typeface="Times New Roman" pitchFamily="18" charset="0"/>
              </a:rPr>
              <a:t>，</a:t>
            </a:r>
            <a:r>
              <a:rPr kumimoji="1" lang="en-US" altLang="zh-CN" sz="2800" b="1" dirty="0">
                <a:latin typeface="Times New Roman" pitchFamily="18" charset="0"/>
              </a:rPr>
              <a:t>HS</a:t>
            </a:r>
            <a:r>
              <a:rPr kumimoji="1" lang="zh-CN" altLang="en-US" sz="2800" b="1" dirty="0">
                <a:latin typeface="Times New Roman" pitchFamily="18" charset="0"/>
              </a:rPr>
              <a:t>为关键字所以</a:t>
            </a:r>
            <a:r>
              <a:rPr kumimoji="1" lang="en-US" altLang="zh-CN" sz="2800" b="1" dirty="0">
                <a:latin typeface="Times New Roman" pitchFamily="18" charset="0"/>
              </a:rPr>
              <a:t>CHS ∈BCNF</a:t>
            </a:r>
          </a:p>
          <a:p>
            <a:pPr>
              <a:spcBef>
                <a:spcPct val="50000"/>
              </a:spcBef>
            </a:pPr>
            <a:r>
              <a:rPr kumimoji="1" lang="zh-CN" altLang="en-US" sz="2800" b="1" dirty="0">
                <a:latin typeface="Times New Roman" pitchFamily="18" charset="0"/>
              </a:rPr>
              <a:t>所以本题的解为</a:t>
            </a:r>
          </a:p>
          <a:p>
            <a:pPr>
              <a:spcBef>
                <a:spcPct val="50000"/>
              </a:spcBef>
            </a:pPr>
            <a:r>
              <a:rPr kumimoji="1" lang="en-US" altLang="zh-CN" sz="2800" b="1" dirty="0">
                <a:latin typeface="Times New Roman" pitchFamily="18" charset="0"/>
              </a:rPr>
              <a:t>CTHRSG={CSG</a:t>
            </a:r>
            <a:r>
              <a:rPr kumimoji="1" lang="zh-CN" altLang="en-US" sz="2800" b="1" dirty="0">
                <a:latin typeface="Times New Roman" pitchFamily="18" charset="0"/>
              </a:rPr>
              <a:t>，</a:t>
            </a:r>
            <a:r>
              <a:rPr kumimoji="1" lang="en-US" altLang="zh-CN" sz="2800" b="1" dirty="0">
                <a:latin typeface="Times New Roman" pitchFamily="18" charset="0"/>
              </a:rPr>
              <a:t>CT</a:t>
            </a:r>
            <a:r>
              <a:rPr kumimoji="1" lang="zh-CN" altLang="en-US" sz="2800" b="1" dirty="0">
                <a:latin typeface="Times New Roman" pitchFamily="18" charset="0"/>
              </a:rPr>
              <a:t>，</a:t>
            </a:r>
            <a:r>
              <a:rPr kumimoji="1" lang="en-US" altLang="zh-CN" sz="2800" b="1" dirty="0">
                <a:latin typeface="Times New Roman" pitchFamily="18" charset="0"/>
              </a:rPr>
              <a:t>CHR</a:t>
            </a:r>
            <a:r>
              <a:rPr kumimoji="1" lang="zh-CN" altLang="en-US" sz="2800" b="1" dirty="0">
                <a:latin typeface="Times New Roman" pitchFamily="18" charset="0"/>
              </a:rPr>
              <a:t>，</a:t>
            </a:r>
            <a:r>
              <a:rPr kumimoji="1" lang="en-US" altLang="zh-CN" sz="2800" b="1" dirty="0">
                <a:latin typeface="Times New Roman" pitchFamily="18" charset="0"/>
              </a:rPr>
              <a:t>CHS}</a:t>
            </a:r>
          </a:p>
        </p:txBody>
      </p:sp>
      <p:sp>
        <p:nvSpPr>
          <p:cNvPr id="5" name="文本框 4"/>
          <p:cNvSpPr txBox="1"/>
          <p:nvPr/>
        </p:nvSpPr>
        <p:spPr>
          <a:xfrm>
            <a:off x="539554" y="188643"/>
            <a:ext cx="4916731" cy="584775"/>
          </a:xfrm>
          <a:prstGeom prst="rect">
            <a:avLst/>
          </a:prstGeom>
          <a:noFill/>
        </p:spPr>
        <p:txBody>
          <a:bodyPr wrap="none" rtlCol="0">
            <a:spAutoFit/>
          </a:bodyPr>
          <a:lstStyle/>
          <a:p>
            <a:r>
              <a:rPr lang="en-US" altLang="zh-CN" sz="3200" b="1" dirty="0">
                <a:solidFill>
                  <a:srgbClr val="FFFF00"/>
                </a:solidFill>
              </a:rPr>
              <a:t>4.4.4 </a:t>
            </a:r>
            <a:r>
              <a:rPr lang="zh-CN" altLang="en-US" sz="3200" b="1" dirty="0">
                <a:solidFill>
                  <a:srgbClr val="FFFF00"/>
                </a:solidFill>
              </a:rPr>
              <a:t>关系模式的分解算法</a:t>
            </a:r>
          </a:p>
        </p:txBody>
      </p:sp>
    </p:spTree>
    <p:extLst>
      <p:ext uri="{BB962C8B-B14F-4D97-AF65-F5344CB8AC3E}">
        <p14:creationId xmlns:p14="http://schemas.microsoft.com/office/powerpoint/2010/main" val="2301860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bg/>
                                          </p:spTgt>
                                        </p:tgtEl>
                                        <p:attrNameLst>
                                          <p:attrName>style.visibility</p:attrName>
                                        </p:attrNameLst>
                                      </p:cBhvr>
                                      <p:to>
                                        <p:strVal val="visible"/>
                                      </p:to>
                                    </p:set>
                                    <p:anim calcmode="lin" valueType="num">
                                      <p:cBhvr additive="base">
                                        <p:cTn id="7" dur="500" fill="hold"/>
                                        <p:tgtEl>
                                          <p:spTgt spid="11059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595">
                                            <p:txEl>
                                              <p:pRg st="0" end="0"/>
                                            </p:txEl>
                                          </p:spTgt>
                                        </p:tgtEl>
                                        <p:attrNameLst>
                                          <p:attrName>style.visibility</p:attrName>
                                        </p:attrNameLst>
                                      </p:cBhvr>
                                      <p:to>
                                        <p:strVal val="visible"/>
                                      </p:to>
                                    </p:set>
                                    <p:anim calcmode="lin" valueType="num">
                                      <p:cBhvr additive="base">
                                        <p:cTn id="13"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0595">
                                            <p:txEl>
                                              <p:pRg st="1" end="1"/>
                                            </p:txEl>
                                          </p:spTgt>
                                        </p:tgtEl>
                                        <p:attrNameLst>
                                          <p:attrName>style.visibility</p:attrName>
                                        </p:attrNameLst>
                                      </p:cBhvr>
                                      <p:to>
                                        <p:strVal val="visible"/>
                                      </p:to>
                                    </p:set>
                                    <p:anim calcmode="lin" valueType="num">
                                      <p:cBhvr additive="base">
                                        <p:cTn id="19"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0595">
                                            <p:txEl>
                                              <p:pRg st="2" end="2"/>
                                            </p:txEl>
                                          </p:spTgt>
                                        </p:tgtEl>
                                        <p:attrNameLst>
                                          <p:attrName>style.visibility</p:attrName>
                                        </p:attrNameLst>
                                      </p:cBhvr>
                                      <p:to>
                                        <p:strVal val="visible"/>
                                      </p:to>
                                    </p:set>
                                    <p:anim calcmode="lin" valueType="num">
                                      <p:cBhvr additive="base">
                                        <p:cTn id="25"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0595">
                                            <p:txEl>
                                              <p:pRg st="3" end="3"/>
                                            </p:txEl>
                                          </p:spTgt>
                                        </p:tgtEl>
                                        <p:attrNameLst>
                                          <p:attrName>style.visibility</p:attrName>
                                        </p:attrNameLst>
                                      </p:cBhvr>
                                      <p:to>
                                        <p:strVal val="visible"/>
                                      </p:to>
                                    </p:set>
                                    <p:anim calcmode="lin" valueType="num">
                                      <p:cBhvr additive="base">
                                        <p:cTn id="31"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595">
                                            <p:txEl>
                                              <p:pRg st="4" end="4"/>
                                            </p:txEl>
                                          </p:spTgt>
                                        </p:tgtEl>
                                        <p:attrNameLst>
                                          <p:attrName>style.visibility</p:attrName>
                                        </p:attrNameLst>
                                      </p:cBhvr>
                                      <p:to>
                                        <p:strVal val="visible"/>
                                      </p:to>
                                    </p:set>
                                    <p:anim calcmode="lin" valueType="num">
                                      <p:cBhvr additive="base">
                                        <p:cTn id="37"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0595">
                                            <p:txEl>
                                              <p:pRg st="5" end="5"/>
                                            </p:txEl>
                                          </p:spTgt>
                                        </p:tgtEl>
                                        <p:attrNameLst>
                                          <p:attrName>style.visibility</p:attrName>
                                        </p:attrNameLst>
                                      </p:cBhvr>
                                      <p:to>
                                        <p:strVal val="visible"/>
                                      </p:to>
                                    </p:set>
                                    <p:anim calcmode="lin" valueType="num">
                                      <p:cBhvr additive="base">
                                        <p:cTn id="43"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p>
            <a:fld id="{6A1663C8-FD86-4D63-AB52-759BA70AFA0D}" type="slidenum">
              <a:rPr lang="en-US" altLang="zh-CN" smtClean="0"/>
              <a:pPr/>
              <a:t>69</a:t>
            </a:fld>
            <a:endParaRPr lang="en-US" altLang="zh-CN" smtClean="0"/>
          </a:p>
        </p:txBody>
      </p:sp>
      <p:sp>
        <p:nvSpPr>
          <p:cNvPr id="88066" name="Text Box 2"/>
          <p:cNvSpPr txBox="1">
            <a:spLocks noChangeArrowheads="1"/>
          </p:cNvSpPr>
          <p:nvPr/>
        </p:nvSpPr>
        <p:spPr bwMode="auto">
          <a:xfrm>
            <a:off x="323528" y="1020108"/>
            <a:ext cx="8153400" cy="4739759"/>
          </a:xfrm>
          <a:prstGeom prst="rect">
            <a:avLst/>
          </a:prstGeom>
          <a:solidFill>
            <a:schemeClr val="bg1"/>
          </a:solidFill>
          <a:ln w="38100">
            <a:noFill/>
            <a:miter lim="800000"/>
            <a:headEnd/>
            <a:tailEnd/>
          </a:ln>
        </p:spPr>
        <p:txBody>
          <a:bodyPr>
            <a:spAutoFit/>
          </a:bodyPr>
          <a:lstStyle/>
          <a:p>
            <a:pPr>
              <a:spcBef>
                <a:spcPct val="50000"/>
              </a:spcBef>
            </a:pPr>
            <a:r>
              <a:rPr kumimoji="1" lang="zh-CN" altLang="en-US" sz="3600" b="1" dirty="0">
                <a:solidFill>
                  <a:srgbClr val="FF3300"/>
                </a:solidFill>
                <a:latin typeface="Times New Roman" pitchFamily="18" charset="0"/>
                <a:ea typeface="华文新魏" pitchFamily="2" charset="-122"/>
              </a:rPr>
              <a:t>模式规范化目的：</a:t>
            </a:r>
          </a:p>
          <a:p>
            <a:pPr>
              <a:spcBef>
                <a:spcPct val="50000"/>
              </a:spcBef>
            </a:pPr>
            <a:r>
              <a:rPr kumimoji="1" lang="en-US" altLang="zh-CN" sz="2800" b="1" dirty="0">
                <a:latin typeface="华文中宋" pitchFamily="2" charset="-122"/>
                <a:ea typeface="华文中宋" pitchFamily="2" charset="-122"/>
              </a:rPr>
              <a:t>1</a:t>
            </a:r>
            <a:r>
              <a:rPr kumimoji="1" lang="zh-CN" altLang="en-US" sz="2800" b="1" dirty="0">
                <a:latin typeface="华文中宋" pitchFamily="2" charset="-122"/>
                <a:ea typeface="华文中宋" pitchFamily="2" charset="-122"/>
              </a:rPr>
              <a:t>）消除异常现象。</a:t>
            </a:r>
          </a:p>
          <a:p>
            <a:pPr>
              <a:spcBef>
                <a:spcPct val="50000"/>
              </a:spcBef>
            </a:pPr>
            <a:r>
              <a:rPr kumimoji="1" lang="en-US" altLang="zh-CN" sz="2800" b="1" dirty="0">
                <a:latin typeface="华文中宋" pitchFamily="2" charset="-122"/>
                <a:ea typeface="华文中宋" pitchFamily="2" charset="-122"/>
              </a:rPr>
              <a:t>2</a:t>
            </a:r>
            <a:r>
              <a:rPr kumimoji="1" lang="zh-CN" altLang="en-US" sz="2800" b="1" dirty="0">
                <a:latin typeface="华文中宋" pitchFamily="2" charset="-122"/>
                <a:ea typeface="华文中宋" pitchFamily="2" charset="-122"/>
              </a:rPr>
              <a:t>）方便用户使用，简化操作。</a:t>
            </a:r>
          </a:p>
          <a:p>
            <a:pPr>
              <a:spcBef>
                <a:spcPct val="50000"/>
              </a:spcBef>
            </a:pPr>
            <a:r>
              <a:rPr kumimoji="1" lang="en-US" altLang="zh-CN" sz="2800" b="1" dirty="0">
                <a:latin typeface="华文中宋" pitchFamily="2" charset="-122"/>
                <a:ea typeface="华文中宋" pitchFamily="2" charset="-122"/>
              </a:rPr>
              <a:t>3</a:t>
            </a:r>
            <a:r>
              <a:rPr kumimoji="1" lang="zh-CN" altLang="en-US" sz="2800" b="1" dirty="0">
                <a:latin typeface="华文中宋" pitchFamily="2" charset="-122"/>
                <a:ea typeface="华文中宋" pitchFamily="2" charset="-122"/>
              </a:rPr>
              <a:t>）加强数据独立性，即当引入一个新数据项时，减少对原有数据结构的修改。</a:t>
            </a:r>
          </a:p>
          <a:p>
            <a:pPr>
              <a:spcBef>
                <a:spcPct val="50000"/>
              </a:spcBef>
            </a:pPr>
            <a:r>
              <a:rPr kumimoji="1" lang="en-US" altLang="zh-CN" sz="2800" b="1" dirty="0">
                <a:latin typeface="华文中宋" pitchFamily="2" charset="-122"/>
                <a:ea typeface="华文中宋" pitchFamily="2" charset="-122"/>
              </a:rPr>
              <a:t>4</a:t>
            </a:r>
            <a:r>
              <a:rPr kumimoji="1" lang="zh-CN" altLang="en-US" sz="2800" b="1" dirty="0">
                <a:latin typeface="华文中宋" pitchFamily="2" charset="-122"/>
                <a:ea typeface="华文中宋" pitchFamily="2" charset="-122"/>
              </a:rPr>
              <a:t>）使关系模式更灵活，更容易使用非过程化的高级查询语言。</a:t>
            </a:r>
          </a:p>
          <a:p>
            <a:pPr>
              <a:spcBef>
                <a:spcPct val="50000"/>
              </a:spcBef>
            </a:pPr>
            <a:r>
              <a:rPr kumimoji="1" lang="en-US" altLang="zh-CN" sz="2800" b="1" dirty="0">
                <a:latin typeface="华文中宋" pitchFamily="2" charset="-122"/>
                <a:ea typeface="华文中宋" pitchFamily="2" charset="-122"/>
              </a:rPr>
              <a:t>5</a:t>
            </a:r>
            <a:r>
              <a:rPr kumimoji="1" lang="zh-CN" altLang="en-US" sz="2800" b="1" dirty="0">
                <a:latin typeface="华文中宋" pitchFamily="2" charset="-122"/>
                <a:ea typeface="华文中宋" pitchFamily="2" charset="-122"/>
              </a:rPr>
              <a:t>）更容易进行各种查询统计工作。</a:t>
            </a:r>
          </a:p>
        </p:txBody>
      </p:sp>
      <p:sp>
        <p:nvSpPr>
          <p:cNvPr id="2" name="文本框 1"/>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1368013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6">
                                            <p:bg/>
                                          </p:spTgt>
                                        </p:tgtEl>
                                        <p:attrNameLst>
                                          <p:attrName>style.visibility</p:attrName>
                                        </p:attrNameLst>
                                      </p:cBhvr>
                                      <p:to>
                                        <p:strVal val="visible"/>
                                      </p:to>
                                    </p:set>
                                    <p:anim calcmode="lin" valueType="num">
                                      <p:cBhvr additive="base">
                                        <p:cTn id="7" dur="500" fill="hold"/>
                                        <p:tgtEl>
                                          <p:spTgt spid="8806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6">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6">
                                            <p:txEl>
                                              <p:pRg st="0" end="0"/>
                                            </p:txEl>
                                          </p:spTgt>
                                        </p:tgtEl>
                                        <p:attrNameLst>
                                          <p:attrName>style.visibility</p:attrName>
                                        </p:attrNameLst>
                                      </p:cBhvr>
                                      <p:to>
                                        <p:strVal val="visible"/>
                                      </p:to>
                                    </p:set>
                                    <p:anim calcmode="lin" valueType="num">
                                      <p:cBhvr additive="base">
                                        <p:cTn id="13" dur="500" fill="hold"/>
                                        <p:tgtEl>
                                          <p:spTgt spid="8806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6">
                                            <p:txEl>
                                              <p:pRg st="1" end="1"/>
                                            </p:txEl>
                                          </p:spTgt>
                                        </p:tgtEl>
                                        <p:attrNameLst>
                                          <p:attrName>style.visibility</p:attrName>
                                        </p:attrNameLst>
                                      </p:cBhvr>
                                      <p:to>
                                        <p:strVal val="visible"/>
                                      </p:to>
                                    </p:set>
                                    <p:anim calcmode="lin" valueType="num">
                                      <p:cBhvr additive="base">
                                        <p:cTn id="19" dur="500" fill="hold"/>
                                        <p:tgtEl>
                                          <p:spTgt spid="8806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66">
                                            <p:txEl>
                                              <p:pRg st="2" end="2"/>
                                            </p:txEl>
                                          </p:spTgt>
                                        </p:tgtEl>
                                        <p:attrNameLst>
                                          <p:attrName>style.visibility</p:attrName>
                                        </p:attrNameLst>
                                      </p:cBhvr>
                                      <p:to>
                                        <p:strVal val="visible"/>
                                      </p:to>
                                    </p:set>
                                    <p:anim calcmode="lin" valueType="num">
                                      <p:cBhvr additive="base">
                                        <p:cTn id="25" dur="500" fill="hold"/>
                                        <p:tgtEl>
                                          <p:spTgt spid="8806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8066">
                                            <p:txEl>
                                              <p:pRg st="3" end="3"/>
                                            </p:txEl>
                                          </p:spTgt>
                                        </p:tgtEl>
                                        <p:attrNameLst>
                                          <p:attrName>style.visibility</p:attrName>
                                        </p:attrNameLst>
                                      </p:cBhvr>
                                      <p:to>
                                        <p:strVal val="visible"/>
                                      </p:to>
                                    </p:set>
                                    <p:anim calcmode="lin" valueType="num">
                                      <p:cBhvr additive="base">
                                        <p:cTn id="31" dur="500" fill="hold"/>
                                        <p:tgtEl>
                                          <p:spTgt spid="8806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8066">
                                            <p:txEl>
                                              <p:pRg st="4" end="4"/>
                                            </p:txEl>
                                          </p:spTgt>
                                        </p:tgtEl>
                                        <p:attrNameLst>
                                          <p:attrName>style.visibility</p:attrName>
                                        </p:attrNameLst>
                                      </p:cBhvr>
                                      <p:to>
                                        <p:strVal val="visible"/>
                                      </p:to>
                                    </p:set>
                                    <p:anim calcmode="lin" valueType="num">
                                      <p:cBhvr additive="base">
                                        <p:cTn id="37" dur="500" fill="hold"/>
                                        <p:tgtEl>
                                          <p:spTgt spid="8806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80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8066">
                                            <p:txEl>
                                              <p:pRg st="5" end="5"/>
                                            </p:txEl>
                                          </p:spTgt>
                                        </p:tgtEl>
                                        <p:attrNameLst>
                                          <p:attrName>style.visibility</p:attrName>
                                        </p:attrNameLst>
                                      </p:cBhvr>
                                      <p:to>
                                        <p:strVal val="visible"/>
                                      </p:to>
                                    </p:set>
                                    <p:anim calcmode="lin" valueType="num">
                                      <p:cBhvr additive="base">
                                        <p:cTn id="43" dur="500" fill="hold"/>
                                        <p:tgtEl>
                                          <p:spTgt spid="8806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806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455613" y="1911620"/>
            <a:ext cx="8229600" cy="3234531"/>
          </a:xfrm>
          <a:solidFill>
            <a:schemeClr val="bg1"/>
          </a:solidFill>
          <a:ln>
            <a:solidFill>
              <a:srgbClr val="FF0000"/>
            </a:solidFill>
          </a:ln>
        </p:spPr>
        <p:txBody>
          <a:bodyPr/>
          <a:lstStyle/>
          <a:p>
            <a:pPr eaLnBrk="1" hangingPunct="1">
              <a:buFontTx/>
              <a:buNone/>
            </a:pPr>
            <a:r>
              <a:rPr lang="zh-CN" altLang="en-US" b="1" dirty="0"/>
              <a:t>例</a:t>
            </a:r>
            <a:r>
              <a:rPr lang="en-US" altLang="zh-CN" b="1" dirty="0"/>
              <a:t>4</a:t>
            </a:r>
            <a:r>
              <a:rPr lang="zh-CN" altLang="en-US" b="1" dirty="0"/>
              <a:t>设有关系模式</a:t>
            </a:r>
            <a:r>
              <a:rPr lang="en-US" altLang="zh-CN" b="1" dirty="0"/>
              <a:t>R</a:t>
            </a:r>
            <a:r>
              <a:rPr lang="zh-CN" altLang="en-US" b="1" dirty="0"/>
              <a:t>（</a:t>
            </a:r>
            <a:r>
              <a:rPr lang="en-US" altLang="zh-CN" b="1" dirty="0"/>
              <a:t>A</a:t>
            </a:r>
            <a:r>
              <a:rPr lang="zh-CN" altLang="en-US" b="1" dirty="0"/>
              <a:t>，</a:t>
            </a:r>
            <a:r>
              <a:rPr lang="en-US" altLang="zh-CN" b="1" dirty="0"/>
              <a:t>B</a:t>
            </a:r>
            <a:r>
              <a:rPr lang="zh-CN" altLang="en-US" b="1" dirty="0"/>
              <a:t>，</a:t>
            </a:r>
            <a:r>
              <a:rPr lang="en-US" altLang="zh-CN" b="1" dirty="0"/>
              <a:t>C</a:t>
            </a:r>
            <a:r>
              <a:rPr lang="zh-CN" altLang="en-US" b="1" dirty="0"/>
              <a:t>，</a:t>
            </a:r>
            <a:r>
              <a:rPr lang="en-US" altLang="zh-CN" b="1" dirty="0"/>
              <a:t>D</a:t>
            </a:r>
            <a:r>
              <a:rPr lang="zh-CN" altLang="en-US" b="1" dirty="0"/>
              <a:t>，</a:t>
            </a:r>
            <a:r>
              <a:rPr lang="en-US" altLang="zh-CN" b="1" dirty="0"/>
              <a:t>E</a:t>
            </a:r>
            <a:r>
              <a:rPr lang="zh-CN" altLang="en-US" b="1" dirty="0"/>
              <a:t>），其上的函数依赖集</a:t>
            </a:r>
            <a:r>
              <a:rPr lang="en-US" altLang="zh-CN" b="1" dirty="0"/>
              <a:t>:</a:t>
            </a:r>
          </a:p>
          <a:p>
            <a:pPr eaLnBrk="1" hangingPunct="1">
              <a:buFontTx/>
              <a:buNone/>
            </a:pPr>
            <a:r>
              <a:rPr lang="en-US" altLang="zh-CN" b="1" dirty="0"/>
              <a:t>F={A</a:t>
            </a:r>
            <a:r>
              <a:rPr lang="en-US" altLang="zh-CN" b="1" dirty="0">
                <a:sym typeface="Wingdings" pitchFamily="2" charset="2"/>
              </a:rPr>
              <a:t></a:t>
            </a:r>
            <a:r>
              <a:rPr lang="en-US" altLang="zh-CN" b="1" dirty="0"/>
              <a:t>BC,CD</a:t>
            </a:r>
            <a:r>
              <a:rPr lang="en-US" altLang="zh-CN" b="1" dirty="0">
                <a:sym typeface="Wingdings" pitchFamily="2" charset="2"/>
              </a:rPr>
              <a:t>E,BD,EA</a:t>
            </a:r>
            <a:r>
              <a:rPr lang="en-US" altLang="zh-CN" b="1" dirty="0"/>
              <a:t>}</a:t>
            </a:r>
          </a:p>
          <a:p>
            <a:pPr eaLnBrk="1" hangingPunct="1">
              <a:buFontTx/>
              <a:buNone/>
            </a:pPr>
            <a:r>
              <a:rPr lang="zh-CN" altLang="en-US" b="1" dirty="0"/>
              <a:t>求</a:t>
            </a:r>
          </a:p>
          <a:p>
            <a:pPr eaLnBrk="1" hangingPunct="1">
              <a:buFontTx/>
              <a:buNone/>
            </a:pPr>
            <a:r>
              <a:rPr lang="en-US" altLang="zh-CN" b="1" dirty="0"/>
              <a:t>1. </a:t>
            </a:r>
            <a:r>
              <a:rPr lang="zh-CN" altLang="en-US" b="1" dirty="0"/>
              <a:t>计算</a:t>
            </a:r>
            <a:r>
              <a:rPr lang="en-US" altLang="zh-CN" b="1" dirty="0"/>
              <a:t>B</a:t>
            </a:r>
            <a:r>
              <a:rPr lang="en-US" altLang="zh-CN" b="1" baseline="30000" dirty="0"/>
              <a:t>+</a:t>
            </a:r>
          </a:p>
          <a:p>
            <a:pPr eaLnBrk="1" hangingPunct="1">
              <a:buFontTx/>
              <a:buNone/>
            </a:pPr>
            <a:r>
              <a:rPr lang="en-US" altLang="zh-CN" b="1" dirty="0"/>
              <a:t>2.</a:t>
            </a:r>
            <a:r>
              <a:rPr lang="zh-CN" altLang="en-US" b="1" dirty="0"/>
              <a:t>求出</a:t>
            </a:r>
            <a:r>
              <a:rPr lang="en-US" altLang="zh-CN" b="1" dirty="0"/>
              <a:t>R</a:t>
            </a:r>
            <a:r>
              <a:rPr lang="zh-CN" altLang="en-US" b="1" dirty="0"/>
              <a:t>的所有候选关键字</a:t>
            </a:r>
          </a:p>
        </p:txBody>
      </p:sp>
      <p:sp>
        <p:nvSpPr>
          <p:cNvPr id="121858" name="灯片编号占位符 5"/>
          <p:cNvSpPr>
            <a:spLocks noGrp="1"/>
          </p:cNvSpPr>
          <p:nvPr>
            <p:ph type="sldNum" sz="quarter" idx="12"/>
          </p:nvPr>
        </p:nvSpPr>
        <p:spPr>
          <a:noFill/>
        </p:spPr>
        <p:txBody>
          <a:bodyPr/>
          <a:lstStyle/>
          <a:p>
            <a:fld id="{E76A2E7F-E0BC-4A79-A504-3443B74E9877}" type="slidenum">
              <a:rPr lang="en-US" altLang="zh-CN" smtClean="0"/>
              <a:pPr/>
              <a:t>7</a:t>
            </a:fld>
            <a:endParaRPr lang="en-US" altLang="zh-CN" smtClean="0"/>
          </a:p>
        </p:txBody>
      </p:sp>
      <p:sp>
        <p:nvSpPr>
          <p:cNvPr id="121860" name="Text Box 4"/>
          <p:cNvSpPr txBox="1">
            <a:spLocks noChangeArrowheads="1"/>
          </p:cNvSpPr>
          <p:nvPr/>
        </p:nvSpPr>
        <p:spPr bwMode="auto">
          <a:xfrm>
            <a:off x="66328"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a:solidFill>
                  <a:schemeClr val="accent2"/>
                </a:solidFill>
                <a:latin typeface="Times New Roman" pitchFamily="18" charset="0"/>
                <a:ea typeface="黑体" pitchFamily="49" charset="-122"/>
              </a:rPr>
              <a:t>典型例题</a:t>
            </a:r>
          </a:p>
        </p:txBody>
      </p:sp>
    </p:spTree>
    <p:extLst>
      <p:ext uri="{BB962C8B-B14F-4D97-AF65-F5344CB8AC3E}">
        <p14:creationId xmlns:p14="http://schemas.microsoft.com/office/powerpoint/2010/main" val="380288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p>
            <a:fld id="{EA9BD5BB-978E-405C-816C-A1997A967D10}" type="slidenum">
              <a:rPr lang="en-US" altLang="zh-CN" smtClean="0"/>
              <a:pPr/>
              <a:t>70</a:t>
            </a:fld>
            <a:endParaRPr lang="en-US" altLang="zh-CN" smtClean="0"/>
          </a:p>
        </p:txBody>
      </p:sp>
      <p:sp>
        <p:nvSpPr>
          <p:cNvPr id="89090" name="Text Box 2"/>
          <p:cNvSpPr txBox="1">
            <a:spLocks noChangeArrowheads="1"/>
          </p:cNvSpPr>
          <p:nvPr/>
        </p:nvSpPr>
        <p:spPr bwMode="auto">
          <a:xfrm>
            <a:off x="251520" y="1010708"/>
            <a:ext cx="5347320" cy="3046988"/>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4800" b="1" dirty="0">
                <a:solidFill>
                  <a:srgbClr val="FF3300"/>
                </a:solidFill>
                <a:latin typeface="Times New Roman" pitchFamily="18" charset="0"/>
                <a:ea typeface="华文新魏" pitchFamily="2" charset="-122"/>
              </a:rPr>
              <a:t>模式分解：</a:t>
            </a:r>
          </a:p>
          <a:p>
            <a:pPr>
              <a:spcBef>
                <a:spcPct val="20000"/>
              </a:spcBef>
            </a:pPr>
            <a:r>
              <a:rPr kumimoji="1" lang="zh-CN" altLang="en-US" sz="4000" b="1" dirty="0">
                <a:solidFill>
                  <a:schemeClr val="tx2"/>
                </a:solidFill>
                <a:latin typeface="Times New Roman" pitchFamily="18" charset="0"/>
              </a:rPr>
              <a:t>   连接不失真性；</a:t>
            </a:r>
          </a:p>
          <a:p>
            <a:pPr>
              <a:spcBef>
                <a:spcPct val="20000"/>
              </a:spcBef>
            </a:pPr>
            <a:r>
              <a:rPr kumimoji="1" lang="zh-CN" altLang="en-US" sz="4000" b="1" dirty="0">
                <a:solidFill>
                  <a:schemeClr val="tx2"/>
                </a:solidFill>
                <a:latin typeface="Times New Roman" pitchFamily="18" charset="0"/>
              </a:rPr>
              <a:t>   依赖保持性；</a:t>
            </a:r>
          </a:p>
          <a:p>
            <a:pPr>
              <a:spcBef>
                <a:spcPct val="20000"/>
              </a:spcBef>
            </a:pPr>
            <a:r>
              <a:rPr kumimoji="1" lang="zh-CN" altLang="en-US" sz="4000" b="1" dirty="0">
                <a:solidFill>
                  <a:schemeClr val="tx2"/>
                </a:solidFill>
                <a:latin typeface="Times New Roman" pitchFamily="18" charset="0"/>
              </a:rPr>
              <a:t>   某一级范式。</a:t>
            </a:r>
          </a:p>
        </p:txBody>
      </p:sp>
      <p:sp>
        <p:nvSpPr>
          <p:cNvPr id="89092" name="Rectangle 4"/>
          <p:cNvSpPr>
            <a:spLocks noChangeArrowheads="1"/>
          </p:cNvSpPr>
          <p:nvPr/>
        </p:nvSpPr>
        <p:spPr bwMode="auto">
          <a:xfrm>
            <a:off x="1259632" y="4581128"/>
            <a:ext cx="6858000" cy="1143000"/>
          </a:xfrm>
          <a:prstGeom prst="rect">
            <a:avLst/>
          </a:prstGeom>
          <a:solidFill>
            <a:schemeClr val="bg1"/>
          </a:solidFill>
          <a:ln w="9525">
            <a:noFill/>
            <a:miter lim="800000"/>
            <a:headEnd/>
            <a:tailEnd/>
          </a:ln>
        </p:spPr>
        <p:txBody>
          <a:bodyPr wrap="none" anchor="ctr"/>
          <a:lstStyle/>
          <a:p>
            <a:pPr algn="ctr">
              <a:lnSpc>
                <a:spcPct val="110000"/>
              </a:lnSpc>
            </a:pPr>
            <a:r>
              <a:rPr kumimoji="1" lang="zh-CN" altLang="en-US" sz="4000" b="1" dirty="0">
                <a:latin typeface="Times New Roman" pitchFamily="18" charset="0"/>
                <a:ea typeface="华文新魏" pitchFamily="2" charset="-122"/>
              </a:rPr>
              <a:t>无损分解决定能否分解</a:t>
            </a:r>
          </a:p>
          <a:p>
            <a:pPr algn="ctr">
              <a:lnSpc>
                <a:spcPct val="110000"/>
              </a:lnSpc>
            </a:pPr>
            <a:r>
              <a:rPr kumimoji="1" lang="zh-CN" altLang="en-US" sz="4000" b="1" dirty="0">
                <a:latin typeface="Times New Roman" pitchFamily="18" charset="0"/>
                <a:ea typeface="华文新魏" pitchFamily="2" charset="-122"/>
              </a:rPr>
              <a:t>保持依赖决定分解的好坏</a:t>
            </a:r>
          </a:p>
        </p:txBody>
      </p:sp>
      <p:sp>
        <p:nvSpPr>
          <p:cNvPr id="7" name="文本框 6"/>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    结</a:t>
            </a:r>
          </a:p>
        </p:txBody>
      </p:sp>
    </p:spTree>
    <p:extLst>
      <p:ext uri="{BB962C8B-B14F-4D97-AF65-F5344CB8AC3E}">
        <p14:creationId xmlns:p14="http://schemas.microsoft.com/office/powerpoint/2010/main" val="373922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9090">
                                            <p:bg/>
                                          </p:spTgt>
                                        </p:tgtEl>
                                        <p:attrNameLst>
                                          <p:attrName>style.visibility</p:attrName>
                                        </p:attrNameLst>
                                      </p:cBhvr>
                                      <p:to>
                                        <p:strVal val="visible"/>
                                      </p:to>
                                    </p:set>
                                    <p:anim calcmode="lin" valueType="num">
                                      <p:cBhvr additive="base">
                                        <p:cTn id="7" dur="500" fill="hold"/>
                                        <p:tgtEl>
                                          <p:spTgt spid="89090">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0">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0">
                                            <p:txEl>
                                              <p:pRg st="0" end="0"/>
                                            </p:txEl>
                                          </p:spTgt>
                                        </p:tgtEl>
                                        <p:attrNameLst>
                                          <p:attrName>style.visibility</p:attrName>
                                        </p:attrNameLst>
                                      </p:cBhvr>
                                      <p:to>
                                        <p:strVal val="visible"/>
                                      </p:to>
                                    </p:set>
                                    <p:anim calcmode="lin" valueType="num">
                                      <p:cBhvr additive="base">
                                        <p:cTn id="13" dur="500" fill="hold"/>
                                        <p:tgtEl>
                                          <p:spTgt spid="8909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0">
                                            <p:txEl>
                                              <p:pRg st="1" end="1"/>
                                            </p:txEl>
                                          </p:spTgt>
                                        </p:tgtEl>
                                        <p:attrNameLst>
                                          <p:attrName>style.visibility</p:attrName>
                                        </p:attrNameLst>
                                      </p:cBhvr>
                                      <p:to>
                                        <p:strVal val="visible"/>
                                      </p:to>
                                    </p:set>
                                    <p:anim calcmode="lin" valueType="num">
                                      <p:cBhvr additive="base">
                                        <p:cTn id="19" dur="500" fill="hold"/>
                                        <p:tgtEl>
                                          <p:spTgt spid="8909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0">
                                            <p:txEl>
                                              <p:pRg st="2" end="2"/>
                                            </p:txEl>
                                          </p:spTgt>
                                        </p:tgtEl>
                                        <p:attrNameLst>
                                          <p:attrName>style.visibility</p:attrName>
                                        </p:attrNameLst>
                                      </p:cBhvr>
                                      <p:to>
                                        <p:strVal val="visible"/>
                                      </p:to>
                                    </p:set>
                                    <p:anim calcmode="lin" valueType="num">
                                      <p:cBhvr additive="base">
                                        <p:cTn id="25" dur="500" fill="hold"/>
                                        <p:tgtEl>
                                          <p:spTgt spid="8909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0">
                                            <p:txEl>
                                              <p:pRg st="3" end="3"/>
                                            </p:txEl>
                                          </p:spTgt>
                                        </p:tgtEl>
                                        <p:attrNameLst>
                                          <p:attrName>style.visibility</p:attrName>
                                        </p:attrNameLst>
                                      </p:cBhvr>
                                      <p:to>
                                        <p:strVal val="visible"/>
                                      </p:to>
                                    </p:set>
                                    <p:anim calcmode="lin" valueType="num">
                                      <p:cBhvr additive="base">
                                        <p:cTn id="31" dur="500" fill="hold"/>
                                        <p:tgtEl>
                                          <p:spTgt spid="8909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9092">
                                            <p:bg/>
                                          </p:spTgt>
                                        </p:tgtEl>
                                        <p:attrNameLst>
                                          <p:attrName>style.visibility</p:attrName>
                                        </p:attrNameLst>
                                      </p:cBhvr>
                                      <p:to>
                                        <p:strVal val="visible"/>
                                      </p:to>
                                    </p:set>
                                    <p:animEffect transition="in" filter="randombar(horizontal)">
                                      <p:cBhvr>
                                        <p:cTn id="37" dur="500"/>
                                        <p:tgtEl>
                                          <p:spTgt spid="89092">
                                            <p:bg/>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9092">
                                            <p:txEl>
                                              <p:pRg st="0" end="0"/>
                                            </p:txEl>
                                          </p:spTgt>
                                        </p:tgtEl>
                                        <p:attrNameLst>
                                          <p:attrName>style.visibility</p:attrName>
                                        </p:attrNameLst>
                                      </p:cBhvr>
                                      <p:to>
                                        <p:strVal val="visible"/>
                                      </p:to>
                                    </p:set>
                                    <p:animEffect transition="in" filter="randombar(horizontal)">
                                      <p:cBhvr>
                                        <p:cTn id="42" dur="500"/>
                                        <p:tgtEl>
                                          <p:spTgt spid="8909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9092">
                                            <p:txEl>
                                              <p:pRg st="1" end="1"/>
                                            </p:txEl>
                                          </p:spTgt>
                                        </p:tgtEl>
                                        <p:attrNameLst>
                                          <p:attrName>style.visibility</p:attrName>
                                        </p:attrNameLst>
                                      </p:cBhvr>
                                      <p:to>
                                        <p:strVal val="visible"/>
                                      </p:to>
                                    </p:set>
                                    <p:animEffect transition="in" filter="randombar(horizontal)">
                                      <p:cBhvr>
                                        <p:cTn id="47" dur="500"/>
                                        <p:tgtEl>
                                          <p:spTgt spid="890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animBg="1" autoUpdateAnimBg="0"/>
      <p:bldP spid="89092" grpId="0" build="p"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p>
            <a:fld id="{BB34B43D-9F8E-47BB-A9E6-EC06C51F8A50}" type="slidenum">
              <a:rPr lang="en-US" altLang="zh-CN" smtClean="0"/>
              <a:pPr/>
              <a:t>71</a:t>
            </a:fld>
            <a:endParaRPr lang="en-US" altLang="zh-CN" smtClean="0"/>
          </a:p>
        </p:txBody>
      </p:sp>
      <p:grpSp>
        <p:nvGrpSpPr>
          <p:cNvPr id="2" name="Group 2"/>
          <p:cNvGrpSpPr>
            <a:grpSpLocks/>
          </p:cNvGrpSpPr>
          <p:nvPr/>
        </p:nvGrpSpPr>
        <p:grpSpPr bwMode="auto">
          <a:xfrm>
            <a:off x="304231" y="1412777"/>
            <a:ext cx="8458200" cy="4032251"/>
            <a:chOff x="240" y="1296"/>
            <a:chExt cx="5328" cy="3048"/>
          </a:xfrm>
        </p:grpSpPr>
        <p:sp>
          <p:nvSpPr>
            <p:cNvPr id="113669" name="Text Box 3"/>
            <p:cNvSpPr txBox="1">
              <a:spLocks noChangeArrowheads="1"/>
            </p:cNvSpPr>
            <p:nvPr/>
          </p:nvSpPr>
          <p:spPr bwMode="auto">
            <a:xfrm>
              <a:off x="1440" y="1584"/>
              <a:ext cx="4128" cy="442"/>
            </a:xfrm>
            <a:prstGeom prst="rect">
              <a:avLst/>
            </a:prstGeom>
            <a:noFill/>
            <a:ln w="9525">
              <a:noFill/>
              <a:miter lim="800000"/>
              <a:headEnd/>
              <a:tailEnd/>
            </a:ln>
          </p:spPr>
          <p:txBody>
            <a:bodyPr>
              <a:spAutoFit/>
            </a:bodyPr>
            <a:lstStyle/>
            <a:p>
              <a:pPr>
                <a:spcBef>
                  <a:spcPct val="50000"/>
                </a:spcBef>
              </a:pPr>
              <a:r>
                <a:rPr kumimoji="1" lang="zh-CN" altLang="en-US" sz="3200" b="1">
                  <a:latin typeface="隶书" pitchFamily="49" charset="-122"/>
                  <a:ea typeface="隶书" pitchFamily="49" charset="-122"/>
                </a:rPr>
                <a:t>消除非主属性对码的部分函数依赖</a:t>
              </a:r>
            </a:p>
          </p:txBody>
        </p:sp>
        <p:sp>
          <p:nvSpPr>
            <p:cNvPr id="113670" name="Text Box 4"/>
            <p:cNvSpPr txBox="1">
              <a:spLocks noChangeArrowheads="1"/>
            </p:cNvSpPr>
            <p:nvPr/>
          </p:nvSpPr>
          <p:spPr bwMode="auto">
            <a:xfrm>
              <a:off x="1440" y="2313"/>
              <a:ext cx="4128" cy="442"/>
            </a:xfrm>
            <a:prstGeom prst="rect">
              <a:avLst/>
            </a:prstGeom>
            <a:noFill/>
            <a:ln w="9525">
              <a:noFill/>
              <a:miter lim="800000"/>
              <a:headEnd/>
              <a:tailEnd/>
            </a:ln>
          </p:spPr>
          <p:txBody>
            <a:bodyPr>
              <a:spAutoFit/>
            </a:bodyPr>
            <a:lstStyle/>
            <a:p>
              <a:pPr>
                <a:spcBef>
                  <a:spcPct val="50000"/>
                </a:spcBef>
              </a:pPr>
              <a:r>
                <a:rPr kumimoji="1" lang="zh-CN" altLang="en-US" sz="3200" b="1">
                  <a:latin typeface="隶书" pitchFamily="49" charset="-122"/>
                  <a:ea typeface="隶书" pitchFamily="49" charset="-122"/>
                </a:rPr>
                <a:t>消除非主属性对码的传递函数依赖</a:t>
              </a:r>
            </a:p>
          </p:txBody>
        </p:sp>
        <p:sp>
          <p:nvSpPr>
            <p:cNvPr id="113671" name="Text Box 5"/>
            <p:cNvSpPr txBox="1">
              <a:spLocks noChangeArrowheads="1"/>
            </p:cNvSpPr>
            <p:nvPr/>
          </p:nvSpPr>
          <p:spPr bwMode="auto">
            <a:xfrm>
              <a:off x="1488" y="3033"/>
              <a:ext cx="3984" cy="396"/>
            </a:xfrm>
            <a:prstGeom prst="rect">
              <a:avLst/>
            </a:prstGeom>
            <a:noFill/>
            <a:ln w="9525">
              <a:noFill/>
              <a:miter lim="800000"/>
              <a:headEnd/>
              <a:tailEnd/>
            </a:ln>
          </p:spPr>
          <p:txBody>
            <a:bodyPr>
              <a:spAutoFit/>
            </a:bodyPr>
            <a:lstStyle/>
            <a:p>
              <a:pPr>
                <a:spcBef>
                  <a:spcPct val="50000"/>
                </a:spcBef>
              </a:pPr>
              <a:r>
                <a:rPr kumimoji="1" lang="zh-CN" altLang="en-US" sz="2800" b="1">
                  <a:latin typeface="隶书" pitchFamily="49" charset="-122"/>
                  <a:ea typeface="隶书" pitchFamily="49" charset="-122"/>
                </a:rPr>
                <a:t>消除主属性对码的部分和传递函数依赖</a:t>
              </a:r>
            </a:p>
          </p:txBody>
        </p:sp>
        <p:sp>
          <p:nvSpPr>
            <p:cNvPr id="113672" name="Text Box 6"/>
            <p:cNvSpPr txBox="1">
              <a:spLocks noChangeArrowheads="1"/>
            </p:cNvSpPr>
            <p:nvPr/>
          </p:nvSpPr>
          <p:spPr bwMode="auto">
            <a:xfrm>
              <a:off x="960" y="1392"/>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1NF</a:t>
              </a:r>
            </a:p>
          </p:txBody>
        </p:sp>
        <p:sp>
          <p:nvSpPr>
            <p:cNvPr id="113673" name="Text Box 7"/>
            <p:cNvSpPr txBox="1">
              <a:spLocks noChangeArrowheads="1"/>
            </p:cNvSpPr>
            <p:nvPr/>
          </p:nvSpPr>
          <p:spPr bwMode="auto">
            <a:xfrm>
              <a:off x="960" y="2016"/>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2NF</a:t>
              </a:r>
            </a:p>
          </p:txBody>
        </p:sp>
        <p:sp>
          <p:nvSpPr>
            <p:cNvPr id="113674" name="Text Box 8"/>
            <p:cNvSpPr txBox="1">
              <a:spLocks noChangeArrowheads="1"/>
            </p:cNvSpPr>
            <p:nvPr/>
          </p:nvSpPr>
          <p:spPr bwMode="auto">
            <a:xfrm>
              <a:off x="960" y="2640"/>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3NF</a:t>
              </a:r>
            </a:p>
          </p:txBody>
        </p:sp>
        <p:sp>
          <p:nvSpPr>
            <p:cNvPr id="113675" name="Text Box 9"/>
            <p:cNvSpPr txBox="1">
              <a:spLocks noChangeArrowheads="1"/>
            </p:cNvSpPr>
            <p:nvPr/>
          </p:nvSpPr>
          <p:spPr bwMode="auto">
            <a:xfrm>
              <a:off x="960" y="3369"/>
              <a:ext cx="720"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BCNF</a:t>
              </a:r>
            </a:p>
          </p:txBody>
        </p:sp>
        <p:sp>
          <p:nvSpPr>
            <p:cNvPr id="113676" name="Line 10"/>
            <p:cNvSpPr>
              <a:spLocks noChangeShapeType="1"/>
            </p:cNvSpPr>
            <p:nvPr/>
          </p:nvSpPr>
          <p:spPr bwMode="auto">
            <a:xfrm>
              <a:off x="912" y="1488"/>
              <a:ext cx="0" cy="2208"/>
            </a:xfrm>
            <a:prstGeom prst="line">
              <a:avLst/>
            </a:prstGeom>
            <a:noFill/>
            <a:ln w="38100">
              <a:solidFill>
                <a:srgbClr val="993366"/>
              </a:solidFill>
              <a:round/>
              <a:headEnd/>
              <a:tailEnd type="triangle" w="lg" len="sm"/>
            </a:ln>
          </p:spPr>
          <p:txBody>
            <a:bodyPr wrap="none" anchor="ctr"/>
            <a:lstStyle/>
            <a:p>
              <a:endParaRPr lang="zh-CN" altLang="en-US"/>
            </a:p>
          </p:txBody>
        </p:sp>
        <p:sp>
          <p:nvSpPr>
            <p:cNvPr id="113677" name="Text Box 11"/>
            <p:cNvSpPr txBox="1">
              <a:spLocks noChangeArrowheads="1"/>
            </p:cNvSpPr>
            <p:nvPr/>
          </p:nvSpPr>
          <p:spPr bwMode="auto">
            <a:xfrm>
              <a:off x="240" y="1296"/>
              <a:ext cx="816" cy="3048"/>
            </a:xfrm>
            <a:prstGeom prst="rect">
              <a:avLst/>
            </a:prstGeom>
            <a:noFill/>
            <a:ln w="9525">
              <a:noFill/>
              <a:miter lim="800000"/>
              <a:headEnd/>
              <a:tailEnd/>
            </a:ln>
          </p:spPr>
          <p:txBody>
            <a:bodyPr>
              <a:spAutoFit/>
            </a:bodyPr>
            <a:lstStyle/>
            <a:p>
              <a:pPr>
                <a:spcBef>
                  <a:spcPct val="50000"/>
                </a:spcBef>
              </a:pPr>
              <a:r>
                <a:rPr kumimoji="1" lang="zh-CN" altLang="en-US" sz="3200" b="1" dirty="0">
                  <a:latin typeface="隶书" pitchFamily="49" charset="-122"/>
                  <a:ea typeface="隶书" pitchFamily="49" charset="-122"/>
                </a:rPr>
                <a:t>消除决定因素非码的非平凡函数依赖</a:t>
              </a:r>
            </a:p>
          </p:txBody>
        </p:sp>
      </p:grpSp>
      <p:sp>
        <p:nvSpPr>
          <p:cNvPr id="3" name="文本框 2"/>
          <p:cNvSpPr txBox="1"/>
          <p:nvPr/>
        </p:nvSpPr>
        <p:spPr>
          <a:xfrm>
            <a:off x="304231" y="116635"/>
            <a:ext cx="1339924"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463660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p:spPr>
        <p:txBody>
          <a:bodyPr/>
          <a:lstStyle/>
          <a:p>
            <a:fld id="{DC38DCA4-B686-4CA6-85F4-BE18493A847F}" type="slidenum">
              <a:rPr lang="en-US" altLang="zh-CN" smtClean="0"/>
              <a:pPr/>
              <a:t>72</a:t>
            </a:fld>
            <a:endParaRPr lang="en-US" altLang="zh-CN" smtClean="0"/>
          </a:p>
        </p:txBody>
      </p:sp>
      <p:sp>
        <p:nvSpPr>
          <p:cNvPr id="114691" name="Text Box 2"/>
          <p:cNvSpPr txBox="1">
            <a:spLocks noChangeArrowheads="1"/>
          </p:cNvSpPr>
          <p:nvPr/>
        </p:nvSpPr>
        <p:spPr bwMode="auto">
          <a:xfrm>
            <a:off x="389384" y="1196755"/>
            <a:ext cx="8077200" cy="3108543"/>
          </a:xfrm>
          <a:prstGeom prst="rect">
            <a:avLst/>
          </a:prstGeom>
          <a:solidFill>
            <a:schemeClr val="bg1"/>
          </a:solidFill>
          <a:ln w="9525">
            <a:noFill/>
            <a:miter lim="800000"/>
            <a:headEnd/>
            <a:tailEnd/>
          </a:ln>
        </p:spPr>
        <p:txBody>
          <a:bodyPr>
            <a:spAutoFit/>
          </a:bodyPr>
          <a:lstStyle/>
          <a:p>
            <a:pPr>
              <a:lnSpc>
                <a:spcPct val="110000"/>
              </a:lnSpc>
              <a:spcBef>
                <a:spcPct val="50000"/>
              </a:spcBef>
            </a:pPr>
            <a:r>
              <a:rPr kumimoji="1" lang="zh-CN" altLang="en-US" sz="2800" b="1" dirty="0">
                <a:solidFill>
                  <a:srgbClr val="FF0000"/>
                </a:solidFill>
                <a:latin typeface="+mn-ea"/>
                <a:ea typeface="+mn-ea"/>
              </a:rPr>
              <a:t>关系规范化问题小结</a:t>
            </a:r>
          </a:p>
          <a:p>
            <a:pPr>
              <a:lnSpc>
                <a:spcPct val="110000"/>
              </a:lnSpc>
              <a:spcBef>
                <a:spcPct val="50000"/>
              </a:spcBef>
            </a:pPr>
            <a:r>
              <a:rPr kumimoji="1" lang="en-US" altLang="zh-CN" sz="2800" b="1" dirty="0">
                <a:latin typeface="+mn-ea"/>
                <a:ea typeface="+mn-ea"/>
              </a:rPr>
              <a:t>1.</a:t>
            </a:r>
            <a:r>
              <a:rPr kumimoji="1" lang="zh-CN" altLang="en-US" sz="2800" b="1" dirty="0">
                <a:latin typeface="+mn-ea"/>
                <a:ea typeface="+mn-ea"/>
              </a:rPr>
              <a:t>确定所有的候选</a:t>
            </a:r>
            <a:r>
              <a:rPr kumimoji="1" lang="zh-CN" altLang="en-US" sz="2800" b="1" dirty="0" smtClean="0">
                <a:latin typeface="+mn-ea"/>
                <a:ea typeface="+mn-ea"/>
              </a:rPr>
              <a:t>关键字</a:t>
            </a:r>
            <a:endParaRPr kumimoji="1" lang="en-US" altLang="zh-CN" sz="2800" b="1" dirty="0" smtClean="0">
              <a:latin typeface="+mn-ea"/>
              <a:ea typeface="+mn-ea"/>
            </a:endParaRPr>
          </a:p>
          <a:p>
            <a:pPr>
              <a:lnSpc>
                <a:spcPct val="110000"/>
              </a:lnSpc>
              <a:spcBef>
                <a:spcPct val="50000"/>
              </a:spcBef>
            </a:pPr>
            <a:r>
              <a:rPr kumimoji="1" lang="en-US" altLang="zh-CN" sz="2800" b="1" dirty="0" smtClean="0">
                <a:latin typeface="+mn-ea"/>
                <a:ea typeface="+mn-ea"/>
              </a:rPr>
              <a:t>2.</a:t>
            </a:r>
            <a:r>
              <a:rPr kumimoji="1" lang="zh-CN" altLang="en-US" sz="2800" b="1" dirty="0">
                <a:latin typeface="+mn-ea"/>
                <a:ea typeface="+mn-ea"/>
              </a:rPr>
              <a:t>确定</a:t>
            </a:r>
            <a:r>
              <a:rPr kumimoji="1" lang="zh-CN" altLang="en-US" sz="2800" b="1" dirty="0" smtClean="0">
                <a:latin typeface="+mn-ea"/>
                <a:ea typeface="+mn-ea"/>
              </a:rPr>
              <a:t>关系</a:t>
            </a:r>
            <a:r>
              <a:rPr kumimoji="1" lang="zh-CN" altLang="en-US" sz="2800" b="1" dirty="0">
                <a:latin typeface="+mn-ea"/>
                <a:ea typeface="+mn-ea"/>
              </a:rPr>
              <a:t>的</a:t>
            </a:r>
            <a:r>
              <a:rPr kumimoji="1" lang="zh-CN" altLang="en-US" sz="2800" b="1" dirty="0" smtClean="0">
                <a:latin typeface="+mn-ea"/>
                <a:ea typeface="+mn-ea"/>
              </a:rPr>
              <a:t>各个</a:t>
            </a:r>
            <a:r>
              <a:rPr kumimoji="1" lang="zh-CN" altLang="en-US" sz="2800" b="1" dirty="0">
                <a:latin typeface="+mn-ea"/>
                <a:ea typeface="+mn-ea"/>
              </a:rPr>
              <a:t>属性中，哪些是主属性，哪些是非主属性</a:t>
            </a:r>
          </a:p>
          <a:p>
            <a:pPr>
              <a:lnSpc>
                <a:spcPct val="110000"/>
              </a:lnSpc>
              <a:spcBef>
                <a:spcPct val="50000"/>
              </a:spcBef>
            </a:pPr>
            <a:r>
              <a:rPr kumimoji="1" lang="en-US" altLang="zh-CN" sz="2800" b="1" dirty="0" smtClean="0">
                <a:latin typeface="+mn-ea"/>
                <a:ea typeface="+mn-ea"/>
              </a:rPr>
              <a:t>3.</a:t>
            </a:r>
            <a:r>
              <a:rPr kumimoji="1" lang="zh-CN" altLang="en-US" sz="2800" b="1" dirty="0">
                <a:latin typeface="+mn-ea"/>
                <a:ea typeface="+mn-ea"/>
              </a:rPr>
              <a:t>找出属性间的依赖关系（函数依赖）</a:t>
            </a:r>
          </a:p>
        </p:txBody>
      </p:sp>
      <p:sp>
        <p:nvSpPr>
          <p:cNvPr id="4" name="文本框 3"/>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2825954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bg/>
                                          </p:spTgt>
                                        </p:tgtEl>
                                        <p:attrNameLst>
                                          <p:attrName>style.visibility</p:attrName>
                                        </p:attrNameLst>
                                      </p:cBhvr>
                                      <p:to>
                                        <p:strVal val="visible"/>
                                      </p:to>
                                    </p:set>
                                    <p:anim calcmode="lin" valueType="num">
                                      <p:cBhvr additive="base">
                                        <p:cTn id="7" dur="500" fill="hold"/>
                                        <p:tgtEl>
                                          <p:spTgt spid="11469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1">
                                            <p:txEl>
                                              <p:pRg st="0" end="0"/>
                                            </p:txEl>
                                          </p:spTgt>
                                        </p:tgtEl>
                                        <p:attrNameLst>
                                          <p:attrName>style.visibility</p:attrName>
                                        </p:attrNameLst>
                                      </p:cBhvr>
                                      <p:to>
                                        <p:strVal val="visible"/>
                                      </p:to>
                                    </p:set>
                                    <p:anim calcmode="lin" valueType="num">
                                      <p:cBhvr additive="base">
                                        <p:cTn id="13"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1">
                                            <p:txEl>
                                              <p:pRg st="1" end="1"/>
                                            </p:txEl>
                                          </p:spTgt>
                                        </p:tgtEl>
                                        <p:attrNameLst>
                                          <p:attrName>style.visibility</p:attrName>
                                        </p:attrNameLst>
                                      </p:cBhvr>
                                      <p:to>
                                        <p:strVal val="visible"/>
                                      </p:to>
                                    </p:set>
                                    <p:anim calcmode="lin" valueType="num">
                                      <p:cBhvr additive="base">
                                        <p:cTn id="19" dur="500" fill="hold"/>
                                        <p:tgtEl>
                                          <p:spTgt spid="11469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4691">
                                            <p:txEl>
                                              <p:pRg st="2" end="2"/>
                                            </p:txEl>
                                          </p:spTgt>
                                        </p:tgtEl>
                                        <p:attrNameLst>
                                          <p:attrName>style.visibility</p:attrName>
                                        </p:attrNameLst>
                                      </p:cBhvr>
                                      <p:to>
                                        <p:strVal val="visible"/>
                                      </p:to>
                                    </p:set>
                                    <p:anim calcmode="lin" valueType="num">
                                      <p:cBhvr additive="base">
                                        <p:cTn id="25"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4691">
                                            <p:txEl>
                                              <p:pRg st="3" end="3"/>
                                            </p:txEl>
                                          </p:spTgt>
                                        </p:tgtEl>
                                        <p:attrNameLst>
                                          <p:attrName>style.visibility</p:attrName>
                                        </p:attrNameLst>
                                      </p:cBhvr>
                                      <p:to>
                                        <p:strVal val="visible"/>
                                      </p:to>
                                    </p:set>
                                    <p:anim calcmode="lin" valueType="num">
                                      <p:cBhvr additive="base">
                                        <p:cTn id="31" dur="500" fill="hold"/>
                                        <p:tgtEl>
                                          <p:spTgt spid="1146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4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p:spPr>
        <p:txBody>
          <a:bodyPr/>
          <a:lstStyle/>
          <a:p>
            <a:fld id="{9A3EA202-C8F5-4114-8BC9-F38DCC883E24}" type="slidenum">
              <a:rPr lang="en-US" altLang="zh-CN" smtClean="0"/>
              <a:pPr/>
              <a:t>73</a:t>
            </a:fld>
            <a:endParaRPr lang="en-US" altLang="zh-CN" smtClean="0"/>
          </a:p>
        </p:txBody>
      </p:sp>
      <p:sp>
        <p:nvSpPr>
          <p:cNvPr id="115715" name="Text Box 2"/>
          <p:cNvSpPr txBox="1">
            <a:spLocks noChangeArrowheads="1"/>
          </p:cNvSpPr>
          <p:nvPr/>
        </p:nvSpPr>
        <p:spPr bwMode="auto">
          <a:xfrm>
            <a:off x="323856" y="1651004"/>
            <a:ext cx="8569325" cy="2246769"/>
          </a:xfrm>
          <a:prstGeom prst="rect">
            <a:avLst/>
          </a:prstGeom>
          <a:solidFill>
            <a:schemeClr val="bg1"/>
          </a:solidFill>
          <a:ln w="9525">
            <a:solidFill>
              <a:srgbClr val="FFFFCC"/>
            </a:solidFill>
            <a:miter lim="800000"/>
            <a:headEnd/>
            <a:tailEnd/>
          </a:ln>
        </p:spPr>
        <p:txBody>
          <a:bodyPr>
            <a:spAutoFit/>
          </a:bodyPr>
          <a:lstStyle/>
          <a:p>
            <a:pPr>
              <a:spcBef>
                <a:spcPct val="50000"/>
              </a:spcBef>
            </a:pPr>
            <a:r>
              <a:rPr kumimoji="1" lang="en-US" altLang="zh-CN" sz="2800" b="1" dirty="0" smtClean="0">
                <a:latin typeface="+mn-ea"/>
                <a:ea typeface="+mn-ea"/>
              </a:rPr>
              <a:t>4.</a:t>
            </a:r>
            <a:r>
              <a:rPr kumimoji="1" lang="zh-CN" altLang="en-US" sz="2800" b="1" dirty="0">
                <a:latin typeface="+mn-ea"/>
                <a:ea typeface="+mn-ea"/>
              </a:rPr>
              <a:t>根据应用特点，确定规范化到第几范式</a:t>
            </a:r>
          </a:p>
          <a:p>
            <a:pPr>
              <a:spcBef>
                <a:spcPct val="50000"/>
              </a:spcBef>
            </a:pPr>
            <a:r>
              <a:rPr kumimoji="1" lang="en-US" altLang="zh-CN" sz="2800" b="1" dirty="0" smtClean="0">
                <a:latin typeface="+mn-ea"/>
                <a:ea typeface="+mn-ea"/>
              </a:rPr>
              <a:t>5.</a:t>
            </a:r>
            <a:r>
              <a:rPr kumimoji="1" lang="zh-CN" altLang="en-US" sz="2800" b="1" dirty="0">
                <a:latin typeface="+mn-ea"/>
                <a:ea typeface="+mn-ea"/>
              </a:rPr>
              <a:t>分解关系，分解必须是无损的，不得丢失信息</a:t>
            </a:r>
          </a:p>
          <a:p>
            <a:pPr>
              <a:spcBef>
                <a:spcPct val="50000"/>
              </a:spcBef>
            </a:pPr>
            <a:r>
              <a:rPr kumimoji="1" lang="en-US" altLang="zh-CN" sz="2800" b="1" dirty="0" smtClean="0">
                <a:latin typeface="+mn-ea"/>
                <a:ea typeface="+mn-ea"/>
              </a:rPr>
              <a:t>6.</a:t>
            </a:r>
            <a:r>
              <a:rPr kumimoji="1" lang="zh-CN" altLang="en-US" sz="2800" b="1" dirty="0">
                <a:latin typeface="+mn-ea"/>
                <a:ea typeface="+mn-ea"/>
              </a:rPr>
              <a:t>分解后的关系，力求相互独立，即对一个关系内容的修改不要影响到分解出来的其他关系</a:t>
            </a:r>
          </a:p>
        </p:txBody>
      </p:sp>
      <p:sp>
        <p:nvSpPr>
          <p:cNvPr id="4" name="文本框 3"/>
          <p:cNvSpPr txBox="1"/>
          <p:nvPr/>
        </p:nvSpPr>
        <p:spPr>
          <a:xfrm>
            <a:off x="2555776" y="116635"/>
            <a:ext cx="3744416" cy="584775"/>
          </a:xfrm>
          <a:prstGeom prst="rect">
            <a:avLst/>
          </a:prstGeom>
          <a:noFill/>
        </p:spPr>
        <p:txBody>
          <a:bodyPr wrap="square" rtlCol="0">
            <a:spAutoFit/>
          </a:bodyPr>
          <a:lstStyle/>
          <a:p>
            <a:r>
              <a:rPr lang="zh-CN" altLang="en-US" sz="3200" b="1" dirty="0">
                <a:solidFill>
                  <a:srgbClr val="FFFF00"/>
                </a:solidFill>
              </a:rPr>
              <a:t>小结</a:t>
            </a:r>
          </a:p>
        </p:txBody>
      </p:sp>
    </p:spTree>
    <p:extLst>
      <p:ext uri="{BB962C8B-B14F-4D97-AF65-F5344CB8AC3E}">
        <p14:creationId xmlns:p14="http://schemas.microsoft.com/office/powerpoint/2010/main" val="373797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A4BBA068-3487-4684-AD35-6516D945CE08}" type="slidenum">
              <a:rPr lang="en-US" altLang="zh-CN" smtClean="0"/>
              <a:pPr/>
              <a:t>74</a:t>
            </a:fld>
            <a:endParaRPr lang="en-US" altLang="zh-CN" smtClean="0"/>
          </a:p>
        </p:txBody>
      </p:sp>
      <p:sp>
        <p:nvSpPr>
          <p:cNvPr id="116739" name="Text Box 3"/>
          <p:cNvSpPr txBox="1">
            <a:spLocks noChangeArrowheads="1"/>
          </p:cNvSpPr>
          <p:nvPr/>
        </p:nvSpPr>
        <p:spPr bwMode="auto">
          <a:xfrm>
            <a:off x="112953" y="46368"/>
            <a:ext cx="2209800" cy="646331"/>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6740" name="Text Box 4"/>
          <p:cNvSpPr txBox="1">
            <a:spLocks noChangeArrowheads="1"/>
          </p:cNvSpPr>
          <p:nvPr/>
        </p:nvSpPr>
        <p:spPr bwMode="auto">
          <a:xfrm>
            <a:off x="205236" y="1044023"/>
            <a:ext cx="8831263" cy="4401205"/>
          </a:xfrm>
          <a:prstGeom prst="rect">
            <a:avLst/>
          </a:prstGeom>
          <a:solidFill>
            <a:schemeClr val="bg1"/>
          </a:solidFill>
          <a:ln w="9525">
            <a:noFill/>
            <a:miter lim="800000"/>
            <a:headEnd/>
            <a:tailEnd/>
          </a:ln>
        </p:spPr>
        <p:txBody>
          <a:bodyPr>
            <a:spAutoFit/>
          </a:bodyPr>
          <a:lstStyle/>
          <a:p>
            <a:pPr>
              <a:spcBef>
                <a:spcPct val="50000"/>
              </a:spcBef>
            </a:pPr>
            <a:r>
              <a:rPr kumimoji="1" lang="zh-CN" altLang="en-US" sz="2800" b="1" dirty="0">
                <a:latin typeface="Times New Roman" pitchFamily="18" charset="0"/>
              </a:rPr>
              <a:t>例</a:t>
            </a:r>
            <a:r>
              <a:rPr kumimoji="1" lang="en-US" altLang="zh-CN" sz="2800" b="1" dirty="0">
                <a:latin typeface="Times New Roman" pitchFamily="18" charset="0"/>
              </a:rPr>
              <a:t>1 </a:t>
            </a:r>
            <a:r>
              <a:rPr kumimoji="1" lang="zh-CN" altLang="en-US" sz="2800" b="1" dirty="0">
                <a:latin typeface="Times New Roman" pitchFamily="18" charset="0"/>
              </a:rPr>
              <a:t>设有关系模式</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U</a:t>
            </a:r>
            <a:r>
              <a:rPr kumimoji="1" lang="zh-CN" altLang="en-US" sz="2800" b="1" dirty="0">
                <a:latin typeface="Times New Roman" pitchFamily="18" charset="0"/>
              </a:rPr>
              <a:t>，</a:t>
            </a:r>
            <a:r>
              <a:rPr kumimoji="1" lang="en-US" altLang="zh-CN" sz="2800" b="1" dirty="0">
                <a:latin typeface="Times New Roman" pitchFamily="18" charset="0"/>
              </a:rPr>
              <a:t>F</a:t>
            </a:r>
            <a:r>
              <a:rPr kumimoji="1" lang="zh-CN" altLang="en-US" sz="2800" b="1" dirty="0">
                <a:latin typeface="Times New Roman" pitchFamily="18" charset="0"/>
              </a:rPr>
              <a:t>）</a:t>
            </a:r>
          </a:p>
          <a:p>
            <a:pPr>
              <a:spcBef>
                <a:spcPct val="50000"/>
              </a:spcBef>
            </a:pPr>
            <a:r>
              <a:rPr kumimoji="1" lang="zh-CN" altLang="en-US" sz="2800" b="1" dirty="0">
                <a:latin typeface="Times New Roman" pitchFamily="18" charset="0"/>
              </a:rPr>
              <a:t>其中</a:t>
            </a:r>
            <a:r>
              <a:rPr kumimoji="1" lang="en-US" altLang="zh-CN" sz="2800" b="1" dirty="0">
                <a:latin typeface="Times New Roman" pitchFamily="18" charset="0"/>
              </a:rPr>
              <a:t>U={B</a:t>
            </a:r>
            <a:r>
              <a:rPr kumimoji="1" lang="zh-CN" altLang="en-US" sz="2800" b="1" dirty="0">
                <a:latin typeface="Times New Roman" pitchFamily="18" charset="0"/>
              </a:rPr>
              <a:t>，</a:t>
            </a:r>
            <a:r>
              <a:rPr kumimoji="1" lang="en-US" altLang="zh-CN" sz="2800" b="1" dirty="0">
                <a:latin typeface="Times New Roman" pitchFamily="18" charset="0"/>
              </a:rPr>
              <a:t>S</a:t>
            </a:r>
            <a:r>
              <a:rPr kumimoji="1" lang="zh-CN" altLang="en-US" sz="2800" b="1" dirty="0">
                <a:latin typeface="Times New Roman" pitchFamily="18" charset="0"/>
              </a:rPr>
              <a:t>，</a:t>
            </a:r>
            <a:r>
              <a:rPr kumimoji="1" lang="en-US" altLang="zh-CN" sz="2800" b="1" dirty="0">
                <a:latin typeface="Times New Roman" pitchFamily="18" charset="0"/>
              </a:rPr>
              <a:t>P</a:t>
            </a:r>
            <a:r>
              <a:rPr kumimoji="1" lang="zh-CN" altLang="en-US" sz="2800" b="1" dirty="0">
                <a:latin typeface="Times New Roman" pitchFamily="18" charset="0"/>
              </a:rPr>
              <a:t>，</a:t>
            </a:r>
            <a:r>
              <a:rPr kumimoji="1" lang="en-US" altLang="zh-CN" sz="2800" b="1" dirty="0">
                <a:latin typeface="Times New Roman" pitchFamily="18" charset="0"/>
              </a:rPr>
              <a:t>Q</a:t>
            </a:r>
            <a:r>
              <a:rPr kumimoji="1" lang="zh-CN" altLang="en-US" sz="2800" b="1" dirty="0">
                <a:latin typeface="Times New Roman" pitchFamily="18" charset="0"/>
              </a:rPr>
              <a:t>，</a:t>
            </a:r>
            <a:r>
              <a:rPr kumimoji="1" lang="en-US" altLang="zh-CN" sz="2800" b="1" dirty="0">
                <a:latin typeface="Times New Roman" pitchFamily="18" charset="0"/>
              </a:rPr>
              <a:t>I</a:t>
            </a:r>
            <a:r>
              <a:rPr kumimoji="1" lang="zh-CN" altLang="en-US" sz="2800" b="1" dirty="0">
                <a:latin typeface="Times New Roman" pitchFamily="18" charset="0"/>
              </a:rPr>
              <a:t>，</a:t>
            </a:r>
            <a:r>
              <a:rPr kumimoji="1" lang="en-US" altLang="zh-CN" sz="2800" b="1" dirty="0">
                <a:latin typeface="Times New Roman" pitchFamily="18" charset="0"/>
              </a:rPr>
              <a:t>D}</a:t>
            </a:r>
          </a:p>
          <a:p>
            <a:pPr>
              <a:spcBef>
                <a:spcPct val="50000"/>
              </a:spcBef>
            </a:pPr>
            <a:r>
              <a:rPr kumimoji="1" lang="en-US" altLang="zh-CN" sz="2800" b="1" dirty="0">
                <a:latin typeface="Times New Roman" pitchFamily="18" charset="0"/>
              </a:rPr>
              <a:t>F={S</a:t>
            </a:r>
            <a:r>
              <a:rPr kumimoji="1" lang="en-US" altLang="zh-CN" sz="2800" b="1" dirty="0">
                <a:latin typeface="Times New Roman" pitchFamily="18" charset="0"/>
                <a:sym typeface="Wingdings" pitchFamily="2" charset="2"/>
              </a:rPr>
              <a:t>D,IB,ISQ,BP</a:t>
            </a:r>
            <a:r>
              <a:rPr kumimoji="1" lang="en-US" altLang="zh-CN" sz="2800" b="1" dirty="0">
                <a:latin typeface="Times New Roman" pitchFamily="18" charset="0"/>
              </a:rPr>
              <a:t>}</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1</a:t>
            </a:r>
            <a:r>
              <a:rPr kumimoji="1" lang="zh-CN" altLang="en-US" sz="2800" b="1" dirty="0">
                <a:latin typeface="Times New Roman" pitchFamily="18" charset="0"/>
              </a:rPr>
              <a:t>）</a:t>
            </a:r>
            <a:r>
              <a:rPr kumimoji="1" lang="en-US" altLang="zh-CN" sz="2800" b="1" dirty="0">
                <a:latin typeface="Times New Roman" pitchFamily="18" charset="0"/>
              </a:rPr>
              <a:t>IS</a:t>
            </a:r>
            <a:r>
              <a:rPr kumimoji="1" lang="zh-CN" altLang="en-US" sz="2800" b="1" dirty="0">
                <a:latin typeface="Times New Roman" pitchFamily="18" charset="0"/>
              </a:rPr>
              <a:t>是关系模式</a:t>
            </a:r>
            <a:r>
              <a:rPr kumimoji="1" lang="en-US" altLang="zh-CN" sz="2800" b="1" dirty="0">
                <a:latin typeface="Times New Roman" pitchFamily="18" charset="0"/>
              </a:rPr>
              <a:t>R</a:t>
            </a:r>
            <a:r>
              <a:rPr kumimoji="1" lang="zh-CN" altLang="en-US" sz="2800" b="1" dirty="0">
                <a:latin typeface="Times New Roman" pitchFamily="18" charset="0"/>
              </a:rPr>
              <a:t>的一个候选键么？为什么？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a:t>
            </a:r>
            <a:r>
              <a:rPr kumimoji="1" lang="en-US" altLang="zh-CN" sz="2800" b="1" dirty="0">
                <a:latin typeface="Times New Roman" pitchFamily="18" charset="0"/>
              </a:rPr>
              <a:t>IDQ</a:t>
            </a:r>
            <a:r>
              <a:rPr kumimoji="1" lang="zh-CN" altLang="en-US" sz="2800" b="1" dirty="0">
                <a:latin typeface="Times New Roman" pitchFamily="18" charset="0"/>
              </a:rPr>
              <a:t>是关系模式</a:t>
            </a:r>
            <a:r>
              <a:rPr kumimoji="1" lang="en-US" altLang="zh-CN" sz="2800" b="1" dirty="0">
                <a:latin typeface="Times New Roman" pitchFamily="18" charset="0"/>
              </a:rPr>
              <a:t>R</a:t>
            </a:r>
            <a:r>
              <a:rPr kumimoji="1" lang="zh-CN" altLang="en-US" sz="2800" b="1" dirty="0">
                <a:latin typeface="Times New Roman" pitchFamily="18" charset="0"/>
              </a:rPr>
              <a:t>的一个候选键么？为什么？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）关系模式</a:t>
            </a:r>
            <a:r>
              <a:rPr kumimoji="1" lang="en-US" altLang="zh-CN" sz="2800" b="1" dirty="0">
                <a:latin typeface="Times New Roman" pitchFamily="18" charset="0"/>
              </a:rPr>
              <a:t>R</a:t>
            </a:r>
            <a:r>
              <a:rPr kumimoji="1" lang="zh-CN" altLang="en-US" sz="2800" b="1" dirty="0">
                <a:latin typeface="Times New Roman" pitchFamily="18" charset="0"/>
              </a:rPr>
              <a:t>属于第几范式？为什么</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4</a:t>
            </a:r>
            <a:r>
              <a:rPr kumimoji="1" lang="zh-CN" altLang="en-US" sz="2800" b="1" dirty="0">
                <a:latin typeface="Times New Roman" pitchFamily="18" charset="0"/>
              </a:rPr>
              <a:t>）分解关系模式</a:t>
            </a:r>
            <a:r>
              <a:rPr kumimoji="1" lang="en-US" altLang="zh-CN" sz="2800" b="1" dirty="0">
                <a:latin typeface="Times New Roman" pitchFamily="18" charset="0"/>
              </a:rPr>
              <a:t>R</a:t>
            </a:r>
            <a:r>
              <a:rPr kumimoji="1" lang="zh-CN" altLang="en-US" sz="2800" b="1" dirty="0">
                <a:latin typeface="Times New Roman" pitchFamily="18" charset="0"/>
              </a:rPr>
              <a:t>至</a:t>
            </a:r>
            <a:r>
              <a:rPr kumimoji="1" lang="en-US" altLang="zh-CN" sz="2800" b="1" dirty="0">
                <a:latin typeface="Times New Roman" pitchFamily="18" charset="0"/>
              </a:rPr>
              <a:t>3NF</a:t>
            </a:r>
            <a:r>
              <a:rPr kumimoji="1" lang="zh-CN" altLang="en-US" sz="2800" b="1" dirty="0">
                <a:latin typeface="Times New Roman" pitchFamily="18" charset="0"/>
              </a:rPr>
              <a:t>模式集</a:t>
            </a:r>
          </a:p>
        </p:txBody>
      </p:sp>
    </p:spTree>
    <p:extLst>
      <p:ext uri="{BB962C8B-B14F-4D97-AF65-F5344CB8AC3E}">
        <p14:creationId xmlns:p14="http://schemas.microsoft.com/office/powerpoint/2010/main" val="106675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4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67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a:noFill/>
        </p:spPr>
        <p:txBody>
          <a:bodyPr/>
          <a:lstStyle/>
          <a:p>
            <a:fld id="{622E8A25-DD0B-483D-8497-4A8492607056}" type="slidenum">
              <a:rPr lang="en-US" altLang="zh-CN" smtClean="0"/>
              <a:pPr/>
              <a:t>75</a:t>
            </a:fld>
            <a:endParaRPr lang="en-US" altLang="zh-CN" smtClean="0"/>
          </a:p>
        </p:txBody>
      </p:sp>
      <p:sp>
        <p:nvSpPr>
          <p:cNvPr id="117763" name="Text Box 3"/>
          <p:cNvSpPr txBox="1">
            <a:spLocks noChangeArrowheads="1"/>
          </p:cNvSpPr>
          <p:nvPr/>
        </p:nvSpPr>
        <p:spPr bwMode="auto">
          <a:xfrm>
            <a:off x="179512" y="44627"/>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7764" name="Text Box 4"/>
          <p:cNvSpPr txBox="1">
            <a:spLocks noChangeArrowheads="1"/>
          </p:cNvSpPr>
          <p:nvPr/>
        </p:nvSpPr>
        <p:spPr bwMode="auto">
          <a:xfrm>
            <a:off x="178871" y="1187457"/>
            <a:ext cx="8839200" cy="4185761"/>
          </a:xfrm>
          <a:prstGeom prst="rect">
            <a:avLst/>
          </a:prstGeom>
          <a:solidFill>
            <a:schemeClr val="bg1"/>
          </a:solidFill>
          <a:ln w="9525">
            <a:noFill/>
            <a:miter lim="800000"/>
            <a:headEnd/>
            <a:tailEnd/>
          </a:ln>
        </p:spPr>
        <p:txBody>
          <a:bodyPr>
            <a:spAutoFit/>
          </a:bodyPr>
          <a:lstStyle/>
          <a:p>
            <a:pPr marL="457189" indent="-457189">
              <a:spcBef>
                <a:spcPct val="50000"/>
              </a:spcBef>
            </a:pPr>
            <a:r>
              <a:rPr kumimoji="1" lang="zh-CN" altLang="en-US" sz="2800" b="1" dirty="0">
                <a:latin typeface="Times New Roman" pitchFamily="18" charset="0"/>
              </a:rPr>
              <a:t>解（</a:t>
            </a:r>
            <a:r>
              <a:rPr kumimoji="1" lang="en-US" altLang="zh-CN" sz="2800" b="1" dirty="0">
                <a:latin typeface="Times New Roman" pitchFamily="18" charset="0"/>
              </a:rPr>
              <a:t>1</a:t>
            </a:r>
            <a:r>
              <a:rPr kumimoji="1" lang="zh-CN" altLang="en-US" sz="2800" b="1" dirty="0">
                <a:latin typeface="Times New Roman" pitchFamily="18" charset="0"/>
              </a:rPr>
              <a:t>）①根据</a:t>
            </a:r>
            <a:r>
              <a:rPr kumimoji="1" lang="en-US" altLang="zh-CN" sz="2800" b="1" dirty="0">
                <a:latin typeface="Times New Roman" pitchFamily="18" charset="0"/>
              </a:rPr>
              <a:t>Armstrong</a:t>
            </a:r>
            <a:r>
              <a:rPr kumimoji="1" lang="zh-CN" altLang="en-US" sz="2800" b="1" dirty="0">
                <a:latin typeface="Times New Roman" pitchFamily="18" charset="0"/>
              </a:rPr>
              <a:t>公理求解，略</a:t>
            </a:r>
          </a:p>
          <a:p>
            <a:pPr marL="457189" indent="-457189">
              <a:spcBef>
                <a:spcPct val="50000"/>
              </a:spcBef>
            </a:pPr>
            <a:r>
              <a:rPr kumimoji="1" lang="zh-CN" altLang="en-US" sz="2800" b="1" dirty="0">
                <a:latin typeface="Times New Roman" pitchFamily="18" charset="0"/>
              </a:rPr>
              <a:t>              ②求（</a:t>
            </a:r>
            <a:r>
              <a:rPr kumimoji="1" lang="en-US" altLang="zh-CN" sz="2800" b="1" dirty="0">
                <a:latin typeface="Times New Roman" pitchFamily="18" charset="0"/>
              </a:rPr>
              <a:t>IS</a:t>
            </a:r>
            <a:r>
              <a:rPr kumimoji="1" lang="zh-CN" altLang="en-US" sz="2800" b="1" dirty="0">
                <a:latin typeface="Times New Roman" pitchFamily="18" charset="0"/>
              </a:rPr>
              <a:t>）</a:t>
            </a:r>
            <a:r>
              <a:rPr kumimoji="1" lang="en-US" altLang="zh-CN" sz="2800" b="1" baseline="-25000" dirty="0">
                <a:latin typeface="Times New Roman" pitchFamily="18" charset="0"/>
              </a:rPr>
              <a:t>F</a:t>
            </a:r>
            <a:r>
              <a:rPr kumimoji="1" lang="en-US" altLang="zh-CN" sz="2800" b="1" baseline="30000" dirty="0">
                <a:latin typeface="Times New Roman" pitchFamily="18" charset="0"/>
              </a:rPr>
              <a:t>+</a:t>
            </a:r>
            <a:r>
              <a:rPr kumimoji="1" lang="en-US" altLang="zh-CN" sz="2800" b="1" dirty="0">
                <a:latin typeface="Times New Roman" pitchFamily="18" charset="0"/>
              </a:rPr>
              <a:t>=ISBDPQ</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 （</a:t>
            </a:r>
            <a:r>
              <a:rPr kumimoji="1" lang="en-US" altLang="zh-CN" sz="2800" b="1" dirty="0">
                <a:latin typeface="Times New Roman" pitchFamily="18" charset="0"/>
              </a:rPr>
              <a:t>IDQ</a:t>
            </a:r>
            <a:r>
              <a:rPr kumimoji="1" lang="zh-CN" altLang="en-US" sz="2800" b="1" dirty="0">
                <a:latin typeface="Times New Roman" pitchFamily="18" charset="0"/>
              </a:rPr>
              <a:t>）</a:t>
            </a:r>
            <a:r>
              <a:rPr kumimoji="1" lang="en-US" altLang="zh-CN" sz="2800" b="1" baseline="-25000" dirty="0">
                <a:latin typeface="Times New Roman" pitchFamily="18" charset="0"/>
              </a:rPr>
              <a:t>F</a:t>
            </a:r>
            <a:r>
              <a:rPr kumimoji="1" lang="en-US" altLang="zh-CN" sz="2800" b="1" baseline="30000" dirty="0">
                <a:latin typeface="Times New Roman" pitchFamily="18" charset="0"/>
              </a:rPr>
              <a:t>+</a:t>
            </a:r>
            <a:r>
              <a:rPr kumimoji="1" lang="en-US" altLang="zh-CN" sz="2800" b="1" dirty="0">
                <a:latin typeface="Times New Roman" pitchFamily="18" charset="0"/>
              </a:rPr>
              <a:t>=IDQBP</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）第一范式</a:t>
            </a:r>
          </a:p>
          <a:p>
            <a:pPr marL="457189" indent="-457189">
              <a:spcBef>
                <a:spcPct val="50000"/>
              </a:spcBef>
            </a:pPr>
            <a:r>
              <a:rPr kumimoji="1" lang="zh-CN" altLang="en-US" sz="2800" b="1" dirty="0">
                <a:latin typeface="Times New Roman" pitchFamily="18" charset="0"/>
              </a:rPr>
              <a:t>（</a:t>
            </a:r>
            <a:r>
              <a:rPr kumimoji="1" lang="en-US" altLang="zh-CN" sz="2800" b="1" dirty="0">
                <a:latin typeface="Times New Roman" pitchFamily="18" charset="0"/>
              </a:rPr>
              <a:t>4</a:t>
            </a:r>
            <a:r>
              <a:rPr kumimoji="1" lang="zh-CN" altLang="en-US" sz="2800" b="1" dirty="0">
                <a:latin typeface="Times New Roman" pitchFamily="18" charset="0"/>
              </a:rPr>
              <a:t>）根据</a:t>
            </a:r>
            <a:r>
              <a:rPr kumimoji="1" lang="en-US" altLang="zh-CN" sz="2800" b="1" dirty="0">
                <a:latin typeface="Times New Roman" pitchFamily="18" charset="0"/>
              </a:rPr>
              <a:t>3NF</a:t>
            </a:r>
            <a:r>
              <a:rPr kumimoji="1" lang="zh-CN" altLang="en-US" sz="2800" b="1" dirty="0">
                <a:latin typeface="Times New Roman" pitchFamily="18" charset="0"/>
              </a:rPr>
              <a:t>的分解算法，</a:t>
            </a:r>
          </a:p>
          <a:p>
            <a:pPr marL="457189" indent="-457189">
              <a:spcBef>
                <a:spcPct val="50000"/>
              </a:spcBef>
            </a:pPr>
            <a:r>
              <a:rPr kumimoji="1" lang="zh-CN" altLang="en-US" sz="2800" b="1" dirty="0">
                <a:latin typeface="Times New Roman" pitchFamily="18" charset="0"/>
              </a:rPr>
              <a:t>①对关系模式</a:t>
            </a:r>
            <a:r>
              <a:rPr kumimoji="1" lang="en-US" altLang="zh-CN" sz="2800" b="1" dirty="0">
                <a:latin typeface="Times New Roman" pitchFamily="18" charset="0"/>
              </a:rPr>
              <a:t>R</a:t>
            </a:r>
            <a:r>
              <a:rPr kumimoji="1" lang="zh-CN" altLang="en-US" sz="2800" b="1" dirty="0">
                <a:latin typeface="Times New Roman" pitchFamily="18" charset="0"/>
              </a:rPr>
              <a:t>中的函数依赖集</a:t>
            </a:r>
            <a:r>
              <a:rPr kumimoji="1" lang="en-US" altLang="zh-CN" sz="2800" b="1" dirty="0">
                <a:latin typeface="Times New Roman" pitchFamily="18" charset="0"/>
              </a:rPr>
              <a:t>F</a:t>
            </a:r>
            <a:r>
              <a:rPr kumimoji="1" lang="zh-CN" altLang="en-US" sz="2800" b="1" dirty="0">
                <a:latin typeface="Times New Roman" pitchFamily="18" charset="0"/>
              </a:rPr>
              <a:t>进行最小化处理，处理后的函数依赖届仍记为</a:t>
            </a:r>
            <a:r>
              <a:rPr kumimoji="1" lang="en-US" altLang="zh-CN" sz="2800" b="1" dirty="0">
                <a:latin typeface="Times New Roman" pitchFamily="18" charset="0"/>
              </a:rPr>
              <a:t>F</a:t>
            </a:r>
            <a:r>
              <a:rPr kumimoji="1" lang="zh-CN" altLang="en-US" sz="2800" b="1" dirty="0">
                <a:latin typeface="Times New Roman" pitchFamily="18" charset="0"/>
              </a:rPr>
              <a:t>，在本题中</a:t>
            </a:r>
            <a:r>
              <a:rPr kumimoji="1" lang="en-US" altLang="zh-CN" sz="2800" b="1" dirty="0" err="1">
                <a:latin typeface="Times New Roman" pitchFamily="18" charset="0"/>
              </a:rPr>
              <a:t>F</a:t>
            </a:r>
            <a:r>
              <a:rPr kumimoji="1" lang="en-US" altLang="zh-CN" sz="2800" b="1" baseline="-25000" dirty="0" err="1">
                <a:latin typeface="Times New Roman" pitchFamily="18" charset="0"/>
              </a:rPr>
              <a:t>min</a:t>
            </a:r>
            <a:r>
              <a:rPr kumimoji="1" lang="en-US" altLang="zh-CN" sz="2800" b="1" dirty="0">
                <a:latin typeface="Times New Roman" pitchFamily="18" charset="0"/>
              </a:rPr>
              <a:t>=F</a:t>
            </a:r>
          </a:p>
        </p:txBody>
      </p:sp>
    </p:spTree>
    <p:extLst>
      <p:ext uri="{BB962C8B-B14F-4D97-AF65-F5344CB8AC3E}">
        <p14:creationId xmlns:p14="http://schemas.microsoft.com/office/powerpoint/2010/main" val="3839486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a:noFill/>
        </p:spPr>
        <p:txBody>
          <a:bodyPr/>
          <a:lstStyle/>
          <a:p>
            <a:fld id="{C2CDB652-6286-4090-BB3E-DEE9D7ED0848}" type="slidenum">
              <a:rPr lang="en-US" altLang="zh-CN" smtClean="0"/>
              <a:pPr/>
              <a:t>76</a:t>
            </a:fld>
            <a:endParaRPr lang="en-US" altLang="zh-CN" smtClean="0"/>
          </a:p>
        </p:txBody>
      </p:sp>
      <p:sp>
        <p:nvSpPr>
          <p:cNvPr id="118787" name="Text Box 3"/>
          <p:cNvSpPr txBox="1">
            <a:spLocks noChangeArrowheads="1"/>
          </p:cNvSpPr>
          <p:nvPr/>
        </p:nvSpPr>
        <p:spPr bwMode="auto">
          <a:xfrm>
            <a:off x="395536"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8788" name="Text Box 5"/>
          <p:cNvSpPr txBox="1">
            <a:spLocks noChangeArrowheads="1"/>
          </p:cNvSpPr>
          <p:nvPr/>
        </p:nvSpPr>
        <p:spPr bwMode="auto">
          <a:xfrm>
            <a:off x="323528" y="1268762"/>
            <a:ext cx="8610600" cy="4185761"/>
          </a:xfrm>
          <a:prstGeom prst="rect">
            <a:avLst/>
          </a:prstGeom>
          <a:solidFill>
            <a:schemeClr val="bg1"/>
          </a:solidFill>
          <a:ln w="9525">
            <a:noFill/>
            <a:miter lim="800000"/>
            <a:headEnd/>
            <a:tailEnd/>
          </a:ln>
        </p:spPr>
        <p:txBody>
          <a:bodyPr>
            <a:spAutoFit/>
          </a:bodyPr>
          <a:lstStyle/>
          <a:p>
            <a:pPr>
              <a:spcBef>
                <a:spcPct val="50000"/>
              </a:spcBef>
            </a:pPr>
            <a:r>
              <a:rPr kumimoji="1" lang="en-US" altLang="zh-CN" sz="2800" b="1" dirty="0">
                <a:latin typeface="Times New Roman" pitchFamily="18" charset="0"/>
              </a:rPr>
              <a:t>②</a:t>
            </a:r>
            <a:r>
              <a:rPr kumimoji="1" lang="zh-CN" altLang="en-US" sz="2800" b="1" dirty="0">
                <a:latin typeface="Times New Roman" pitchFamily="18" charset="0"/>
              </a:rPr>
              <a:t>找出不在</a:t>
            </a:r>
            <a:r>
              <a:rPr kumimoji="1" lang="en-US" altLang="zh-CN" sz="2800" b="1" dirty="0">
                <a:latin typeface="Times New Roman" pitchFamily="18" charset="0"/>
              </a:rPr>
              <a:t>F</a:t>
            </a:r>
            <a:r>
              <a:rPr kumimoji="1" lang="zh-CN" altLang="en-US" sz="2800" b="1" dirty="0">
                <a:latin typeface="Times New Roman" pitchFamily="18" charset="0"/>
              </a:rPr>
              <a:t>中出现的属性，把这样的属性构成一个关系模式，并把这些属性从</a:t>
            </a:r>
            <a:r>
              <a:rPr kumimoji="1" lang="en-US" altLang="zh-CN" sz="2800" b="1" dirty="0">
                <a:latin typeface="Times New Roman" pitchFamily="18" charset="0"/>
              </a:rPr>
              <a:t>R</a:t>
            </a:r>
            <a:r>
              <a:rPr kumimoji="1" lang="zh-CN" altLang="en-US" sz="2800" b="1" dirty="0">
                <a:latin typeface="Times New Roman" pitchFamily="18" charset="0"/>
              </a:rPr>
              <a:t>中分出去。对于</a:t>
            </a:r>
            <a:r>
              <a:rPr kumimoji="1" lang="en-US" altLang="zh-CN" sz="2800" b="1" dirty="0">
                <a:latin typeface="Times New Roman" pitchFamily="18" charset="0"/>
              </a:rPr>
              <a:t>F</a:t>
            </a:r>
            <a:r>
              <a:rPr kumimoji="1" lang="zh-CN" altLang="en-US" sz="2800" b="1" dirty="0">
                <a:latin typeface="Times New Roman" pitchFamily="18" charset="0"/>
              </a:rPr>
              <a:t>中的每一个</a:t>
            </a:r>
            <a:r>
              <a:rPr kumimoji="1" lang="en-US" altLang="zh-CN" sz="2800" b="1" dirty="0">
                <a:latin typeface="Times New Roman" pitchFamily="18" charset="0"/>
              </a:rPr>
              <a:t>X</a:t>
            </a:r>
            <a:r>
              <a:rPr kumimoji="1" lang="en-US" altLang="zh-CN" sz="2800" b="1" dirty="0">
                <a:latin typeface="Times New Roman" pitchFamily="18" charset="0"/>
                <a:sym typeface="Wingdings" pitchFamily="2" charset="2"/>
              </a:rPr>
              <a:t>A</a:t>
            </a:r>
            <a:r>
              <a:rPr kumimoji="1" lang="zh-CN" altLang="en-US" sz="2800" b="1" dirty="0">
                <a:latin typeface="Times New Roman" pitchFamily="18" charset="0"/>
                <a:sym typeface="Wingdings" pitchFamily="2" charset="2"/>
              </a:rPr>
              <a:t>，构成一个关系模式</a:t>
            </a:r>
            <a:r>
              <a:rPr kumimoji="1" lang="en-US" altLang="zh-CN" sz="2800" b="1" dirty="0">
                <a:latin typeface="Times New Roman" pitchFamily="18" charset="0"/>
                <a:sym typeface="Wingdings" pitchFamily="2" charset="2"/>
              </a:rPr>
              <a:t>XA=R</a:t>
            </a:r>
            <a:r>
              <a:rPr kumimoji="1" lang="zh-CN" altLang="en-US" sz="2800" b="1" dirty="0">
                <a:latin typeface="Times New Roman" pitchFamily="18" charset="0"/>
                <a:sym typeface="Wingdings" pitchFamily="2" charset="2"/>
              </a:rPr>
              <a:t>，则</a:t>
            </a:r>
            <a:r>
              <a:rPr kumimoji="1" lang="en-US" altLang="zh-CN" sz="2800" b="1" dirty="0">
                <a:latin typeface="Times New Roman" pitchFamily="18" charset="0"/>
              </a:rPr>
              <a:t>ρ={R}</a:t>
            </a:r>
            <a:r>
              <a:rPr kumimoji="1" lang="zh-CN" altLang="en-US" sz="2800" b="1" dirty="0">
                <a:latin typeface="Times New Roman" pitchFamily="18" charset="0"/>
              </a:rPr>
              <a:t>，算法中止</a:t>
            </a:r>
          </a:p>
          <a:p>
            <a:pPr>
              <a:spcBef>
                <a:spcPct val="50000"/>
              </a:spcBef>
            </a:pPr>
            <a:r>
              <a:rPr kumimoji="1" lang="zh-CN" altLang="en-US" sz="2800" b="1" dirty="0">
                <a:latin typeface="Times New Roman" pitchFamily="18" charset="0"/>
              </a:rPr>
              <a:t>因为所有属性均在</a:t>
            </a:r>
            <a:r>
              <a:rPr kumimoji="1" lang="en-US" altLang="zh-CN" sz="2800" b="1" dirty="0">
                <a:latin typeface="Times New Roman" pitchFamily="18" charset="0"/>
              </a:rPr>
              <a:t>F</a:t>
            </a:r>
            <a:r>
              <a:rPr kumimoji="1" lang="zh-CN" altLang="en-US" sz="2800" b="1" dirty="0">
                <a:latin typeface="Times New Roman" pitchFamily="18" charset="0"/>
              </a:rPr>
              <a:t>中出现，故无属性从</a:t>
            </a:r>
            <a:r>
              <a:rPr kumimoji="1" lang="en-US" altLang="zh-CN" sz="2800" b="1" dirty="0">
                <a:latin typeface="Times New Roman" pitchFamily="18" charset="0"/>
              </a:rPr>
              <a:t>R</a:t>
            </a:r>
            <a:r>
              <a:rPr kumimoji="1" lang="zh-CN" altLang="en-US" sz="2800" b="1" dirty="0">
                <a:latin typeface="Times New Roman" pitchFamily="18" charset="0"/>
              </a:rPr>
              <a:t>中分出去</a:t>
            </a:r>
          </a:p>
          <a:p>
            <a:pPr>
              <a:spcBef>
                <a:spcPct val="50000"/>
              </a:spcBef>
            </a:pPr>
            <a:r>
              <a:rPr kumimoji="1" lang="zh-CN" altLang="en-US" sz="2800" b="1" dirty="0">
                <a:latin typeface="Times New Roman" pitchFamily="18" charset="0"/>
              </a:rPr>
              <a:t>③根据</a:t>
            </a:r>
            <a:r>
              <a:rPr kumimoji="1" lang="en-US" altLang="zh-CN" sz="2800" b="1" dirty="0">
                <a:latin typeface="Times New Roman" pitchFamily="18" charset="0"/>
              </a:rPr>
              <a:t>3NF</a:t>
            </a:r>
            <a:r>
              <a:rPr kumimoji="1" lang="zh-CN" altLang="en-US" sz="2800" b="1" dirty="0">
                <a:latin typeface="Times New Roman" pitchFamily="18" charset="0"/>
              </a:rPr>
              <a:t>的分解算法，上述</a:t>
            </a:r>
            <a:r>
              <a:rPr kumimoji="1" lang="en-US" altLang="zh-CN" sz="2800" b="1" dirty="0">
                <a:latin typeface="Times New Roman" pitchFamily="18" charset="0"/>
              </a:rPr>
              <a:t>4</a:t>
            </a:r>
            <a:r>
              <a:rPr kumimoji="1" lang="zh-CN" altLang="en-US" sz="2800" b="1" dirty="0">
                <a:latin typeface="Times New Roman" pitchFamily="18" charset="0"/>
              </a:rPr>
              <a:t>个函数依赖分别对应下面的</a:t>
            </a:r>
            <a:r>
              <a:rPr kumimoji="1" lang="en-US" altLang="zh-CN" sz="2800" b="1" dirty="0">
                <a:latin typeface="Times New Roman" pitchFamily="18" charset="0"/>
              </a:rPr>
              <a:t>4</a:t>
            </a:r>
            <a:r>
              <a:rPr kumimoji="1" lang="zh-CN" altLang="en-US" sz="2800" b="1" dirty="0">
                <a:latin typeface="Times New Roman" pitchFamily="18" charset="0"/>
              </a:rPr>
              <a:t>个关系模式</a:t>
            </a:r>
          </a:p>
          <a:p>
            <a:pPr algn="ctr">
              <a:spcBef>
                <a:spcPct val="50000"/>
              </a:spcBef>
            </a:pPr>
            <a:r>
              <a:rPr kumimoji="1" lang="en-US" altLang="zh-CN" sz="2800" b="1" dirty="0">
                <a:latin typeface="Times New Roman" pitchFamily="18" charset="0"/>
              </a:rPr>
              <a:t>R</a:t>
            </a:r>
            <a:r>
              <a:rPr kumimoji="1" lang="en-US" altLang="zh-CN" sz="2800" b="1" baseline="-25000" dirty="0">
                <a:latin typeface="Times New Roman" pitchFamily="18" charset="0"/>
              </a:rPr>
              <a:t>1</a:t>
            </a:r>
            <a:r>
              <a:rPr kumimoji="1" lang="en-US" altLang="zh-CN" sz="2800" b="1" dirty="0">
                <a:latin typeface="Times New Roman" pitchFamily="18" charset="0"/>
              </a:rPr>
              <a:t>=SD  R</a:t>
            </a:r>
            <a:r>
              <a:rPr kumimoji="1" lang="en-US" altLang="zh-CN" sz="2800" b="1" baseline="-25000" dirty="0">
                <a:latin typeface="Times New Roman" pitchFamily="18" charset="0"/>
              </a:rPr>
              <a:t>2</a:t>
            </a:r>
            <a:r>
              <a:rPr kumimoji="1" lang="en-US" altLang="zh-CN" sz="2800" b="1" dirty="0">
                <a:latin typeface="Times New Roman" pitchFamily="18" charset="0"/>
              </a:rPr>
              <a:t>=IB  R</a:t>
            </a:r>
            <a:r>
              <a:rPr kumimoji="1" lang="en-US" altLang="zh-CN" sz="2800" b="1" baseline="-25000" dirty="0">
                <a:latin typeface="Times New Roman" pitchFamily="18" charset="0"/>
              </a:rPr>
              <a:t>3</a:t>
            </a:r>
            <a:r>
              <a:rPr kumimoji="1" lang="en-US" altLang="zh-CN" sz="2800" b="1" dirty="0">
                <a:latin typeface="Times New Roman" pitchFamily="18" charset="0"/>
              </a:rPr>
              <a:t>=ISQ  R</a:t>
            </a:r>
            <a:r>
              <a:rPr kumimoji="1" lang="en-US" altLang="zh-CN" sz="2800" b="1" baseline="-25000" dirty="0">
                <a:latin typeface="Times New Roman" pitchFamily="18" charset="0"/>
              </a:rPr>
              <a:t>4</a:t>
            </a:r>
            <a:r>
              <a:rPr kumimoji="1" lang="en-US" altLang="zh-CN" sz="2800" b="1" dirty="0">
                <a:latin typeface="Times New Roman" pitchFamily="18" charset="0"/>
              </a:rPr>
              <a:t>=BP</a:t>
            </a:r>
          </a:p>
        </p:txBody>
      </p:sp>
    </p:spTree>
    <p:extLst>
      <p:ext uri="{BB962C8B-B14F-4D97-AF65-F5344CB8AC3E}">
        <p14:creationId xmlns:p14="http://schemas.microsoft.com/office/powerpoint/2010/main" val="383585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12"/>
          </p:nvPr>
        </p:nvSpPr>
        <p:spPr>
          <a:noFill/>
        </p:spPr>
        <p:txBody>
          <a:bodyPr/>
          <a:lstStyle/>
          <a:p>
            <a:fld id="{F66FD295-C90B-4753-A6C5-C64D9C76FE9B}" type="slidenum">
              <a:rPr lang="en-US" altLang="zh-CN" smtClean="0"/>
              <a:pPr/>
              <a:t>77</a:t>
            </a:fld>
            <a:endParaRPr lang="en-US" altLang="zh-CN" smtClean="0"/>
          </a:p>
        </p:txBody>
      </p:sp>
      <p:sp>
        <p:nvSpPr>
          <p:cNvPr id="119811" name="Text Box 3"/>
          <p:cNvSpPr txBox="1">
            <a:spLocks noChangeArrowheads="1"/>
          </p:cNvSpPr>
          <p:nvPr/>
        </p:nvSpPr>
        <p:spPr bwMode="auto">
          <a:xfrm>
            <a:off x="263525"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dirty="0">
                <a:solidFill>
                  <a:schemeClr val="accent2"/>
                </a:solidFill>
                <a:latin typeface="Times New Roman" pitchFamily="18" charset="0"/>
                <a:ea typeface="黑体" pitchFamily="49" charset="-122"/>
              </a:rPr>
              <a:t>典型例题</a:t>
            </a:r>
          </a:p>
        </p:txBody>
      </p:sp>
      <p:sp>
        <p:nvSpPr>
          <p:cNvPr id="119812" name="Text Box 6"/>
          <p:cNvSpPr txBox="1">
            <a:spLocks noChangeArrowheads="1"/>
          </p:cNvSpPr>
          <p:nvPr/>
        </p:nvSpPr>
        <p:spPr bwMode="auto">
          <a:xfrm>
            <a:off x="263525" y="1124747"/>
            <a:ext cx="8458200" cy="4185761"/>
          </a:xfrm>
          <a:prstGeom prst="rect">
            <a:avLst/>
          </a:prstGeom>
          <a:solidFill>
            <a:schemeClr val="bg1"/>
          </a:solidFill>
          <a:ln w="38100">
            <a:solidFill>
              <a:schemeClr val="accent2"/>
            </a:solidFill>
            <a:miter lim="800000"/>
            <a:headEnd/>
            <a:tailEnd/>
          </a:ln>
        </p:spPr>
        <p:txBody>
          <a:bodyPr>
            <a:spAutoFit/>
          </a:bodyPr>
          <a:lstStyle/>
          <a:p>
            <a:pPr>
              <a:spcBef>
                <a:spcPct val="50000"/>
              </a:spcBef>
            </a:pPr>
            <a:r>
              <a:rPr kumimoji="1" lang="zh-CN" altLang="en-US" sz="2800" b="1" dirty="0">
                <a:latin typeface="Times New Roman" pitchFamily="18" charset="0"/>
              </a:rPr>
              <a:t>例</a:t>
            </a:r>
            <a:r>
              <a:rPr kumimoji="1" lang="en-US" altLang="zh-CN" sz="2800" b="1" dirty="0">
                <a:latin typeface="Times New Roman" pitchFamily="18" charset="0"/>
              </a:rPr>
              <a:t>2.</a:t>
            </a:r>
            <a:r>
              <a:rPr kumimoji="1" lang="zh-CN" altLang="en-US" sz="2800" b="1" dirty="0">
                <a:latin typeface="Times New Roman" pitchFamily="18" charset="0"/>
              </a:rPr>
              <a:t>试分析下列分解是否具有无损分解和保持函数依赖的特点：</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1</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F1={A</a:t>
            </a:r>
            <a:r>
              <a:rPr kumimoji="1" lang="en-US" altLang="zh-CN" sz="2800" b="1" dirty="0">
                <a:latin typeface="Times New Roman" pitchFamily="18" charset="0"/>
                <a:sym typeface="Wingdings" pitchFamily="2" charset="2"/>
              </a:rPr>
              <a:t>B,BC</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ρ1={AC</a:t>
            </a:r>
            <a:r>
              <a:rPr kumimoji="1" lang="zh-CN" altLang="en-US" sz="2800" b="1" dirty="0">
                <a:latin typeface="Times New Roman" pitchFamily="18" charset="0"/>
              </a:rPr>
              <a:t>，</a:t>
            </a:r>
            <a:r>
              <a:rPr kumimoji="1" lang="en-US" altLang="zh-CN" sz="2800" b="1" dirty="0">
                <a:latin typeface="Times New Roman" pitchFamily="18" charset="0"/>
              </a:rPr>
              <a:t>BC}</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F2={A</a:t>
            </a:r>
            <a:r>
              <a:rPr kumimoji="1" lang="en-US" altLang="zh-CN" sz="2800" b="1" dirty="0">
                <a:latin typeface="Times New Roman" pitchFamily="18" charset="0"/>
                <a:sym typeface="Wingdings" pitchFamily="2" charset="2"/>
              </a:rPr>
              <a:t>C,AB</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ρ2={AC</a:t>
            </a:r>
            <a:r>
              <a:rPr kumimoji="1" lang="zh-CN" altLang="en-US" sz="2800" b="1" dirty="0">
                <a:latin typeface="Times New Roman" pitchFamily="18" charset="0"/>
              </a:rPr>
              <a:t>，</a:t>
            </a:r>
            <a:r>
              <a:rPr kumimoji="1" lang="en-US" altLang="zh-CN" sz="2800" b="1" dirty="0">
                <a:latin typeface="Times New Roman" pitchFamily="18" charset="0"/>
              </a:rPr>
              <a:t>AB}</a:t>
            </a:r>
          </a:p>
          <a:p>
            <a:pPr>
              <a:spcBef>
                <a:spcPct val="50000"/>
              </a:spcBef>
            </a:pPr>
            <a:r>
              <a:rPr kumimoji="1" lang="zh-CN" altLang="en-US" sz="2800" b="1" dirty="0">
                <a:latin typeface="Times New Roman" pitchFamily="18" charset="0"/>
              </a:rPr>
              <a:t>（</a:t>
            </a:r>
            <a:r>
              <a:rPr kumimoji="1" lang="en-US" altLang="zh-CN" sz="2800" b="1" dirty="0">
                <a:latin typeface="Times New Roman" pitchFamily="18" charset="0"/>
              </a:rPr>
              <a:t>3</a:t>
            </a:r>
            <a:r>
              <a:rPr kumimoji="1" lang="zh-CN" altLang="en-US" sz="2800" b="1" dirty="0">
                <a:latin typeface="Times New Roman" pitchFamily="18" charset="0"/>
              </a:rPr>
              <a:t>）设</a:t>
            </a:r>
            <a:r>
              <a:rPr kumimoji="1" lang="en-US" altLang="zh-CN" sz="2800" b="1" dirty="0">
                <a:latin typeface="Times New Roman" pitchFamily="18" charset="0"/>
              </a:rPr>
              <a:t>R</a:t>
            </a:r>
            <a:r>
              <a:rPr kumimoji="1" lang="zh-CN" altLang="en-US" sz="2800" b="1" dirty="0">
                <a:latin typeface="Times New Roman" pitchFamily="18" charset="0"/>
              </a:rPr>
              <a:t>（</a:t>
            </a:r>
            <a:r>
              <a:rPr kumimoji="1" lang="en-US" altLang="zh-CN" sz="2800" b="1" dirty="0">
                <a:latin typeface="Times New Roman" pitchFamily="18" charset="0"/>
              </a:rPr>
              <a:t>ABC</a:t>
            </a:r>
            <a:r>
              <a:rPr kumimoji="1" lang="zh-CN" altLang="en-US" sz="2800" b="1" dirty="0">
                <a:latin typeface="Times New Roman" pitchFamily="18" charset="0"/>
              </a:rPr>
              <a:t>），</a:t>
            </a:r>
            <a:r>
              <a:rPr kumimoji="1" lang="en-US" altLang="zh-CN" sz="2800" b="1" dirty="0">
                <a:latin typeface="Times New Roman" pitchFamily="18" charset="0"/>
              </a:rPr>
              <a:t>F3={A</a:t>
            </a:r>
            <a:r>
              <a:rPr kumimoji="1" lang="en-US" altLang="zh-CN" sz="2800" b="1" dirty="0">
                <a:latin typeface="Times New Roman" pitchFamily="18" charset="0"/>
                <a:sym typeface="Wingdings" pitchFamily="2" charset="2"/>
              </a:rPr>
              <a:t>C,BC</a:t>
            </a:r>
            <a:r>
              <a:rPr kumimoji="1" lang="en-US" altLang="zh-CN" sz="2800" b="1" dirty="0">
                <a:latin typeface="Times New Roman" pitchFamily="18" charset="0"/>
              </a:rPr>
              <a:t>}</a:t>
            </a:r>
            <a:r>
              <a:rPr kumimoji="1" lang="zh-CN" altLang="en-US" sz="2800" b="1" dirty="0">
                <a:latin typeface="Times New Roman" pitchFamily="18" charset="0"/>
              </a:rPr>
              <a:t>在</a:t>
            </a:r>
            <a:r>
              <a:rPr kumimoji="1" lang="en-US" altLang="zh-CN" sz="2800" b="1" dirty="0">
                <a:latin typeface="Times New Roman" pitchFamily="18" charset="0"/>
              </a:rPr>
              <a:t>R</a:t>
            </a:r>
            <a:r>
              <a:rPr kumimoji="1" lang="zh-CN" altLang="en-US" sz="2800" b="1" dirty="0">
                <a:latin typeface="Times New Roman" pitchFamily="18" charset="0"/>
              </a:rPr>
              <a:t>上成立， </a:t>
            </a:r>
            <a:r>
              <a:rPr kumimoji="1" lang="en-US" altLang="zh-CN" sz="2800" b="1" dirty="0">
                <a:latin typeface="Times New Roman" pitchFamily="18" charset="0"/>
              </a:rPr>
              <a:t>ρ3={AC</a:t>
            </a:r>
            <a:r>
              <a:rPr kumimoji="1" lang="zh-CN" altLang="en-US" sz="2800" b="1" dirty="0">
                <a:latin typeface="Times New Roman" pitchFamily="18" charset="0"/>
              </a:rPr>
              <a:t>，</a:t>
            </a:r>
            <a:r>
              <a:rPr kumimoji="1" lang="en-US" altLang="zh-CN" sz="2800" b="1" dirty="0">
                <a:latin typeface="Times New Roman" pitchFamily="18" charset="0"/>
              </a:rPr>
              <a:t>BC}</a:t>
            </a:r>
          </a:p>
        </p:txBody>
      </p:sp>
    </p:spTree>
    <p:extLst>
      <p:ext uri="{BB962C8B-B14F-4D97-AF65-F5344CB8AC3E}">
        <p14:creationId xmlns:p14="http://schemas.microsoft.com/office/powerpoint/2010/main" val="130063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a:noFill/>
        </p:spPr>
        <p:txBody>
          <a:bodyPr/>
          <a:lstStyle/>
          <a:p>
            <a:fld id="{7151274F-4088-4593-A761-9382CF333B22}" type="slidenum">
              <a:rPr lang="en-US" altLang="zh-CN" smtClean="0"/>
              <a:pPr/>
              <a:t>78</a:t>
            </a:fld>
            <a:endParaRPr lang="en-US" altLang="zh-CN" smtClean="0"/>
          </a:p>
        </p:txBody>
      </p:sp>
      <p:sp>
        <p:nvSpPr>
          <p:cNvPr id="120835" name="Text Box 2"/>
          <p:cNvSpPr txBox="1">
            <a:spLocks noChangeArrowheads="1"/>
          </p:cNvSpPr>
          <p:nvPr/>
        </p:nvSpPr>
        <p:spPr bwMode="auto">
          <a:xfrm>
            <a:off x="263525" y="1651000"/>
            <a:ext cx="8458200" cy="3785652"/>
          </a:xfrm>
          <a:prstGeom prst="rect">
            <a:avLst/>
          </a:prstGeom>
          <a:solidFill>
            <a:schemeClr val="bg1"/>
          </a:solidFill>
          <a:ln w="28575">
            <a:solidFill>
              <a:schemeClr val="accent2"/>
            </a:solidFill>
            <a:miter lim="800000"/>
            <a:headEnd/>
            <a:tailEnd/>
          </a:ln>
        </p:spPr>
        <p:txBody>
          <a:bodyPr>
            <a:spAutoFit/>
          </a:bodyPr>
          <a:lstStyle/>
          <a:p>
            <a:pPr>
              <a:spcBef>
                <a:spcPct val="50000"/>
              </a:spcBef>
            </a:pPr>
            <a:r>
              <a:rPr kumimoji="1" lang="zh-CN" altLang="en-US" sz="3200" b="1" dirty="0">
                <a:latin typeface="Times New Roman" pitchFamily="18" charset="0"/>
              </a:rPr>
              <a:t>例</a:t>
            </a:r>
            <a:r>
              <a:rPr kumimoji="1" lang="en-US" altLang="zh-CN" sz="3200" b="1" dirty="0">
                <a:latin typeface="Times New Roman" pitchFamily="18" charset="0"/>
              </a:rPr>
              <a:t>3.</a:t>
            </a:r>
            <a:r>
              <a:rPr kumimoji="1" lang="zh-CN" altLang="en-US" sz="3200" b="1" dirty="0">
                <a:latin typeface="Times New Roman" pitchFamily="18" charset="0"/>
              </a:rPr>
              <a:t>设有关系模式</a:t>
            </a:r>
            <a:r>
              <a:rPr kumimoji="1" lang="en-US" altLang="zh-CN" sz="3200" b="1" dirty="0">
                <a:latin typeface="Times New Roman" pitchFamily="18" charset="0"/>
              </a:rPr>
              <a:t>R</a:t>
            </a:r>
            <a:r>
              <a:rPr kumimoji="1" lang="zh-CN" altLang="en-US" sz="3200" b="1" dirty="0">
                <a:latin typeface="Times New Roman" pitchFamily="18" charset="0"/>
              </a:rPr>
              <a:t>（</a:t>
            </a:r>
            <a:r>
              <a:rPr kumimoji="1" lang="en-US" altLang="zh-CN" sz="3200" b="1" dirty="0">
                <a:latin typeface="Times New Roman" pitchFamily="18" charset="0"/>
              </a:rPr>
              <a:t>U,F</a:t>
            </a:r>
            <a:r>
              <a:rPr kumimoji="1" lang="zh-CN" altLang="en-US" sz="3200" b="1" dirty="0">
                <a:latin typeface="Times New Roman" pitchFamily="18" charset="0"/>
              </a:rPr>
              <a:t>）</a:t>
            </a:r>
            <a:r>
              <a:rPr kumimoji="1" lang="en-US" altLang="zh-CN" sz="3200" b="1" dirty="0">
                <a:latin typeface="Times New Roman" pitchFamily="18" charset="0"/>
              </a:rPr>
              <a:t>,</a:t>
            </a:r>
            <a:r>
              <a:rPr kumimoji="1" lang="zh-CN" altLang="en-US" sz="3200" b="1" dirty="0">
                <a:latin typeface="Times New Roman" pitchFamily="18" charset="0"/>
              </a:rPr>
              <a:t>其中：</a:t>
            </a:r>
          </a:p>
          <a:p>
            <a:pPr>
              <a:spcBef>
                <a:spcPct val="50000"/>
              </a:spcBef>
            </a:pPr>
            <a:r>
              <a:rPr kumimoji="1" lang="en-US" altLang="zh-CN" sz="3200" b="1" dirty="0">
                <a:latin typeface="Times New Roman" pitchFamily="18" charset="0"/>
              </a:rPr>
              <a:t>U={A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D</a:t>
            </a:r>
            <a:r>
              <a:rPr kumimoji="1" lang="zh-CN" altLang="en-US" sz="3200" b="1" dirty="0">
                <a:latin typeface="Times New Roman" pitchFamily="18" charset="0"/>
              </a:rPr>
              <a:t>，</a:t>
            </a:r>
            <a:r>
              <a:rPr kumimoji="1" lang="en-US" altLang="zh-CN" sz="3200" b="1" dirty="0">
                <a:latin typeface="Times New Roman" pitchFamily="18" charset="0"/>
              </a:rPr>
              <a:t>E}</a:t>
            </a:r>
            <a:r>
              <a:rPr kumimoji="1" lang="zh-CN" altLang="en-US" sz="3200" b="1" dirty="0">
                <a:latin typeface="Times New Roman" pitchFamily="18" charset="0"/>
              </a:rPr>
              <a:t>，</a:t>
            </a:r>
            <a:r>
              <a:rPr kumimoji="1" lang="en-US" altLang="zh-CN" sz="3200" b="1" dirty="0">
                <a:latin typeface="Times New Roman" pitchFamily="18" charset="0"/>
              </a:rPr>
              <a:t>F={A</a:t>
            </a:r>
            <a:r>
              <a:rPr kumimoji="1" lang="en-US" altLang="zh-CN" sz="3200" b="1" dirty="0">
                <a:latin typeface="Times New Roman" pitchFamily="18" charset="0"/>
                <a:sym typeface="Wingdings" pitchFamily="2" charset="2"/>
              </a:rPr>
              <a:t>D,ED,DB,BCD,DCA</a:t>
            </a:r>
            <a:r>
              <a:rPr kumimoji="1" lang="en-US" altLang="zh-CN" sz="3200" b="1" dirty="0">
                <a:latin typeface="Times New Roman" pitchFamily="18" charset="0"/>
              </a:rPr>
              <a:t>}</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1</a:t>
            </a:r>
            <a:r>
              <a:rPr kumimoji="1" lang="zh-CN" altLang="en-US" sz="3200" b="1" dirty="0">
                <a:latin typeface="Times New Roman" pitchFamily="18" charset="0"/>
              </a:rPr>
              <a:t>）求出</a:t>
            </a:r>
            <a:r>
              <a:rPr kumimoji="1" lang="en-US" altLang="zh-CN" sz="3200" b="1" dirty="0">
                <a:latin typeface="Times New Roman" pitchFamily="18" charset="0"/>
              </a:rPr>
              <a:t>R</a:t>
            </a:r>
            <a:r>
              <a:rPr kumimoji="1" lang="zh-CN" altLang="en-US" sz="3200" b="1" dirty="0">
                <a:latin typeface="Times New Roman" pitchFamily="18" charset="0"/>
              </a:rPr>
              <a:t>的候选关键字</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2</a:t>
            </a:r>
            <a:r>
              <a:rPr kumimoji="1" lang="zh-CN" altLang="en-US" sz="3200" b="1" dirty="0">
                <a:latin typeface="Times New Roman" pitchFamily="18" charset="0"/>
              </a:rPr>
              <a:t>）判断</a:t>
            </a:r>
            <a:r>
              <a:rPr kumimoji="1" lang="en-US" altLang="zh-CN" sz="3200" b="1" dirty="0">
                <a:latin typeface="Times New Roman" pitchFamily="18" charset="0"/>
              </a:rPr>
              <a:t>ρ={AB</a:t>
            </a:r>
            <a:r>
              <a:rPr kumimoji="1" lang="zh-CN" altLang="en-US" sz="3200" b="1" dirty="0">
                <a:latin typeface="Times New Roman" pitchFamily="18" charset="0"/>
              </a:rPr>
              <a:t>，</a:t>
            </a:r>
            <a:r>
              <a:rPr kumimoji="1" lang="en-US" altLang="zh-CN" sz="3200" b="1" dirty="0">
                <a:latin typeface="Times New Roman" pitchFamily="18" charset="0"/>
              </a:rPr>
              <a:t>AE</a:t>
            </a:r>
            <a:r>
              <a:rPr kumimoji="1" lang="zh-CN" altLang="en-US" sz="3200" b="1" dirty="0">
                <a:latin typeface="Times New Roman" pitchFamily="18" charset="0"/>
              </a:rPr>
              <a:t>，</a:t>
            </a:r>
            <a:r>
              <a:rPr kumimoji="1" lang="en-US" altLang="zh-CN" sz="3200" b="1" dirty="0">
                <a:latin typeface="Times New Roman" pitchFamily="18" charset="0"/>
              </a:rPr>
              <a:t>CE</a:t>
            </a:r>
            <a:r>
              <a:rPr kumimoji="1" lang="zh-CN" altLang="en-US" sz="3200" b="1" dirty="0">
                <a:latin typeface="Times New Roman" pitchFamily="18" charset="0"/>
              </a:rPr>
              <a:t>，</a:t>
            </a:r>
            <a:r>
              <a:rPr kumimoji="1" lang="en-US" altLang="zh-CN" sz="3200" b="1" dirty="0">
                <a:latin typeface="Times New Roman" pitchFamily="18" charset="0"/>
              </a:rPr>
              <a:t>BCD</a:t>
            </a:r>
            <a:r>
              <a:rPr kumimoji="1" lang="zh-CN" altLang="en-US" sz="3200" b="1" dirty="0">
                <a:latin typeface="Times New Roman" pitchFamily="18" charset="0"/>
              </a:rPr>
              <a:t>，</a:t>
            </a:r>
            <a:r>
              <a:rPr kumimoji="1" lang="en-US" altLang="zh-CN" sz="3200" b="1" dirty="0">
                <a:latin typeface="Times New Roman" pitchFamily="18" charset="0"/>
              </a:rPr>
              <a:t>AC}</a:t>
            </a:r>
            <a:r>
              <a:rPr kumimoji="1" lang="zh-CN" altLang="en-US" sz="3200" b="1" dirty="0">
                <a:latin typeface="Times New Roman" pitchFamily="18" charset="0"/>
              </a:rPr>
              <a:t>是否为无损连接分解</a:t>
            </a:r>
          </a:p>
        </p:txBody>
      </p:sp>
      <p:sp>
        <p:nvSpPr>
          <p:cNvPr id="120836" name="Text Box 3"/>
          <p:cNvSpPr txBox="1">
            <a:spLocks noChangeArrowheads="1"/>
          </p:cNvSpPr>
          <p:nvPr/>
        </p:nvSpPr>
        <p:spPr bwMode="auto">
          <a:xfrm>
            <a:off x="256255" y="46368"/>
            <a:ext cx="2057400" cy="646331"/>
          </a:xfrm>
          <a:prstGeom prst="rect">
            <a:avLst/>
          </a:prstGeom>
          <a:solidFill>
            <a:srgbClr val="FFFFCC"/>
          </a:solidFill>
          <a:ln w="9525">
            <a:noFill/>
            <a:miter lim="800000"/>
            <a:headEnd/>
            <a:tailEnd/>
          </a:ln>
        </p:spPr>
        <p:txBody>
          <a:bodyPr>
            <a:spAutoFit/>
          </a:bodyPr>
          <a:lstStyle/>
          <a:p>
            <a:pPr>
              <a:spcBef>
                <a:spcPct val="50000"/>
              </a:spcBef>
            </a:pPr>
            <a:r>
              <a:rPr kumimoji="1" lang="zh-CN" altLang="en-US" sz="3600">
                <a:solidFill>
                  <a:schemeClr val="accent2"/>
                </a:solidFill>
                <a:latin typeface="Times New Roman" pitchFamily="18" charset="0"/>
                <a:ea typeface="黑体" pitchFamily="49" charset="-122"/>
              </a:rPr>
              <a:t>典型例题</a:t>
            </a:r>
          </a:p>
        </p:txBody>
      </p:sp>
    </p:spTree>
    <p:extLst>
      <p:ext uri="{BB962C8B-B14F-4D97-AF65-F5344CB8AC3E}">
        <p14:creationId xmlns:p14="http://schemas.microsoft.com/office/powerpoint/2010/main" val="78307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3"/>
            </p:custDataLst>
          </p:nvPr>
        </p:nvSpPr>
        <p:spPr>
          <a:xfrm>
            <a:off x="0" y="5849303"/>
            <a:ext cx="9144000" cy="36576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ext Box 2"/>
          <p:cNvSpPr txBox="1">
            <a:spLocks noChangeArrowheads="1"/>
          </p:cNvSpPr>
          <p:nvPr/>
        </p:nvSpPr>
        <p:spPr bwMode="auto">
          <a:xfrm>
            <a:off x="558800" y="1196752"/>
            <a:ext cx="8458200" cy="3785652"/>
          </a:xfrm>
          <a:prstGeom prst="rect">
            <a:avLst/>
          </a:prstGeom>
          <a:solidFill>
            <a:schemeClr val="bg1"/>
          </a:solidFill>
          <a:ln w="28575">
            <a:solidFill>
              <a:schemeClr val="accent2"/>
            </a:solidFill>
            <a:miter lim="800000"/>
            <a:headEnd/>
            <a:tailEnd/>
          </a:ln>
        </p:spPr>
        <p:txBody>
          <a:bodyPr>
            <a:spAutoFit/>
          </a:bodyPr>
          <a:lstStyle/>
          <a:p>
            <a:pPr>
              <a:spcBef>
                <a:spcPct val="50000"/>
              </a:spcBef>
            </a:pPr>
            <a:r>
              <a:rPr kumimoji="1" lang="zh-CN" altLang="en-US" sz="3200" b="1" dirty="0">
                <a:latin typeface="Times New Roman" pitchFamily="18" charset="0"/>
              </a:rPr>
              <a:t>例</a:t>
            </a:r>
            <a:r>
              <a:rPr kumimoji="1" lang="en-US" altLang="zh-CN" sz="3200" b="1" dirty="0">
                <a:latin typeface="Times New Roman" pitchFamily="18" charset="0"/>
              </a:rPr>
              <a:t>3.</a:t>
            </a:r>
            <a:r>
              <a:rPr kumimoji="1" lang="zh-CN" altLang="en-US" sz="3200" b="1" dirty="0">
                <a:latin typeface="Times New Roman" pitchFamily="18" charset="0"/>
              </a:rPr>
              <a:t>设有关系模式</a:t>
            </a:r>
            <a:r>
              <a:rPr kumimoji="1" lang="en-US" altLang="zh-CN" sz="3200" b="1" dirty="0">
                <a:latin typeface="Times New Roman" pitchFamily="18" charset="0"/>
              </a:rPr>
              <a:t>R</a:t>
            </a:r>
            <a:r>
              <a:rPr kumimoji="1" lang="zh-CN" altLang="en-US" sz="3200" b="1" dirty="0">
                <a:latin typeface="Times New Roman" pitchFamily="18" charset="0"/>
              </a:rPr>
              <a:t>（</a:t>
            </a:r>
            <a:r>
              <a:rPr kumimoji="1" lang="en-US" altLang="zh-CN" sz="3200" b="1" dirty="0">
                <a:latin typeface="Times New Roman" pitchFamily="18" charset="0"/>
              </a:rPr>
              <a:t>U,F</a:t>
            </a:r>
            <a:r>
              <a:rPr kumimoji="1" lang="zh-CN" altLang="en-US" sz="3200" b="1" dirty="0">
                <a:latin typeface="Times New Roman" pitchFamily="18" charset="0"/>
              </a:rPr>
              <a:t>）</a:t>
            </a:r>
            <a:r>
              <a:rPr kumimoji="1" lang="en-US" altLang="zh-CN" sz="3200" b="1" dirty="0">
                <a:latin typeface="Times New Roman" pitchFamily="18" charset="0"/>
              </a:rPr>
              <a:t>,</a:t>
            </a:r>
            <a:r>
              <a:rPr kumimoji="1" lang="zh-CN" altLang="en-US" sz="3200" b="1" dirty="0">
                <a:latin typeface="Times New Roman" pitchFamily="18" charset="0"/>
              </a:rPr>
              <a:t>其中：</a:t>
            </a:r>
          </a:p>
          <a:p>
            <a:pPr>
              <a:spcBef>
                <a:spcPct val="50000"/>
              </a:spcBef>
            </a:pPr>
            <a:r>
              <a:rPr kumimoji="1" lang="en-US" altLang="zh-CN" sz="3200" b="1" dirty="0">
                <a:latin typeface="Times New Roman" pitchFamily="18" charset="0"/>
              </a:rPr>
              <a:t>U={A</a:t>
            </a:r>
            <a:r>
              <a:rPr kumimoji="1" lang="zh-CN" altLang="en-US" sz="3200" b="1" dirty="0">
                <a:latin typeface="Times New Roman" pitchFamily="18" charset="0"/>
              </a:rPr>
              <a:t>，</a:t>
            </a:r>
            <a:r>
              <a:rPr kumimoji="1" lang="en-US" altLang="zh-CN" sz="3200" b="1" dirty="0">
                <a:latin typeface="Times New Roman" pitchFamily="18" charset="0"/>
              </a:rPr>
              <a:t>B</a:t>
            </a:r>
            <a:r>
              <a:rPr kumimoji="1" lang="zh-CN" altLang="en-US" sz="3200" b="1" dirty="0">
                <a:latin typeface="Times New Roman" pitchFamily="18" charset="0"/>
              </a:rPr>
              <a:t>，</a:t>
            </a:r>
            <a:r>
              <a:rPr kumimoji="1" lang="en-US" altLang="zh-CN" sz="3200" b="1" dirty="0">
                <a:latin typeface="Times New Roman" pitchFamily="18" charset="0"/>
              </a:rPr>
              <a:t>C</a:t>
            </a:r>
            <a:r>
              <a:rPr kumimoji="1" lang="zh-CN" altLang="en-US" sz="3200" b="1" dirty="0">
                <a:latin typeface="Times New Roman" pitchFamily="18" charset="0"/>
              </a:rPr>
              <a:t>，</a:t>
            </a:r>
            <a:r>
              <a:rPr kumimoji="1" lang="en-US" altLang="zh-CN" sz="3200" b="1" dirty="0">
                <a:latin typeface="Times New Roman" pitchFamily="18" charset="0"/>
              </a:rPr>
              <a:t>D</a:t>
            </a:r>
            <a:r>
              <a:rPr kumimoji="1" lang="zh-CN" altLang="en-US" sz="3200" b="1" dirty="0">
                <a:latin typeface="Times New Roman" pitchFamily="18" charset="0"/>
              </a:rPr>
              <a:t>，</a:t>
            </a:r>
            <a:r>
              <a:rPr kumimoji="1" lang="en-US" altLang="zh-CN" sz="3200" b="1" dirty="0">
                <a:latin typeface="Times New Roman" pitchFamily="18" charset="0"/>
              </a:rPr>
              <a:t>E}</a:t>
            </a:r>
            <a:r>
              <a:rPr kumimoji="1" lang="zh-CN" altLang="en-US" sz="3200" b="1" dirty="0">
                <a:latin typeface="Times New Roman" pitchFamily="18" charset="0"/>
              </a:rPr>
              <a:t>，</a:t>
            </a:r>
            <a:r>
              <a:rPr kumimoji="1" lang="en-US" altLang="zh-CN" sz="3200" b="1" dirty="0">
                <a:latin typeface="Times New Roman" pitchFamily="18" charset="0"/>
              </a:rPr>
              <a:t>F={A</a:t>
            </a:r>
            <a:r>
              <a:rPr kumimoji="1" lang="en-US" altLang="zh-CN" sz="3200" b="1" dirty="0">
                <a:latin typeface="Times New Roman" pitchFamily="18" charset="0"/>
                <a:sym typeface="Wingdings" pitchFamily="2" charset="2"/>
              </a:rPr>
              <a:t>D,ED,DB,BCD,DCA</a:t>
            </a:r>
            <a:r>
              <a:rPr kumimoji="1" lang="en-US" altLang="zh-CN" sz="3200" b="1" dirty="0">
                <a:latin typeface="Times New Roman" pitchFamily="18" charset="0"/>
              </a:rPr>
              <a:t>}</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1</a:t>
            </a:r>
            <a:r>
              <a:rPr kumimoji="1" lang="zh-CN" altLang="en-US" sz="3200" b="1" dirty="0">
                <a:latin typeface="Times New Roman" pitchFamily="18" charset="0"/>
              </a:rPr>
              <a:t>）求出</a:t>
            </a:r>
            <a:r>
              <a:rPr kumimoji="1" lang="en-US" altLang="zh-CN" sz="3200" b="1" dirty="0">
                <a:latin typeface="Times New Roman" pitchFamily="18" charset="0"/>
              </a:rPr>
              <a:t>R</a:t>
            </a:r>
            <a:r>
              <a:rPr kumimoji="1" lang="zh-CN" altLang="en-US" sz="3200" b="1" dirty="0">
                <a:latin typeface="Times New Roman" pitchFamily="18" charset="0"/>
              </a:rPr>
              <a:t>的候选关键字</a:t>
            </a:r>
          </a:p>
          <a:p>
            <a:pPr>
              <a:spcBef>
                <a:spcPct val="50000"/>
              </a:spcBef>
            </a:pPr>
            <a:r>
              <a:rPr kumimoji="1" lang="zh-CN" altLang="en-US" sz="3200" b="1" dirty="0">
                <a:latin typeface="Times New Roman" pitchFamily="18" charset="0"/>
              </a:rPr>
              <a:t>（</a:t>
            </a:r>
            <a:r>
              <a:rPr kumimoji="1" lang="en-US" altLang="zh-CN" sz="3200" b="1" dirty="0">
                <a:latin typeface="Times New Roman" pitchFamily="18" charset="0"/>
              </a:rPr>
              <a:t>2</a:t>
            </a:r>
            <a:r>
              <a:rPr kumimoji="1" lang="zh-CN" altLang="en-US" sz="3200" b="1" dirty="0">
                <a:latin typeface="Times New Roman" pitchFamily="18" charset="0"/>
              </a:rPr>
              <a:t>）判断</a:t>
            </a:r>
            <a:r>
              <a:rPr kumimoji="1" lang="en-US" altLang="zh-CN" sz="3200" b="1" dirty="0">
                <a:latin typeface="Times New Roman" pitchFamily="18" charset="0"/>
              </a:rPr>
              <a:t>ρ={AB</a:t>
            </a:r>
            <a:r>
              <a:rPr kumimoji="1" lang="zh-CN" altLang="en-US" sz="3200" b="1" dirty="0">
                <a:latin typeface="Times New Roman" pitchFamily="18" charset="0"/>
              </a:rPr>
              <a:t>，</a:t>
            </a:r>
            <a:r>
              <a:rPr kumimoji="1" lang="en-US" altLang="zh-CN" sz="3200" b="1" dirty="0">
                <a:latin typeface="Times New Roman" pitchFamily="18" charset="0"/>
              </a:rPr>
              <a:t>AE</a:t>
            </a:r>
            <a:r>
              <a:rPr kumimoji="1" lang="zh-CN" altLang="en-US" sz="3200" b="1" dirty="0">
                <a:latin typeface="Times New Roman" pitchFamily="18" charset="0"/>
              </a:rPr>
              <a:t>，</a:t>
            </a:r>
            <a:r>
              <a:rPr kumimoji="1" lang="en-US" altLang="zh-CN" sz="3200" b="1" dirty="0">
                <a:latin typeface="Times New Roman" pitchFamily="18" charset="0"/>
              </a:rPr>
              <a:t>CE</a:t>
            </a:r>
            <a:r>
              <a:rPr kumimoji="1" lang="zh-CN" altLang="en-US" sz="3200" b="1" dirty="0">
                <a:latin typeface="Times New Roman" pitchFamily="18" charset="0"/>
              </a:rPr>
              <a:t>，</a:t>
            </a:r>
            <a:r>
              <a:rPr kumimoji="1" lang="en-US" altLang="zh-CN" sz="3200" b="1" dirty="0">
                <a:latin typeface="Times New Roman" pitchFamily="18" charset="0"/>
              </a:rPr>
              <a:t>BCD</a:t>
            </a:r>
            <a:r>
              <a:rPr kumimoji="1" lang="zh-CN" altLang="en-US" sz="3200" b="1" dirty="0">
                <a:latin typeface="Times New Roman" pitchFamily="18" charset="0"/>
              </a:rPr>
              <a:t>，</a:t>
            </a:r>
            <a:r>
              <a:rPr kumimoji="1" lang="en-US" altLang="zh-CN" sz="3200" b="1" dirty="0">
                <a:latin typeface="Times New Roman" pitchFamily="18" charset="0"/>
              </a:rPr>
              <a:t>AC}</a:t>
            </a:r>
            <a:r>
              <a:rPr kumimoji="1" lang="zh-CN" altLang="en-US" sz="3200" b="1" dirty="0">
                <a:latin typeface="Times New Roman" pitchFamily="18" charset="0"/>
              </a:rPr>
              <a:t>是否为无损连接分解</a:t>
            </a:r>
          </a:p>
        </p:txBody>
      </p:sp>
      <p:grpSp>
        <p:nvGrpSpPr>
          <p:cNvPr id="9" name="组合 8"/>
          <p:cNvGrpSpPr/>
          <p:nvPr>
            <p:custDataLst>
              <p:tags r:id="rId4"/>
            </p:custDataLst>
          </p:nvPr>
        </p:nvGrpSpPr>
        <p:grpSpPr>
          <a:xfrm>
            <a:off x="0" y="0"/>
            <a:ext cx="9144000" cy="635000"/>
            <a:chOff x="0" y="0"/>
            <a:chExt cx="9144000" cy="635000"/>
          </a:xfrm>
        </p:grpSpPr>
        <p:sp>
          <p:nvSpPr>
            <p:cNvPr id="5"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p:nvPr>
              <p:custDataLst>
                <p:tags r:id="rId8"/>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p:nvPr>
              <p:custDataLst>
                <p:tags r:id="rId9"/>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13" name="图片 1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819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669950"/>
            <a:ext cx="7886700" cy="4351338"/>
          </a:xfrm>
        </p:spPr>
        <p:txBody>
          <a:bodyPr>
            <a:normAutofit fontScale="85000" lnSpcReduction="20000"/>
          </a:bodyPr>
          <a:lstStyle/>
          <a:p>
            <a:pPr marL="0" indent="0">
              <a:buNone/>
            </a:pPr>
            <a:r>
              <a:rPr lang="zh-CN" altLang="zh-CN" dirty="0"/>
              <a:t>解：</a:t>
            </a:r>
            <a:r>
              <a:rPr lang="en-US" altLang="zh-CN" dirty="0"/>
              <a:t>Q</a:t>
            </a:r>
            <a:r>
              <a:rPr lang="zh-CN" altLang="zh-CN" dirty="0"/>
              <a:t>为左右两边均不出现的属性，属于</a:t>
            </a:r>
            <a:r>
              <a:rPr lang="en-US" altLang="zh-CN" dirty="0"/>
              <a:t>X</a:t>
            </a:r>
            <a:r>
              <a:rPr lang="zh-CN" altLang="zh-CN" dirty="0"/>
              <a:t>类属性，一定在候选码中。</a:t>
            </a:r>
          </a:p>
          <a:p>
            <a:pPr marL="0" indent="0">
              <a:buNone/>
            </a:pPr>
            <a:r>
              <a:rPr lang="zh-CN" altLang="zh-CN" dirty="0"/>
              <a:t>其余属性均在左右两边出现，为</a:t>
            </a:r>
            <a:r>
              <a:rPr lang="en-US" altLang="zh-CN" dirty="0"/>
              <a:t>Y</a:t>
            </a:r>
            <a:r>
              <a:rPr lang="zh-CN" altLang="zh-CN" dirty="0"/>
              <a:t>类属性</a:t>
            </a:r>
          </a:p>
          <a:p>
            <a:pPr marL="0" indent="0">
              <a:buNone/>
            </a:pPr>
            <a:r>
              <a:rPr lang="en-US" altLang="zh-CN" dirty="0"/>
              <a:t>X+={Q}</a:t>
            </a:r>
            <a:endParaRPr lang="zh-CN" altLang="zh-CN" dirty="0"/>
          </a:p>
          <a:p>
            <a:pPr marL="0" indent="0">
              <a:buNone/>
            </a:pPr>
            <a:r>
              <a:rPr lang="zh-CN" altLang="zh-CN" dirty="0"/>
              <a:t>根据算法从</a:t>
            </a:r>
            <a:r>
              <a:rPr lang="en-US" altLang="zh-CN" dirty="0"/>
              <a:t>Y</a:t>
            </a:r>
            <a:r>
              <a:rPr lang="zh-CN" altLang="zh-CN" dirty="0"/>
              <a:t>类属性中取出一个属性与</a:t>
            </a:r>
            <a:r>
              <a:rPr lang="en-US" altLang="zh-CN" dirty="0"/>
              <a:t>X</a:t>
            </a:r>
            <a:r>
              <a:rPr lang="zh-CN" altLang="zh-CN" dirty="0"/>
              <a:t>结合得到：</a:t>
            </a:r>
          </a:p>
          <a:p>
            <a:pPr marL="0" indent="0">
              <a:buNone/>
            </a:pPr>
            <a:r>
              <a:rPr lang="en-US" altLang="zh-CN" dirty="0"/>
              <a:t>(</a:t>
            </a:r>
            <a:r>
              <a:rPr lang="en-US" altLang="zh-CN" dirty="0" smtClean="0"/>
              <a:t>QB)</a:t>
            </a:r>
            <a:r>
              <a:rPr lang="en-US" altLang="zh-CN" baseline="30000" dirty="0" smtClean="0"/>
              <a:t>+</a:t>
            </a:r>
            <a:r>
              <a:rPr lang="en-US" altLang="zh-CN" dirty="0" smtClean="0"/>
              <a:t> =</a:t>
            </a:r>
            <a:r>
              <a:rPr lang="en-US" altLang="zh-CN" dirty="0"/>
              <a:t>(</a:t>
            </a:r>
            <a:r>
              <a:rPr lang="en-US" altLang="zh-CN" dirty="0" smtClean="0"/>
              <a:t>QO)</a:t>
            </a:r>
            <a:r>
              <a:rPr lang="en-US" altLang="zh-CN" baseline="30000" dirty="0" smtClean="0"/>
              <a:t>+</a:t>
            </a:r>
            <a:r>
              <a:rPr lang="en-US" altLang="zh-CN" dirty="0" smtClean="0"/>
              <a:t>=(</a:t>
            </a:r>
            <a:r>
              <a:rPr lang="en-US" altLang="zh-CN" dirty="0"/>
              <a:t>QI)</a:t>
            </a:r>
            <a:r>
              <a:rPr lang="en-US" altLang="zh-CN" baseline="30000" dirty="0"/>
              <a:t>+</a:t>
            </a:r>
            <a:r>
              <a:rPr lang="en-US" altLang="zh-CN" dirty="0"/>
              <a:t> = QBIO</a:t>
            </a:r>
            <a:endParaRPr lang="zh-CN" altLang="zh-CN" dirty="0"/>
          </a:p>
          <a:p>
            <a:pPr marL="0" indent="0">
              <a:buNone/>
            </a:pPr>
            <a:r>
              <a:rPr lang="en-US" altLang="zh-CN" dirty="0"/>
              <a:t>(QD)</a:t>
            </a:r>
            <a:r>
              <a:rPr lang="en-US" altLang="zh-CN" baseline="30000" dirty="0"/>
              <a:t>+</a:t>
            </a:r>
            <a:r>
              <a:rPr lang="en-US" altLang="zh-CN" dirty="0"/>
              <a:t>= (QS)</a:t>
            </a:r>
            <a:r>
              <a:rPr lang="en-US" altLang="zh-CN" baseline="30000" dirty="0"/>
              <a:t>+</a:t>
            </a:r>
            <a:r>
              <a:rPr lang="en-US" altLang="zh-CN" dirty="0"/>
              <a:t>=QDS</a:t>
            </a:r>
            <a:endParaRPr lang="zh-CN" altLang="zh-CN" dirty="0"/>
          </a:p>
          <a:p>
            <a:pPr marL="0" indent="0">
              <a:buNone/>
            </a:pPr>
            <a:r>
              <a:rPr lang="zh-CN" altLang="zh-CN" dirty="0"/>
              <a:t>从</a:t>
            </a:r>
            <a:r>
              <a:rPr lang="en-US" altLang="zh-CN" dirty="0"/>
              <a:t>Y</a:t>
            </a:r>
            <a:r>
              <a:rPr lang="zh-CN" altLang="zh-CN" dirty="0"/>
              <a:t>类属性中取出两个属性与</a:t>
            </a:r>
            <a:r>
              <a:rPr lang="en-US" altLang="zh-CN" dirty="0"/>
              <a:t>X</a:t>
            </a:r>
            <a:r>
              <a:rPr lang="zh-CN" altLang="zh-CN" dirty="0"/>
              <a:t>结合，经过上步发现</a:t>
            </a:r>
            <a:r>
              <a:rPr lang="en-US" altLang="zh-CN" dirty="0"/>
              <a:t>B</a:t>
            </a:r>
            <a:r>
              <a:rPr lang="zh-CN" altLang="zh-CN" dirty="0"/>
              <a:t>、</a:t>
            </a:r>
            <a:r>
              <a:rPr lang="en-US" altLang="zh-CN" dirty="0"/>
              <a:t>O</a:t>
            </a:r>
            <a:r>
              <a:rPr lang="zh-CN" altLang="zh-CN" dirty="0"/>
              <a:t>、</a:t>
            </a:r>
            <a:r>
              <a:rPr lang="en-US" altLang="zh-CN" dirty="0"/>
              <a:t>I</a:t>
            </a:r>
            <a:r>
              <a:rPr lang="zh-CN" altLang="zh-CN" dirty="0"/>
              <a:t>是等价的属性，</a:t>
            </a:r>
            <a:r>
              <a:rPr lang="en-US" altLang="zh-CN" dirty="0"/>
              <a:t>D</a:t>
            </a:r>
            <a:r>
              <a:rPr lang="zh-CN" altLang="zh-CN" dirty="0"/>
              <a:t>、</a:t>
            </a:r>
            <a:r>
              <a:rPr lang="en-US" altLang="zh-CN" dirty="0"/>
              <a:t>S</a:t>
            </a:r>
            <a:r>
              <a:rPr lang="zh-CN" altLang="zh-CN" dirty="0"/>
              <a:t>是等价的属性。</a:t>
            </a:r>
          </a:p>
          <a:p>
            <a:pPr marL="0" indent="0">
              <a:buNone/>
            </a:pPr>
            <a:r>
              <a:rPr lang="zh-CN" altLang="zh-CN" dirty="0"/>
              <a:t>因此取</a:t>
            </a:r>
          </a:p>
          <a:p>
            <a:pPr marL="0" indent="0">
              <a:buNone/>
            </a:pPr>
            <a:r>
              <a:rPr lang="en-US" altLang="zh-CN" dirty="0"/>
              <a:t>QBS,QBD,QOD,QOS,QID,QIS</a:t>
            </a:r>
            <a:r>
              <a:rPr lang="zh-CN" altLang="zh-CN" dirty="0"/>
              <a:t>分别求其属性集闭包，经过计算，均为候选码。</a:t>
            </a:r>
          </a:p>
          <a:p>
            <a:pPr marL="0" indent="0">
              <a:buNone/>
            </a:pPr>
            <a:endParaRPr lang="zh-CN" altLang="en-US" dirty="0"/>
          </a:p>
        </p:txBody>
      </p:sp>
      <p:sp>
        <p:nvSpPr>
          <p:cNvPr id="4" name="矩形 3"/>
          <p:cNvSpPr/>
          <p:nvPr/>
        </p:nvSpPr>
        <p:spPr>
          <a:xfrm>
            <a:off x="467544" y="766445"/>
            <a:ext cx="8496944" cy="830997"/>
          </a:xfrm>
          <a:prstGeom prst="rect">
            <a:avLst/>
          </a:prstGeom>
        </p:spPr>
        <p:txBody>
          <a:bodyPr wrap="square">
            <a:spAutoFit/>
          </a:bodyPr>
          <a:lstStyle/>
          <a:p>
            <a:r>
              <a:rPr lang="zh-CN" altLang="en-US" sz="2400" b="1" dirty="0"/>
              <a:t>例 设</a:t>
            </a:r>
            <a:r>
              <a:rPr lang="en-US" altLang="zh-CN" sz="2400" b="1" dirty="0"/>
              <a:t>R=</a:t>
            </a:r>
            <a:r>
              <a:rPr lang="zh-CN" altLang="en-US" sz="2400" b="1" dirty="0"/>
              <a:t>（</a:t>
            </a:r>
            <a:r>
              <a:rPr lang="en-US" altLang="zh-CN" sz="2400" b="1" dirty="0"/>
              <a:t>O,B,I,S,Q,D</a:t>
            </a:r>
            <a:r>
              <a:rPr lang="zh-CN" altLang="en-US" sz="2400" b="1" dirty="0"/>
              <a:t>）</a:t>
            </a:r>
            <a:br>
              <a:rPr lang="zh-CN" altLang="en-US" sz="2400" b="1" dirty="0"/>
            </a:br>
            <a:r>
              <a:rPr lang="en-US" altLang="zh-CN" sz="2400" b="1" dirty="0"/>
              <a:t>F=(S</a:t>
            </a:r>
            <a:r>
              <a:rPr lang="en-US" altLang="zh-CN" sz="2400" b="1" dirty="0">
                <a:sym typeface="Wingdings" pitchFamily="2" charset="2"/>
              </a:rPr>
              <a:t> D,D  S,I  B,B  I,B  O,O  B</a:t>
            </a:r>
            <a:r>
              <a:rPr lang="en-US" altLang="zh-CN" sz="2400" b="1" dirty="0" smtClean="0"/>
              <a:t>)</a:t>
            </a:r>
            <a:r>
              <a:rPr lang="zh-CN" altLang="en-US" sz="2400" b="1" dirty="0" smtClean="0"/>
              <a:t>，求</a:t>
            </a:r>
            <a:r>
              <a:rPr lang="en-US" altLang="zh-CN" sz="2400" b="1" dirty="0" smtClean="0"/>
              <a:t>R</a:t>
            </a:r>
            <a:r>
              <a:rPr lang="zh-CN" altLang="en-US" sz="2400" b="1" dirty="0" smtClean="0"/>
              <a:t>的候选码</a:t>
            </a:r>
            <a:endParaRPr lang="en-US" altLang="zh-CN" sz="2400" b="1" dirty="0"/>
          </a:p>
        </p:txBody>
      </p:sp>
    </p:spTree>
    <p:extLst>
      <p:ext uri="{BB962C8B-B14F-4D97-AF65-F5344CB8AC3E}">
        <p14:creationId xmlns:p14="http://schemas.microsoft.com/office/powerpoint/2010/main" val="20546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73188" y="0"/>
            <a:ext cx="8229600" cy="764704"/>
          </a:xfrm>
        </p:spPr>
        <p:txBody>
          <a:bodyPr/>
          <a:lstStyle/>
          <a:p>
            <a:pPr eaLnBrk="1" hangingPunct="1"/>
            <a:r>
              <a:rPr lang="zh-CN" altLang="en-US" dirty="0" smtClean="0"/>
              <a:t>课堂练习</a:t>
            </a:r>
            <a:endParaRPr lang="zh-CN" altLang="en-US" sz="4000" b="1" dirty="0">
              <a:solidFill>
                <a:srgbClr val="FFFF00"/>
              </a:solidFill>
            </a:endParaRPr>
          </a:p>
        </p:txBody>
      </p:sp>
      <p:sp>
        <p:nvSpPr>
          <p:cNvPr id="124931" name="Rectangle 3"/>
          <p:cNvSpPr>
            <a:spLocks noGrp="1" noChangeArrowheads="1"/>
          </p:cNvSpPr>
          <p:nvPr>
            <p:ph idx="1"/>
          </p:nvPr>
        </p:nvSpPr>
        <p:spPr>
          <a:xfrm>
            <a:off x="457200" y="836713"/>
            <a:ext cx="8229600" cy="4979459"/>
          </a:xfrm>
        </p:spPr>
        <p:txBody>
          <a:bodyPr/>
          <a:lstStyle/>
          <a:p>
            <a:pPr marL="609585" indent="-609585">
              <a:buFontTx/>
              <a:buAutoNum type="arabicPeriod" startAt="5"/>
            </a:pPr>
            <a:r>
              <a:rPr lang="zh-CN" altLang="en-US" dirty="0" smtClean="0"/>
              <a:t>设</a:t>
            </a:r>
            <a:r>
              <a:rPr lang="zh-CN" altLang="en-US" dirty="0"/>
              <a:t>关系模式</a:t>
            </a:r>
            <a:r>
              <a:rPr lang="en-US" altLang="zh-CN" dirty="0"/>
              <a:t>R</a:t>
            </a:r>
            <a:r>
              <a:rPr lang="zh-CN" altLang="en-US" dirty="0"/>
              <a:t>（</a:t>
            </a:r>
            <a:r>
              <a:rPr lang="en-US" altLang="zh-CN" dirty="0"/>
              <a:t>ABC</a:t>
            </a:r>
            <a:r>
              <a:rPr lang="zh-CN" altLang="en-US" dirty="0"/>
              <a:t>），</a:t>
            </a:r>
            <a:r>
              <a:rPr lang="en-US" altLang="zh-CN" dirty="0"/>
              <a:t>F</a:t>
            </a:r>
            <a:r>
              <a:rPr lang="zh-CN" altLang="en-US" dirty="0"/>
              <a:t>是</a:t>
            </a:r>
            <a:r>
              <a:rPr lang="en-US" altLang="zh-CN" dirty="0"/>
              <a:t>R</a:t>
            </a:r>
            <a:r>
              <a:rPr lang="zh-CN" altLang="en-US" dirty="0"/>
              <a:t>上成立的</a:t>
            </a:r>
            <a:r>
              <a:rPr lang="en-US" altLang="zh-CN" dirty="0"/>
              <a:t>FD</a:t>
            </a:r>
            <a:r>
              <a:rPr lang="zh-CN" altLang="en-US" dirty="0"/>
              <a:t>集，</a:t>
            </a:r>
            <a:r>
              <a:rPr lang="en-US" altLang="zh-CN" dirty="0"/>
              <a:t>F</a:t>
            </a:r>
            <a:r>
              <a:rPr lang="zh-CN" altLang="en-US" dirty="0"/>
              <a:t>＝｛</a:t>
            </a:r>
            <a:r>
              <a:rPr lang="en-US" altLang="zh-CN" i="1" dirty="0"/>
              <a:t>C</a:t>
            </a:r>
            <a:r>
              <a:rPr lang="en-US" altLang="zh-CN" dirty="0"/>
              <a:t>→</a:t>
            </a:r>
            <a:r>
              <a:rPr lang="en-US" altLang="zh-CN" i="1" dirty="0"/>
              <a:t>A</a:t>
            </a:r>
            <a:r>
              <a:rPr lang="zh-CN" altLang="en-US" dirty="0"/>
              <a:t>，</a:t>
            </a:r>
            <a:r>
              <a:rPr lang="en-US" altLang="zh-CN" i="1" dirty="0"/>
              <a:t>B</a:t>
            </a:r>
            <a:r>
              <a:rPr lang="en-US" altLang="zh-CN" dirty="0"/>
              <a:t>→</a:t>
            </a:r>
            <a:r>
              <a:rPr lang="en-US" altLang="zh-CN" i="1" dirty="0"/>
              <a:t>A</a:t>
            </a:r>
            <a:r>
              <a:rPr lang="zh-CN" altLang="en-US" dirty="0"/>
              <a:t>｝，分解</a:t>
            </a:r>
            <a:r>
              <a:rPr lang="en-US" altLang="zh-CN" i="1" dirty="0"/>
              <a:t>ρ</a:t>
            </a:r>
            <a:r>
              <a:rPr lang="zh-CN" altLang="en-US" dirty="0"/>
              <a:t>＝｛</a:t>
            </a:r>
            <a:r>
              <a:rPr lang="en-US" altLang="zh-CN" dirty="0"/>
              <a:t>AB</a:t>
            </a:r>
            <a:r>
              <a:rPr lang="zh-CN" altLang="en-US" dirty="0"/>
              <a:t>，</a:t>
            </a:r>
            <a:r>
              <a:rPr lang="en-US" altLang="zh-CN" dirty="0"/>
              <a:t>BC</a:t>
            </a:r>
            <a:r>
              <a:rPr lang="zh-CN" altLang="en-US" dirty="0"/>
              <a:t>｝，判断</a:t>
            </a:r>
            <a:r>
              <a:rPr lang="en-US" altLang="zh-CN" i="1" dirty="0"/>
              <a:t>ρ</a:t>
            </a:r>
            <a:r>
              <a:rPr lang="zh-CN" altLang="en-US" dirty="0"/>
              <a:t>是否具有函数依赖保持性？</a:t>
            </a:r>
          </a:p>
          <a:p>
            <a:pPr marL="609585" indent="-609585">
              <a:buFontTx/>
              <a:buAutoNum type="arabicPeriod" startAt="5"/>
            </a:pPr>
            <a:r>
              <a:rPr lang="zh-CN" altLang="en-US" dirty="0"/>
              <a:t>设关系模式</a:t>
            </a:r>
            <a:r>
              <a:rPr lang="en-US" altLang="zh-CN" dirty="0"/>
              <a:t>R</a:t>
            </a:r>
            <a:r>
              <a:rPr lang="zh-CN" altLang="en-US" dirty="0"/>
              <a:t>（</a:t>
            </a:r>
            <a:r>
              <a:rPr lang="en-US" altLang="zh-CN" dirty="0"/>
              <a:t>ABC</a:t>
            </a:r>
            <a:r>
              <a:rPr lang="zh-CN" altLang="en-US" dirty="0"/>
              <a:t>），</a:t>
            </a:r>
            <a:r>
              <a:rPr lang="en-US" altLang="zh-CN" dirty="0"/>
              <a:t>F</a:t>
            </a:r>
            <a:r>
              <a:rPr lang="zh-CN" altLang="en-US" dirty="0"/>
              <a:t>是</a:t>
            </a:r>
            <a:r>
              <a:rPr lang="en-US" altLang="zh-CN" dirty="0"/>
              <a:t>R</a:t>
            </a:r>
            <a:r>
              <a:rPr lang="zh-CN" altLang="en-US" dirty="0"/>
              <a:t>上成立的</a:t>
            </a:r>
            <a:r>
              <a:rPr lang="en-US" altLang="zh-CN" dirty="0"/>
              <a:t>FD</a:t>
            </a:r>
            <a:r>
              <a:rPr lang="zh-CN" altLang="en-US" dirty="0"/>
              <a:t>集，</a:t>
            </a:r>
            <a:r>
              <a:rPr lang="en-US" altLang="zh-CN" dirty="0"/>
              <a:t>F</a:t>
            </a:r>
            <a:r>
              <a:rPr lang="zh-CN" altLang="en-US" dirty="0"/>
              <a:t>＝｛</a:t>
            </a:r>
            <a:r>
              <a:rPr lang="en-US" altLang="zh-CN" i="1" dirty="0"/>
              <a:t>C</a:t>
            </a:r>
            <a:r>
              <a:rPr lang="en-US" altLang="zh-CN" dirty="0"/>
              <a:t>→</a:t>
            </a:r>
            <a:r>
              <a:rPr lang="en-US" altLang="zh-CN" i="1" dirty="0"/>
              <a:t>A</a:t>
            </a:r>
            <a:r>
              <a:rPr lang="zh-CN" altLang="en-US" dirty="0"/>
              <a:t>，</a:t>
            </a:r>
            <a:r>
              <a:rPr lang="en-US" altLang="zh-CN" i="1" dirty="0"/>
              <a:t>B</a:t>
            </a:r>
            <a:r>
              <a:rPr lang="en-US" altLang="zh-CN" dirty="0"/>
              <a:t>→</a:t>
            </a:r>
            <a:r>
              <a:rPr lang="en-US" altLang="zh-CN" i="1" dirty="0"/>
              <a:t>C</a:t>
            </a:r>
            <a:r>
              <a:rPr lang="zh-CN" altLang="en-US" dirty="0"/>
              <a:t>｝，</a:t>
            </a:r>
            <a:r>
              <a:rPr lang="en-US" altLang="zh-CN" i="1" dirty="0"/>
              <a:t>ρ</a:t>
            </a:r>
            <a:r>
              <a:rPr lang="zh-CN" altLang="en-US" dirty="0"/>
              <a:t>＝｛</a:t>
            </a:r>
            <a:r>
              <a:rPr lang="en-US" altLang="zh-CN" dirty="0"/>
              <a:t>AB</a:t>
            </a:r>
            <a:r>
              <a:rPr lang="zh-CN" altLang="en-US" dirty="0"/>
              <a:t>，</a:t>
            </a:r>
            <a:r>
              <a:rPr lang="en-US" altLang="zh-CN" dirty="0"/>
              <a:t>AC</a:t>
            </a:r>
            <a:r>
              <a:rPr lang="zh-CN" altLang="en-US" dirty="0"/>
              <a:t>｝，判断</a:t>
            </a:r>
            <a:r>
              <a:rPr lang="en-US" altLang="zh-CN" i="1" dirty="0"/>
              <a:t>ρ</a:t>
            </a:r>
            <a:r>
              <a:rPr lang="zh-CN" altLang="en-US" dirty="0"/>
              <a:t>是否具有“无损连接性”和“函数依赖保持”性。</a:t>
            </a:r>
          </a:p>
        </p:txBody>
      </p:sp>
      <p:sp>
        <p:nvSpPr>
          <p:cNvPr id="124930" name="灯片编号占位符 5"/>
          <p:cNvSpPr>
            <a:spLocks noGrp="1"/>
          </p:cNvSpPr>
          <p:nvPr>
            <p:ph type="sldNum" sz="quarter" idx="12"/>
          </p:nvPr>
        </p:nvSpPr>
        <p:spPr>
          <a:noFill/>
        </p:spPr>
        <p:txBody>
          <a:bodyPr/>
          <a:lstStyle/>
          <a:p>
            <a:fld id="{1D4C9192-6779-4145-9750-03CB4549EC6F}" type="slidenum">
              <a:rPr lang="en-US" altLang="zh-CN" smtClean="0"/>
              <a:pPr/>
              <a:t>80</a:t>
            </a:fld>
            <a:endParaRPr lang="en-US" altLang="zh-CN" smtClean="0"/>
          </a:p>
        </p:txBody>
      </p:sp>
    </p:spTree>
    <p:extLst>
      <p:ext uri="{BB962C8B-B14F-4D97-AF65-F5344CB8AC3E}">
        <p14:creationId xmlns:p14="http://schemas.microsoft.com/office/powerpoint/2010/main" val="328752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628650" y="1412776"/>
            <a:ext cx="7886700" cy="4351338"/>
          </a:xfrm>
        </p:spPr>
        <p:txBody>
          <a:bodyPr>
            <a:normAutofit lnSpcReduction="10000"/>
          </a:bodyPr>
          <a:lstStyle/>
          <a:p>
            <a:r>
              <a:rPr lang="zh-CN" altLang="en-US" dirty="0" smtClean="0"/>
              <a:t>问题的提出</a:t>
            </a:r>
            <a:endParaRPr lang="en-US" altLang="zh-CN" dirty="0" smtClean="0"/>
          </a:p>
          <a:p>
            <a:r>
              <a:rPr lang="zh-CN" altLang="en-US" dirty="0" smtClean="0"/>
              <a:t>函数依赖</a:t>
            </a:r>
            <a:endParaRPr lang="en-US" altLang="zh-CN" dirty="0" smtClean="0"/>
          </a:p>
          <a:p>
            <a:r>
              <a:rPr lang="zh-CN" altLang="en-US" b="1" u="sng" dirty="0" smtClean="0"/>
              <a:t>范式</a:t>
            </a:r>
            <a:endParaRPr lang="en-US" altLang="zh-CN" b="1" u="sng" dirty="0" smtClean="0"/>
          </a:p>
          <a:p>
            <a:r>
              <a:rPr lang="zh-CN" altLang="en-US" b="1" u="sng" dirty="0"/>
              <a:t>属性</a:t>
            </a:r>
            <a:r>
              <a:rPr lang="zh-CN" altLang="en-US" b="1" u="sng" dirty="0" smtClean="0"/>
              <a:t>集闭包</a:t>
            </a:r>
            <a:endParaRPr lang="en-US" altLang="zh-CN" b="1" u="sng" dirty="0" smtClean="0"/>
          </a:p>
          <a:p>
            <a:r>
              <a:rPr lang="zh-CN" altLang="en-US" dirty="0" smtClean="0"/>
              <a:t>函数依赖集的等价</a:t>
            </a:r>
            <a:endParaRPr lang="en-US" altLang="zh-CN" dirty="0" smtClean="0"/>
          </a:p>
          <a:p>
            <a:r>
              <a:rPr lang="zh-CN" altLang="en-US" dirty="0" smtClean="0"/>
              <a:t>最小函数依赖集</a:t>
            </a:r>
            <a:endParaRPr lang="en-US" altLang="zh-CN" dirty="0" smtClean="0"/>
          </a:p>
          <a:p>
            <a:r>
              <a:rPr lang="zh-CN" altLang="en-US" dirty="0" smtClean="0"/>
              <a:t>分解的无损连接性判定</a:t>
            </a:r>
            <a:endParaRPr lang="en-US" altLang="zh-CN" dirty="0" smtClean="0"/>
          </a:p>
          <a:p>
            <a:r>
              <a:rPr lang="zh-CN" altLang="en-US" dirty="0" smtClean="0"/>
              <a:t>分解的函数依赖保持性判定</a:t>
            </a:r>
            <a:endParaRPr lang="en-US" altLang="zh-CN" dirty="0" smtClean="0"/>
          </a:p>
          <a:p>
            <a:r>
              <a:rPr lang="zh-CN" altLang="en-US" dirty="0" smtClean="0"/>
              <a:t>模式分解算法</a:t>
            </a:r>
            <a:endParaRPr lang="en-US" altLang="zh-CN" dirty="0" smtClean="0"/>
          </a:p>
        </p:txBody>
      </p:sp>
    </p:spTree>
    <p:extLst>
      <p:ext uri="{BB962C8B-B14F-4D97-AF65-F5344CB8AC3E}">
        <p14:creationId xmlns:p14="http://schemas.microsoft.com/office/powerpoint/2010/main" val="31184690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457200" y="100013"/>
            <a:ext cx="8229600" cy="664692"/>
          </a:xfrm>
        </p:spPr>
        <p:txBody>
          <a:bodyPr>
            <a:normAutofit/>
          </a:bodyPr>
          <a:lstStyle/>
          <a:p>
            <a:pPr eaLnBrk="1" hangingPunct="1"/>
            <a:r>
              <a:rPr lang="zh-CN" altLang="en-US" b="1" dirty="0" smtClean="0">
                <a:solidFill>
                  <a:srgbClr val="FFFF00"/>
                </a:solidFill>
              </a:rPr>
              <a:t>作业</a:t>
            </a:r>
          </a:p>
        </p:txBody>
      </p:sp>
      <p:sp>
        <p:nvSpPr>
          <p:cNvPr id="125956" name="Rectangle 3"/>
          <p:cNvSpPr>
            <a:spLocks noGrp="1" noChangeArrowheads="1"/>
          </p:cNvSpPr>
          <p:nvPr>
            <p:ph idx="1"/>
          </p:nvPr>
        </p:nvSpPr>
        <p:spPr>
          <a:xfrm>
            <a:off x="683568" y="1719265"/>
            <a:ext cx="8229600" cy="4525963"/>
          </a:xfrm>
        </p:spPr>
        <p:txBody>
          <a:bodyPr/>
          <a:lstStyle/>
          <a:p>
            <a:pPr eaLnBrk="1" hangingPunct="1"/>
            <a:r>
              <a:rPr lang="en-US" altLang="zh-CN" dirty="0" smtClean="0"/>
              <a:t>4.8</a:t>
            </a:r>
          </a:p>
          <a:p>
            <a:pPr eaLnBrk="1" hangingPunct="1"/>
            <a:r>
              <a:rPr lang="en-US" altLang="zh-CN" dirty="0" smtClean="0"/>
              <a:t>4.9</a:t>
            </a:r>
          </a:p>
          <a:p>
            <a:pPr eaLnBrk="1" hangingPunct="1"/>
            <a:r>
              <a:rPr lang="en-US" altLang="zh-CN" dirty="0" smtClean="0"/>
              <a:t>4.10</a:t>
            </a:r>
          </a:p>
        </p:txBody>
      </p:sp>
      <p:sp>
        <p:nvSpPr>
          <p:cNvPr id="125954" name="灯片编号占位符 5"/>
          <p:cNvSpPr>
            <a:spLocks noGrp="1"/>
          </p:cNvSpPr>
          <p:nvPr>
            <p:ph type="sldNum" sz="quarter" idx="12"/>
          </p:nvPr>
        </p:nvSpPr>
        <p:spPr>
          <a:noFill/>
        </p:spPr>
        <p:txBody>
          <a:bodyPr/>
          <a:lstStyle/>
          <a:p>
            <a:fld id="{C041F102-126C-44AB-BE1B-EBB0BF28DBBA}" type="slidenum">
              <a:rPr lang="en-US" altLang="zh-CN" smtClean="0"/>
              <a:pPr/>
              <a:t>82</a:t>
            </a:fld>
            <a:endParaRPr lang="en-US" altLang="zh-CN" smtClean="0"/>
          </a:p>
        </p:txBody>
      </p:sp>
    </p:spTree>
    <p:extLst>
      <p:ext uri="{BB962C8B-B14F-4D97-AF65-F5344CB8AC3E}">
        <p14:creationId xmlns:p14="http://schemas.microsoft.com/office/powerpoint/2010/main" val="156524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609600" y="2476501"/>
            <a:ext cx="8077200" cy="880492"/>
          </a:xfrm>
          <a:solidFill>
            <a:schemeClr val="bg1"/>
          </a:solidFill>
          <a:ln w="38100">
            <a:noFill/>
          </a:ln>
        </p:spPr>
        <p:txBody>
          <a:bodyPr/>
          <a:lstStyle/>
          <a:p>
            <a:pPr eaLnBrk="1" hangingPunct="1">
              <a:buFontTx/>
              <a:buNone/>
            </a:pPr>
            <a:r>
              <a:rPr lang="zh-CN" altLang="en-US" b="1" dirty="0">
                <a:latin typeface="隶书" pitchFamily="49" charset="-122"/>
                <a:ea typeface="隶书" pitchFamily="49" charset="-122"/>
              </a:rPr>
              <a:t>等价定义：</a:t>
            </a:r>
            <a:r>
              <a:rPr lang="zh-CN" altLang="en-US" b="1" dirty="0"/>
              <a:t>如果</a:t>
            </a:r>
            <a:r>
              <a:rPr lang="en-US" altLang="zh-CN" b="1" dirty="0"/>
              <a:t>G</a:t>
            </a:r>
            <a:r>
              <a:rPr lang="en-US" altLang="zh-CN" b="1" baseline="30000" dirty="0"/>
              <a:t>+</a:t>
            </a:r>
            <a:r>
              <a:rPr lang="en-US" altLang="zh-CN" b="1" dirty="0"/>
              <a:t>=F</a:t>
            </a:r>
            <a:r>
              <a:rPr lang="en-US" altLang="zh-CN" b="1" baseline="30000" dirty="0"/>
              <a:t>+</a:t>
            </a:r>
            <a:r>
              <a:rPr lang="zh-CN" altLang="en-US" b="1" dirty="0"/>
              <a:t>，则称</a:t>
            </a:r>
            <a:r>
              <a:rPr lang="en-US" altLang="zh-CN" b="1" i="1" dirty="0"/>
              <a:t>F</a:t>
            </a:r>
            <a:r>
              <a:rPr lang="zh-CN" altLang="en-US" b="1" dirty="0"/>
              <a:t>与</a:t>
            </a:r>
            <a:r>
              <a:rPr lang="en-US" altLang="zh-CN" b="1" i="1" dirty="0"/>
              <a:t>G</a:t>
            </a:r>
            <a:r>
              <a:rPr lang="zh-CN" altLang="en-US" b="1" dirty="0"/>
              <a:t>等价，记为</a:t>
            </a:r>
            <a:r>
              <a:rPr lang="en-US" altLang="zh-CN" b="1" i="1" dirty="0"/>
              <a:t>F</a:t>
            </a:r>
            <a:r>
              <a:rPr lang="en-US" altLang="zh-CN" b="1" dirty="0"/>
              <a:t>=</a:t>
            </a:r>
            <a:r>
              <a:rPr lang="en-US" altLang="zh-CN" b="1" i="1" dirty="0"/>
              <a:t>G</a:t>
            </a:r>
            <a:r>
              <a:rPr lang="zh-CN" altLang="en-US" b="1" dirty="0"/>
              <a:t>。</a:t>
            </a:r>
          </a:p>
        </p:txBody>
      </p:sp>
      <p:sp>
        <p:nvSpPr>
          <p:cNvPr id="66562" name="灯片编号占位符 5"/>
          <p:cNvSpPr>
            <a:spLocks noGrp="1"/>
          </p:cNvSpPr>
          <p:nvPr>
            <p:ph type="sldNum" sz="quarter" idx="12"/>
          </p:nvPr>
        </p:nvSpPr>
        <p:spPr>
          <a:noFill/>
        </p:spPr>
        <p:txBody>
          <a:bodyPr/>
          <a:lstStyle/>
          <a:p>
            <a:fld id="{848A8AFA-2CC6-4329-8204-5BAC436E53B2}" type="slidenum">
              <a:rPr lang="en-US" altLang="zh-CN" smtClean="0"/>
              <a:pPr/>
              <a:t>9</a:t>
            </a:fld>
            <a:endParaRPr lang="en-US" altLang="zh-CN" smtClean="0"/>
          </a:p>
        </p:txBody>
      </p:sp>
      <p:sp>
        <p:nvSpPr>
          <p:cNvPr id="64516" name="Rectangle 4"/>
          <p:cNvSpPr>
            <a:spLocks noChangeArrowheads="1"/>
          </p:cNvSpPr>
          <p:nvPr/>
        </p:nvSpPr>
        <p:spPr bwMode="auto">
          <a:xfrm>
            <a:off x="609600" y="4318001"/>
            <a:ext cx="8077200" cy="698500"/>
          </a:xfrm>
          <a:prstGeom prst="rect">
            <a:avLst/>
          </a:prstGeom>
          <a:solidFill>
            <a:schemeClr val="bg1"/>
          </a:solidFill>
          <a:ln w="38100">
            <a:noFill/>
            <a:miter lim="800000"/>
            <a:headEnd/>
            <a:tailEnd/>
          </a:ln>
        </p:spPr>
        <p:txBody>
          <a:bodyPr/>
          <a:lstStyle/>
          <a:p>
            <a:pPr marL="342891" indent="-342891">
              <a:spcBef>
                <a:spcPct val="20000"/>
              </a:spcBef>
            </a:pPr>
            <a:r>
              <a:rPr kumimoji="1" lang="zh-CN" altLang="en-US" sz="2800" dirty="0">
                <a:latin typeface="隶书" pitchFamily="49" charset="-122"/>
                <a:ea typeface="隶书" pitchFamily="49" charset="-122"/>
              </a:rPr>
              <a:t>定理</a:t>
            </a:r>
            <a:r>
              <a:rPr kumimoji="1" lang="en-US" altLang="zh-CN" sz="2800" dirty="0">
                <a:latin typeface="隶书" pitchFamily="49" charset="-122"/>
                <a:ea typeface="隶书" pitchFamily="49" charset="-122"/>
              </a:rPr>
              <a:t>4.7 F</a:t>
            </a:r>
            <a:r>
              <a:rPr kumimoji="1" lang="en-US" altLang="zh-CN" sz="2800" baseline="30000" dirty="0">
                <a:latin typeface="隶书" pitchFamily="49" charset="-122"/>
                <a:ea typeface="隶书" pitchFamily="49" charset="-122"/>
              </a:rPr>
              <a:t>+</a:t>
            </a:r>
            <a:r>
              <a:rPr kumimoji="1" lang="en-US" altLang="zh-CN" sz="2800" dirty="0">
                <a:latin typeface="隶书" pitchFamily="49" charset="-122"/>
                <a:ea typeface="隶书" pitchFamily="49" charset="-122"/>
              </a:rPr>
              <a:t>=G</a:t>
            </a:r>
            <a:r>
              <a:rPr kumimoji="1" lang="en-US" altLang="zh-CN" sz="2800" baseline="30000" dirty="0">
                <a:latin typeface="隶书" pitchFamily="49" charset="-122"/>
                <a:ea typeface="隶书" pitchFamily="49" charset="-122"/>
              </a:rPr>
              <a:t>+</a:t>
            </a:r>
            <a:r>
              <a:rPr kumimoji="1" lang="zh-CN" altLang="en-US" sz="2800" dirty="0">
                <a:latin typeface="隶书" pitchFamily="49" charset="-122"/>
                <a:ea typeface="隶书" pitchFamily="49" charset="-122"/>
              </a:rPr>
              <a:t>的充分必要条件是</a:t>
            </a:r>
            <a:r>
              <a:rPr kumimoji="1" lang="en-US" altLang="zh-CN" sz="2800" dirty="0">
                <a:latin typeface="隶书" pitchFamily="49" charset="-122"/>
                <a:ea typeface="隶书" pitchFamily="49" charset="-122"/>
              </a:rPr>
              <a:t>F</a:t>
            </a:r>
            <a:r>
              <a:rPr kumimoji="1" lang="en-US" altLang="zh-CN" sz="2800" dirty="0">
                <a:latin typeface="隶书" pitchFamily="49" charset="-122"/>
                <a:ea typeface="隶书" pitchFamily="49" charset="-122"/>
                <a:sym typeface="Symbol" pitchFamily="18" charset="2"/>
              </a:rPr>
              <a:t> </a:t>
            </a:r>
            <a:r>
              <a:rPr kumimoji="1" lang="en-US" altLang="zh-CN" sz="2800" dirty="0">
                <a:latin typeface="隶书" pitchFamily="49" charset="-122"/>
                <a:ea typeface="隶书" pitchFamily="49" charset="-122"/>
              </a:rPr>
              <a:t>G</a:t>
            </a:r>
            <a:r>
              <a:rPr kumimoji="1" lang="en-US" altLang="zh-CN" sz="2800" baseline="30000" dirty="0">
                <a:latin typeface="隶书" pitchFamily="49" charset="-122"/>
                <a:ea typeface="隶书" pitchFamily="49" charset="-122"/>
              </a:rPr>
              <a:t>+</a:t>
            </a:r>
            <a:r>
              <a:rPr kumimoji="1" lang="zh-CN" altLang="en-US" sz="2800" dirty="0">
                <a:latin typeface="隶书" pitchFamily="49" charset="-122"/>
                <a:ea typeface="隶书" pitchFamily="49" charset="-122"/>
              </a:rPr>
              <a:t>且</a:t>
            </a:r>
            <a:r>
              <a:rPr kumimoji="1" lang="en-US" altLang="zh-CN" sz="2800" dirty="0">
                <a:latin typeface="隶书" pitchFamily="49" charset="-122"/>
                <a:ea typeface="隶书" pitchFamily="49" charset="-122"/>
              </a:rPr>
              <a:t>G</a:t>
            </a:r>
            <a:r>
              <a:rPr kumimoji="1" lang="en-US" altLang="zh-CN" sz="2800" dirty="0">
                <a:latin typeface="隶书" pitchFamily="49" charset="-122"/>
                <a:ea typeface="隶书" pitchFamily="49" charset="-122"/>
                <a:sym typeface="Symbol" pitchFamily="18" charset="2"/>
              </a:rPr>
              <a:t></a:t>
            </a:r>
            <a:r>
              <a:rPr kumimoji="1" lang="en-US" altLang="zh-CN" sz="2800" dirty="0">
                <a:latin typeface="隶书" pitchFamily="49" charset="-122"/>
                <a:ea typeface="隶书" pitchFamily="49" charset="-122"/>
              </a:rPr>
              <a:t> F</a:t>
            </a:r>
            <a:r>
              <a:rPr kumimoji="1" lang="en-US" altLang="zh-CN" sz="2800" baseline="30000" dirty="0">
                <a:latin typeface="隶书" pitchFamily="49" charset="-122"/>
                <a:ea typeface="隶书" pitchFamily="49" charset="-122"/>
              </a:rPr>
              <a:t>+</a:t>
            </a:r>
            <a:endParaRPr kumimoji="1" lang="en-US" altLang="zh-CN" sz="2800" dirty="0">
              <a:latin typeface="隶书" pitchFamily="49" charset="-122"/>
              <a:ea typeface="隶书" pitchFamily="49" charset="-122"/>
            </a:endParaRPr>
          </a:p>
        </p:txBody>
      </p:sp>
      <p:sp>
        <p:nvSpPr>
          <p:cNvPr id="6" name="矩形 5"/>
          <p:cNvSpPr/>
          <p:nvPr/>
        </p:nvSpPr>
        <p:spPr>
          <a:xfrm>
            <a:off x="755577" y="44627"/>
            <a:ext cx="8016938"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4.3.5 </a:t>
            </a:r>
            <a:r>
              <a:rPr lang="zh-CN" altLang="en-US" sz="3200" b="1" dirty="0">
                <a:solidFill>
                  <a:srgbClr val="FFFF00"/>
                </a:solidFill>
                <a:latin typeface="+mn-ea"/>
              </a:rPr>
              <a:t>函数依赖集的等价和最小函数依赖集</a:t>
            </a:r>
            <a:endParaRPr lang="en-US" altLang="zh-CN" sz="3200" b="1" dirty="0">
              <a:solidFill>
                <a:srgbClr val="FFFF00"/>
              </a:solidFill>
              <a:latin typeface="+mn-ea"/>
            </a:endParaRPr>
          </a:p>
        </p:txBody>
      </p:sp>
    </p:spTree>
    <p:extLst>
      <p:ext uri="{BB962C8B-B14F-4D97-AF65-F5344CB8AC3E}">
        <p14:creationId xmlns:p14="http://schemas.microsoft.com/office/powerpoint/2010/main" val="154501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arn(outVertic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4516"/>
                                        </p:tgtEl>
                                        <p:attrNameLst>
                                          <p:attrName>style.visibility</p:attrName>
                                        </p:attrNameLst>
                                      </p:cBhvr>
                                      <p:to>
                                        <p:strVal val="visible"/>
                                      </p:to>
                                    </p:set>
                                    <p:anim calcmode="lin" valueType="num">
                                      <p:cBhvr additive="base">
                                        <p:cTn id="12" dur="500" fill="hold"/>
                                        <p:tgtEl>
                                          <p:spTgt spid="64516"/>
                                        </p:tgtEl>
                                        <p:attrNameLst>
                                          <p:attrName>ppt_x</p:attrName>
                                        </p:attrNameLst>
                                      </p:cBhvr>
                                      <p:tavLst>
                                        <p:tav tm="0">
                                          <p:val>
                                            <p:strVal val="0-#ppt_w/2"/>
                                          </p:val>
                                        </p:tav>
                                        <p:tav tm="100000">
                                          <p:val>
                                            <p:strVal val="#ppt_x"/>
                                          </p:val>
                                        </p:tav>
                                      </p:tavLst>
                                    </p:anim>
                                    <p:anim calcmode="lin" valueType="num">
                                      <p:cBhvr additive="base">
                                        <p:cTn id="13"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advAuto="0"/>
      <p:bldP spid="64516"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2185</TotalTime>
  <Pages>0</Pages>
  <Words>6848</Words>
  <Characters>0</Characters>
  <Application>Microsoft Office PowerPoint</Application>
  <DocSecurity>0</DocSecurity>
  <PresentationFormat>全屏显示(4:3)</PresentationFormat>
  <Lines>0</Lines>
  <Paragraphs>795</Paragraphs>
  <Slides>82</Slides>
  <Notes>18</Notes>
  <HiddenSlides>15</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82</vt:i4>
      </vt:variant>
    </vt:vector>
  </HeadingPairs>
  <TitlesOfParts>
    <vt:vector size="101" baseType="lpstr">
      <vt:lpstr>Microsoft Yahei</vt:lpstr>
      <vt:lpstr>方正姚体</vt:lpstr>
      <vt:lpstr>黑体</vt:lpstr>
      <vt:lpstr>华文仿宋</vt:lpstr>
      <vt:lpstr>华文楷体</vt:lpstr>
      <vt:lpstr>华文细黑</vt:lpstr>
      <vt:lpstr>华文新魏</vt:lpstr>
      <vt:lpstr>华文中宋</vt:lpstr>
      <vt:lpstr>楷体_GB2312</vt:lpstr>
      <vt:lpstr>隶书</vt:lpstr>
      <vt:lpstr>宋体</vt:lpstr>
      <vt:lpstr>Arial</vt:lpstr>
      <vt:lpstr>Calibri</vt:lpstr>
      <vt:lpstr>Calibri Light</vt:lpstr>
      <vt:lpstr>Cambria Math</vt:lpstr>
      <vt:lpstr>Symbol</vt:lpstr>
      <vt:lpstr>Times New Roman</vt:lpstr>
      <vt:lpstr>Wingdings</vt:lpstr>
      <vt:lpstr>默认设计模板</vt:lpstr>
      <vt:lpstr>第4章 关系规范化理论</vt:lpstr>
      <vt:lpstr>PowerPoint 演示文稿</vt:lpstr>
      <vt:lpstr>PowerPoint 演示文稿</vt:lpstr>
      <vt:lpstr>PowerPoint 演示文稿</vt:lpstr>
      <vt:lpstr>多属性依赖集候选关键字求解算法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例3：求下列函数依赖集的最小覆盖</vt:lpstr>
      <vt:lpstr>U=(A,B,C,D,E,F,G)</vt:lpstr>
      <vt:lpstr>PowerPoint 演示文稿</vt:lpstr>
      <vt:lpstr>PowerPoint 演示文稿</vt:lpstr>
      <vt:lpstr>PowerPoint 演示文稿</vt:lpstr>
      <vt:lpstr>PowerPoint 演示文稿</vt:lpstr>
      <vt:lpstr>PowerPoint 演示文稿</vt:lpstr>
      <vt:lpstr>实例分析</vt:lpstr>
      <vt:lpstr>PowerPoint 演示文稿</vt:lpstr>
      <vt:lpstr>1.模式分解的概念</vt:lpstr>
      <vt:lpstr>PowerPoint 演示文稿</vt:lpstr>
      <vt:lpstr>求Fi的方法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例题：设有关系模式R（A，B，C，D，E，P），R的函数依赖集为： F{C→B,E→D,D→B,B → D,BC →D,DC →A}   求R的一个满足3NF的无损连接和函数依赖保持的分解</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总结</vt:lpstr>
      <vt:lpstr>作业</vt:lpstr>
    </vt:vector>
  </TitlesOfParts>
  <Manager/>
  <Company>微软中国</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未定义</dc:creator>
  <cp:keywords/>
  <dc:description/>
  <cp:lastModifiedBy>xuhui</cp:lastModifiedBy>
  <cp:revision>254</cp:revision>
  <dcterms:created xsi:type="dcterms:W3CDTF">2014-01-06T05:16:49Z</dcterms:created>
  <dcterms:modified xsi:type="dcterms:W3CDTF">2018-04-17T15:04:21Z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