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24" r:id="rId2"/>
    <p:sldId id="2525" r:id="rId3"/>
    <p:sldId id="2526" r:id="rId4"/>
    <p:sldId id="2527" r:id="rId5"/>
    <p:sldId id="2528" r:id="rId6"/>
    <p:sldId id="2529" r:id="rId7"/>
    <p:sldId id="2530" r:id="rId8"/>
    <p:sldId id="2531" r:id="rId9"/>
    <p:sldId id="2533" r:id="rId10"/>
    <p:sldId id="2534" r:id="rId11"/>
    <p:sldId id="25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034" autoAdjust="0"/>
  </p:normalViewPr>
  <p:slideViewPr>
    <p:cSldViewPr snapToGrid="0" snapToObjects="1" showGuides="1">
      <p:cViewPr varScale="1">
        <p:scale>
          <a:sx n="115" d="100"/>
          <a:sy n="115" d="100"/>
        </p:scale>
        <p:origin x="318" y="10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11/17/2020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11/17/2020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pPr marL="0" marR="0" algn="ctr">
              <a:spcBef>
                <a:spcPts val="0"/>
              </a:spcBef>
              <a:spcAft>
                <a:spcPts val="0"/>
              </a:spcAft>
            </a:pPr>
            <a:r>
              <a:rPr lang="ro-RO" sz="4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Teoria salariilor de eficiența</a:t>
            </a:r>
            <a:endParaRPr lang="en-US" sz="44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noAutofit/>
          </a:bodyPr>
          <a:lstStyle/>
          <a:p>
            <a:pPr marL="0" marR="0">
              <a:lnSpc>
                <a:spcPct val="107000"/>
              </a:lnSpc>
              <a:spcBef>
                <a:spcPts val="0"/>
              </a:spcBef>
              <a:spcAft>
                <a:spcPts val="800"/>
              </a:spcAft>
            </a:pP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Grama Nicolae, Ionița Radu,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Mosessohn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Vlad, Salcie Cristian,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Ceaparu</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Iustina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332CA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xmlns=""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6A315-A63C-45A1-AE01-0EBA6B438842}"/>
              </a:ext>
            </a:extLst>
          </p:cNvPr>
          <p:cNvSpPr txBox="1"/>
          <p:nvPr/>
        </p:nvSpPr>
        <p:spPr>
          <a:xfrm>
            <a:off x="664465" y="856051"/>
            <a:ext cx="6912863" cy="2031325"/>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rPr>
              <a:t>Daca </a:t>
            </a:r>
            <a:r>
              <a:rPr lang="ro-RO" sz="1800" dirty="0" smtClean="0">
                <a:effectLst/>
                <a:latin typeface="Times New Roman" panose="02020603050405020304" pitchFamily="18" charset="0"/>
                <a:ea typeface="Calibri" panose="020F0502020204030204" pitchFamily="34" charset="0"/>
              </a:rPr>
              <a:t>dorinț</a:t>
            </a:r>
            <a:r>
              <a:rPr lang="en-US" sz="1800" smtClean="0">
                <a:effectLst/>
                <a:latin typeface="Times New Roman" panose="02020603050405020304" pitchFamily="18" charset="0"/>
                <a:ea typeface="Calibri" panose="020F0502020204030204" pitchFamily="34" charset="0"/>
              </a:rPr>
              <a:t>a</a:t>
            </a:r>
            <a:r>
              <a:rPr lang="ro-RO" sz="1800" smtClean="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lui Ford a fost de a păstra angajații, atunci înseamnă că prin „</a:t>
            </a:r>
            <a:r>
              <a:rPr lang="ro-RO" sz="1800" dirty="0" err="1">
                <a:effectLst/>
                <a:latin typeface="Times New Roman" panose="02020603050405020304" pitchFamily="18" charset="0"/>
                <a:ea typeface="Calibri" panose="020F0502020204030204" pitchFamily="34" charset="0"/>
              </a:rPr>
              <a:t>Five-Dollar</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Day</a:t>
            </a:r>
            <a:r>
              <a:rPr lang="ro-RO" sz="1800" dirty="0">
                <a:effectLst/>
                <a:latin typeface="Times New Roman" panose="02020603050405020304" pitchFamily="18" charset="0"/>
                <a:ea typeface="Calibri" panose="020F0502020204030204" pitchFamily="34" charset="0"/>
              </a:rPr>
              <a:t>” i-a fost îndeplinită această dorință. La câteva zile după anunț, au venit la Detroit mii de solicitanți din regiunea </a:t>
            </a:r>
            <a:r>
              <a:rPr lang="ro-RO" sz="1800" dirty="0" err="1">
                <a:effectLst/>
                <a:latin typeface="Times New Roman" panose="02020603050405020304" pitchFamily="18" charset="0"/>
                <a:ea typeface="Calibri" panose="020F0502020204030204" pitchFamily="34" charset="0"/>
              </a:rPr>
              <a:t>Midwest</a:t>
            </a:r>
            <a:r>
              <a:rPr lang="ro-RO" sz="1800" dirty="0">
                <a:effectLst/>
                <a:latin typeface="Times New Roman" panose="02020603050405020304" pitchFamily="18" charset="0"/>
                <a:ea typeface="Calibri" panose="020F0502020204030204" pitchFamily="34" charset="0"/>
              </a:rPr>
              <a:t> pentru a lucra la Ford. Compania a fost copleșită, au izbucnit revolte, iar mulțimile au fost îndepărtate cu incendii chiar în ianuarie. Compania a anunțat că va angaja numai oameni ce au locuit în Detroit cel puțin 6 luni, iar situația a intrat încet înapoi sub control</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0426994-3BD2-4150-B32D-4C579DEBD325}"/>
              </a:ext>
            </a:extLst>
          </p:cNvPr>
          <p:cNvPicPr>
            <a:picLocks noChangeAspect="1"/>
          </p:cNvPicPr>
          <p:nvPr/>
        </p:nvPicPr>
        <p:blipFill>
          <a:blip r:embed="rId2"/>
          <a:stretch>
            <a:fillRect/>
          </a:stretch>
        </p:blipFill>
        <p:spPr>
          <a:xfrm>
            <a:off x="7912608" y="1298690"/>
            <a:ext cx="3868250" cy="4747205"/>
          </a:xfrm>
          <a:prstGeom prst="rect">
            <a:avLst/>
          </a:prstGeom>
        </p:spPr>
      </p:pic>
      <p:sp>
        <p:nvSpPr>
          <p:cNvPr id="8" name="TextBox 7">
            <a:extLst>
              <a:ext uri="{FF2B5EF4-FFF2-40B4-BE49-F238E27FC236}">
                <a16:creationId xmlns:a16="http://schemas.microsoft.com/office/drawing/2014/main" id="{6B30450B-71EB-4D40-904A-1B75A53E72CD}"/>
              </a:ext>
            </a:extLst>
          </p:cNvPr>
          <p:cNvSpPr txBox="1"/>
          <p:nvPr/>
        </p:nvSpPr>
        <p:spPr>
          <a:xfrm>
            <a:off x="664465" y="2952654"/>
            <a:ext cx="7229856" cy="2585323"/>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rPr>
              <a:t>Politica lui Ford a demonstrat că salariile mai mari pentru angajați le permitea să își cumpere mașinile pe care le produceau, îmbunătățind economia locală. </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O alta măsură luată de Ford a fost aceea de a reduce săptămână de lucru la 5 zile, cu 8 ore pe zi. Un motiv pentru care această măsură a fost luată este acela de a crește și mai mult productivitatea, deoarece era așteptat că muncitorii să depună mai mult efort la muncă pentru timpul liber în plus.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8396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1074595"/>
            <a:ext cx="10488169" cy="891250"/>
          </a:xfrm>
        </p:spPr>
        <p:txBody>
          <a:bodyPr/>
          <a:lstStyle/>
          <a:p>
            <a:r>
              <a:rPr lang="ro-RO" sz="4400" dirty="0">
                <a:effectLst/>
                <a:ea typeface="Calibri" panose="020F0502020204030204" pitchFamily="34" charset="0"/>
              </a:rPr>
              <a:t>Referințe</a:t>
            </a:r>
            <a:endParaRPr lang="en-US" sz="3600" dirty="0"/>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2548128"/>
            <a:ext cx="10192512" cy="2739211"/>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Akerlof</a:t>
            </a:r>
            <a:r>
              <a:rPr lang="en-US" sz="2800" dirty="0">
                <a:latin typeface="Times New Roman" panose="02020603050405020304" pitchFamily="18" charset="0"/>
                <a:cs typeface="Times New Roman" panose="02020603050405020304" pitchFamily="18" charset="0"/>
              </a:rPr>
              <a:t>, George ; Yellen, Janet (1986). „</a:t>
            </a:r>
            <a:r>
              <a:rPr lang="en-US" sz="2800" dirty="0" err="1">
                <a:latin typeface="Times New Roman" panose="02020603050405020304" pitchFamily="18" charset="0"/>
                <a:cs typeface="Times New Roman" panose="02020603050405020304" pitchFamily="18" charset="0"/>
              </a:rPr>
              <a:t>Modele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salariale</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eficiență</a:t>
            </a:r>
            <a:r>
              <a:rPr lang="en-US" sz="2800" dirty="0">
                <a:latin typeface="Times New Roman" panose="02020603050405020304" pitchFamily="18" charset="0"/>
                <a:cs typeface="Times New Roman" panose="02020603050405020304" pitchFamily="18" charset="0"/>
              </a:rPr>
              <a:t> ale </a:t>
            </a:r>
            <a:r>
              <a:rPr lang="en-US" sz="2800" dirty="0" err="1">
                <a:latin typeface="Times New Roman" panose="02020603050405020304" pitchFamily="18" charset="0"/>
                <a:cs typeface="Times New Roman" panose="02020603050405020304" pitchFamily="18" charset="0"/>
              </a:rPr>
              <a:t>pieței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muncii</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Schlicht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Ekkehart</a:t>
            </a:r>
            <a:r>
              <a:rPr lang="en-US" sz="2800" dirty="0">
                <a:latin typeface="Times New Roman" panose="02020603050405020304" pitchFamily="18" charset="0"/>
                <a:cs typeface="Times New Roman" panose="02020603050405020304" pitchFamily="18" charset="0"/>
              </a:rPr>
              <a:t> (2016). „</a:t>
            </a:r>
            <a:r>
              <a:rPr lang="en-US" sz="2800" dirty="0" err="1">
                <a:latin typeface="Times New Roman" panose="02020603050405020304" pitchFamily="18" charset="0"/>
                <a:cs typeface="Times New Roman" panose="02020603050405020304" pitchFamily="18" charset="0"/>
              </a:rPr>
              <a:t>Salarii</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eficiență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variante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implicații</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https://www.thehenryford.org/explore/blog/fords-five-dollar-day/</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40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441845"/>
            <a:ext cx="7252505" cy="667627"/>
          </a:xfrm>
        </p:spPr>
        <p:txBody>
          <a:bodyPr/>
          <a:lstStyle/>
          <a:p>
            <a:r>
              <a:rPr lang="ro-RO" dirty="0"/>
              <a:t>Definiție</a:t>
            </a:r>
            <a:br>
              <a:rPr lang="ro-RO" dirty="0"/>
            </a:br>
            <a:endParaRPr lang="ro-RO" dirty="0"/>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1651452"/>
            <a:ext cx="9793225" cy="3539430"/>
          </a:xfrm>
          <a:prstGeom prst="rect">
            <a:avLst/>
          </a:prstGeom>
          <a:noFill/>
        </p:spPr>
        <p:txBody>
          <a:bodyPr wrap="square" rtlCol="0">
            <a:spAutoFit/>
          </a:bodyPr>
          <a:lstStyle/>
          <a:p>
            <a:pPr marL="285750" indent="-285750">
              <a:buFont typeface="Arial" panose="020B0604020202020204" pitchFamily="34" charset="0"/>
              <a:buChar char="•"/>
            </a:pPr>
            <a:r>
              <a:rPr lang="ro-RO" sz="2800" dirty="0">
                <a:effectLst/>
                <a:latin typeface="Times New Roman" panose="02020603050405020304" pitchFamily="18" charset="0"/>
                <a:ea typeface="Calibri" panose="020F0502020204030204" pitchFamily="34" charset="0"/>
              </a:rPr>
              <a:t>Termenul </a:t>
            </a:r>
            <a:r>
              <a:rPr lang="ro-RO" sz="2800" b="1" dirty="0">
                <a:effectLst/>
                <a:latin typeface="Times New Roman" panose="02020603050405020304" pitchFamily="18" charset="0"/>
                <a:ea typeface="Calibri" panose="020F0502020204030204" pitchFamily="34" charset="0"/>
              </a:rPr>
              <a:t>salarii de eficiență </a:t>
            </a:r>
            <a:r>
              <a:rPr lang="ro-RO" sz="2800" dirty="0">
                <a:effectLst/>
                <a:latin typeface="Times New Roman" panose="02020603050405020304" pitchFamily="18" charset="0"/>
                <a:ea typeface="Calibri" panose="020F0502020204030204" pitchFamily="34" charset="0"/>
              </a:rPr>
              <a:t>a fost introdus de </a:t>
            </a:r>
            <a:r>
              <a:rPr lang="ro-RO" sz="2800" b="1" dirty="0">
                <a:effectLst/>
                <a:latin typeface="Times New Roman" panose="02020603050405020304" pitchFamily="18" charset="0"/>
                <a:ea typeface="Calibri" panose="020F0502020204030204" pitchFamily="34" charset="0"/>
              </a:rPr>
              <a:t>Alfred Marshall </a:t>
            </a:r>
            <a:r>
              <a:rPr lang="ro-RO" sz="2800" dirty="0">
                <a:effectLst/>
                <a:latin typeface="Times New Roman" panose="02020603050405020304" pitchFamily="18" charset="0"/>
                <a:ea typeface="Calibri" panose="020F0502020204030204" pitchFamily="34" charset="0"/>
              </a:rPr>
              <a:t>pentru a desemna salariul pe unitate de eficiență a muncii. </a:t>
            </a:r>
            <a:endParaRPr lang="en-US" sz="2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ro-RO" sz="2800" dirty="0">
                <a:effectLst/>
                <a:latin typeface="Times New Roman" panose="02020603050405020304" pitchFamily="18" charset="0"/>
                <a:ea typeface="Calibri" panose="020F0502020204030204" pitchFamily="34" charset="0"/>
              </a:rPr>
              <a:t>Utilizarea modernă a termenului este destul de diferită și se referă la ideea că salariile mai mari pot crește eficiența lucrătorilor</a:t>
            </a:r>
            <a:r>
              <a:rPr lang="en-US" sz="2800" dirty="0">
                <a:latin typeface="Times New Roman" panose="02020603050405020304" pitchFamily="18" charset="0"/>
                <a:ea typeface="Calibri" panose="020F0502020204030204" pitchFamily="34" charset="0"/>
              </a:rPr>
              <a:t>.</a:t>
            </a:r>
            <a:endParaRPr lang="en-US" sz="2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ro-RO" sz="2800" dirty="0">
                <a:effectLst/>
                <a:latin typeface="Times New Roman" panose="02020603050405020304" pitchFamily="18" charset="0"/>
                <a:ea typeface="Calibri" panose="020F0502020204030204" pitchFamily="34" charset="0"/>
              </a:rPr>
              <a:t>În economia muncii , ipoteza „</a:t>
            </a:r>
            <a:r>
              <a:rPr lang="ro-RO" sz="2800" i="1" dirty="0">
                <a:effectLst/>
                <a:latin typeface="Times New Roman" panose="02020603050405020304" pitchFamily="18" charset="0"/>
                <a:ea typeface="Calibri" panose="020F0502020204030204" pitchFamily="34" charset="0"/>
              </a:rPr>
              <a:t>salariului de eficiență</a:t>
            </a:r>
            <a:r>
              <a:rPr lang="ro-RO" sz="2800" dirty="0">
                <a:effectLst/>
                <a:latin typeface="Times New Roman" panose="02020603050405020304" pitchFamily="18" charset="0"/>
                <a:ea typeface="Calibri" panose="020F0502020204030204" pitchFamily="34" charset="0"/>
              </a:rPr>
              <a:t>” susține că salariile, cel puțin pe unele piețe ale muncii, se formează într-un mod care nu reflecta compensarea pieței</a:t>
            </a:r>
            <a:r>
              <a:rPr lang="en-US" sz="2800" dirty="0">
                <a:effectLst/>
                <a:latin typeface="Times New Roman" panose="02020603050405020304" pitchFamily="18" charset="0"/>
                <a:ea typeface="Calibri" panose="020F0502020204030204" pitchFamily="34" charset="0"/>
              </a:rPr>
              <a:t>.</a:t>
            </a:r>
            <a:endParaRPr lang="en-US" sz="2800" dirty="0"/>
          </a:p>
        </p:txBody>
      </p:sp>
    </p:spTree>
    <p:extLst>
      <p:ext uri="{BB962C8B-B14F-4D97-AF65-F5344CB8AC3E}">
        <p14:creationId xmlns:p14="http://schemas.microsoft.com/office/powerpoint/2010/main" val="1637630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1074595"/>
            <a:ext cx="10488169" cy="891250"/>
          </a:xfrm>
        </p:spPr>
        <p:txBody>
          <a:bodyPr/>
          <a:lstStyle/>
          <a:p>
            <a:r>
              <a:rPr lang="ro-RO" sz="3200" dirty="0">
                <a:effectLst/>
                <a:ea typeface="Calibri" panose="020F0502020204030204" pitchFamily="34" charset="0"/>
              </a:rPr>
              <a:t>Există mai multe teorii despre motivul pentru care managerii plătesc salarii de eficiență:</a:t>
            </a:r>
            <a:r>
              <a:rPr lang="en-US" sz="2400" dirty="0"/>
              <a:t/>
            </a:r>
            <a:br>
              <a:rPr lang="en-US" sz="2400" dirty="0"/>
            </a:br>
            <a:endParaRPr lang="en-US" sz="2400" dirty="0"/>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2365248"/>
            <a:ext cx="9793225" cy="2554545"/>
          </a:xfrm>
          <a:prstGeom prst="rect">
            <a:avLst/>
          </a:prstGeom>
          <a:noFill/>
        </p:spPr>
        <p:txBody>
          <a:bodyPr wrap="square" rtlCol="0">
            <a:spAutoFit/>
          </a:bodyPr>
          <a:lstStyle/>
          <a:p>
            <a:pPr marL="342900" indent="-3429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Evitarea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sustragerii</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o-RO" sz="3200" dirty="0">
                <a:effectLst/>
                <a:latin typeface="Times New Roman" panose="02020603050405020304" pitchFamily="18" charset="0"/>
                <a:ea typeface="Calibri" panose="020F0502020204030204" pitchFamily="34" charset="0"/>
                <a:cs typeface="Times New Roman" panose="02020603050405020304" pitchFamily="18" charset="0"/>
              </a:rPr>
              <a:t>Minimizarea cifrei de afaceri</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ro-RO" sz="3200" dirty="0">
                <a:effectLst/>
                <a:latin typeface="Times New Roman" panose="02020603050405020304" pitchFamily="18" charset="0"/>
                <a:ea typeface="Calibri" panose="020F0502020204030204" pitchFamily="34" charset="0"/>
                <a:cs typeface="Times New Roman" panose="02020603050405020304" pitchFamily="18" charset="0"/>
              </a:rPr>
              <a:t>Selecția</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ro-RO" sz="3200" dirty="0">
                <a:effectLst/>
                <a:latin typeface="Times New Roman" panose="02020603050405020304" pitchFamily="18" charset="0"/>
                <a:ea typeface="Calibri" panose="020F0502020204030204" pitchFamily="34" charset="0"/>
                <a:cs typeface="Times New Roman" panose="02020603050405020304" pitchFamily="18" charset="0"/>
              </a:rPr>
              <a:t>Teorii sociologice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ro-RO" sz="3200" dirty="0">
                <a:effectLst/>
                <a:latin typeface="Times New Roman" panose="02020603050405020304" pitchFamily="18" charset="0"/>
                <a:ea typeface="Calibri" panose="020F0502020204030204" pitchFamily="34" charset="0"/>
                <a:cs typeface="Times New Roman" panose="02020603050405020304" pitchFamily="18" charset="0"/>
              </a:rPr>
              <a:t>Teorii nutriționale </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3416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441845"/>
            <a:ext cx="7252505" cy="891250"/>
          </a:xfrm>
        </p:spPr>
        <p:txBody>
          <a:bodyPr/>
          <a:lstStyle/>
          <a:p>
            <a:r>
              <a:rPr lang="en-US" dirty="0" err="1"/>
              <a:t>Sustragerea</a:t>
            </a:r>
            <a:r>
              <a:rPr lang="en-US" dirty="0"/>
              <a:t/>
            </a:r>
            <a:br>
              <a:rPr lang="en-US" dirty="0"/>
            </a:br>
            <a:r>
              <a:rPr lang="en-US" dirty="0"/>
              <a:t/>
            </a:r>
            <a:br>
              <a:rPr lang="en-US" dirty="0"/>
            </a:br>
            <a:endParaRPr lang="en-US" dirty="0"/>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1999488"/>
            <a:ext cx="9793225" cy="1754326"/>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rPr>
              <a:t>Sustragerea se referă la faptul că un contract complet în lumea reală nu există, sau dacă există, asta se întâmplă foarte rar. Acest lucru implica faptul că ambele parți ale contractului au o anumită cantitate de discreție</a:t>
            </a:r>
            <a:r>
              <a:rPr lang="en-US" sz="1800" dirty="0">
                <a:effectLst/>
                <a:latin typeface="Times New Roman" panose="02020603050405020304" pitchFamily="18" charset="0"/>
                <a:ea typeface="Calibri" panose="020F0502020204030204" pitchFamily="34" charset="0"/>
              </a:rPr>
              <a:t>.</a:t>
            </a:r>
          </a:p>
          <a:p>
            <a:r>
              <a:rPr lang="ro-RO" dirty="0">
                <a:effectLst/>
                <a:latin typeface="Times New Roman" panose="02020603050405020304" pitchFamily="18" charset="0"/>
                <a:ea typeface="Calibri" panose="020F0502020204030204" pitchFamily="34" charset="0"/>
              </a:rPr>
              <a:t>În modelul </a:t>
            </a:r>
            <a:r>
              <a:rPr lang="ro-RO" dirty="0" err="1">
                <a:effectLst/>
                <a:latin typeface="Times New Roman" panose="02020603050405020304" pitchFamily="18" charset="0"/>
                <a:ea typeface="Calibri" panose="020F0502020204030204" pitchFamily="34" charset="0"/>
              </a:rPr>
              <a:t>Shapiro</a:t>
            </a:r>
            <a:r>
              <a:rPr lang="ro-RO" dirty="0">
                <a:effectLst/>
                <a:latin typeface="Times New Roman" panose="02020603050405020304" pitchFamily="18" charset="0"/>
                <a:ea typeface="Calibri" panose="020F0502020204030204" pitchFamily="34" charset="0"/>
              </a:rPr>
              <a:t> și </a:t>
            </a:r>
            <a:r>
              <a:rPr lang="ro-RO" dirty="0" err="1">
                <a:effectLst/>
                <a:latin typeface="Times New Roman" panose="02020603050405020304" pitchFamily="18" charset="0"/>
                <a:ea typeface="Calibri" panose="020F0502020204030204" pitchFamily="34" charset="0"/>
              </a:rPr>
              <a:t>Stiglitz</a:t>
            </a:r>
            <a:r>
              <a:rPr lang="ro-RO" dirty="0">
                <a:effectLst/>
                <a:latin typeface="Times New Roman" panose="02020603050405020304" pitchFamily="18" charset="0"/>
                <a:ea typeface="Calibri" panose="020F0502020204030204" pitchFamily="34" charset="0"/>
              </a:rPr>
              <a:t>, lucrătorii fie lucrează, fie se sustrag, iar dacă se sustrag, au o anumită probabilitate de a fi prinși, cu pedeapsa de a fi concediați</a:t>
            </a:r>
            <a:endParaRPr lang="en-US"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p:txBody>
      </p:sp>
      <p:pic>
        <p:nvPicPr>
          <p:cNvPr id="1026" name="Picture 2">
            <a:extLst>
              <a:ext uri="{FF2B5EF4-FFF2-40B4-BE49-F238E27FC236}">
                <a16:creationId xmlns:a16="http://schemas.microsoft.com/office/drawing/2014/main" id="{DE178FC2-92F9-49DC-B2C5-28685A9AA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064" y="3305250"/>
            <a:ext cx="3076957" cy="2461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E93822-DC16-4441-98F2-6904275A817F}"/>
              </a:ext>
            </a:extLst>
          </p:cNvPr>
          <p:cNvSpPr txBox="1"/>
          <p:nvPr/>
        </p:nvSpPr>
        <p:spPr>
          <a:xfrm>
            <a:off x="1106423" y="4021651"/>
            <a:ext cx="6477001" cy="1477328"/>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de evitare nu prezice că cea mai mare parte a șomerilor sunt aceia care sunt concediați pentru faptul că evită, deoarece dacă amenințarea asociată cu concedierea ar fi eficientă, s-ar produce scăderi în rândul forței de muncă a celor care se sustrag.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53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6A315-A63C-45A1-AE01-0EBA6B438842}"/>
              </a:ext>
            </a:extLst>
          </p:cNvPr>
          <p:cNvSpPr txBox="1"/>
          <p:nvPr/>
        </p:nvSpPr>
        <p:spPr>
          <a:xfrm>
            <a:off x="1472183" y="1121664"/>
            <a:ext cx="7830313" cy="4917565"/>
          </a:xfrm>
          <a:prstGeom prst="rect">
            <a:avLst/>
          </a:prstGeom>
          <a:noFill/>
        </p:spPr>
        <p:txBody>
          <a:bodyPr wrap="square" rtlCol="0">
            <a:spAutoFit/>
          </a:bodyPr>
          <a:lstStyle/>
          <a:p>
            <a:pPr marL="0" marR="0">
              <a:lnSpc>
                <a:spcPct val="107000"/>
              </a:lnSpc>
              <a:spcBef>
                <a:spcPts val="0"/>
              </a:spcBef>
              <a:spcAft>
                <a:spcPts val="800"/>
              </a:spcAft>
            </a:pPr>
            <a:r>
              <a:rPr lang="ro-RO" sz="2400" dirty="0">
                <a:effectLst/>
                <a:latin typeface="Times New Roman" panose="02020603050405020304" pitchFamily="18" charset="0"/>
                <a:ea typeface="Calibri" panose="020F0502020204030204" pitchFamily="34" charset="0"/>
                <a:cs typeface="Times New Roman" panose="02020603050405020304" pitchFamily="18" charset="0"/>
              </a:rPr>
              <a:t>Contractele de muncă mai sofisticate pot reduce sau elimină șomajul involuntar. Ca exemplu, utilizarea salariilor de vechime pentru a rezolva problema stimulentului, unde inițial lucrătorii sunt plătiți mai puțin decât productivitatea lor marginală, iar pe măsură ce lucrează eficient în timp în cadrul companiei, câștigurile cresc.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400" dirty="0">
                <a:effectLst/>
                <a:latin typeface="Times New Roman" panose="02020603050405020304" pitchFamily="18" charset="0"/>
                <a:ea typeface="Calibri" panose="020F0502020204030204" pitchFamily="34" charset="0"/>
                <a:cs typeface="Times New Roman" panose="02020603050405020304" pitchFamily="18" charset="0"/>
              </a:rPr>
              <a:t>Cu toate acestea, o critică semnificativă este că pericolul moral ar fi transferat angajatorilor, deoarece aceștia sunt responsabili de monitorizarea efortului lucrătorului. Astfel firmele ar putea să concedieze lucrătorii mai în vârstă care au ajuns să fie plătiți peste produsul marginal, și angaja noi muncitori mai ieftini, creând o problemă de credibilitate.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1057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1233091"/>
            <a:ext cx="10488169" cy="891250"/>
          </a:xfrm>
        </p:spPr>
        <p:txBody>
          <a:bodyPr/>
          <a:lstStyle/>
          <a:p>
            <a:pPr marL="0" marR="0">
              <a:lnSpc>
                <a:spcPct val="107000"/>
              </a:lnSpc>
              <a:spcBef>
                <a:spcPts val="0"/>
              </a:spcBef>
              <a:spcAft>
                <a:spcPts val="800"/>
              </a:spcAft>
            </a:pPr>
            <a:r>
              <a:rPr lang="ro-RO" sz="3600" b="0" dirty="0">
                <a:effectLst/>
                <a:ea typeface="Calibri" panose="020F0502020204030204" pitchFamily="34" charset="0"/>
                <a:cs typeface="Times New Roman" panose="02020603050405020304" pitchFamily="18" charset="0"/>
              </a:rPr>
              <a:t>Rotația forței de muncă</a:t>
            </a:r>
            <a:endParaRPr lang="en-US" sz="3600" b="0"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986A315-A63C-45A1-AE01-0EBA6B438842}"/>
              </a:ext>
            </a:extLst>
          </p:cNvPr>
          <p:cNvSpPr txBox="1"/>
          <p:nvPr/>
        </p:nvSpPr>
        <p:spPr>
          <a:xfrm>
            <a:off x="1199387" y="2558647"/>
            <a:ext cx="9793225" cy="2374689"/>
          </a:xfrm>
          <a:prstGeom prst="rect">
            <a:avLst/>
          </a:prstGeom>
          <a:noFill/>
        </p:spPr>
        <p:txBody>
          <a:bodyPr wrap="square" rtlCol="0">
            <a:spAutoFit/>
          </a:bodyPr>
          <a:lstStyle/>
          <a:p>
            <a:pPr marL="0" marR="0" indent="457200">
              <a:lnSpc>
                <a:spcPct val="107000"/>
              </a:lnSpc>
              <a:spcBef>
                <a:spcPts val="0"/>
              </a:spcBef>
              <a:spcAft>
                <a:spcPts val="800"/>
              </a:spcAft>
            </a:pPr>
            <a:r>
              <a:rPr lang="ro-RO" sz="2800" dirty="0">
                <a:effectLst/>
                <a:latin typeface="Times New Roman" panose="02020603050405020304" pitchFamily="18" charset="0"/>
                <a:ea typeface="Calibri" panose="020F0502020204030204" pitchFamily="34" charset="0"/>
                <a:cs typeface="Times New Roman" panose="02020603050405020304" pitchFamily="18" charset="0"/>
              </a:rPr>
              <a:t>În ceea ce privește fluctuația forței de munca pentru ipoteza salariilor eficiente, firmele oferă, de asemenea, salarii mai mari decât compensarea pieței, datorită costului ridicat al înlocuirii lucrătorilor (căutare, recrutare, costuri de formare). O soluție astfel, fiind, din nou, contractele de muncă mai sofisticate.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666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1074595"/>
            <a:ext cx="10488169" cy="891250"/>
          </a:xfrm>
        </p:spPr>
        <p:txBody>
          <a:bodyPr/>
          <a:lstStyle/>
          <a:p>
            <a:pPr marL="0" marR="0">
              <a:lnSpc>
                <a:spcPct val="107000"/>
              </a:lnSpc>
              <a:spcBef>
                <a:spcPts val="0"/>
              </a:spcBef>
              <a:spcAft>
                <a:spcPts val="800"/>
              </a:spcAft>
            </a:pPr>
            <a:r>
              <a:rPr lang="ro-RO" sz="4400" b="0" dirty="0">
                <a:ea typeface="Calibri" panose="020F0502020204030204" pitchFamily="34" charset="0"/>
                <a:cs typeface="Times New Roman" panose="02020603050405020304" pitchFamily="18" charset="0"/>
              </a:rPr>
              <a:t>Selecția</a:t>
            </a:r>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1965845"/>
            <a:ext cx="9793225" cy="3908762"/>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rPr>
              <a:t>În teoriile salariale de selecție se presupune că performanța la locul de muncă depinde de „abilitate” și că lucrătorii sunt eterogeni în ceea ce privește abilitatea.</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ro-RO" sz="1800" dirty="0">
                <a:effectLst/>
                <a:latin typeface="Times New Roman" panose="02020603050405020304" pitchFamily="18" charset="0"/>
                <a:ea typeface="Calibri" panose="020F0502020204030204" pitchFamily="34" charset="0"/>
              </a:rPr>
              <a:t>Auto-selecția (adesea denumită selecție adversă) apare dacă capacitatea lucrătorilor și salariile de rezervare sunt corelate pozitiv</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Există două ipoteze cruciale</a:t>
            </a:r>
            <a:r>
              <a:rPr lang="en-US" dirty="0">
                <a:latin typeface="Times New Roman" panose="02020603050405020304" pitchFamily="18" charset="0"/>
                <a:ea typeface="Calibri" panose="020F0502020204030204" pitchFamily="34" charset="0"/>
              </a:rPr>
              <a:t>:</a:t>
            </a:r>
          </a:p>
          <a:p>
            <a:pPr marL="742950" lvl="1" indent="-285750">
              <a:buFont typeface="Arial" panose="020B0604020202020204" pitchFamily="34" charset="0"/>
              <a:buChar char="•"/>
            </a:pPr>
            <a:r>
              <a:rPr lang="ro-RO" sz="1800" dirty="0">
                <a:effectLst/>
                <a:latin typeface="Times New Roman" panose="02020603050405020304" pitchFamily="18" charset="0"/>
                <a:ea typeface="Calibri" panose="020F0502020204030204" pitchFamily="34" charset="0"/>
              </a:rPr>
              <a:t>firmele nu pot selecta solicitanții înainte sau după depunerea cererii</a:t>
            </a:r>
            <a:endParaRPr lang="en-US" sz="1800"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ro-RO" sz="1800" dirty="0">
                <a:effectLst/>
                <a:latin typeface="Times New Roman" panose="02020603050405020304" pitchFamily="18" charset="0"/>
                <a:ea typeface="Calibri" panose="020F0502020204030204" pitchFamily="34" charset="0"/>
              </a:rPr>
              <a:t>există o activitate independentă gratuită care realizează produsul marginal al lucrătorului (care este mai mare pentru lucrătorii mai productivi)</a:t>
            </a:r>
            <a:endParaRPr lang="en-US" dirty="0">
              <a:latin typeface="Times New Roman" panose="02020603050405020304" pitchFamily="18" charset="0"/>
              <a:ea typeface="Calibri" panose="020F0502020204030204" pitchFamily="34" charset="0"/>
            </a:endParaRPr>
          </a:p>
          <a:p>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dirty="0">
                <a:effectLst/>
                <a:latin typeface="Times New Roman" panose="02020603050405020304" pitchFamily="18" charset="0"/>
                <a:ea typeface="Calibri" panose="020F0502020204030204" pitchFamily="34" charset="0"/>
              </a:rPr>
              <a:t>Astfel, firmele cu salariu mic atrag doar participanții la loterie cu capacitate redusă, în timp ce firmele cu salarii mari atrag lucrători de toate abilitățile (adică în medie vor selecta lucrători medii)</a:t>
            </a:r>
            <a:r>
              <a:rPr lang="en-US" sz="1800" dirty="0">
                <a:effectLst/>
                <a:latin typeface="Times New Roman" panose="02020603050405020304" pitchFamily="18" charset="0"/>
                <a:ea typeface="Calibri" panose="020F0502020204030204" pitchFamily="34" charset="0"/>
              </a:rPr>
              <a:t>.</a:t>
            </a:r>
          </a:p>
          <a:p>
            <a:r>
              <a:rPr lang="ro-RO" sz="1800" dirty="0">
                <a:effectLst/>
                <a:latin typeface="Times New Roman" panose="02020603050405020304" pitchFamily="18" charset="0"/>
                <a:ea typeface="Calibri" panose="020F0502020204030204" pitchFamily="34" charset="0"/>
              </a:rPr>
              <a:t>Firmele pot fi, de asemenea, capabile să proiecteze dispozitive de auto-selecție sau de screening care să îi inducă pe lucrători să își dezvăluie adevăratele caracteristici</a:t>
            </a:r>
            <a:r>
              <a:rPr lang="en-US" dirty="0">
                <a:latin typeface="Times New Roman" panose="02020603050405020304" pitchFamily="18" charset="0"/>
                <a:ea typeface="Calibri" panose="020F0502020204030204" pitchFamily="34" charset="0"/>
              </a:rPr>
              <a: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1825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1106423" y="1074595"/>
            <a:ext cx="10488169" cy="891250"/>
          </a:xfrm>
        </p:spPr>
        <p:txBody>
          <a:bodyPr/>
          <a:lstStyle/>
          <a:p>
            <a:r>
              <a:rPr lang="ro-RO" sz="4400" b="0" dirty="0">
                <a:effectLst/>
                <a:ea typeface="Calibri" panose="020F0502020204030204" pitchFamily="34" charset="0"/>
                <a:cs typeface="Times New Roman" panose="02020603050405020304" pitchFamily="18" charset="0"/>
              </a:rPr>
              <a:t>Teorii Sociologice</a:t>
            </a:r>
            <a:r>
              <a:rPr lang="en-US" sz="3200" b="0" dirty="0">
                <a:effectLst/>
                <a:ea typeface="Calibri" panose="020F0502020204030204" pitchFamily="34" charset="0"/>
                <a:cs typeface="Times New Roman" panose="02020603050405020304" pitchFamily="18" charset="0"/>
              </a:rPr>
              <a:t/>
            </a:r>
            <a:br>
              <a:rPr lang="en-US" sz="3200" b="0" dirty="0">
                <a:effectLst/>
                <a:ea typeface="Calibri" panose="020F0502020204030204" pitchFamily="34" charset="0"/>
                <a:cs typeface="Times New Roman" panose="02020603050405020304" pitchFamily="18" charset="0"/>
              </a:rPr>
            </a:br>
            <a:r>
              <a:rPr lang="en-US" sz="3200" b="0" dirty="0"/>
              <a:t/>
            </a:r>
            <a:br>
              <a:rPr lang="en-US" sz="3200" b="0" dirty="0"/>
            </a:br>
            <a:endParaRPr lang="en-US" sz="3200" b="0" dirty="0"/>
          </a:p>
        </p:txBody>
      </p:sp>
      <p:sp>
        <p:nvSpPr>
          <p:cNvPr id="5" name="TextBox 4">
            <a:extLst>
              <a:ext uri="{FF2B5EF4-FFF2-40B4-BE49-F238E27FC236}">
                <a16:creationId xmlns:a16="http://schemas.microsoft.com/office/drawing/2014/main" id="{D986A315-A63C-45A1-AE01-0EBA6B438842}"/>
              </a:ext>
            </a:extLst>
          </p:cNvPr>
          <p:cNvSpPr txBox="1"/>
          <p:nvPr/>
        </p:nvSpPr>
        <p:spPr>
          <a:xfrm>
            <a:off x="1106423" y="1840992"/>
            <a:ext cx="9793225" cy="4247317"/>
          </a:xfrm>
          <a:prstGeom prst="rect">
            <a:avLst/>
          </a:prstGeom>
          <a:noFill/>
        </p:spPr>
        <p:txBody>
          <a:bodyPr wrap="square" rtlCol="0">
            <a:spAutoFit/>
          </a:bodyPr>
          <a:lstStyle/>
          <a:p>
            <a:r>
              <a:rPr lang="ro-RO" sz="1800" dirty="0" err="1">
                <a:effectLst/>
                <a:latin typeface="Times New Roman" panose="02020603050405020304" pitchFamily="18" charset="0"/>
                <a:ea typeface="Calibri" panose="020F0502020204030204" pitchFamily="34" charset="0"/>
              </a:rPr>
              <a:t>Solow</a:t>
            </a:r>
            <a:r>
              <a:rPr lang="ro-RO" sz="1800" dirty="0">
                <a:effectLst/>
                <a:latin typeface="Times New Roman" panose="02020603050405020304" pitchFamily="18" charset="0"/>
                <a:ea typeface="Calibri" panose="020F0502020204030204" pitchFamily="34" charset="0"/>
              </a:rPr>
              <a:t> (1981) a susținut că rigiditatea salarială se poate datora cel puțin parțial convențiilor sociale și principiilor comportamentului adecvat, care nu sunt în totalitate individualiste. </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ro-RO" sz="1800" dirty="0" err="1">
                <a:effectLst/>
                <a:latin typeface="Times New Roman" panose="02020603050405020304" pitchFamily="18" charset="0"/>
                <a:ea typeface="Calibri" panose="020F0502020204030204" pitchFamily="34" charset="0"/>
              </a:rPr>
              <a:t>Akerlof</a:t>
            </a:r>
            <a:r>
              <a:rPr lang="ro-RO" sz="1800" dirty="0">
                <a:effectLst/>
                <a:latin typeface="Times New Roman" panose="02020603050405020304" pitchFamily="18" charset="0"/>
                <a:ea typeface="Calibri" panose="020F0502020204030204" pitchFamily="34" charset="0"/>
              </a:rPr>
              <a:t> (1982) a furnizat primul model sociologic explicit care a condus la ipoteza salariului de eficiență</a:t>
            </a:r>
            <a:r>
              <a:rPr lang="en-US" sz="1800" dirty="0">
                <a:effectLst/>
                <a:latin typeface="Times New Roman" panose="02020603050405020304" pitchFamily="18" charset="0"/>
                <a:ea typeface="Calibri" panose="020F0502020204030204" pitchFamily="34" charset="0"/>
              </a:rPr>
              <a:t>. El </a:t>
            </a:r>
            <a:r>
              <a:rPr lang="ro-RO" sz="1800" dirty="0">
                <a:effectLst/>
                <a:latin typeface="Times New Roman" panose="02020603050405020304" pitchFamily="18" charset="0"/>
                <a:ea typeface="Calibri" panose="020F0502020204030204" pitchFamily="34" charset="0"/>
              </a:rPr>
              <a:t>susține că efortul lucrătorului depinde de normele de lucru ale grupului de referință relevant. </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ro-RO" sz="1800" dirty="0">
                <a:effectLst/>
                <a:latin typeface="Times New Roman" panose="02020603050405020304" pitchFamily="18" charset="0"/>
                <a:ea typeface="Calibri" panose="020F0502020204030204" pitchFamily="34" charset="0"/>
              </a:rPr>
              <a:t>Modelul sociologic poate explica fenomene inexplicabile în termeni neoclasici, cum ar fi motivul pentru care firmele nu concediază lucrătorii care se dovedesc a fi mai puțin productivi; de ce tarifele pe piese sunt atât de puțin utilizate chiar și acolo unde este posibil; și de ce firmele stabilesc standarde de muncă depășite de majoritatea lucrătorilor.</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O posibilă critică este că lucrătorii nu consideră neapărat salariile mari ca daruri, ci doar drept corecte (mai ales că de obicei 80% sau mai mulți dintre lucrători se consideră a fi în primul trimestru al productivității), caz în care nu vor primi reciproc efort.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461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5DAAB0"/>
        </a:solidFill>
        <a:effectLst/>
      </p:bgPr>
    </p:bg>
    <p:spTree>
      <p:nvGrpSpPr>
        <p:cNvPr id="1" name=""/>
        <p:cNvGrpSpPr/>
        <p:nvPr/>
      </p:nvGrpSpPr>
      <p:grpSpPr>
        <a:xfrm>
          <a:off x="0" y="0"/>
          <a:ext cx="0" cy="0"/>
          <a:chOff x="0" y="0"/>
          <a:chExt cx="0" cy="0"/>
        </a:xfrm>
      </p:grpSpPr>
      <p:pic>
        <p:nvPicPr>
          <p:cNvPr id="7" name="Picture Placeholder 5">
            <a:extLst>
              <a:ext uri="{FF2B5EF4-FFF2-40B4-BE49-F238E27FC236}">
                <a16:creationId xmlns:a16="http://schemas.microsoft.com/office/drawing/2014/main" id="{34C03CF2-7413-498C-BCA5-0C3FB47B15C9}"/>
              </a:ext>
              <a:ext uri="{C183D7F6-B498-43B3-948B-1728B52AA6E4}">
                <adec:decorative xmlns:adec="http://schemas.microsoft.com/office/drawing/2017/decorative" xmlns="" val="0"/>
              </a:ext>
            </a:extLst>
          </p:cNvPr>
          <p:cNvPicPr>
            <a:picLocks noGrp="1" noChangeAspect="1"/>
          </p:cNvPicPr>
          <p:nvPr>
            <p:ph type="pic" sz="quarter" idx="15"/>
          </p:nvPr>
        </p:nvPicPr>
        <p:blipFill>
          <a:blip r:embed="rId2"/>
          <a:srcRect t="14431" b="14431"/>
          <a:stretch/>
        </p:blipFill>
        <p:spPr>
          <a:xfrm>
            <a:off x="0" y="0"/>
            <a:ext cx="12192000" cy="6858000"/>
          </a:xfrm>
        </p:spPr>
      </p:pic>
      <p:sp>
        <p:nvSpPr>
          <p:cNvPr id="3" name="Title 2">
            <a:extLst>
              <a:ext uri="{FF2B5EF4-FFF2-40B4-BE49-F238E27FC236}">
                <a16:creationId xmlns:a16="http://schemas.microsoft.com/office/drawing/2014/main" id="{A3AF627B-3417-4599-8DE6-8B75B0F5C383}"/>
              </a:ext>
            </a:extLst>
          </p:cNvPr>
          <p:cNvSpPr>
            <a:spLocks noGrp="1"/>
          </p:cNvSpPr>
          <p:nvPr>
            <p:ph type="title"/>
          </p:nvPr>
        </p:nvSpPr>
        <p:spPr>
          <a:xfrm>
            <a:off x="243840" y="1676041"/>
            <a:ext cx="10488169" cy="891250"/>
          </a:xfrm>
        </p:spPr>
        <p:txBody>
          <a:bodyPr/>
          <a:lstStyle/>
          <a:p>
            <a:r>
              <a:rPr lang="en-US" sz="3200" dirty="0" err="1">
                <a:effectLst/>
                <a:ea typeface="Calibri" panose="020F0502020204030204" pitchFamily="34" charset="0"/>
              </a:rPr>
              <a:t>Studiu</a:t>
            </a:r>
            <a:r>
              <a:rPr lang="en-US" sz="3200" dirty="0">
                <a:effectLst/>
                <a:ea typeface="Calibri" panose="020F0502020204030204" pitchFamily="34" charset="0"/>
              </a:rPr>
              <a:t> de </a:t>
            </a:r>
            <a:r>
              <a:rPr lang="en-US" sz="3200" dirty="0" err="1">
                <a:effectLst/>
                <a:ea typeface="Calibri" panose="020F0502020204030204" pitchFamily="34" charset="0"/>
              </a:rPr>
              <a:t>caz</a:t>
            </a:r>
            <a:r>
              <a:rPr lang="en-US" sz="3200" dirty="0">
                <a:effectLst/>
                <a:ea typeface="Calibri" panose="020F0502020204030204" pitchFamily="34" charset="0"/>
              </a:rPr>
              <a:t> – Henry Ford (“5-dollar workday”)</a:t>
            </a:r>
            <a:endParaRPr lang="en-US" sz="2400" dirty="0"/>
          </a:p>
        </p:txBody>
      </p:sp>
      <p:sp>
        <p:nvSpPr>
          <p:cNvPr id="5" name="TextBox 4">
            <a:extLst>
              <a:ext uri="{FF2B5EF4-FFF2-40B4-BE49-F238E27FC236}">
                <a16:creationId xmlns:a16="http://schemas.microsoft.com/office/drawing/2014/main" id="{D986A315-A63C-45A1-AE01-0EBA6B438842}"/>
              </a:ext>
            </a:extLst>
          </p:cNvPr>
          <p:cNvSpPr txBox="1"/>
          <p:nvPr/>
        </p:nvSpPr>
        <p:spPr>
          <a:xfrm>
            <a:off x="547736" y="2258453"/>
            <a:ext cx="7476745" cy="4462760"/>
          </a:xfrm>
          <a:prstGeom prst="rect">
            <a:avLst/>
          </a:prstGeom>
          <a:noFill/>
        </p:spPr>
        <p:txBody>
          <a:bodyPr wrap="square" rtlCol="0">
            <a:spAutoFit/>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Pe 5 ianuarie 1914, Henry Ford împreună cu vice-președintele său, James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Couzens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au uimit întreaga lume când au anunțat că Ford Motor Company va dubla salariul angajaților la 5 dolari pe zi. Anunțul a ajuns în toate titlurile ziarelor și a editorialelor din lume. Era prima dată în lume când se întâmpla că un uriaș industrial bogat să își împartă profitul la un asemenea nivel cu muncitorii.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Într-o mare măsură, implementarea salariului de 5 dolari pe zi nu poate fi judecată fără a înțelege de fapt ce se petrecea cu linia de asamblare. Experimentele din 1913 până în 1914 au redus timpul necesar pentru construirea automobilelor “Model T” de la 12 ore și jumate la doar 93 de minute. Astfel, creșterea eficienței a scăzut costurile de producție, ceea ce a dus și la o scădere a prețurilor mașinilor. Oamenii erau dornici să cumpere toate mașinile pe care Ford le putea construi.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253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56</TotalTime>
  <Words>1134</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Constantia</vt:lpstr>
      <vt:lpstr>Gill Sans</vt:lpstr>
      <vt:lpstr>Helvetica Light</vt:lpstr>
      <vt:lpstr>Times New Roman</vt:lpstr>
      <vt:lpstr>Office Theme</vt:lpstr>
      <vt:lpstr>Teoria salariilor de eficiența</vt:lpstr>
      <vt:lpstr>Definiție </vt:lpstr>
      <vt:lpstr>Există mai multe teorii despre motivul pentru care managerii plătesc salarii de eficiență: </vt:lpstr>
      <vt:lpstr>Sustragerea  </vt:lpstr>
      <vt:lpstr>PowerPoint Presentation</vt:lpstr>
      <vt:lpstr>Rotația forței de muncă</vt:lpstr>
      <vt:lpstr>Selecția</vt:lpstr>
      <vt:lpstr>Teorii Sociologice  </vt:lpstr>
      <vt:lpstr>Studiu de caz – Henry Ford (“5-dollar workday”)</vt:lpstr>
      <vt:lpstr>PowerPoint Presentation</vt:lpstr>
      <vt:lpstr>Referințe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salariilor de eficiența</dc:title>
  <dc:creator>Nicolae GRAMA</dc:creator>
  <cp:lastModifiedBy>WansE</cp:lastModifiedBy>
  <cp:revision>30</cp:revision>
  <dcterms:created xsi:type="dcterms:W3CDTF">2020-11-16T16:40:20Z</dcterms:created>
  <dcterms:modified xsi:type="dcterms:W3CDTF">2020-11-17T06:33:58Z</dcterms:modified>
</cp:coreProperties>
</file>