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9" r:id="rId5"/>
    <p:sldId id="275" r:id="rId6"/>
    <p:sldId id="269" r:id="rId7"/>
    <p:sldId id="258" r:id="rId8"/>
    <p:sldId id="271" r:id="rId9"/>
    <p:sldId id="268" r:id="rId10"/>
    <p:sldId id="274" r:id="rId11"/>
    <p:sldId id="260" r:id="rId12"/>
    <p:sldId id="262" r:id="rId13"/>
    <p:sldId id="263" r:id="rId14"/>
    <p:sldId id="261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76" autoAdjust="0"/>
    <p:restoredTop sz="94660"/>
  </p:normalViewPr>
  <p:slideViewPr>
    <p:cSldViewPr snapToGrid="0">
      <p:cViewPr>
        <p:scale>
          <a:sx n="100" d="100"/>
          <a:sy n="100" d="100"/>
        </p:scale>
        <p:origin x="116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3F1A-8891-4079-8923-F2264C3D37B1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A2F4-3CE7-44BA-9445-FFBB785AD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19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3F1A-8891-4079-8923-F2264C3D37B1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A2F4-3CE7-44BA-9445-FFBB785AD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29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3F1A-8891-4079-8923-F2264C3D37B1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A2F4-3CE7-44BA-9445-FFBB785AD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60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3F1A-8891-4079-8923-F2264C3D37B1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A2F4-3CE7-44BA-9445-FFBB785AD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145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3F1A-8891-4079-8923-F2264C3D37B1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A2F4-3CE7-44BA-9445-FFBB785AD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7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3F1A-8891-4079-8923-F2264C3D37B1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A2F4-3CE7-44BA-9445-FFBB785AD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49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3F1A-8891-4079-8923-F2264C3D37B1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A2F4-3CE7-44BA-9445-FFBB785AD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42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3F1A-8891-4079-8923-F2264C3D37B1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A2F4-3CE7-44BA-9445-FFBB785AD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8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3F1A-8891-4079-8923-F2264C3D37B1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A2F4-3CE7-44BA-9445-FFBB785AD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6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3F1A-8891-4079-8923-F2264C3D37B1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A2F4-3CE7-44BA-9445-FFBB785AD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98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3F1A-8891-4079-8923-F2264C3D37B1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A2F4-3CE7-44BA-9445-FFBB785AD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12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A3F1A-8891-4079-8923-F2264C3D37B1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9A2F4-3CE7-44BA-9445-FFBB785AD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4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COM, ActiveX, OLE Automation, TLB</a:t>
            </a:r>
            <a:br>
              <a:rPr lang="en-US" altLang="ko-KR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54538"/>
            <a:ext cx="9144000" cy="1655762"/>
          </a:xfrm>
        </p:spPr>
        <p:txBody>
          <a:bodyPr/>
          <a:lstStyle/>
          <a:p>
            <a:pPr algn="r"/>
            <a:r>
              <a:rPr lang="ko-KR" altLang="en-US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스크래핑센터</a:t>
            </a:r>
            <a:endParaRPr lang="en-US" altLang="ko-KR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r"/>
            <a:r>
              <a:rPr lang="ko-KR" altLang="en-US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최진영</a:t>
            </a:r>
            <a:endParaRPr lang="en-US" altLang="ko-KR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0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COM </a:t>
            </a:r>
            <a:r>
              <a:rPr lang="ko-KR" altLang="en-US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객체 구현</a:t>
            </a:r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인터페이스 포함</a:t>
            </a:r>
            <a:endParaRPr lang="en-US" altLang="ko-KR" sz="18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en-US" altLang="ko-KR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 </a:t>
            </a:r>
            <a:r>
              <a:rPr lang="ko-KR" altLang="en-US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객체 클래스 안에 인터페이스 구현 클래스를 포함</a:t>
            </a:r>
            <a:endParaRPr lang="en-US" altLang="ko-KR" sz="18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ko-KR" altLang="en-US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구문은 복잡하지만 디버깅이 쉽다</a:t>
            </a:r>
            <a:r>
              <a:rPr lang="en-US" altLang="ko-KR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  <a:p>
            <a:pPr lvl="1"/>
            <a:r>
              <a:rPr lang="en-US" altLang="ko-KR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MFC</a:t>
            </a:r>
            <a:r>
              <a:rPr lang="ko-KR" altLang="en-US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에서 사용</a:t>
            </a:r>
            <a:endParaRPr lang="en-US" altLang="ko-KR" sz="18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ko-KR" altLang="en-US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인터페이스 상속</a:t>
            </a:r>
            <a:endParaRPr lang="en-US" altLang="ko-KR" sz="18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en-US" altLang="ko-KR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</a:t>
            </a:r>
            <a:r>
              <a:rPr lang="ko-KR" altLang="en-US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객체 클래스를 인터페이스에서 상속</a:t>
            </a:r>
            <a:endParaRPr lang="en-US" altLang="ko-KR" sz="18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ko-KR" altLang="en-US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간단하다</a:t>
            </a:r>
            <a:r>
              <a:rPr lang="en-US" altLang="ko-KR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  <a:p>
            <a:pPr lvl="1"/>
            <a:r>
              <a:rPr lang="en-US" altLang="ko-KR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ATL</a:t>
            </a:r>
            <a:r>
              <a:rPr lang="ko-KR" altLang="en-US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에서 사용</a:t>
            </a:r>
            <a:endParaRPr lang="en-US" altLang="ko-KR" sz="18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sz="22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 </a:t>
            </a:r>
            <a:r>
              <a:rPr lang="ko-KR" altLang="en-US" sz="22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객체 클래스 정의</a:t>
            </a:r>
            <a:endParaRPr lang="en-US" altLang="ko-KR" sz="22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ko-KR" altLang="en-US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다중 인터페이스 구현을 위해 다중 상속 이용</a:t>
            </a:r>
            <a:endParaRPr lang="en-US" altLang="ko-KR" sz="18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en-US" altLang="ko-KR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 </a:t>
            </a:r>
            <a:r>
              <a:rPr lang="ko-KR" altLang="en-US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객체 구현 클래스에서는 모든 인터페이스 메서드를 제정의</a:t>
            </a:r>
            <a:endParaRPr lang="en-US" altLang="ko-KR" sz="18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en-US" altLang="ko-KR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IUnknown </a:t>
            </a:r>
          </a:p>
        </p:txBody>
      </p:sp>
    </p:spTree>
    <p:extLst>
      <p:ext uri="{BB962C8B-B14F-4D97-AF65-F5344CB8AC3E}">
        <p14:creationId xmlns:p14="http://schemas.microsoft.com/office/powerpoint/2010/main" val="2611588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ActiveX</a:t>
            </a:r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 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기술에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Automation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을 지원하고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GUI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를 추가로 지원한 것이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ActiveX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이다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(ActiveX=OLE+COM)</a:t>
            </a:r>
          </a:p>
          <a:p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Internet Explorer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에 결합하여 웹 브라우저에서 실행 파일을 실행</a:t>
            </a:r>
            <a:endParaRPr lang="en-US" altLang="ko-KR" sz="16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작동 시 윈도우 또는 윈도우 에뮬레이터를 써야함</a:t>
            </a:r>
            <a:endParaRPr lang="en-US" altLang="ko-KR" sz="16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웹 표준을 지키지 않아 퇴출위기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MS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가 사용 자제를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‘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권고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‘</a:t>
            </a:r>
          </a:p>
          <a:p>
            <a:pPr marL="0" indent="0">
              <a:buNone/>
            </a:pPr>
            <a:endParaRPr lang="en-US" altLang="ko-KR" sz="16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ActiveX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를 작성하는 방식</a:t>
            </a:r>
            <a:endParaRPr lang="en-US" altLang="ko-KR" sz="16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MFC</a:t>
            </a:r>
          </a:p>
          <a:p>
            <a:pPr lvl="2"/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Winlnet 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클래스를 사용하면 쉽게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HTTP,FTP 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프로토콜을 사용하여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TCP/IP 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및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WinSock 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프로토콜을 추상화 하여 데이터 전송</a:t>
            </a:r>
            <a:endParaRPr lang="en-US" altLang="ko-KR" sz="16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2"/>
            <a:endParaRPr lang="en-US" altLang="ko-KR" sz="16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ATL</a:t>
            </a:r>
          </a:p>
          <a:p>
            <a:pPr lvl="2"/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MFC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를 이용하는 방식보다 다소 어렵기는 하나 작고 빠른 코드를 생산할 수 있는 장점이 있어 더 많이 사용되고 있다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식</a:t>
            </a:r>
            <a:endParaRPr lang="en-US" altLang="ko-KR" sz="16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ATL/COM </a:t>
            </a:r>
            <a:r>
              <a:rPr lang="ko-KR" altLang="en-US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방식보다 매우 쉬운 방식</a:t>
            </a:r>
            <a:r>
              <a:rPr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,COM</a:t>
            </a:r>
            <a:r>
              <a:rPr lang="ko-KR" altLang="en-US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에 내부구조를 전혀 몰라도 </a:t>
            </a:r>
            <a:r>
              <a:rPr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Component </a:t>
            </a:r>
            <a:r>
              <a:rPr lang="ko-KR" altLang="en-US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프로그램을 작성할 수 있다는 점</a:t>
            </a:r>
            <a:r>
              <a:rPr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  <a:p>
            <a:pPr lvl="1"/>
            <a:r>
              <a:rPr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Visual Basic .NET</a:t>
            </a:r>
            <a:r>
              <a:rPr lang="ko-KR" altLang="en-US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은 </a:t>
            </a:r>
            <a:r>
              <a:rPr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JAVA</a:t>
            </a:r>
            <a:r>
              <a:rPr lang="ko-KR" altLang="en-US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장점에 </a:t>
            </a:r>
            <a:r>
              <a:rPr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Visual Basic</a:t>
            </a:r>
            <a:r>
              <a:rPr lang="ko-KR" altLang="en-US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장점을 모아 만들어진 언어</a:t>
            </a:r>
            <a:endParaRPr lang="en-US" altLang="ko-KR" sz="16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endParaRPr lang="ko-KR" altLang="en-US" sz="16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39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ActiveX </a:t>
            </a:r>
            <a:r>
              <a:rPr lang="ko-KR" altLang="en-US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컴퓨터 내부에 파일을 생성</a:t>
            </a:r>
            <a:endParaRPr lang="en-US" altLang="ko-KR" sz="20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삭제 및 존재 여부 확인</a:t>
            </a:r>
            <a:endParaRPr lang="en-US" altLang="ko-KR" sz="20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사용자가 관리자 권한을 허락하면 윈도우 폴더 내부에 까지 파일 생성</a:t>
            </a:r>
            <a:endParaRPr lang="en-US" altLang="ko-KR" sz="20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레지스트리도 엑티브엑스 오비젝트를 마음대로 수정 가능</a:t>
            </a:r>
            <a:endParaRPr lang="en-US" altLang="ko-KR" sz="20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OLE2.0</a:t>
            </a:r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복잡함 해소</a:t>
            </a:r>
            <a:r>
              <a:rPr lang="en-US" altLang="ko-KR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및 </a:t>
            </a:r>
            <a:r>
              <a:rPr lang="en-US" altLang="ko-KR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MFC</a:t>
            </a:r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한계 극복</a:t>
            </a:r>
            <a:endParaRPr lang="en-US" altLang="ko-KR" sz="20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Internet Explore 3.0</a:t>
            </a:r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과 결합하여 </a:t>
            </a:r>
            <a:r>
              <a:rPr lang="en-US" altLang="ko-KR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HTML </a:t>
            </a:r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안에 엑티브 </a:t>
            </a:r>
            <a:r>
              <a:rPr lang="en-US" altLang="ko-KR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X </a:t>
            </a:r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컨트롤을 관리</a:t>
            </a:r>
            <a:endParaRPr lang="en-US" altLang="ko-KR" sz="20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브라우저가 </a:t>
            </a:r>
            <a:r>
              <a:rPr lang="en-US" altLang="ko-KR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Object </a:t>
            </a:r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태그를 통하여 엑티브</a:t>
            </a:r>
            <a:r>
              <a:rPr lang="en-US" altLang="ko-KR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X </a:t>
            </a:r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컨트롤을 발견하면 사용자의 간섭 없이도 엑티브</a:t>
            </a:r>
            <a:r>
              <a:rPr lang="en-US" altLang="ko-KR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X </a:t>
            </a:r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컨트롤을 자동으로 내려 받아 설치</a:t>
            </a:r>
            <a:endParaRPr lang="en-US" altLang="ko-KR" sz="20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endParaRPr lang="ko-KR" altLang="en-US" sz="20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299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ActiveX</a:t>
            </a:r>
            <a:r>
              <a:rPr lang="ko-KR" altLang="en-US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문제점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사용자의 간섭 없이도 자동으로 설치되어서 보안의 허점</a:t>
            </a:r>
            <a:endParaRPr lang="en-US" altLang="ko-KR" sz="24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ko-KR" altLang="en-US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윈도우 </a:t>
            </a:r>
            <a:r>
              <a:rPr lang="en-US" altLang="ko-KR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10</a:t>
            </a:r>
            <a:r>
              <a:rPr lang="ko-KR" altLang="en-US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에 와서야 </a:t>
            </a:r>
            <a:r>
              <a:rPr lang="en-US" altLang="ko-KR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MS</a:t>
            </a:r>
            <a:r>
              <a:rPr lang="ko-KR" altLang="en-US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는 </a:t>
            </a:r>
            <a:r>
              <a:rPr lang="en-US" altLang="ko-KR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Edge</a:t>
            </a:r>
            <a:r>
              <a:rPr lang="ko-KR" altLang="en-US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를 만들어 </a:t>
            </a:r>
            <a:r>
              <a:rPr lang="en-US" altLang="ko-KR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ActiveX</a:t>
            </a:r>
            <a:r>
              <a:rPr lang="ko-KR" altLang="en-US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위의 문제점 해결</a:t>
            </a:r>
            <a:endParaRPr lang="en-US" altLang="ko-KR" sz="18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Internet Explore8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에서만 거의 정상적으로 작동하고 윈도우가 아닌 다른 운영체제에서는 실행이 불가능하다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특히 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Mac OS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용 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IE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에서는 엑티브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X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를 실행시킬 수 없음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  <a:p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Google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Chrome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에서 지원하다가 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45(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버전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부터는 지원을 공식적으로 지원 종료</a:t>
            </a:r>
            <a:endParaRPr lang="en-US" altLang="ko-KR" sz="24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0" indent="0">
              <a:buNone/>
            </a:pPr>
            <a:endParaRPr lang="en-US" altLang="ko-KR" sz="24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844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OLE(Object Linking Embedding) : </a:t>
            </a:r>
            <a:r>
              <a:rPr lang="ko-KR" altLang="en-US" sz="360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개체연결 및 삽입</a:t>
            </a:r>
            <a:endParaRPr lang="ko-KR" altLang="en-US" sz="360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6257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다양한 개체</a:t>
            </a:r>
            <a:r>
              <a:rPr lang="en-US" altLang="ko-KR" sz="24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자료들을 독립적으로 사용하는 것이 아니라 서로 유기적으로 엮어 하나의 응용프로그램에서 사용할 수 있는 기능</a:t>
            </a:r>
            <a:endParaRPr lang="en-US" altLang="ko-KR" sz="24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en-US" altLang="ko-KR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Ex)</a:t>
            </a:r>
            <a:r>
              <a:rPr lang="ko-KR" altLang="en-US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한글문서에 도표</a:t>
            </a:r>
            <a:r>
              <a:rPr lang="en-US" altLang="ko-KR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</a:t>
            </a:r>
            <a:r>
              <a:rPr lang="ko-KR" altLang="en-US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수식을 포함시키는 것</a:t>
            </a:r>
            <a:endParaRPr lang="en-US" altLang="ko-KR" sz="18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대상이 되는 파일이나 프로그램을 연결하여 끼워 넣는 방법을 가리킨다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Ex)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문서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동영상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소리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만화 등을 담는 바탕화면 같은 것</a:t>
            </a:r>
            <a:endParaRPr lang="en-US" altLang="ko-KR" sz="24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OCX(OLE Control Extexsions) : OLE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를 확장 한 것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MS 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윈도우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95 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이상에 대한 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OCX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표준안이 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ActiveX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이다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03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OLE Automation</a:t>
            </a:r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MS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가 개발한 프로세스 간 통신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(IPC)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매커니즘</a:t>
            </a:r>
            <a:endParaRPr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en-US" altLang="ko-KR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IPC : </a:t>
            </a:r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프로세스들 사이에 서로 데이터를 주고받는 행위</a:t>
            </a:r>
            <a:r>
              <a:rPr lang="en-US" altLang="ko-KR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</a:t>
            </a:r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방법</a:t>
            </a:r>
            <a:r>
              <a:rPr lang="en-US" altLang="ko-KR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</a:t>
            </a:r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경로를 뜻한다</a:t>
            </a:r>
            <a:r>
              <a:rPr lang="en-US" altLang="ko-KR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  <a:p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하위 집합</a:t>
            </a:r>
            <a:endParaRPr lang="en-US" altLang="ko-KR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ko-KR" altLang="en-US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모든 자동화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오브젝트들은 </a:t>
            </a:r>
            <a:r>
              <a:rPr lang="en-US" altLang="ko-KR">
                <a:latin typeface="배달의민족 연성" panose="020B0600000101010101" pitchFamily="50" charset="-127"/>
                <a:ea typeface="배달의민족 연성" panose="020B0600000101010101" pitchFamily="50" charset="-127"/>
                <a:hlinkClick r:id="rId2" action="ppaction://hlinksldjump"/>
              </a:rPr>
              <a:t>IDispatch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인터페이스의 구현</a:t>
            </a:r>
            <a:endParaRPr lang="en-US" altLang="ko-KR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동적 데이터 교환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(DDE)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를 대체</a:t>
            </a:r>
            <a:endParaRPr lang="en-US" altLang="ko-KR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반드시 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MS OLE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를 사용할 필요는 없으나 자동화 오브젝트들 가운데 일부는 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OLE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환경에서 사용 가능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  <a:p>
            <a:endParaRPr lang="en-US" altLang="ko-KR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endParaRPr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0" y="442912"/>
            <a:ext cx="2800350" cy="2105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44250" y="2547937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IPC</a:t>
            </a:r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9403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OLE </a:t>
            </a:r>
            <a:r>
              <a:rPr lang="en-US" altLang="ko-KR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Automation </a:t>
            </a:r>
            <a:r>
              <a:rPr lang="ko-KR" altLang="en-US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지원 언어</a:t>
            </a:r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ABAP</a:t>
            </a:r>
          </a:p>
          <a:p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</a:t>
            </a:r>
          </a:p>
          <a:p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C++</a:t>
            </a:r>
          </a:p>
          <a:p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C#</a:t>
            </a:r>
          </a:p>
          <a:p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비주얼 베이직</a:t>
            </a:r>
            <a:endParaRPr lang="en-US" altLang="ko-KR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닷넷</a:t>
            </a:r>
            <a:endParaRPr lang="en-US" altLang="ko-KR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0" indent="0">
              <a:buNone/>
            </a:pPr>
            <a:endParaRPr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630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TLB</a:t>
            </a:r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사용자 인터페이스 데이터는 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TLB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파일에 저장되고 필요할 때 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OLE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지원 프로그램에 의해 참조</a:t>
            </a:r>
            <a:endParaRPr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ActiveX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서버 또는 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OLE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서버가 개발된 경우 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TLB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파일이 생성</a:t>
            </a:r>
            <a:endParaRPr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endParaRPr lang="en-US" altLang="ko-KR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가장 큰 장점인 언어 독립적을 위해 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TLB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파일이 필요하다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  <a:p>
            <a:pPr lvl="1"/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Type Library : .dll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파일을 만들었다면 이 안의 메서드를 이용하기 위해서는 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.h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파일이 있어야 함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.h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파일은 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C#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이나 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VB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에서 읽지 못함 따라서 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tlb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파일이 필요하다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  <a:endParaRPr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30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COM</a:t>
            </a:r>
            <a:r>
              <a:rPr lang="ko-KR" altLang="en-US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에 대해</a:t>
            </a:r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5150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COM(Component Object Model)</a:t>
            </a:r>
          </a:p>
          <a:p>
            <a:pPr lvl="1"/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Re Use (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재사용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 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즉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OPP(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객체 지향 프로그래밍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을 하기위해서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을 한다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  <a:p>
            <a:pPr lvl="1"/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모듈화 구현</a:t>
            </a:r>
            <a:endParaRPr lang="en-US" altLang="ko-KR" sz="16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OPP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한계 극복</a:t>
            </a:r>
            <a:endParaRPr lang="en-US" altLang="ko-KR" sz="16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C++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에서 클래스 작성 해봐야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Delphi 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같은 파스칼을 쓰는 환경에선 소용없음</a:t>
            </a:r>
            <a:endParaRPr lang="en-US" altLang="ko-KR" sz="16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914400" lvl="2" indent="0">
              <a:buNone/>
            </a:pP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-&gt; COM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Binanry 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수준에서 객체 분류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모듈 분류</a:t>
            </a:r>
            <a:endParaRPr lang="en-US" altLang="ko-KR" sz="16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Compile 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다시해야한다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OPP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프로그래밍은 매커니즘은 단지 소스 이므로 실제 적용 시 다시 컴파일 해야함</a:t>
            </a:r>
            <a:endParaRPr lang="en-US" altLang="ko-KR" sz="16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914400" lvl="2" indent="0">
              <a:buNone/>
            </a:pP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-&gt; COM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으로 작성된 모듈이면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모듈만 바뀌면 그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을 사용하는 응용프로그램도 적용 받음</a:t>
            </a:r>
            <a:endParaRPr lang="en-US" altLang="ko-KR" sz="16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</a:t>
            </a:r>
            <a:r>
              <a:rPr lang="ko-KR" altLang="en-US" sz="16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 DLL 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비교</a:t>
            </a:r>
            <a:endParaRPr lang="en-US" altLang="ko-KR" sz="16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ko-KR" altLang="en-US" sz="1600" u="sng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위치에 영향을 받지 않는다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로컬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pc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에 설치된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*.dll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파일의 위치 뿐만 아니라 리모트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pc(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서버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에 설치된 모듈까지 구분이 없음</a:t>
            </a:r>
            <a:endParaRPr lang="en-US" altLang="ko-KR" sz="16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ko-KR" altLang="en-US" sz="1600" u="sng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자체적으로 버전정보를 제공한다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구식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dll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은 자신이 포함하고 있는 함수를 노출해야만 한다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(sum.dll-&gt;sum2.dll-&gt;sum3.dll 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이런식으로 버전 업그레이드를 하여도 같은 기능을 하는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dll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을 계속써야함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하지만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은 자체적으로 버전정보를 지원하여 이러한 문제를 해결</a:t>
            </a:r>
            <a:endParaRPr lang="en-US" altLang="ko-KR" sz="16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102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COM</a:t>
            </a:r>
            <a:r>
              <a:rPr lang="en-US" altLang="ko-KR" smtClean="0"/>
              <a:t>(</a:t>
            </a:r>
            <a:r>
              <a:rPr lang="en-US" altLang="ko-KR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Component Object Model)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자신의 고유한 기능을 제공하는 단위 어플리케이션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(=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컴포넌트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통합 및 커뮤니케이션방법에 대한 표준을 정의한 사양 </a:t>
            </a:r>
            <a:endParaRPr lang="en-US" altLang="ko-KR" sz="24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핵심적인 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MS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기반 기술 역할 제공</a:t>
            </a:r>
            <a:endParaRPr lang="en-US" altLang="ko-KR" sz="24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en-US" altLang="ko-KR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OLE,ActiveX,ADO,OLE DB,Active Directory </a:t>
            </a:r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모두 </a:t>
            </a:r>
            <a:r>
              <a:rPr lang="en-US" altLang="ko-KR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</a:t>
            </a:r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을 기반으로 작성</a:t>
            </a:r>
            <a:endParaRPr lang="en-US" altLang="ko-KR" sz="20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Component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규약을 따르는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MS 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사가 주체가 되어 만든 표준</a:t>
            </a:r>
            <a:endParaRPr lang="en-US" altLang="ko-KR" sz="24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en-US" altLang="ko-KR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Component</a:t>
            </a:r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규약</a:t>
            </a:r>
            <a:endParaRPr lang="en-US" altLang="ko-KR" sz="16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2"/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컴파일러의 종류에 관계없이 이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Component 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규약에 따라 제작한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Component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는 어떤 컴파일러에서도 그 파일을 사용할 수 있도록 하는 규약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ex)COM,CORBA,EJP,.NET</a:t>
            </a:r>
          </a:p>
          <a:p>
            <a:r>
              <a:rPr lang="en-US" altLang="ko-KR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</a:t>
            </a:r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특징</a:t>
            </a:r>
            <a:endParaRPr lang="en-US" altLang="ko-KR" sz="20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ko-KR" altLang="en-US" sz="15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언어 독립성 </a:t>
            </a:r>
            <a:r>
              <a:rPr lang="en-US" altLang="ko-KR" sz="15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 Interface </a:t>
            </a:r>
            <a:r>
              <a:rPr lang="ko-KR" altLang="en-US" sz="15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라는 방식으로 </a:t>
            </a:r>
            <a:r>
              <a:rPr lang="en-US" altLang="ko-KR" sz="15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</a:t>
            </a:r>
            <a:r>
              <a:rPr lang="ko-KR" altLang="en-US" sz="15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에서 지원하는 어떠한 언어로 작성되어도 서버 프로그램 작성 가능 </a:t>
            </a:r>
            <a:endParaRPr lang="en-US" altLang="ko-KR" sz="15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ko-KR" altLang="en-US" sz="15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위치 투명성 </a:t>
            </a:r>
            <a:r>
              <a:rPr lang="en-US" altLang="ko-KR" sz="15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 </a:t>
            </a:r>
            <a:r>
              <a:rPr lang="ko-KR" altLang="en-US" sz="15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컴포넌트가 물리적 위치에 관계없이 다른 컴포넌트 혹은 컴포넌트 클라이언트에 의해 사용될 수 있다는 것</a:t>
            </a:r>
            <a:endParaRPr lang="en-US" altLang="ko-KR" sz="15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en-US" altLang="ko-KR" sz="15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Binary Standard - </a:t>
            </a:r>
            <a:r>
              <a:rPr lang="ko-KR" altLang="en-US" sz="15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개발자는 </a:t>
            </a:r>
            <a:r>
              <a:rPr lang="en-US" altLang="ko-KR" sz="1500" err="1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exe,ocx,dll</a:t>
            </a:r>
            <a:r>
              <a:rPr lang="en-US" altLang="ko-KR" sz="15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15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등과 같은 </a:t>
            </a:r>
            <a:r>
              <a:rPr lang="en-US" altLang="ko-KR" sz="15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binary</a:t>
            </a:r>
            <a:r>
              <a:rPr lang="ko-KR" altLang="en-US" sz="15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만 있으면 컴포넌트를 사용 가능</a:t>
            </a:r>
            <a:endParaRPr lang="en-US" altLang="ko-KR" sz="15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endParaRPr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606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COM</a:t>
            </a:r>
            <a:r>
              <a:rPr lang="ko-KR" altLang="en-US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</a:t>
            </a:r>
            <a:r>
              <a:rPr lang="en-US" altLang="ko-KR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Interface</a:t>
            </a:r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515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 </a:t>
            </a:r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객체가 자신의 기능을 노출시키는 기본적인 방법</a:t>
            </a:r>
            <a:endParaRPr lang="en-US" altLang="ko-KR" sz="20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 </a:t>
            </a:r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객체와 클라이언트 사이의 계약</a:t>
            </a:r>
            <a:endParaRPr lang="en-US" altLang="ko-KR" sz="20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각 </a:t>
            </a:r>
            <a:r>
              <a:rPr lang="en-US" altLang="ko-KR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 </a:t>
            </a:r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객체는 </a:t>
            </a:r>
            <a:r>
              <a:rPr lang="ko-KR" altLang="en-US" sz="2000" u="sng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반드시 </a:t>
            </a:r>
            <a:r>
              <a:rPr lang="en-US" altLang="ko-KR" sz="2000" u="sng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IUnkown </a:t>
            </a:r>
            <a:r>
              <a:rPr lang="ko-KR" altLang="en-US" sz="2000" u="sng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인터페이스</a:t>
            </a:r>
            <a:endParaRPr lang="en-US" altLang="ko-KR" sz="2000" u="sng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 </a:t>
            </a:r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객체 고유의 기능을 노출하는 </a:t>
            </a:r>
            <a:r>
              <a:rPr lang="ko-KR" altLang="en-US" sz="2000" u="sng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하나 이상의 </a:t>
            </a:r>
            <a:r>
              <a:rPr lang="ko-KR" altLang="en-US" sz="2000" u="sng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인터페이스를 </a:t>
            </a:r>
            <a:r>
              <a:rPr lang="ko-KR" altLang="en-US" sz="2000" u="sng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제공 </a:t>
            </a:r>
            <a:endParaRPr lang="en-US" altLang="ko-KR" sz="2000" u="sng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endParaRPr lang="en-US" altLang="ko-KR" sz="2000" u="sng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 </a:t>
            </a:r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인터페이스 정의</a:t>
            </a:r>
            <a:endParaRPr lang="en-US" altLang="ko-KR" sz="20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IDL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로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인터페이스 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정의</a:t>
            </a:r>
            <a:endParaRPr lang="en-US" altLang="ko-KR" sz="16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IDL(Interface Definition Language)</a:t>
            </a:r>
          </a:p>
          <a:p>
            <a:pPr lvl="2"/>
            <a:r>
              <a:rPr lang="ko-KR" altLang="en-US" sz="12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인터페이스를 정의하는 표준 개발 도구</a:t>
            </a:r>
            <a:endParaRPr lang="en-US" altLang="ko-KR" sz="12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2"/>
            <a:r>
              <a:rPr lang="en-US" altLang="ko-KR" sz="12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MIDL </a:t>
            </a:r>
            <a:r>
              <a:rPr lang="ko-KR" altLang="en-US" sz="12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컴파일 제공</a:t>
            </a:r>
            <a:endParaRPr lang="en-US" altLang="ko-KR" sz="12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2"/>
            <a:r>
              <a:rPr lang="ko-KR" altLang="en-US" sz="12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언어 독립성 제공 </a:t>
            </a:r>
            <a:r>
              <a:rPr lang="en-US" altLang="ko-KR" sz="12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(</a:t>
            </a:r>
            <a:r>
              <a:rPr lang="ko-KR" altLang="en-US" sz="12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형식 라이브러리</a:t>
            </a:r>
            <a:r>
              <a:rPr lang="en-US" altLang="ko-KR" sz="12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  <a:endParaRPr lang="en-US" altLang="ko-KR" sz="12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2"/>
            <a:r>
              <a:rPr lang="ko-KR" altLang="en-US" sz="12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위치투명서 제공</a:t>
            </a:r>
            <a:r>
              <a:rPr lang="en-US" altLang="ko-KR" sz="12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(</a:t>
            </a:r>
            <a:r>
              <a:rPr lang="ko-KR" altLang="en-US" sz="12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프록시</a:t>
            </a:r>
            <a:r>
              <a:rPr lang="en-US" altLang="ko-KR" sz="12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</a:t>
            </a:r>
            <a:r>
              <a:rPr lang="ko-KR" altLang="en-US" sz="12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스텁코드</a:t>
            </a:r>
            <a:r>
              <a:rPr lang="en-US" altLang="ko-KR" sz="12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  <a:endParaRPr lang="en-US" altLang="ko-KR" sz="12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457200" lvl="1" indent="0">
              <a:buNone/>
            </a:pPr>
            <a:endParaRPr lang="en-US" altLang="ko-KR" sz="16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824151" y="1835150"/>
            <a:ext cx="5844746" cy="1023250"/>
            <a:chOff x="1556951" y="3311610"/>
            <a:chExt cx="6520249" cy="1383958"/>
          </a:xfrm>
        </p:grpSpPr>
        <p:sp>
          <p:nvSpPr>
            <p:cNvPr id="4" name="타원 3"/>
            <p:cNvSpPr/>
            <p:nvPr/>
          </p:nvSpPr>
          <p:spPr>
            <a:xfrm>
              <a:off x="1556951" y="3311611"/>
              <a:ext cx="1491049" cy="13839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/>
                <a:t>COM </a:t>
              </a:r>
            </a:p>
            <a:p>
              <a:pPr algn="ctr"/>
              <a:r>
                <a:rPr lang="ko-KR" altLang="en-US" sz="1400" smtClean="0"/>
                <a:t>클라이언트</a:t>
              </a:r>
              <a:endParaRPr lang="ko-KR" altLang="en-US" sz="1400"/>
            </a:p>
          </p:txBody>
        </p:sp>
        <p:sp>
          <p:nvSpPr>
            <p:cNvPr id="6" name="타원 5"/>
            <p:cNvSpPr/>
            <p:nvPr/>
          </p:nvSpPr>
          <p:spPr>
            <a:xfrm>
              <a:off x="6586151" y="3311610"/>
              <a:ext cx="1491049" cy="13839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/>
                <a:t>COM </a:t>
              </a:r>
              <a:r>
                <a:rPr lang="ko-KR" altLang="en-US" sz="1400" smtClean="0"/>
                <a:t>컴포넌트</a:t>
              </a:r>
              <a:endParaRPr lang="ko-KR" altLang="en-US" sz="1400"/>
            </a:p>
          </p:txBody>
        </p:sp>
        <p:sp>
          <p:nvSpPr>
            <p:cNvPr id="7" name="왼쪽/오른쪽 화살표 6"/>
            <p:cNvSpPr/>
            <p:nvPr/>
          </p:nvSpPr>
          <p:spPr>
            <a:xfrm>
              <a:off x="3558746" y="3521674"/>
              <a:ext cx="2537254" cy="963827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/>
                <a:t>COM </a:t>
              </a:r>
              <a:r>
                <a:rPr lang="ko-KR" altLang="en-US" sz="1400" smtClean="0"/>
                <a:t>인터페이스</a:t>
              </a:r>
              <a:endParaRPr lang="ko-KR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68039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COM Interface </a:t>
            </a:r>
            <a:r>
              <a:rPr lang="ko-KR" altLang="en-US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정의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742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 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컴포넌트 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: 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자신의 고유한 서비스 제공</a:t>
            </a:r>
            <a:endParaRPr lang="en-US" altLang="ko-KR" sz="24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en-US" altLang="ko-KR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 </a:t>
            </a:r>
            <a:r>
              <a:rPr lang="en-US" altLang="ko-KR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Server</a:t>
            </a:r>
            <a:endParaRPr lang="en-US" altLang="ko-KR" sz="20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2"/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In-Process-Sever(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대부분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사용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 </a:t>
            </a:r>
          </a:p>
          <a:p>
            <a:pPr lvl="3"/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DLL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파일로 구현</a:t>
            </a:r>
            <a:endParaRPr lang="en-US" altLang="ko-KR" sz="16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2"/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Out-Process-Sever</a:t>
            </a:r>
            <a:endParaRPr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3"/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EXE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파일로 구현</a:t>
            </a:r>
            <a:endParaRPr lang="en-US" altLang="ko-KR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3"/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로컬 서버</a:t>
            </a:r>
            <a:endParaRPr lang="en-US" altLang="ko-KR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3"/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리모트 서버</a:t>
            </a:r>
            <a:endParaRPr lang="en-US" altLang="ko-KR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en-US" altLang="ko-KR" sz="21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 </a:t>
            </a:r>
            <a:r>
              <a:rPr lang="ko-KR" altLang="en-US" sz="21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객체 </a:t>
            </a:r>
            <a:r>
              <a:rPr lang="en-US" altLang="ko-KR" sz="21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: COM </a:t>
            </a:r>
            <a:r>
              <a:rPr lang="ko-KR" altLang="en-US" sz="21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인터페이스를 구현한 클래스의 인스턴스</a:t>
            </a:r>
            <a:endParaRPr lang="en-US" altLang="ko-KR" sz="21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 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클라이언트 </a:t>
            </a:r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: COM </a:t>
            </a:r>
            <a:r>
              <a:rPr lang="ko-KR" altLang="en-US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컴포넌트의 서비스를 사용</a:t>
            </a:r>
            <a:endParaRPr lang="en-US" altLang="ko-KR" sz="24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endParaRPr lang="en-US" altLang="ko-KR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sz="2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In-Process-Sever &amp; </a:t>
            </a:r>
            <a:r>
              <a:rPr lang="en-US" altLang="ko-KR" sz="24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Out-Process-Sever</a:t>
            </a:r>
          </a:p>
          <a:p>
            <a:pPr lvl="1"/>
            <a:r>
              <a:rPr lang="en-US" altLang="ko-KR" sz="16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In-Process-Sever</a:t>
            </a:r>
            <a:r>
              <a:rPr lang="ko-KR" altLang="en-US" sz="16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경우 같은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PC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에서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Sever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와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Client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를 제작할 경우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Client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문제에 의해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Server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에서도 그 문제가 파급될 수 있음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  <a:p>
            <a:pPr lvl="1"/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Out-Process-Server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경우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Client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문제가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Server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로 파급되지 않는다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</a:t>
            </a:r>
          </a:p>
          <a:p>
            <a:pPr lvl="1"/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만약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Client 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프로그램이 다른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pc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에 위치할 때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In-Process Server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경우 </a:t>
            </a:r>
            <a:r>
              <a:rPr lang="en-US" altLang="ko-KR" sz="1600" u="sng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dllHost.exe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라는 대리 프로세스에 의해 지원됨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(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이 경우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Client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문제가 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Server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로 파급되지 않는다</a:t>
            </a:r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  <a:r>
              <a:rPr lang="en-US" altLang="ko-KR" sz="16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  <a:endParaRPr lang="en-US" altLang="ko-KR" sz="16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038335" y="1983560"/>
            <a:ext cx="5638801" cy="1113867"/>
            <a:chOff x="1556951" y="3311610"/>
            <a:chExt cx="6520249" cy="1383958"/>
          </a:xfrm>
        </p:grpSpPr>
        <p:sp>
          <p:nvSpPr>
            <p:cNvPr id="5" name="타원 4"/>
            <p:cNvSpPr/>
            <p:nvPr/>
          </p:nvSpPr>
          <p:spPr>
            <a:xfrm>
              <a:off x="1556951" y="3311611"/>
              <a:ext cx="1491049" cy="13839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/>
                <a:t>COM </a:t>
              </a:r>
            </a:p>
            <a:p>
              <a:pPr algn="ctr"/>
              <a:r>
                <a:rPr lang="ko-KR" altLang="en-US" sz="1400" smtClean="0"/>
                <a:t>클라이언트</a:t>
              </a:r>
              <a:endParaRPr lang="ko-KR" altLang="en-US" sz="1400"/>
            </a:p>
          </p:txBody>
        </p:sp>
        <p:sp>
          <p:nvSpPr>
            <p:cNvPr id="6" name="타원 5"/>
            <p:cNvSpPr/>
            <p:nvPr/>
          </p:nvSpPr>
          <p:spPr>
            <a:xfrm>
              <a:off x="6586151" y="3311610"/>
              <a:ext cx="1491049" cy="13839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/>
                <a:t>COM   </a:t>
              </a:r>
              <a:r>
                <a:rPr lang="ko-KR" altLang="en-US" sz="1400" smtClean="0"/>
                <a:t>컴포넌트</a:t>
              </a:r>
              <a:endParaRPr lang="ko-KR" altLang="en-US" sz="1400"/>
            </a:p>
          </p:txBody>
        </p:sp>
        <p:sp>
          <p:nvSpPr>
            <p:cNvPr id="7" name="왼쪽/오른쪽 화살표 6"/>
            <p:cNvSpPr/>
            <p:nvPr/>
          </p:nvSpPr>
          <p:spPr>
            <a:xfrm>
              <a:off x="3558746" y="3521674"/>
              <a:ext cx="2537254" cy="963827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/>
                <a:t>COM </a:t>
              </a:r>
              <a:r>
                <a:rPr lang="ko-KR" altLang="en-US" sz="1400" smtClean="0"/>
                <a:t>인터페이스</a:t>
              </a:r>
              <a:endParaRPr lang="ko-KR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77783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COM</a:t>
            </a:r>
            <a:r>
              <a:rPr lang="ko-KR" altLang="en-US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</a:t>
            </a:r>
            <a:r>
              <a:rPr lang="en-US" altLang="ko-KR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Interface</a:t>
            </a:r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5150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IUnknown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인터페이스</a:t>
            </a:r>
            <a:endParaRPr lang="en-US" altLang="ko-KR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모든 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인터페이스는 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Iunknown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을 상속</a:t>
            </a:r>
            <a:endParaRPr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모든 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객체가 갖추어야 할 기본적인 서비스 제공</a:t>
            </a:r>
            <a:endParaRPr lang="en-US" altLang="ko-KR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QueryInterface : </a:t>
            </a:r>
          </a:p>
          <a:p>
            <a:pPr lvl="2"/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특정 인터페이스에 관하여 그 개체에 질의를 던지는 역할</a:t>
            </a:r>
            <a:endParaRPr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2"/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개체가 제공하는 인터페이스 구하는 유일한 방법</a:t>
            </a:r>
            <a:endParaRPr lang="en-US" altLang="ko-KR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2"/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QueryInterface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를 통하여 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객체가 지원하는 다른 인터페이스를 요청</a:t>
            </a:r>
            <a:endParaRPr lang="en-US" altLang="ko-KR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AddRef/Release : </a:t>
            </a:r>
            <a:r>
              <a:rPr lang="en-US" altLang="ko-KR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: </a:t>
            </a:r>
            <a:r>
              <a:rPr lang="ko-KR" altLang="en-US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개체의 생성</a:t>
            </a:r>
            <a:r>
              <a:rPr lang="en-US" altLang="ko-KR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소멸을 관리</a:t>
            </a:r>
            <a:endParaRPr lang="en-US" altLang="ko-KR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2"/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인터페이스를 리턴하기전 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AddRef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한다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  <a:p>
            <a:pPr lvl="2"/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인터페이스의 사용이 끝나면 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Release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한다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  <a:p>
            <a:pPr lvl="2"/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인터페이스 포인터를 다른 인터페이스 포인터에 대입할 때 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AddRef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한다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  <a:p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IDispatch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인터페이스</a:t>
            </a:r>
            <a:endParaRPr lang="en-US" altLang="ko-KR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ko-KR" altLang="en-US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후기의 바인딩을 사용하여 개체에 접근하고자 할 때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사</a:t>
            </a:r>
            <a:r>
              <a:rPr lang="ko-KR" altLang="en-US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용</a:t>
            </a:r>
            <a:endParaRPr lang="en-US" altLang="ko-KR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자동화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(Automation)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을 지원하기 위해 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IUnknown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인터페이스로부터 파생된 인터페이스</a:t>
            </a:r>
            <a:endParaRPr lang="en-US" altLang="ko-KR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Custom Interface</a:t>
            </a:r>
          </a:p>
          <a:p>
            <a:pPr lvl="1"/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Script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언어에서 지원 불가능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컴파일 언어 지원가능 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ex)</a:t>
            </a:r>
            <a:r>
              <a:rPr lang="en-US" altLang="ko-KR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Visual Basic 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Script</a:t>
            </a:r>
          </a:p>
          <a:p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Automation Interface</a:t>
            </a:r>
          </a:p>
          <a:p>
            <a:pPr lvl="1"/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Script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언어 지원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컴파일 언어 불가능</a:t>
            </a:r>
            <a:endParaRPr lang="en-US" altLang="ko-KR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Dual Interface </a:t>
            </a:r>
          </a:p>
          <a:p>
            <a:pPr lvl="1"/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모두 지원 가능</a:t>
            </a:r>
            <a:endParaRPr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895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COM</a:t>
            </a:r>
            <a:r>
              <a:rPr lang="en-US" altLang="ko-KR" smtClean="0"/>
              <a:t>(</a:t>
            </a:r>
            <a:r>
              <a:rPr lang="en-US" altLang="ko-KR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Component </a:t>
            </a:r>
            <a:r>
              <a:rPr lang="en-US" altLang="ko-KR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Object Model</a:t>
            </a:r>
            <a:r>
              <a:rPr lang="en-US" altLang="ko-KR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 </a:t>
            </a:r>
            <a:r>
              <a:rPr lang="ko-KR" altLang="en-US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접근 방식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7424"/>
          </a:xfrm>
        </p:spPr>
        <p:txBody>
          <a:bodyPr>
            <a:normAutofit/>
          </a:bodyPr>
          <a:lstStyle/>
          <a:p>
            <a:r>
              <a:rPr lang="en-US" altLang="ko-KR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 </a:t>
            </a:r>
            <a:r>
              <a:rPr lang="ko-KR" altLang="en-US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컴포넌트 </a:t>
            </a:r>
            <a:r>
              <a:rPr lang="en-US" altLang="ko-KR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: </a:t>
            </a:r>
            <a:r>
              <a:rPr lang="ko-KR" altLang="en-US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자신의 고유한 서비스 제공</a:t>
            </a:r>
            <a:endParaRPr lang="en-US" altLang="ko-KR" sz="14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en-US" altLang="ko-KR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 </a:t>
            </a:r>
            <a:r>
              <a:rPr lang="ko-KR" altLang="en-US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서버 </a:t>
            </a:r>
            <a:endParaRPr lang="en-US" altLang="ko-KR" sz="14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2"/>
            <a:r>
              <a:rPr lang="en-US" altLang="ko-KR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In-Process-Sever(</a:t>
            </a:r>
            <a:r>
              <a:rPr lang="ko-KR" altLang="en-US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대부분</a:t>
            </a:r>
            <a:r>
              <a:rPr lang="en-US" altLang="ko-KR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사용</a:t>
            </a:r>
            <a:r>
              <a:rPr lang="en-US" altLang="ko-KR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 </a:t>
            </a:r>
          </a:p>
          <a:p>
            <a:pPr lvl="3"/>
            <a:r>
              <a:rPr lang="en-US" altLang="ko-KR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DLL</a:t>
            </a:r>
            <a:r>
              <a:rPr lang="ko-KR" altLang="en-US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파일로 구현</a:t>
            </a:r>
            <a:endParaRPr lang="en-US" altLang="ko-KR" sz="14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2"/>
            <a:r>
              <a:rPr lang="en-US" altLang="ko-KR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Out-Process-Sever</a:t>
            </a:r>
            <a:endParaRPr lang="en-US" altLang="ko-KR" sz="14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3"/>
            <a:r>
              <a:rPr lang="en-US" altLang="ko-KR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EXE</a:t>
            </a:r>
            <a:r>
              <a:rPr lang="ko-KR" altLang="en-US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파일로 구현</a:t>
            </a:r>
            <a:endParaRPr lang="en-US" altLang="ko-KR" sz="14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3"/>
            <a:r>
              <a:rPr lang="ko-KR" altLang="en-US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로컬 서버</a:t>
            </a:r>
            <a:endParaRPr lang="en-US" altLang="ko-KR" sz="14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3"/>
            <a:r>
              <a:rPr lang="ko-KR" altLang="en-US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리모트 서버</a:t>
            </a:r>
            <a:endParaRPr lang="en-US" altLang="ko-KR" sz="14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r>
              <a:rPr lang="en-US" altLang="ko-KR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 </a:t>
            </a:r>
            <a:r>
              <a:rPr lang="ko-KR" altLang="en-US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객체 </a:t>
            </a:r>
            <a:r>
              <a:rPr lang="en-US" altLang="ko-KR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: COM </a:t>
            </a:r>
            <a:r>
              <a:rPr lang="ko-KR" altLang="en-US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인터페이스를 구현한 클래스의 인스턴스</a:t>
            </a:r>
            <a:endParaRPr lang="en-US" altLang="ko-KR" sz="14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 </a:t>
            </a:r>
            <a:r>
              <a:rPr lang="ko-KR" altLang="en-US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클라이언트 </a:t>
            </a:r>
            <a:r>
              <a:rPr lang="en-US" altLang="ko-KR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: COM </a:t>
            </a:r>
            <a:r>
              <a:rPr lang="ko-KR" altLang="en-US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컴포넌트의 서비스를 사용</a:t>
            </a:r>
            <a:endParaRPr lang="en-US" altLang="ko-KR" sz="14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1"/>
            <a:endParaRPr lang="en-US" altLang="ko-KR" sz="14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In-Process-Sever &amp; </a:t>
            </a:r>
            <a:r>
              <a:rPr lang="en-US" altLang="ko-KR" sz="14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Out-Process-Sever</a:t>
            </a:r>
          </a:p>
          <a:p>
            <a:pPr lvl="1"/>
            <a:r>
              <a:rPr lang="en-US" altLang="ko-KR" sz="14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In-Process-Sever</a:t>
            </a:r>
            <a:r>
              <a:rPr lang="ko-KR" altLang="en-US" sz="14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경우 같은 </a:t>
            </a:r>
            <a:r>
              <a:rPr lang="en-US" altLang="ko-KR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PC</a:t>
            </a:r>
            <a:r>
              <a:rPr lang="ko-KR" altLang="en-US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에서 </a:t>
            </a:r>
            <a:r>
              <a:rPr lang="en-US" altLang="ko-KR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Sever</a:t>
            </a:r>
            <a:r>
              <a:rPr lang="ko-KR" altLang="en-US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와 </a:t>
            </a:r>
            <a:r>
              <a:rPr lang="en-US" altLang="ko-KR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Client</a:t>
            </a:r>
            <a:r>
              <a:rPr lang="ko-KR" altLang="en-US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를 제작할 경우 </a:t>
            </a:r>
            <a:r>
              <a:rPr lang="en-US" altLang="ko-KR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Client</a:t>
            </a:r>
            <a:r>
              <a:rPr lang="ko-KR" altLang="en-US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문제에 의해 </a:t>
            </a:r>
            <a:r>
              <a:rPr lang="en-US" altLang="ko-KR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Server</a:t>
            </a:r>
            <a:r>
              <a:rPr lang="ko-KR" altLang="en-US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에서도 그 문제가 파급될 수 있음</a:t>
            </a:r>
            <a:r>
              <a:rPr lang="en-US" altLang="ko-KR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  <a:p>
            <a:pPr lvl="1"/>
            <a:r>
              <a:rPr lang="en-US" altLang="ko-KR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Out-Process-Server</a:t>
            </a:r>
            <a:r>
              <a:rPr lang="ko-KR" altLang="en-US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경우 </a:t>
            </a:r>
            <a:r>
              <a:rPr lang="en-US" altLang="ko-KR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Client</a:t>
            </a:r>
            <a:r>
              <a:rPr lang="ko-KR" altLang="en-US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문제가 </a:t>
            </a:r>
            <a:r>
              <a:rPr lang="en-US" altLang="ko-KR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Server</a:t>
            </a:r>
            <a:r>
              <a:rPr lang="ko-KR" altLang="en-US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로 파급되지 않는다</a:t>
            </a:r>
            <a:r>
              <a:rPr lang="en-US" altLang="ko-KR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</a:t>
            </a:r>
          </a:p>
          <a:p>
            <a:pPr lvl="1"/>
            <a:r>
              <a:rPr lang="ko-KR" altLang="en-US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만약 </a:t>
            </a:r>
            <a:r>
              <a:rPr lang="en-US" altLang="ko-KR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Client </a:t>
            </a:r>
            <a:r>
              <a:rPr lang="ko-KR" altLang="en-US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프로그램이 다른 </a:t>
            </a:r>
            <a:r>
              <a:rPr lang="en-US" altLang="ko-KR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pc</a:t>
            </a:r>
            <a:r>
              <a:rPr lang="ko-KR" altLang="en-US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에 위치할 때 </a:t>
            </a:r>
            <a:r>
              <a:rPr lang="en-US" altLang="ko-KR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In-Process Server</a:t>
            </a:r>
            <a:r>
              <a:rPr lang="ko-KR" altLang="en-US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경우 </a:t>
            </a:r>
            <a:r>
              <a:rPr lang="en-US" altLang="ko-KR" sz="1400" u="sng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dllHost.exe</a:t>
            </a:r>
            <a:r>
              <a:rPr lang="ko-KR" altLang="en-US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라는 대리 프로세스에 의해 지원됨 </a:t>
            </a:r>
            <a:r>
              <a:rPr lang="en-US" altLang="ko-KR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(</a:t>
            </a:r>
            <a:r>
              <a:rPr lang="ko-KR" altLang="en-US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이 경우 </a:t>
            </a:r>
            <a:r>
              <a:rPr lang="en-US" altLang="ko-KR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Client</a:t>
            </a:r>
            <a:r>
              <a:rPr lang="ko-KR" altLang="en-US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문제가 </a:t>
            </a:r>
            <a:r>
              <a:rPr lang="en-US" altLang="ko-KR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Server</a:t>
            </a:r>
            <a:r>
              <a:rPr lang="ko-KR" altLang="en-US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로 파급되지 않는다</a:t>
            </a:r>
            <a:r>
              <a:rPr lang="en-US" altLang="ko-KR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  <a:r>
              <a:rPr lang="en-US" altLang="ko-KR" sz="14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  <a:endParaRPr lang="en-US" altLang="ko-KR" sz="14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038335" y="1983560"/>
            <a:ext cx="5638801" cy="1113867"/>
            <a:chOff x="1556951" y="3311610"/>
            <a:chExt cx="6520249" cy="1383958"/>
          </a:xfrm>
        </p:grpSpPr>
        <p:sp>
          <p:nvSpPr>
            <p:cNvPr id="5" name="타원 4"/>
            <p:cNvSpPr/>
            <p:nvPr/>
          </p:nvSpPr>
          <p:spPr>
            <a:xfrm>
              <a:off x="1556951" y="3311611"/>
              <a:ext cx="1491049" cy="13839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/>
                <a:t>COM </a:t>
              </a:r>
            </a:p>
            <a:p>
              <a:pPr algn="ctr"/>
              <a:r>
                <a:rPr lang="ko-KR" altLang="en-US" sz="1400" smtClean="0"/>
                <a:t>클라이언트</a:t>
              </a:r>
              <a:endParaRPr lang="ko-KR" altLang="en-US" sz="1400"/>
            </a:p>
          </p:txBody>
        </p:sp>
        <p:sp>
          <p:nvSpPr>
            <p:cNvPr id="6" name="타원 5"/>
            <p:cNvSpPr/>
            <p:nvPr/>
          </p:nvSpPr>
          <p:spPr>
            <a:xfrm>
              <a:off x="6586151" y="3311610"/>
              <a:ext cx="1491049" cy="13839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/>
                <a:t>COM   </a:t>
              </a:r>
              <a:r>
                <a:rPr lang="ko-KR" altLang="en-US" sz="1400" smtClean="0"/>
                <a:t>컴포넌트</a:t>
              </a:r>
              <a:endParaRPr lang="ko-KR" altLang="en-US" sz="1400"/>
            </a:p>
          </p:txBody>
        </p:sp>
        <p:sp>
          <p:nvSpPr>
            <p:cNvPr id="7" name="왼쪽/오른쪽 화살표 6"/>
            <p:cNvSpPr/>
            <p:nvPr/>
          </p:nvSpPr>
          <p:spPr>
            <a:xfrm>
              <a:off x="3558746" y="3521674"/>
              <a:ext cx="2537254" cy="963827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/>
                <a:t>COM </a:t>
              </a:r>
              <a:r>
                <a:rPr lang="ko-KR" altLang="en-US" sz="1400" smtClean="0"/>
                <a:t>인터페이스</a:t>
              </a:r>
              <a:endParaRPr lang="ko-KR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1931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COM</a:t>
            </a:r>
            <a:r>
              <a:rPr lang="ko-KR" altLang="en-US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컴포넌트 사용</a:t>
            </a:r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5150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8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레지스트리에 반드시 등록</a:t>
            </a:r>
            <a:endParaRPr lang="en-US" altLang="ko-KR" sz="18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endParaRPr lang="en-US" altLang="ko-KR" sz="24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endParaRPr lang="en-US" altLang="ko-KR" sz="24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0" indent="0">
              <a:buNone/>
            </a:pPr>
            <a:endParaRPr lang="en-US" altLang="ko-KR" sz="14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COM client </a:t>
            </a:r>
            <a:r>
              <a:rPr lang="ko-KR" altLang="en-US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프로그램 제작 순서</a:t>
            </a:r>
            <a:endParaRPr lang="en-US" altLang="ko-KR" sz="1600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endParaRPr lang="en-US" altLang="ko-KR" sz="16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296165"/>
              </p:ext>
            </p:extLst>
          </p:nvPr>
        </p:nvGraphicFramePr>
        <p:xfrm>
          <a:off x="903417" y="2231629"/>
          <a:ext cx="5719806" cy="11585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6602"/>
                <a:gridCol w="1906602"/>
                <a:gridCol w="1906602"/>
              </a:tblGrid>
              <a:tr h="3861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서버유형</a:t>
                      </a:r>
                      <a:endParaRPr lang="en-US" altLang="ko-KR" sz="1200" smtClean="0">
                        <a:solidFill>
                          <a:srgbClr val="FF0000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In-process-server</a:t>
                      </a:r>
                      <a:endParaRPr lang="ko-KR" altLang="en-US" sz="1200">
                        <a:solidFill>
                          <a:srgbClr val="FF0000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Out-of-process-server</a:t>
                      </a:r>
                      <a:endParaRPr lang="ko-KR" altLang="en-US" sz="1200">
                        <a:solidFill>
                          <a:srgbClr val="FF0000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/>
                </a:tc>
              </a:tr>
              <a:tr h="3861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rgbClr val="00B05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레지 등록</a:t>
                      </a:r>
                      <a:endParaRPr lang="ko-KR" altLang="en-US" sz="1200">
                        <a:solidFill>
                          <a:srgbClr val="00B050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Regsvr32</a:t>
                      </a:r>
                      <a:r>
                        <a:rPr lang="en-US" altLang="ko-KR" sz="1200" baseline="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 DLL </a:t>
                      </a:r>
                      <a:r>
                        <a:rPr lang="ko-KR" altLang="en-US" sz="1200" baseline="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파일명</a:t>
                      </a:r>
                      <a:endParaRPr lang="ko-KR" altLang="en-US" sz="120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Exe</a:t>
                      </a:r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파일명 </a:t>
                      </a:r>
                      <a:r>
                        <a:rPr lang="en-US" altLang="ko-KR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/RegServer</a:t>
                      </a:r>
                      <a:endParaRPr lang="ko-KR" altLang="en-US" sz="120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/>
                </a:tc>
              </a:tr>
              <a:tr h="3861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rgbClr val="00B05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레지 해제</a:t>
                      </a:r>
                      <a:endParaRPr lang="ko-KR" altLang="en-US" sz="1200">
                        <a:solidFill>
                          <a:srgbClr val="00B050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Rgsvr32</a:t>
                      </a:r>
                      <a:r>
                        <a:rPr lang="en-US" altLang="ko-KR" sz="1200" baseline="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 /u DLL</a:t>
                      </a:r>
                      <a:r>
                        <a:rPr lang="ko-KR" altLang="en-US" sz="1200" baseline="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파일명</a:t>
                      </a:r>
                      <a:endParaRPr lang="ko-KR" altLang="en-US" sz="120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Exe</a:t>
                      </a:r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파일명</a:t>
                      </a:r>
                      <a:r>
                        <a:rPr lang="en-US" altLang="ko-KR" sz="1200" baseline="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 /UnregServer</a:t>
                      </a:r>
                      <a:endParaRPr lang="ko-KR" altLang="en-US" sz="120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516534"/>
              </p:ext>
            </p:extLst>
          </p:nvPr>
        </p:nvGraphicFramePr>
        <p:xfrm>
          <a:off x="933450" y="3865155"/>
          <a:ext cx="8103870" cy="16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534"/>
                <a:gridCol w="5943336"/>
              </a:tblGrid>
              <a:tr h="2427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COM </a:t>
                      </a:r>
                      <a:r>
                        <a:rPr lang="ko-KR" altLang="en-US" sz="15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라이브러리 초기화 </a:t>
                      </a:r>
                      <a:endParaRPr lang="ko-KR" altLang="en-US" sz="1500">
                        <a:solidFill>
                          <a:srgbClr val="FF0000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CoInitialize </a:t>
                      </a:r>
                      <a:r>
                        <a:rPr lang="ko-KR" altLang="en-US" sz="15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함수 사용</a:t>
                      </a:r>
                      <a:endParaRPr lang="ko-KR" altLang="en-US" sz="150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/>
                </a:tc>
              </a:tr>
              <a:tr h="281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CLSID </a:t>
                      </a:r>
                      <a:r>
                        <a:rPr lang="ko-KR" altLang="en-US" sz="15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얻음 </a:t>
                      </a:r>
                      <a:endParaRPr lang="ko-KR" altLang="en-US" sz="1500">
                        <a:solidFill>
                          <a:srgbClr val="FF0000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CLSID From ProgID </a:t>
                      </a:r>
                      <a:r>
                        <a:rPr lang="ko-KR" altLang="en-US" sz="15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함수 사용 </a:t>
                      </a:r>
                      <a:endParaRPr lang="en-US" altLang="ko-KR" sz="15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/>
                </a:tc>
              </a:tr>
              <a:tr h="281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Instance </a:t>
                      </a:r>
                      <a:r>
                        <a:rPr lang="ko-KR" altLang="en-US" sz="15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생성</a:t>
                      </a:r>
                      <a:endParaRPr lang="ko-KR" altLang="en-US" sz="1500">
                        <a:solidFill>
                          <a:srgbClr val="FF0000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kern="1200" smtClean="0">
                          <a:solidFill>
                            <a:schemeClr val="tx1"/>
                          </a:solidFill>
                          <a:effectLst/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cs typeface="+mn-cs"/>
                        </a:rPr>
                        <a:t>CoCreateInstance</a:t>
                      </a:r>
                      <a:r>
                        <a:rPr lang="ko-KR" altLang="en-US" sz="1500" b="0" i="0" kern="1200" smtClean="0">
                          <a:solidFill>
                            <a:schemeClr val="tx1"/>
                          </a:solidFill>
                          <a:effectLst/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cs typeface="+mn-cs"/>
                        </a:rPr>
                        <a:t>함수 사용</a:t>
                      </a:r>
                      <a:r>
                        <a:rPr lang="en-US" altLang="ko-KR" sz="1500" b="0" i="0" kern="1200" smtClean="0">
                          <a:solidFill>
                            <a:schemeClr val="tx1"/>
                          </a:solidFill>
                          <a:effectLst/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500" b="0" i="0" kern="1200" smtClean="0">
                          <a:solidFill>
                            <a:schemeClr val="tx1"/>
                          </a:solidFill>
                          <a:effectLst/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cs typeface="+mn-cs"/>
                        </a:rPr>
                        <a:t>서버를 실행하고</a:t>
                      </a:r>
                      <a:r>
                        <a:rPr lang="en-US" altLang="ko-KR" sz="1500" b="0" i="0" kern="1200" smtClean="0">
                          <a:solidFill>
                            <a:schemeClr val="tx1"/>
                          </a:solidFill>
                          <a:effectLst/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500" b="0" i="0" kern="1200" smtClean="0">
                          <a:solidFill>
                            <a:schemeClr val="tx1"/>
                          </a:solidFill>
                          <a:effectLst/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cs typeface="+mn-cs"/>
                        </a:rPr>
                        <a:t>그 서버의 </a:t>
                      </a:r>
                      <a:r>
                        <a:rPr lang="en-US" altLang="ko-KR" sz="1500" b="0" i="0" kern="1200" smtClean="0">
                          <a:solidFill>
                            <a:schemeClr val="tx1"/>
                          </a:solidFill>
                          <a:effectLst/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cs typeface="+mn-cs"/>
                        </a:rPr>
                        <a:t>Interface </a:t>
                      </a:r>
                      <a:r>
                        <a:rPr lang="ko-KR" altLang="en-US" sz="1500" b="0" i="0" kern="1200" smtClean="0">
                          <a:solidFill>
                            <a:schemeClr val="tx1"/>
                          </a:solidFill>
                          <a:effectLst/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cs typeface="+mn-cs"/>
                        </a:rPr>
                        <a:t>포인터 얻음</a:t>
                      </a:r>
                      <a:r>
                        <a:rPr lang="en-US" altLang="ko-KR" sz="1500" b="0" i="0" kern="1200" smtClean="0">
                          <a:solidFill>
                            <a:schemeClr val="tx1"/>
                          </a:solidFill>
                          <a:effectLst/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50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/>
                </a:tc>
              </a:tr>
              <a:tr h="3138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COM object </a:t>
                      </a:r>
                      <a:r>
                        <a:rPr lang="ko-KR" altLang="en-US" sz="15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사용</a:t>
                      </a:r>
                      <a:endParaRPr lang="ko-KR" altLang="en-US" sz="1500">
                        <a:solidFill>
                          <a:srgbClr val="FF0000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Method </a:t>
                      </a:r>
                      <a:r>
                        <a:rPr lang="ko-KR" altLang="en-US" sz="15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및 </a:t>
                      </a:r>
                      <a:r>
                        <a:rPr lang="en-US" altLang="ko-KR" sz="15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Property</a:t>
                      </a:r>
                      <a:r>
                        <a:rPr lang="en-US" altLang="ko-KR" sz="1500" baseline="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 </a:t>
                      </a:r>
                      <a:r>
                        <a:rPr lang="ko-KR" altLang="en-US" sz="1500" baseline="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사용</a:t>
                      </a:r>
                      <a:endParaRPr lang="ko-KR" altLang="en-US" sz="150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/>
                </a:tc>
              </a:tr>
              <a:tr h="281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COM </a:t>
                      </a:r>
                      <a:r>
                        <a:rPr lang="ko-KR" altLang="en-US" sz="15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라이브러리 삭제</a:t>
                      </a:r>
                      <a:endParaRPr lang="ko-KR" altLang="en-US" sz="1500">
                        <a:solidFill>
                          <a:srgbClr val="FF0000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smtClean="0">
                          <a:solidFill>
                            <a:schemeClr val="tx1"/>
                          </a:solidFill>
                          <a:effectLst/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  <a:cs typeface="+mn-cs"/>
                        </a:rPr>
                        <a:t>CoUninitialize();</a:t>
                      </a:r>
                      <a:endParaRPr lang="ko-KR" altLang="en-US" sz="120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9464040" y="4034313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GUID</a:t>
            </a:r>
            <a:r>
              <a:rPr lang="ko-KR" altLang="en-US" sz="16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다른이름</a:t>
            </a:r>
            <a:endParaRPr lang="en-US" altLang="ko-KR" sz="16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UUID(Universal Unique Indentifier)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GUID(Globally Unique Indentifier)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CLSID(Class Indentifier)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IID(Interface Indentifier)</a:t>
            </a:r>
            <a:r>
              <a:rPr lang="en-US" altLang="ko-KR" sz="1200"/>
              <a:t> GUIDGEN </a:t>
            </a:r>
            <a:endParaRPr lang="en-US" altLang="ko-KR" sz="12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LIBID(Type Library Indentifier)</a:t>
            </a:r>
            <a:endParaRPr lang="ko-KR" altLang="en-US" sz="12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24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COM</a:t>
            </a:r>
            <a:r>
              <a:rPr lang="en-US" altLang="ko-KR"/>
              <a:t>(</a:t>
            </a:r>
            <a:r>
              <a:rPr lang="en-US" altLang="ko-KR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Component Object Model) </a:t>
            </a:r>
            <a:r>
              <a:rPr lang="ko-KR" altLang="en-US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용어 정리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Marshaling </a:t>
            </a:r>
          </a:p>
          <a:p>
            <a:pPr lvl="1"/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클라이언트와 컴포넌트에 공유되는 모든 데이터는 포장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(packaged)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되어서 어떤 방법으로 전송 되어야함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이 프로세스를 마셰링이라고 하며 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‘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순서로 정돈한다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’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라는 의미이다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  <a:r>
              <a:rPr lang="en-US" altLang="ko-KR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 </a:t>
            </a:r>
            <a:endParaRPr lang="en-US" altLang="ko-KR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Dispinterface</a:t>
            </a:r>
          </a:p>
          <a:p>
            <a:pPr lvl="1"/>
            <a:r>
              <a:rPr lang="en-US" altLang="ko-KR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IDispatch</a:t>
            </a:r>
            <a:r>
              <a:rPr lang="en-US" altLang="ko-KR"/>
              <a:t>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인터페이스에만 </a:t>
            </a:r>
            <a:r>
              <a:rPr lang="ko-KR" altLang="en-US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완전히 기반한 인터페이서를 </a:t>
            </a:r>
            <a:r>
              <a:rPr lang="en-US" altLang="ko-KR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dispinterface</a:t>
            </a:r>
            <a:r>
              <a:rPr lang="ko-KR" altLang="en-US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라고 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한다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</a:t>
            </a:r>
          </a:p>
          <a:p>
            <a:pPr lvl="1"/>
            <a:r>
              <a:rPr lang="en-US" altLang="ko-KR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IDispatch</a:t>
            </a:r>
            <a:r>
              <a:rPr lang="en-US" altLang="ko-KR"/>
              <a:t> 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= Dispinterface + 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v-table</a:t>
            </a:r>
          </a:p>
          <a:p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프록시</a:t>
            </a:r>
            <a:r>
              <a:rPr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</a:t>
            </a:r>
            <a:r>
              <a:rPr lang="ko-KR" altLang="en-US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스텁</a:t>
            </a:r>
            <a:endParaRPr lang="en-US" altLang="ko-KR" smtClean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614" y="4526822"/>
            <a:ext cx="2507357" cy="165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9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1359</Words>
  <Application>Microsoft Office PowerPoint</Application>
  <PresentationFormat>와이드스크린</PresentationFormat>
  <Paragraphs>209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배달의민족 연성</vt:lpstr>
      <vt:lpstr>배달의민족 한나는 열한살</vt:lpstr>
      <vt:lpstr>Arial</vt:lpstr>
      <vt:lpstr>Office 테마</vt:lpstr>
      <vt:lpstr>COM, ActiveX, OLE Automation, TLB </vt:lpstr>
      <vt:lpstr>COM에 대해</vt:lpstr>
      <vt:lpstr>COM(Component Object Model)</vt:lpstr>
      <vt:lpstr>COM의 Interface</vt:lpstr>
      <vt:lpstr>COM Interface 정의</vt:lpstr>
      <vt:lpstr>COM의 Interface</vt:lpstr>
      <vt:lpstr>COM(Component Object Model) 접근 방식</vt:lpstr>
      <vt:lpstr>COM 컴포넌트 사용</vt:lpstr>
      <vt:lpstr>COM(Component Object Model) 용어 정리</vt:lpstr>
      <vt:lpstr>COM 객체 구현</vt:lpstr>
      <vt:lpstr>ActiveX</vt:lpstr>
      <vt:lpstr>ActiveX 기능</vt:lpstr>
      <vt:lpstr>ActiveX 문제점</vt:lpstr>
      <vt:lpstr>OLE(Object Linking Embedding) : 개체연결 및 삽입</vt:lpstr>
      <vt:lpstr>OLE Automation</vt:lpstr>
      <vt:lpstr>OLE Automation 지원 언어</vt:lpstr>
      <vt:lpstr>TLB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COM, ActiveX, OLE Automation, TLB </dc:title>
  <dc:creator>JY_CHOI</dc:creator>
  <cp:lastModifiedBy>JY_CHOI</cp:lastModifiedBy>
  <cp:revision>160</cp:revision>
  <dcterms:created xsi:type="dcterms:W3CDTF">2019-05-17T08:43:14Z</dcterms:created>
  <dcterms:modified xsi:type="dcterms:W3CDTF">2019-05-21T06:50:56Z</dcterms:modified>
</cp:coreProperties>
</file>