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>
        <p:scale>
          <a:sx n="75" d="100"/>
          <a:sy n="75" d="100"/>
        </p:scale>
        <p:origin x="3282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7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4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3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29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90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5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CEC9-208D-46F1-BF7F-4878CAC6328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96CE-0AC4-4704-A023-B757CFF592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66D30D-053D-4ACF-BA57-191EDF12834D}"/>
              </a:ext>
            </a:extLst>
          </p:cNvPr>
          <p:cNvSpPr/>
          <p:nvPr/>
        </p:nvSpPr>
        <p:spPr>
          <a:xfrm>
            <a:off x="2718706" y="58482"/>
            <a:ext cx="1420586" cy="468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err="1">
                <a:solidFill>
                  <a:schemeClr val="tx1"/>
                </a:solidFill>
              </a:rPr>
              <a:t>Flowchart</a:t>
            </a:r>
            <a:r>
              <a:rPr lang="fr-FR" u="sng" dirty="0">
                <a:solidFill>
                  <a:schemeClr val="tx1"/>
                </a:solidFill>
              </a:rPr>
              <a:t> Coefficients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4FC08-F125-4157-BF03-AE16CC96326F}"/>
              </a:ext>
            </a:extLst>
          </p:cNvPr>
          <p:cNvSpPr/>
          <p:nvPr/>
        </p:nvSpPr>
        <p:spPr>
          <a:xfrm>
            <a:off x="2718706" y="737413"/>
            <a:ext cx="1370694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16AD7-53B7-4203-917D-F24C33A170D2}"/>
              </a:ext>
            </a:extLst>
          </p:cNvPr>
          <p:cNvSpPr/>
          <p:nvPr/>
        </p:nvSpPr>
        <p:spPr>
          <a:xfrm>
            <a:off x="2718706" y="1531645"/>
            <a:ext cx="1370694" cy="117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Connect</a:t>
            </a:r>
            <a:r>
              <a:rPr lang="fr-FR" sz="1000" dirty="0"/>
              <a:t> instruments :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Vhigh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Ihigh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Vlow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Ilow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 Active </a:t>
            </a:r>
            <a:r>
              <a:rPr lang="fr-FR" sz="1000" dirty="0" err="1"/>
              <a:t>Load</a:t>
            </a:r>
            <a:endParaRPr lang="fr-FR" sz="1000" dirty="0"/>
          </a:p>
          <a:p>
            <a:pPr marL="171450" indent="-171450" algn="ctr">
              <a:buFontTx/>
              <a:buChar char="-"/>
            </a:pPr>
            <a:r>
              <a:rPr lang="fr-FR" sz="1000" dirty="0"/>
              <a:t>Power </a:t>
            </a:r>
            <a:r>
              <a:rPr lang="fr-FR" sz="1000" dirty="0" err="1"/>
              <a:t>supply</a:t>
            </a:r>
            <a:endParaRPr lang="fr-FR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F7A998-87C6-4E0D-BBDC-721808307AA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404053" y="1205499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EF778-EA18-4690-9A78-03DA891835BF}"/>
              </a:ext>
            </a:extLst>
          </p:cNvPr>
          <p:cNvSpPr/>
          <p:nvPr/>
        </p:nvSpPr>
        <p:spPr>
          <a:xfrm>
            <a:off x="2697767" y="5012361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Set all coefficients to 1 and offsets to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EE59E-9CD9-455E-B625-A28334EC6627}"/>
              </a:ext>
            </a:extLst>
          </p:cNvPr>
          <p:cNvSpPr/>
          <p:nvPr/>
        </p:nvSpPr>
        <p:spPr>
          <a:xfrm>
            <a:off x="2718706" y="3030245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Requesting</a:t>
            </a:r>
            <a:r>
              <a:rPr lang="fr-FR" sz="1000" dirty="0"/>
              <a:t> test </a:t>
            </a:r>
            <a:r>
              <a:rPr lang="fr-FR" sz="1000" dirty="0" err="1"/>
              <a:t>name</a:t>
            </a:r>
            <a:endParaRPr lang="fr-FR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F95256-36BD-4FEB-9440-F3192867ACAB}"/>
              </a:ext>
            </a:extLst>
          </p:cNvPr>
          <p:cNvCxnSpPr/>
          <p:nvPr/>
        </p:nvCxnSpPr>
        <p:spPr>
          <a:xfrm>
            <a:off x="3404053" y="2704099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35F1F-AA03-4B2C-B362-D3F88D3B1004}"/>
              </a:ext>
            </a:extLst>
          </p:cNvPr>
          <p:cNvCxnSpPr/>
          <p:nvPr/>
        </p:nvCxnSpPr>
        <p:spPr>
          <a:xfrm>
            <a:off x="3396039" y="3689619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9D58F03-817C-4593-8A8A-C7BAF104416A}"/>
              </a:ext>
            </a:extLst>
          </p:cNvPr>
          <p:cNvSpPr/>
          <p:nvPr/>
        </p:nvSpPr>
        <p:spPr>
          <a:xfrm>
            <a:off x="2710692" y="4022115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Creating</a:t>
            </a:r>
            <a:r>
              <a:rPr lang="fr-FR" sz="1000" dirty="0"/>
              <a:t> folder </a:t>
            </a:r>
            <a:br>
              <a:rPr lang="fr-FR" sz="1000" dirty="0"/>
            </a:br>
            <a:r>
              <a:rPr lang="fr-FR" sz="1000" dirty="0"/>
              <a:t>« </a:t>
            </a:r>
            <a:r>
              <a:rPr lang="fr-FR" sz="1000" dirty="0" err="1"/>
              <a:t>BoardSN</a:t>
            </a:r>
            <a:r>
              <a:rPr lang="fr-FR" sz="1000" dirty="0"/>
              <a:t>» in </a:t>
            </a:r>
            <a:r>
              <a:rPr lang="fr-FR" sz="1000" i="1" dirty="0" err="1"/>
              <a:t>Output_Coefficients</a:t>
            </a:r>
            <a:endParaRPr lang="fr-FR" sz="1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EC3826-A330-4157-BA12-9F3605B38861}"/>
              </a:ext>
            </a:extLst>
          </p:cNvPr>
          <p:cNvCxnSpPr/>
          <p:nvPr/>
        </p:nvCxnSpPr>
        <p:spPr>
          <a:xfrm>
            <a:off x="3383339" y="4673869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611B44-13F5-4799-AD8D-6EC19724FDD6}"/>
              </a:ext>
            </a:extLst>
          </p:cNvPr>
          <p:cNvSpPr/>
          <p:nvPr/>
        </p:nvSpPr>
        <p:spPr>
          <a:xfrm>
            <a:off x="2697767" y="5843857"/>
            <a:ext cx="1370694" cy="48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Sweep</a:t>
            </a:r>
            <a:r>
              <a:rPr lang="fr-FR" sz="1000" dirty="0"/>
              <a:t> Vhigh</a:t>
            </a:r>
          </a:p>
          <a:p>
            <a:pPr algn="ctr"/>
            <a:r>
              <a:rPr lang="fr-FR" sz="1000" dirty="0"/>
              <a:t>Save Vhigh test data</a:t>
            </a:r>
          </a:p>
          <a:p>
            <a:pPr algn="ctr"/>
            <a:r>
              <a:rPr lang="fr-FR" sz="1000" dirty="0" err="1"/>
              <a:t>Compute</a:t>
            </a:r>
            <a:r>
              <a:rPr lang="fr-FR" sz="1000" dirty="0"/>
              <a:t> Vhigh </a:t>
            </a:r>
            <a:r>
              <a:rPr lang="fr-FR" sz="1000" dirty="0" err="1"/>
              <a:t>coeff</a:t>
            </a:r>
            <a:endParaRPr lang="fr-FR" sz="1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3A82C2-A18A-4E94-B181-509C04E52E92}"/>
              </a:ext>
            </a:extLst>
          </p:cNvPr>
          <p:cNvCxnSpPr>
            <a:cxnSpLocks/>
          </p:cNvCxnSpPr>
          <p:nvPr/>
        </p:nvCxnSpPr>
        <p:spPr>
          <a:xfrm>
            <a:off x="3404053" y="5671735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995A890-EDC5-4489-8109-93253B6CE70B}"/>
              </a:ext>
            </a:extLst>
          </p:cNvPr>
          <p:cNvSpPr/>
          <p:nvPr/>
        </p:nvSpPr>
        <p:spPr>
          <a:xfrm>
            <a:off x="2718706" y="9174726"/>
            <a:ext cx="1370694" cy="29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Save coefficients in « Coefficients.csv »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6318EE-ECAD-4545-ADB8-2A06B2CFAC1D}"/>
              </a:ext>
            </a:extLst>
          </p:cNvPr>
          <p:cNvCxnSpPr>
            <a:cxnSpLocks/>
          </p:cNvCxnSpPr>
          <p:nvPr/>
        </p:nvCxnSpPr>
        <p:spPr>
          <a:xfrm>
            <a:off x="3424992" y="9002603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A6A08-5095-4AA2-90B1-38A508F0A1A6}"/>
              </a:ext>
            </a:extLst>
          </p:cNvPr>
          <p:cNvSpPr/>
          <p:nvPr/>
        </p:nvSpPr>
        <p:spPr>
          <a:xfrm>
            <a:off x="2718706" y="9640068"/>
            <a:ext cx="1370694" cy="29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Set instruments and SPIN in </a:t>
            </a:r>
            <a:r>
              <a:rPr lang="fr-FR" sz="1000" dirty="0" err="1"/>
              <a:t>safe</a:t>
            </a:r>
            <a:r>
              <a:rPr lang="fr-FR" sz="1000" dirty="0"/>
              <a:t>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FD5B8F-412B-45B9-AA62-ED039ED57FC6}"/>
              </a:ext>
            </a:extLst>
          </p:cNvPr>
          <p:cNvCxnSpPr>
            <a:cxnSpLocks/>
          </p:cNvCxnSpPr>
          <p:nvPr/>
        </p:nvCxnSpPr>
        <p:spPr>
          <a:xfrm>
            <a:off x="3424992" y="9467945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2D4A69C-95C2-4BA4-AE71-6BE0DA6F8561}"/>
              </a:ext>
            </a:extLst>
          </p:cNvPr>
          <p:cNvSpPr/>
          <p:nvPr/>
        </p:nvSpPr>
        <p:spPr>
          <a:xfrm>
            <a:off x="2726326" y="10112508"/>
            <a:ext cx="1370694" cy="29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E956B7-5EDE-4625-891D-5D74F7FED120}"/>
              </a:ext>
            </a:extLst>
          </p:cNvPr>
          <p:cNvCxnSpPr>
            <a:cxnSpLocks/>
          </p:cNvCxnSpPr>
          <p:nvPr/>
        </p:nvCxnSpPr>
        <p:spPr>
          <a:xfrm>
            <a:off x="3430525" y="9931218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55333-4D90-40EE-888C-4073074E944F}"/>
              </a:ext>
            </a:extLst>
          </p:cNvPr>
          <p:cNvSpPr/>
          <p:nvPr/>
        </p:nvSpPr>
        <p:spPr>
          <a:xfrm>
            <a:off x="2710692" y="6504702"/>
            <a:ext cx="1370694" cy="48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Sweep</a:t>
            </a:r>
            <a:r>
              <a:rPr lang="fr-FR" sz="1000" dirty="0"/>
              <a:t> Vhigh</a:t>
            </a:r>
          </a:p>
          <a:p>
            <a:pPr algn="ctr"/>
            <a:r>
              <a:rPr lang="fr-FR" sz="1000" dirty="0"/>
              <a:t>Save Vhigh test data</a:t>
            </a:r>
          </a:p>
          <a:p>
            <a:pPr algn="ctr"/>
            <a:r>
              <a:rPr lang="fr-FR" sz="1000" dirty="0" err="1"/>
              <a:t>Compute</a:t>
            </a:r>
            <a:r>
              <a:rPr lang="fr-FR" sz="1000" dirty="0"/>
              <a:t> Vhigh </a:t>
            </a:r>
            <a:r>
              <a:rPr lang="fr-FR" sz="1000" dirty="0" err="1"/>
              <a:t>coeff</a:t>
            </a:r>
            <a:endParaRPr lang="fr-FR"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3901E2-A553-4D64-9AEB-49D654C957FE}"/>
              </a:ext>
            </a:extLst>
          </p:cNvPr>
          <p:cNvCxnSpPr>
            <a:cxnSpLocks/>
          </p:cNvCxnSpPr>
          <p:nvPr/>
        </p:nvCxnSpPr>
        <p:spPr>
          <a:xfrm>
            <a:off x="3416978" y="6332580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4A955-D535-4658-B20F-2747638D6A08}"/>
              </a:ext>
            </a:extLst>
          </p:cNvPr>
          <p:cNvSpPr/>
          <p:nvPr/>
        </p:nvSpPr>
        <p:spPr>
          <a:xfrm>
            <a:off x="2731631" y="7178869"/>
            <a:ext cx="1370694" cy="48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Sweep</a:t>
            </a:r>
            <a:r>
              <a:rPr lang="fr-FR" sz="1000" dirty="0"/>
              <a:t> Ihigh</a:t>
            </a:r>
          </a:p>
          <a:p>
            <a:pPr algn="ctr"/>
            <a:r>
              <a:rPr lang="fr-FR" sz="1000" dirty="0"/>
              <a:t>Save Vhigh test data</a:t>
            </a:r>
          </a:p>
          <a:p>
            <a:pPr algn="ctr"/>
            <a:r>
              <a:rPr lang="fr-FR" sz="1000" dirty="0" err="1"/>
              <a:t>Compute</a:t>
            </a:r>
            <a:r>
              <a:rPr lang="fr-FR" sz="1000" dirty="0"/>
              <a:t> Vhigh </a:t>
            </a:r>
            <a:r>
              <a:rPr lang="fr-FR" sz="1000" dirty="0" err="1"/>
              <a:t>coeff</a:t>
            </a:r>
            <a:endParaRPr lang="fr-FR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676C0C-9C0E-4879-8838-D4208104E2B6}"/>
              </a:ext>
            </a:extLst>
          </p:cNvPr>
          <p:cNvCxnSpPr>
            <a:cxnSpLocks/>
          </p:cNvCxnSpPr>
          <p:nvPr/>
        </p:nvCxnSpPr>
        <p:spPr>
          <a:xfrm>
            <a:off x="3437917" y="7006747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61D5D85-7ADC-4802-9EC5-3E93924D256F}"/>
              </a:ext>
            </a:extLst>
          </p:cNvPr>
          <p:cNvSpPr/>
          <p:nvPr/>
        </p:nvSpPr>
        <p:spPr>
          <a:xfrm>
            <a:off x="2731631" y="7839714"/>
            <a:ext cx="1370694" cy="48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Sweep</a:t>
            </a:r>
            <a:r>
              <a:rPr lang="fr-FR" sz="1000" dirty="0"/>
              <a:t> VLow</a:t>
            </a:r>
          </a:p>
          <a:p>
            <a:pPr algn="ctr"/>
            <a:r>
              <a:rPr lang="fr-FR" sz="1000" dirty="0"/>
              <a:t>Save Vhigh test data</a:t>
            </a:r>
          </a:p>
          <a:p>
            <a:pPr algn="ctr"/>
            <a:r>
              <a:rPr lang="fr-FR" sz="1000" dirty="0" err="1"/>
              <a:t>Compute</a:t>
            </a:r>
            <a:r>
              <a:rPr lang="fr-FR" sz="1000" dirty="0"/>
              <a:t> Vhigh </a:t>
            </a:r>
            <a:r>
              <a:rPr lang="fr-FR" sz="1000" dirty="0" err="1"/>
              <a:t>coeff</a:t>
            </a:r>
            <a:endParaRPr lang="fr-FR" sz="1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B82D6C-EDDA-42B4-9B2B-A952E7B5299F}"/>
              </a:ext>
            </a:extLst>
          </p:cNvPr>
          <p:cNvCxnSpPr>
            <a:cxnSpLocks/>
          </p:cNvCxnSpPr>
          <p:nvPr/>
        </p:nvCxnSpPr>
        <p:spPr>
          <a:xfrm>
            <a:off x="3437917" y="7667592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0C0F15A-01A7-4487-8F44-4885C3A18CAA}"/>
              </a:ext>
            </a:extLst>
          </p:cNvPr>
          <p:cNvSpPr/>
          <p:nvPr/>
        </p:nvSpPr>
        <p:spPr>
          <a:xfrm>
            <a:off x="2718706" y="8513881"/>
            <a:ext cx="1370694" cy="48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Sweep</a:t>
            </a:r>
            <a:r>
              <a:rPr lang="fr-FR" sz="1000" dirty="0"/>
              <a:t> ILow</a:t>
            </a:r>
          </a:p>
          <a:p>
            <a:pPr algn="ctr"/>
            <a:r>
              <a:rPr lang="fr-FR" sz="1000" dirty="0"/>
              <a:t>Save Vhigh test data</a:t>
            </a:r>
          </a:p>
          <a:p>
            <a:pPr algn="ctr"/>
            <a:r>
              <a:rPr lang="fr-FR" sz="1000" dirty="0" err="1"/>
              <a:t>Compute</a:t>
            </a:r>
            <a:r>
              <a:rPr lang="fr-FR" sz="1000" dirty="0"/>
              <a:t> Vhigh </a:t>
            </a:r>
            <a:r>
              <a:rPr lang="fr-FR" sz="1000" dirty="0" err="1"/>
              <a:t>coeff</a:t>
            </a:r>
            <a:endParaRPr lang="fr-FR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7BC46F-8C43-4F5A-90F5-BB7DA7F85A5E}"/>
              </a:ext>
            </a:extLst>
          </p:cNvPr>
          <p:cNvCxnSpPr>
            <a:cxnSpLocks/>
          </p:cNvCxnSpPr>
          <p:nvPr/>
        </p:nvCxnSpPr>
        <p:spPr>
          <a:xfrm>
            <a:off x="3424992" y="8341759"/>
            <a:ext cx="0" cy="171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6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66D30D-053D-4ACF-BA57-191EDF12834D}"/>
              </a:ext>
            </a:extLst>
          </p:cNvPr>
          <p:cNvSpPr/>
          <p:nvPr/>
        </p:nvSpPr>
        <p:spPr>
          <a:xfrm>
            <a:off x="2718706" y="58482"/>
            <a:ext cx="1420586" cy="468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solidFill>
                  <a:schemeClr val="tx1"/>
                </a:solidFill>
              </a:rPr>
              <a:t>Flowchart 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4FC08-F125-4157-BF03-AE16CC96326F}"/>
              </a:ext>
            </a:extLst>
          </p:cNvPr>
          <p:cNvSpPr/>
          <p:nvPr/>
        </p:nvSpPr>
        <p:spPr>
          <a:xfrm>
            <a:off x="408062" y="69756"/>
            <a:ext cx="1370694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16AD7-53B7-4203-917D-F24C33A170D2}"/>
              </a:ext>
            </a:extLst>
          </p:cNvPr>
          <p:cNvSpPr/>
          <p:nvPr/>
        </p:nvSpPr>
        <p:spPr>
          <a:xfrm>
            <a:off x="408062" y="863988"/>
            <a:ext cx="1370694" cy="117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Connect</a:t>
            </a:r>
            <a:r>
              <a:rPr lang="fr-FR" sz="1000" dirty="0"/>
              <a:t> instruments :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Vhigh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Ihigh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Vlow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DMM Ilow</a:t>
            </a:r>
          </a:p>
          <a:p>
            <a:pPr marL="171450" indent="-171450" algn="ctr">
              <a:buFontTx/>
              <a:buChar char="-"/>
            </a:pPr>
            <a:r>
              <a:rPr lang="fr-FR" sz="1000" dirty="0"/>
              <a:t> Active </a:t>
            </a:r>
            <a:r>
              <a:rPr lang="fr-FR" sz="1000" dirty="0" err="1"/>
              <a:t>Load</a:t>
            </a:r>
            <a:endParaRPr lang="fr-FR" sz="1000" dirty="0"/>
          </a:p>
          <a:p>
            <a:pPr marL="171450" indent="-171450" algn="ctr">
              <a:buFontTx/>
              <a:buChar char="-"/>
            </a:pPr>
            <a:r>
              <a:rPr lang="fr-FR" sz="1000" dirty="0"/>
              <a:t>Power </a:t>
            </a:r>
            <a:r>
              <a:rPr lang="fr-FR" sz="1000" dirty="0" err="1"/>
              <a:t>supply</a:t>
            </a:r>
            <a:endParaRPr lang="fr-FR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F7A998-87C6-4E0D-BBDC-721808307AA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093409" y="537842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EF778-EA18-4690-9A78-03DA891835BF}"/>
              </a:ext>
            </a:extLst>
          </p:cNvPr>
          <p:cNvSpPr/>
          <p:nvPr/>
        </p:nvSpPr>
        <p:spPr>
          <a:xfrm>
            <a:off x="387123" y="4379629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Requesting</a:t>
            </a:r>
            <a:r>
              <a:rPr lang="fr-FR" sz="1000" dirty="0"/>
              <a:t> Vhigh </a:t>
            </a:r>
            <a:r>
              <a:rPr lang="fr-FR" sz="1000" dirty="0" err="1"/>
              <a:t>step</a:t>
            </a:r>
            <a:r>
              <a:rPr lang="fr-FR" sz="1000" dirty="0"/>
              <a:t> count and Vhigh value for each </a:t>
            </a:r>
            <a:r>
              <a:rPr lang="fr-FR" sz="1000" dirty="0" err="1"/>
              <a:t>step</a:t>
            </a:r>
            <a:r>
              <a:rPr lang="fr-FR" sz="1000" dirty="0"/>
              <a:t>  and store </a:t>
            </a:r>
            <a:r>
              <a:rPr lang="fr-FR" sz="1000" dirty="0" err="1"/>
              <a:t>it</a:t>
            </a:r>
            <a:r>
              <a:rPr lang="fr-FR" sz="1000" dirty="0"/>
              <a:t> in </a:t>
            </a:r>
            <a:r>
              <a:rPr lang="fr-FR" sz="1000" dirty="0" err="1"/>
              <a:t>VhighTab_V</a:t>
            </a:r>
            <a:endParaRPr lang="fr-FR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EE59E-9CD9-455E-B625-A28334EC6627}"/>
              </a:ext>
            </a:extLst>
          </p:cNvPr>
          <p:cNvSpPr/>
          <p:nvPr/>
        </p:nvSpPr>
        <p:spPr>
          <a:xfrm>
            <a:off x="408062" y="2362588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Requesting</a:t>
            </a:r>
            <a:r>
              <a:rPr lang="fr-FR" sz="1000" dirty="0"/>
              <a:t> test </a:t>
            </a:r>
            <a:r>
              <a:rPr lang="fr-FR" sz="1000" dirty="0" err="1"/>
              <a:t>name</a:t>
            </a:r>
            <a:endParaRPr lang="fr-FR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F95256-36BD-4FEB-9440-F3192867ACAB}"/>
              </a:ext>
            </a:extLst>
          </p:cNvPr>
          <p:cNvCxnSpPr/>
          <p:nvPr/>
        </p:nvCxnSpPr>
        <p:spPr>
          <a:xfrm>
            <a:off x="1093409" y="2036442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35F1F-AA03-4B2C-B362-D3F88D3B1004}"/>
              </a:ext>
            </a:extLst>
          </p:cNvPr>
          <p:cNvCxnSpPr/>
          <p:nvPr/>
        </p:nvCxnSpPr>
        <p:spPr>
          <a:xfrm>
            <a:off x="1085395" y="3021962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E9939A-1B75-42ED-9003-28A23774E64F}"/>
              </a:ext>
            </a:extLst>
          </p:cNvPr>
          <p:cNvCxnSpPr/>
          <p:nvPr/>
        </p:nvCxnSpPr>
        <p:spPr>
          <a:xfrm>
            <a:off x="1064456" y="5039003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01B9C59C-7B13-4996-A9FE-F95FF0FB0D48}"/>
              </a:ext>
            </a:extLst>
          </p:cNvPr>
          <p:cNvSpPr/>
          <p:nvPr/>
        </p:nvSpPr>
        <p:spPr>
          <a:xfrm>
            <a:off x="350155" y="5371499"/>
            <a:ext cx="1428601" cy="1309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For </a:t>
            </a:r>
            <a:r>
              <a:rPr lang="en-US" sz="800" dirty="0" err="1"/>
              <a:t>VHigh_V</a:t>
            </a:r>
            <a:r>
              <a:rPr lang="en-US" sz="800" dirty="0"/>
              <a:t> in </a:t>
            </a:r>
            <a:r>
              <a:rPr lang="en-US" sz="800" dirty="0" err="1"/>
              <a:t>VHighTab_V</a:t>
            </a:r>
            <a:endParaRPr lang="fr-FR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FD40E-2D90-49DB-8AFF-07835C988DDA}"/>
              </a:ext>
            </a:extLst>
          </p:cNvPr>
          <p:cNvSpPr/>
          <p:nvPr/>
        </p:nvSpPr>
        <p:spPr>
          <a:xfrm>
            <a:off x="379108" y="7178703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Set instruments and TWIST in </a:t>
            </a:r>
            <a:r>
              <a:rPr lang="fr-FR" sz="1000" dirty="0" err="1"/>
              <a:t>safe</a:t>
            </a:r>
            <a:r>
              <a:rPr lang="fr-FR" sz="1000" dirty="0"/>
              <a:t> 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6F561-99B4-4E64-9069-C52C0646C785}"/>
              </a:ext>
            </a:extLst>
          </p:cNvPr>
          <p:cNvSpPr/>
          <p:nvPr/>
        </p:nvSpPr>
        <p:spPr>
          <a:xfrm>
            <a:off x="379108" y="8202265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Plot </a:t>
            </a:r>
            <a:r>
              <a:rPr lang="fr-FR" sz="1000" dirty="0" err="1"/>
              <a:t>efficiency</a:t>
            </a:r>
            <a:r>
              <a:rPr lang="fr-FR" sz="1000" dirty="0"/>
              <a:t> 2D</a:t>
            </a:r>
            <a:br>
              <a:rPr lang="fr-FR" sz="1000" dirty="0"/>
            </a:br>
            <a:r>
              <a:rPr lang="fr-FR" sz="1000" dirty="0"/>
              <a:t>Plot </a:t>
            </a:r>
            <a:r>
              <a:rPr lang="fr-FR" sz="1000" dirty="0" err="1"/>
              <a:t>efficiency</a:t>
            </a:r>
            <a:r>
              <a:rPr lang="fr-FR" sz="1000" dirty="0"/>
              <a:t> 3D</a:t>
            </a:r>
            <a:br>
              <a:rPr lang="fr-FR" sz="1000" dirty="0"/>
            </a:br>
            <a:r>
              <a:rPr lang="fr-FR" sz="1000" dirty="0"/>
              <a:t>Plot </a:t>
            </a:r>
            <a:r>
              <a:rPr lang="fr-FR" sz="1000" dirty="0" err="1"/>
              <a:t>absolute</a:t>
            </a:r>
            <a:r>
              <a:rPr lang="fr-FR" sz="1000" dirty="0"/>
              <a:t> </a:t>
            </a:r>
            <a:r>
              <a:rPr lang="fr-FR" sz="1000" dirty="0" err="1"/>
              <a:t>error</a:t>
            </a:r>
            <a:r>
              <a:rPr lang="fr-FR" sz="1000" dirty="0"/>
              <a:t> 3D</a:t>
            </a:r>
          </a:p>
          <a:p>
            <a:pPr algn="ctr"/>
            <a:r>
              <a:rPr lang="fr-FR" sz="1000" dirty="0"/>
              <a:t>Plot relative </a:t>
            </a:r>
            <a:r>
              <a:rPr lang="fr-FR" sz="1000" dirty="0" err="1"/>
              <a:t>error</a:t>
            </a:r>
            <a:r>
              <a:rPr lang="fr-FR" sz="1000" dirty="0"/>
              <a:t> 3D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B8C3-2188-497A-8327-A95040909E5B}"/>
              </a:ext>
            </a:extLst>
          </p:cNvPr>
          <p:cNvSpPr/>
          <p:nvPr/>
        </p:nvSpPr>
        <p:spPr>
          <a:xfrm>
            <a:off x="2722713" y="6758764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Create</a:t>
            </a:r>
            <a:r>
              <a:rPr lang="fr-FR" sz="1000" dirty="0"/>
              <a:t> and </a:t>
            </a:r>
            <a:r>
              <a:rPr lang="fr-FR" sz="1000" dirty="0" err="1"/>
              <a:t>save</a:t>
            </a:r>
            <a:r>
              <a:rPr lang="fr-FR" sz="1000" dirty="0"/>
              <a:t> </a:t>
            </a:r>
            <a:r>
              <a:rPr lang="fr-FR" sz="1000" dirty="0" err="1"/>
              <a:t>FileTest</a:t>
            </a:r>
            <a:r>
              <a:rPr lang="fr-FR" sz="1000" dirty="0"/>
              <a:t>_</a:t>
            </a:r>
            <a:r>
              <a:rPr lang="en-US" sz="1000" dirty="0"/>
              <a:t>VHigh_V.csv </a:t>
            </a:r>
            <a:endParaRPr lang="fr-FR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00ECA7-A4C0-4C18-8A4C-169B3D857C33}"/>
              </a:ext>
            </a:extLst>
          </p:cNvPr>
          <p:cNvSpPr/>
          <p:nvPr/>
        </p:nvSpPr>
        <p:spPr>
          <a:xfrm>
            <a:off x="2722713" y="5696619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Set power </a:t>
            </a:r>
            <a:r>
              <a:rPr lang="fr-FR" sz="1000" dirty="0" err="1"/>
              <a:t>supply</a:t>
            </a:r>
            <a:r>
              <a:rPr lang="fr-FR" sz="1000" dirty="0"/>
              <a:t> to </a:t>
            </a:r>
            <a:r>
              <a:rPr lang="en-US" sz="1000" dirty="0" err="1"/>
              <a:t>VHigh_V</a:t>
            </a:r>
            <a:r>
              <a:rPr lang="fr-FR" sz="1000" dirty="0"/>
              <a:t> 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8F1CD4F-FCD6-47A0-8DB0-CFB8F0D633FF}"/>
              </a:ext>
            </a:extLst>
          </p:cNvPr>
          <p:cNvSpPr/>
          <p:nvPr/>
        </p:nvSpPr>
        <p:spPr>
          <a:xfrm>
            <a:off x="2697767" y="7746399"/>
            <a:ext cx="1428601" cy="1309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For </a:t>
            </a:r>
            <a:r>
              <a:rPr lang="en-US" sz="800" dirty="0"/>
              <a:t> current in </a:t>
            </a:r>
            <a:br>
              <a:rPr lang="en-US" sz="800" dirty="0"/>
            </a:br>
            <a:r>
              <a:rPr lang="en-US" sz="800" dirty="0" err="1"/>
              <a:t>Settings.CurrentStepArray_mA</a:t>
            </a:r>
            <a:endParaRPr lang="fr-FR" sz="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66101-84A6-4D63-BFE9-C5196B15988C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1778756" y="6026306"/>
            <a:ext cx="94395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F5957-1A94-461E-95E2-F1D4FA19BB39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1064455" y="6681114"/>
            <a:ext cx="1" cy="497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616E21-313E-4E06-88E7-9BA2519EAEF8}"/>
              </a:ext>
            </a:extLst>
          </p:cNvPr>
          <p:cNvSpPr txBox="1"/>
          <p:nvPr/>
        </p:nvSpPr>
        <p:spPr>
          <a:xfrm>
            <a:off x="1894225" y="5519963"/>
            <a:ext cx="7130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VHighTab_V</a:t>
            </a:r>
            <a:r>
              <a:rPr lang="en-US" sz="800" dirty="0"/>
              <a:t> not fully browsed</a:t>
            </a:r>
            <a:endParaRPr lang="fr-FR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BEA09E-92AF-425B-8DD3-1298A755F3E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064455" y="7838077"/>
            <a:ext cx="0" cy="364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F4ABE-8890-4B38-B2C3-C6C10E344EB6}"/>
              </a:ext>
            </a:extLst>
          </p:cNvPr>
          <p:cNvSpPr/>
          <p:nvPr/>
        </p:nvSpPr>
        <p:spPr>
          <a:xfrm>
            <a:off x="4921930" y="8076635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DutySweep</a:t>
            </a:r>
            <a:endParaRPr lang="fr-FR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99442-291B-4F75-B889-DB91EFE3D4D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408061" y="7418138"/>
            <a:ext cx="4007" cy="32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5BC92B-4933-4A26-9602-C311D3E94F1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408060" y="6352853"/>
            <a:ext cx="0" cy="40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D496E5-40EB-41BC-B1E5-04F878E3067C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4126368" y="8401207"/>
            <a:ext cx="795562" cy="5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AFE930E-82A5-41B5-9BD2-6E52CFE0B453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4249044" y="6718402"/>
            <a:ext cx="514651" cy="22018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9DE9EE9-066E-48CD-AB68-9F61DC8C4CC9}"/>
              </a:ext>
            </a:extLst>
          </p:cNvPr>
          <p:cNvSpPr/>
          <p:nvPr/>
        </p:nvSpPr>
        <p:spPr>
          <a:xfrm>
            <a:off x="2743652" y="10449560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Plot and open </a:t>
            </a:r>
            <a:r>
              <a:rPr lang="fr-FR" sz="1000" dirty="0" err="1"/>
              <a:t>HistoDistrib</a:t>
            </a:r>
            <a:endParaRPr lang="fr-FR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4873A2-2ABA-47DA-AEAD-8690654D3EAB}"/>
              </a:ext>
            </a:extLst>
          </p:cNvPr>
          <p:cNvCxnSpPr>
            <a:cxnSpLocks/>
          </p:cNvCxnSpPr>
          <p:nvPr/>
        </p:nvCxnSpPr>
        <p:spPr>
          <a:xfrm>
            <a:off x="3408060" y="9056015"/>
            <a:ext cx="0" cy="328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D3A9FB2-870E-46D4-B6E8-5482819FBF23}"/>
              </a:ext>
            </a:extLst>
          </p:cNvPr>
          <p:cNvCxnSpPr>
            <a:cxnSpLocks/>
            <a:stCxn id="51" idx="2"/>
            <a:endCxn id="63" idx="6"/>
          </p:cNvCxnSpPr>
          <p:nvPr/>
        </p:nvCxnSpPr>
        <p:spPr>
          <a:xfrm rot="5400000" flipH="1">
            <a:off x="-702894" y="6977041"/>
            <a:ext cx="5924638" cy="2339148"/>
          </a:xfrm>
          <a:prstGeom prst="bentConnector4">
            <a:avLst>
              <a:gd name="adj1" fmla="val -3858"/>
              <a:gd name="adj2" fmla="val -1320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82C71E-8512-4534-A804-46ADE9D9B470}"/>
              </a:ext>
            </a:extLst>
          </p:cNvPr>
          <p:cNvSpPr/>
          <p:nvPr/>
        </p:nvSpPr>
        <p:spPr>
          <a:xfrm>
            <a:off x="1040781" y="5161436"/>
            <a:ext cx="49070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938B22-7692-417F-8E67-279A23740FFF}"/>
              </a:ext>
            </a:extLst>
          </p:cNvPr>
          <p:cNvSpPr txBox="1"/>
          <p:nvPr/>
        </p:nvSpPr>
        <p:spPr>
          <a:xfrm>
            <a:off x="401904" y="6778631"/>
            <a:ext cx="138982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VHighTab_V</a:t>
            </a:r>
            <a:r>
              <a:rPr lang="en-US" sz="800" dirty="0"/>
              <a:t> fully browsed</a:t>
            </a:r>
            <a:endParaRPr lang="fr-FR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AF3294-83E2-4162-86F1-34CD10843189}"/>
              </a:ext>
            </a:extLst>
          </p:cNvPr>
          <p:cNvSpPr txBox="1"/>
          <p:nvPr/>
        </p:nvSpPr>
        <p:spPr>
          <a:xfrm>
            <a:off x="2607242" y="9077533"/>
            <a:ext cx="177161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 err="1"/>
              <a:t>Settings.CurrentStepArray_mA</a:t>
            </a:r>
            <a:r>
              <a:rPr lang="en-US" sz="600" dirty="0"/>
              <a:t>  fully browsed</a:t>
            </a:r>
            <a:endParaRPr lang="fr-FR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6103B4-FDE6-40FB-85AC-BE38B4290C6D}"/>
              </a:ext>
            </a:extLst>
          </p:cNvPr>
          <p:cNvSpPr txBox="1"/>
          <p:nvPr/>
        </p:nvSpPr>
        <p:spPr>
          <a:xfrm>
            <a:off x="4201023" y="7908497"/>
            <a:ext cx="62147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 err="1"/>
              <a:t>Settings.CurrentStepArray_mA</a:t>
            </a:r>
            <a:r>
              <a:rPr lang="en-US" sz="600" dirty="0"/>
              <a:t> not  fully browsed</a:t>
            </a:r>
            <a:endParaRPr lang="fr-FR" sz="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D58F03-817C-4593-8A8A-C7BAF104416A}"/>
              </a:ext>
            </a:extLst>
          </p:cNvPr>
          <p:cNvSpPr/>
          <p:nvPr/>
        </p:nvSpPr>
        <p:spPr>
          <a:xfrm>
            <a:off x="400048" y="3354458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Creating</a:t>
            </a:r>
            <a:r>
              <a:rPr lang="fr-FR" sz="1000" dirty="0"/>
              <a:t> folder « test </a:t>
            </a:r>
            <a:r>
              <a:rPr lang="fr-FR" sz="1000" dirty="0" err="1"/>
              <a:t>name</a:t>
            </a:r>
            <a:r>
              <a:rPr lang="fr-FR" sz="1000" dirty="0"/>
              <a:t> » in </a:t>
            </a:r>
            <a:r>
              <a:rPr lang="fr-FR" sz="1000" i="1" dirty="0" err="1"/>
              <a:t>Output_Efficiency</a:t>
            </a:r>
            <a:endParaRPr lang="fr-FR" sz="1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EC3826-A330-4157-BA12-9F3605B38861}"/>
              </a:ext>
            </a:extLst>
          </p:cNvPr>
          <p:cNvCxnSpPr/>
          <p:nvPr/>
        </p:nvCxnSpPr>
        <p:spPr>
          <a:xfrm>
            <a:off x="1072695" y="4025262"/>
            <a:ext cx="0" cy="326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A14-89A9-4DB0-821C-3B37EA677EA3}"/>
              </a:ext>
            </a:extLst>
          </p:cNvPr>
          <p:cNvSpPr/>
          <p:nvPr/>
        </p:nvSpPr>
        <p:spPr>
          <a:xfrm>
            <a:off x="2737153" y="9384275"/>
            <a:ext cx="1370694" cy="65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Compute</a:t>
            </a:r>
            <a:r>
              <a:rPr lang="fr-FR" sz="800" dirty="0"/>
              <a:t> TWIST </a:t>
            </a:r>
            <a:r>
              <a:rPr lang="fr-FR" sz="800" dirty="0" err="1"/>
              <a:t>efficiency</a:t>
            </a:r>
            <a:br>
              <a:rPr lang="fr-FR" sz="800" dirty="0"/>
            </a:b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/>
              <a:t>efficiency</a:t>
            </a:r>
            <a:r>
              <a:rPr lang="fr-FR" sz="800" dirty="0"/>
              <a:t> </a:t>
            </a:r>
            <a:r>
              <a:rPr lang="fr-FR" sz="800" dirty="0" err="1"/>
              <a:t>error</a:t>
            </a:r>
            <a:br>
              <a:rPr lang="fr-FR" sz="800" dirty="0"/>
            </a:br>
            <a:r>
              <a:rPr lang="fr-FR" sz="800" dirty="0" err="1"/>
              <a:t>Compute</a:t>
            </a:r>
            <a:r>
              <a:rPr lang="fr-FR" sz="800" dirty="0"/>
              <a:t> average and std dev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E106AA-E7FA-4278-919B-A55AFE743DE8}"/>
              </a:ext>
            </a:extLst>
          </p:cNvPr>
          <p:cNvCxnSpPr>
            <a:cxnSpLocks/>
          </p:cNvCxnSpPr>
          <p:nvPr/>
        </p:nvCxnSpPr>
        <p:spPr>
          <a:xfrm>
            <a:off x="3436634" y="10043649"/>
            <a:ext cx="0" cy="40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29500C-862A-49EF-832B-E81CEF4C04F3}"/>
              </a:ext>
            </a:extLst>
          </p:cNvPr>
          <p:cNvSpPr/>
          <p:nvPr/>
        </p:nvSpPr>
        <p:spPr>
          <a:xfrm>
            <a:off x="387123" y="9262199"/>
            <a:ext cx="1370694" cy="50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6F44FC-C796-4D6E-9B4A-C4A5D28D2E51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1064455" y="8861639"/>
            <a:ext cx="8015" cy="400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054D6-DF55-4044-A6D4-87CF00E02FE7}"/>
              </a:ext>
            </a:extLst>
          </p:cNvPr>
          <p:cNvSpPr/>
          <p:nvPr/>
        </p:nvSpPr>
        <p:spPr>
          <a:xfrm>
            <a:off x="449944" y="393695"/>
            <a:ext cx="988332" cy="40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237D3-E250-4CC8-A666-1606BD3A09B5}"/>
              </a:ext>
            </a:extLst>
          </p:cNvPr>
          <p:cNvSpPr/>
          <p:nvPr/>
        </p:nvSpPr>
        <p:spPr>
          <a:xfrm>
            <a:off x="449944" y="998306"/>
            <a:ext cx="988332" cy="40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RequestChoice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D4BA985-973B-4EE8-A3B2-8F0B43B213CA}"/>
              </a:ext>
            </a:extLst>
          </p:cNvPr>
          <p:cNvSpPr/>
          <p:nvPr/>
        </p:nvSpPr>
        <p:spPr>
          <a:xfrm>
            <a:off x="545198" y="1602917"/>
            <a:ext cx="794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Choice = all ?</a:t>
            </a:r>
          </a:p>
        </p:txBody>
      </p:sp>
      <p:cxnSp>
        <p:nvCxnSpPr>
          <p:cNvPr id="5" name="Straight Arrow Connector 4" descr="a">
            <a:extLst>
              <a:ext uri="{FF2B5EF4-FFF2-40B4-BE49-F238E27FC236}">
                <a16:creationId xmlns:a16="http://schemas.microsoft.com/office/drawing/2014/main" id="{03283572-75DC-474A-B56F-DB824E57E40B}"/>
              </a:ext>
            </a:extLst>
          </p:cNvPr>
          <p:cNvCxnSpPr>
            <a:cxnSpLocks/>
          </p:cNvCxnSpPr>
          <p:nvPr/>
        </p:nvCxnSpPr>
        <p:spPr>
          <a:xfrm>
            <a:off x="937760" y="2288717"/>
            <a:ext cx="0" cy="1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 descr="a">
            <a:extLst>
              <a:ext uri="{FF2B5EF4-FFF2-40B4-BE49-F238E27FC236}">
                <a16:creationId xmlns:a16="http://schemas.microsoft.com/office/drawing/2014/main" id="{8E835F5A-DFE6-4960-BF09-81E29FC67DDF}"/>
              </a:ext>
            </a:extLst>
          </p:cNvPr>
          <p:cNvCxnSpPr/>
          <p:nvPr/>
        </p:nvCxnSpPr>
        <p:spPr>
          <a:xfrm>
            <a:off x="944109" y="1404252"/>
            <a:ext cx="0" cy="1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 descr="a">
            <a:extLst>
              <a:ext uri="{FF2B5EF4-FFF2-40B4-BE49-F238E27FC236}">
                <a16:creationId xmlns:a16="http://schemas.microsoft.com/office/drawing/2014/main" id="{22AD362D-97EB-43C8-A766-DA31B0E0D872}"/>
              </a:ext>
            </a:extLst>
          </p:cNvPr>
          <p:cNvCxnSpPr/>
          <p:nvPr/>
        </p:nvCxnSpPr>
        <p:spPr>
          <a:xfrm>
            <a:off x="944109" y="799641"/>
            <a:ext cx="0" cy="1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690A71-BAC5-4537-92B7-75D2F852B5FA}"/>
              </a:ext>
            </a:extLst>
          </p:cNvPr>
          <p:cNvSpPr/>
          <p:nvPr/>
        </p:nvSpPr>
        <p:spPr>
          <a:xfrm>
            <a:off x="1345973" y="1901367"/>
            <a:ext cx="952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08A118B-9911-4D47-82F9-929B6AE952A9}"/>
              </a:ext>
            </a:extLst>
          </p:cNvPr>
          <p:cNvSpPr/>
          <p:nvPr/>
        </p:nvSpPr>
        <p:spPr>
          <a:xfrm>
            <a:off x="1897381" y="1609267"/>
            <a:ext cx="967739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Choice = </a:t>
            </a:r>
          </a:p>
          <a:p>
            <a:pPr algn="ctr"/>
            <a:r>
              <a:rPr lang="fr-FR" sz="800" dirty="0"/>
              <a:t>VHigh ?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D2795F6-B8A8-4CA1-BD99-7424B61674BE}"/>
              </a:ext>
            </a:extLst>
          </p:cNvPr>
          <p:cNvSpPr/>
          <p:nvPr/>
        </p:nvSpPr>
        <p:spPr>
          <a:xfrm>
            <a:off x="3246121" y="1609267"/>
            <a:ext cx="967739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Choice = </a:t>
            </a:r>
          </a:p>
          <a:p>
            <a:pPr algn="ctr"/>
            <a:r>
              <a:rPr lang="fr-FR" sz="800" dirty="0"/>
              <a:t>IHigh ?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06D16A9-E1A8-4BC3-8173-B87FFF2D77D8}"/>
              </a:ext>
            </a:extLst>
          </p:cNvPr>
          <p:cNvSpPr/>
          <p:nvPr/>
        </p:nvSpPr>
        <p:spPr>
          <a:xfrm>
            <a:off x="4594861" y="1609267"/>
            <a:ext cx="967739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Choice = </a:t>
            </a:r>
          </a:p>
          <a:p>
            <a:pPr algn="ctr"/>
            <a:r>
              <a:rPr lang="fr-FR" sz="800" dirty="0"/>
              <a:t>VLow 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9BFCC16-5F6C-4C50-B5B2-3EA0C57DFA49}"/>
              </a:ext>
            </a:extLst>
          </p:cNvPr>
          <p:cNvSpPr/>
          <p:nvPr/>
        </p:nvSpPr>
        <p:spPr>
          <a:xfrm>
            <a:off x="5828932" y="1602192"/>
            <a:ext cx="967739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Choice = </a:t>
            </a:r>
          </a:p>
          <a:p>
            <a:pPr algn="ctr"/>
            <a:r>
              <a:rPr lang="fr-FR" sz="800" dirty="0"/>
              <a:t>ILow 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4EDE65-ACA9-4998-842C-04B9C6B04DC7}"/>
              </a:ext>
            </a:extLst>
          </p:cNvPr>
          <p:cNvSpPr/>
          <p:nvPr/>
        </p:nvSpPr>
        <p:spPr>
          <a:xfrm>
            <a:off x="2864075" y="1894292"/>
            <a:ext cx="952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07F7ED-9A2D-4B11-8C64-E0F578BFE324}"/>
              </a:ext>
            </a:extLst>
          </p:cNvPr>
          <p:cNvSpPr/>
          <p:nvPr/>
        </p:nvSpPr>
        <p:spPr>
          <a:xfrm>
            <a:off x="4233279" y="1901367"/>
            <a:ext cx="952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7A9682-A106-4352-A4C1-DD9D2AEED414}"/>
              </a:ext>
            </a:extLst>
          </p:cNvPr>
          <p:cNvSpPr/>
          <p:nvPr/>
        </p:nvSpPr>
        <p:spPr>
          <a:xfrm>
            <a:off x="5575751" y="1901367"/>
            <a:ext cx="952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 descr="a">
            <a:extLst>
              <a:ext uri="{FF2B5EF4-FFF2-40B4-BE49-F238E27FC236}">
                <a16:creationId xmlns:a16="http://schemas.microsoft.com/office/drawing/2014/main" id="{A1B77402-2048-4C47-B462-1DBA6A9F826E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1441223" y="1952167"/>
            <a:ext cx="456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a">
            <a:extLst>
              <a:ext uri="{FF2B5EF4-FFF2-40B4-BE49-F238E27FC236}">
                <a16:creationId xmlns:a16="http://schemas.microsoft.com/office/drawing/2014/main" id="{02DA2477-6352-4738-A47F-1F739B398099}"/>
              </a:ext>
            </a:extLst>
          </p:cNvPr>
          <p:cNvCxnSpPr>
            <a:cxnSpLocks/>
            <a:stCxn id="13" idx="6"/>
            <a:endCxn id="10" idx="1"/>
          </p:cNvCxnSpPr>
          <p:nvPr/>
        </p:nvCxnSpPr>
        <p:spPr>
          <a:xfrm>
            <a:off x="2959325" y="1945092"/>
            <a:ext cx="286796" cy="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a">
            <a:extLst>
              <a:ext uri="{FF2B5EF4-FFF2-40B4-BE49-F238E27FC236}">
                <a16:creationId xmlns:a16="http://schemas.microsoft.com/office/drawing/2014/main" id="{D4E975BB-995C-475F-A96F-19B76F051D7C}"/>
              </a:ext>
            </a:extLst>
          </p:cNvPr>
          <p:cNvCxnSpPr>
            <a:cxnSpLocks/>
          </p:cNvCxnSpPr>
          <p:nvPr/>
        </p:nvCxnSpPr>
        <p:spPr>
          <a:xfrm>
            <a:off x="4285527" y="1945092"/>
            <a:ext cx="286796" cy="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a">
            <a:extLst>
              <a:ext uri="{FF2B5EF4-FFF2-40B4-BE49-F238E27FC236}">
                <a16:creationId xmlns:a16="http://schemas.microsoft.com/office/drawing/2014/main" id="{2CB48B91-985D-4F4D-8245-5EEF504C112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623376" y="1945092"/>
            <a:ext cx="205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B0E3-A0B5-4737-9487-C1F70C83C0DC}"/>
              </a:ext>
            </a:extLst>
          </p:cNvPr>
          <p:cNvSpPr/>
          <p:nvPr/>
        </p:nvSpPr>
        <p:spPr>
          <a:xfrm>
            <a:off x="1888411" y="2500082"/>
            <a:ext cx="988332" cy="60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Vhigh</a:t>
            </a:r>
          </a:p>
          <a:p>
            <a:pPr algn="ctr"/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VHigh</a:t>
            </a:r>
            <a:endParaRPr lang="fr-FR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7BD279-5497-475C-9126-0DF04C288297}"/>
              </a:ext>
            </a:extLst>
          </p:cNvPr>
          <p:cNvSpPr/>
          <p:nvPr/>
        </p:nvSpPr>
        <p:spPr>
          <a:xfrm>
            <a:off x="3232014" y="2500082"/>
            <a:ext cx="988332" cy="60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</a:t>
            </a: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high</a:t>
            </a:r>
            <a:b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IHigh</a:t>
            </a:r>
            <a:endParaRPr lang="fr-FR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A69990-A69C-434D-BD9C-715CB8A389E7}"/>
              </a:ext>
            </a:extLst>
          </p:cNvPr>
          <p:cNvSpPr/>
          <p:nvPr/>
        </p:nvSpPr>
        <p:spPr>
          <a:xfrm>
            <a:off x="4579799" y="2500083"/>
            <a:ext cx="988332" cy="60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Vlow</a:t>
            </a:r>
            <a:b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VLow</a:t>
            </a:r>
            <a:endParaRPr lang="fr-FR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E23FBA-41E0-4094-8467-45A9C5724770}"/>
              </a:ext>
            </a:extLst>
          </p:cNvPr>
          <p:cNvSpPr/>
          <p:nvPr/>
        </p:nvSpPr>
        <p:spPr>
          <a:xfrm>
            <a:off x="5817864" y="2500082"/>
            <a:ext cx="988332" cy="60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</a:t>
            </a: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low</a:t>
            </a:r>
            <a:b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ILow</a:t>
            </a:r>
            <a:endParaRPr lang="fr-FR" sz="800" dirty="0"/>
          </a:p>
        </p:txBody>
      </p:sp>
      <p:cxnSp>
        <p:nvCxnSpPr>
          <p:cNvPr id="25" name="Straight Arrow Connector 24" descr="a">
            <a:extLst>
              <a:ext uri="{FF2B5EF4-FFF2-40B4-BE49-F238E27FC236}">
                <a16:creationId xmlns:a16="http://schemas.microsoft.com/office/drawing/2014/main" id="{F447CA12-ADFE-418A-8FA2-30A65F9D7CF5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2381251" y="2295067"/>
            <a:ext cx="1326" cy="2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a">
            <a:extLst>
              <a:ext uri="{FF2B5EF4-FFF2-40B4-BE49-F238E27FC236}">
                <a16:creationId xmlns:a16="http://schemas.microsoft.com/office/drawing/2014/main" id="{D3778F45-2876-406E-8813-853C43DC2889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3726180" y="2295067"/>
            <a:ext cx="3811" cy="2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a">
            <a:extLst>
              <a:ext uri="{FF2B5EF4-FFF2-40B4-BE49-F238E27FC236}">
                <a16:creationId xmlns:a16="http://schemas.microsoft.com/office/drawing/2014/main" id="{8A28EEBA-D15C-49BD-A804-7FB95486D754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5073965" y="2295067"/>
            <a:ext cx="4766" cy="20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 descr="a">
            <a:extLst>
              <a:ext uri="{FF2B5EF4-FFF2-40B4-BE49-F238E27FC236}">
                <a16:creationId xmlns:a16="http://schemas.microsoft.com/office/drawing/2014/main" id="{9105161F-6E78-4082-95DB-25C126A145D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312030" y="2287992"/>
            <a:ext cx="772" cy="21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D3A6F3-8639-49FF-8F64-D3CE64B0CC90}"/>
              </a:ext>
            </a:extLst>
          </p:cNvPr>
          <p:cNvSpPr/>
          <p:nvPr/>
        </p:nvSpPr>
        <p:spPr>
          <a:xfrm>
            <a:off x="443594" y="2507523"/>
            <a:ext cx="988332" cy="60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Vhigh</a:t>
            </a:r>
          </a:p>
          <a:p>
            <a:pPr algn="ctr"/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VHigh</a:t>
            </a:r>
            <a:endParaRPr lang="fr-FR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660827-422B-4CF3-A1C5-CC43640E68C5}"/>
              </a:ext>
            </a:extLst>
          </p:cNvPr>
          <p:cNvSpPr/>
          <p:nvPr/>
        </p:nvSpPr>
        <p:spPr>
          <a:xfrm>
            <a:off x="440419" y="3357745"/>
            <a:ext cx="988332" cy="60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</a:t>
            </a: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high</a:t>
            </a:r>
            <a:b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IHigh</a:t>
            </a:r>
            <a:endParaRPr lang="fr-FR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F7A4B5-A1C6-4183-8C1C-4EC163B0E42F}"/>
              </a:ext>
            </a:extLst>
          </p:cNvPr>
          <p:cNvSpPr/>
          <p:nvPr/>
        </p:nvSpPr>
        <p:spPr>
          <a:xfrm>
            <a:off x="443594" y="4256048"/>
            <a:ext cx="988332" cy="60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Vlow</a:t>
            </a:r>
            <a:b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VLow</a:t>
            </a:r>
            <a:endParaRPr lang="fr-FR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E421C7-0944-4DBF-ACC0-A3283578E949}"/>
              </a:ext>
            </a:extLst>
          </p:cNvPr>
          <p:cNvSpPr/>
          <p:nvPr/>
        </p:nvSpPr>
        <p:spPr>
          <a:xfrm>
            <a:off x="443594" y="5171406"/>
            <a:ext cx="988332" cy="60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Measure Accuracy </a:t>
            </a: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low</a:t>
            </a:r>
            <a:b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Plot graph ILow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1BA341-924C-4BD0-AC08-A9BECBD13EEF}"/>
              </a:ext>
            </a:extLst>
          </p:cNvPr>
          <p:cNvSpPr/>
          <p:nvPr/>
        </p:nvSpPr>
        <p:spPr>
          <a:xfrm>
            <a:off x="443594" y="6105279"/>
            <a:ext cx="988332" cy="60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Plot figure with all accuracy graphs </a:t>
            </a:r>
            <a:endParaRPr lang="fr-FR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C86364-2025-4978-A8F2-023782E9D2DF}"/>
              </a:ext>
            </a:extLst>
          </p:cNvPr>
          <p:cNvSpPr/>
          <p:nvPr/>
        </p:nvSpPr>
        <p:spPr>
          <a:xfrm>
            <a:off x="3065043" y="6699241"/>
            <a:ext cx="988332" cy="40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End</a:t>
            </a:r>
          </a:p>
        </p:txBody>
      </p:sp>
      <p:cxnSp>
        <p:nvCxnSpPr>
          <p:cNvPr id="35" name="Straight Arrow Connector 34" descr="a">
            <a:extLst>
              <a:ext uri="{FF2B5EF4-FFF2-40B4-BE49-F238E27FC236}">
                <a16:creationId xmlns:a16="http://schemas.microsoft.com/office/drawing/2014/main" id="{70BECD3B-F03B-4B6D-8D21-AB8C7B6C0A7C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934585" y="3112134"/>
            <a:ext cx="3175" cy="24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 descr="a">
            <a:extLst>
              <a:ext uri="{FF2B5EF4-FFF2-40B4-BE49-F238E27FC236}">
                <a16:creationId xmlns:a16="http://schemas.microsoft.com/office/drawing/2014/main" id="{40AB96DF-3372-4EC7-9E8F-70157A9336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934585" y="3962355"/>
            <a:ext cx="3175" cy="29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 descr="a">
            <a:extLst>
              <a:ext uri="{FF2B5EF4-FFF2-40B4-BE49-F238E27FC236}">
                <a16:creationId xmlns:a16="http://schemas.microsoft.com/office/drawing/2014/main" id="{A74BD31A-FB69-48AE-8AEC-F0A5AAE8A1E6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937760" y="4860658"/>
            <a:ext cx="0" cy="31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a">
            <a:extLst>
              <a:ext uri="{FF2B5EF4-FFF2-40B4-BE49-F238E27FC236}">
                <a16:creationId xmlns:a16="http://schemas.microsoft.com/office/drawing/2014/main" id="{BD82A34D-258D-406F-A7CA-3A25B0102477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37760" y="5776016"/>
            <a:ext cx="0" cy="32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A03D64-B7C1-45E3-9A6D-F2F8C8430838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1905239" y="5742409"/>
            <a:ext cx="192325" cy="2127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8E56DF5-F213-477C-AC7F-8902687E12B9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020251" y="4467019"/>
            <a:ext cx="3605197" cy="88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7530FA2-D6E4-4D13-A047-A869B2F05BD9}"/>
              </a:ext>
            </a:extLst>
          </p:cNvPr>
          <p:cNvCxnSpPr>
            <a:cxnSpLocks/>
            <a:stCxn id="22" idx="2"/>
            <a:endCxn id="34" idx="0"/>
          </p:cNvCxnSpPr>
          <p:nvPr/>
        </p:nvCxnSpPr>
        <p:spPr>
          <a:xfrm rot="5400000">
            <a:off x="1845421" y="4818481"/>
            <a:ext cx="3594549" cy="166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BEABB31-36D1-45F3-901D-85ECA76B9E4B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2682910" y="4308188"/>
            <a:ext cx="3594550" cy="118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4A8639F-36CF-41B4-9654-C6BA81EEA68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5400000">
            <a:off x="3283942" y="3874126"/>
            <a:ext cx="3797522" cy="2258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C8F19C-77B4-4536-9E8E-0799DB2F68AB}"/>
              </a:ext>
            </a:extLst>
          </p:cNvPr>
          <p:cNvSpPr/>
          <p:nvPr/>
        </p:nvSpPr>
        <p:spPr>
          <a:xfrm>
            <a:off x="2718706" y="58482"/>
            <a:ext cx="1420586" cy="468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solidFill>
                  <a:schemeClr val="tx1"/>
                </a:solidFill>
              </a:rPr>
              <a:t>Flowchart Accuracy</a:t>
            </a:r>
          </a:p>
        </p:txBody>
      </p:sp>
    </p:spTree>
    <p:extLst>
      <p:ext uri="{BB962C8B-B14F-4D97-AF65-F5344CB8AC3E}">
        <p14:creationId xmlns:p14="http://schemas.microsoft.com/office/powerpoint/2010/main" val="10267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37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338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Walter</dc:creator>
  <cp:lastModifiedBy>Thomas Walter</cp:lastModifiedBy>
  <cp:revision>58</cp:revision>
  <dcterms:created xsi:type="dcterms:W3CDTF">2023-02-27T17:56:04Z</dcterms:created>
  <dcterms:modified xsi:type="dcterms:W3CDTF">2023-04-07T08:10:22Z</dcterms:modified>
</cp:coreProperties>
</file>