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5bc9084f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5bc9084f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5bc9084f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5bc9084f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5bc9084f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5bc9084f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5bc9084f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5bc9084f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5bc9084f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5bc9084f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5bc9084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5bc9084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5bc9084f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5bc9084f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5bc9084f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5bc9084f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5bc9084f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5bc9084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5bc9084f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5bc9084f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5bc9084f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5bc9084f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5bc9084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5bc9084f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5bc9084f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5bc9084f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Assignment-2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-Pranit Pisal(B-88)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B</a:t>
            </a:r>
            <a:endParaRPr/>
          </a:p>
        </p:txBody>
      </p:sp>
      <p:sp>
        <p:nvSpPr>
          <p:cNvPr id="106" name="Google Shape;10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rPr lang="en" sz="1500">
                <a:solidFill>
                  <a:schemeClr val="dk1"/>
                </a:solidFill>
                <a:latin typeface="Roboto"/>
                <a:ea typeface="Roboto"/>
                <a:cs typeface="Roboto"/>
                <a:sym typeface="Roboto"/>
              </a:rPr>
              <a:t>To stand out from competitors, the man can focus on differentiation through:</a:t>
            </a:r>
            <a:endParaRPr sz="1500">
              <a:solidFill>
                <a:schemeClr val="dk1"/>
              </a:solidFill>
              <a:latin typeface="Roboto"/>
              <a:ea typeface="Roboto"/>
              <a:cs typeface="Roboto"/>
              <a:sym typeface="Roboto"/>
            </a:endParaRPr>
          </a:p>
          <a:p>
            <a:pPr indent="-323850" lvl="0" marL="457200" rtl="0" algn="l">
              <a:spcBef>
                <a:spcPts val="1500"/>
              </a:spcBef>
              <a:spcAft>
                <a:spcPts val="0"/>
              </a:spcAft>
              <a:buClr>
                <a:schemeClr val="dk1"/>
              </a:buClr>
              <a:buSzPts val="1500"/>
              <a:buFont typeface="Roboto"/>
              <a:buChar char="●"/>
            </a:pPr>
            <a:r>
              <a:rPr lang="en" sz="1500">
                <a:solidFill>
                  <a:schemeClr val="dk1"/>
                </a:solidFill>
                <a:latin typeface="Roboto"/>
                <a:ea typeface="Roboto"/>
                <a:cs typeface="Roboto"/>
                <a:sym typeface="Roboto"/>
              </a:rPr>
              <a:t>Quality: Ensuring consistent and high-quality Wada Pavs can set his shop apart.</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Variety: Offering a diverse menu with different types of Wada Pavs, accompaniments, and innovative flavors.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Specialty: Introducing a signature Wada Pav with unique ingredients or cooking methods.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Service: Providing excellent customer service and a friendly atmosphere.</a:t>
            </a:r>
            <a:endParaRPr sz="1500">
              <a:solidFill>
                <a:schemeClr val="dk1"/>
              </a:solidFill>
              <a:latin typeface="Roboto"/>
              <a:ea typeface="Roboto"/>
              <a:cs typeface="Roboto"/>
              <a:sym typeface="Roboto"/>
            </a:endParaRPr>
          </a:p>
          <a:p>
            <a:pPr indent="0" lvl="0" marL="0" rtl="0" algn="l">
              <a:spcBef>
                <a:spcPts val="1500"/>
              </a:spcBef>
              <a:spcAft>
                <a:spcPts val="1200"/>
              </a:spcAft>
              <a:buNone/>
            </a:pPr>
            <a:r>
              <a:t/>
            </a:r>
            <a:endParaRPr sz="2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C</a:t>
            </a:r>
            <a:endParaRPr/>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rPr lang="en" sz="1500">
                <a:solidFill>
                  <a:schemeClr val="dk1"/>
                </a:solidFill>
                <a:latin typeface="Roboto"/>
                <a:ea typeface="Roboto"/>
                <a:cs typeface="Roboto"/>
                <a:sym typeface="Roboto"/>
              </a:rPr>
              <a:t>While data can be extremely helpful, without initial data, the man can gather insights through:</a:t>
            </a:r>
            <a:endParaRPr sz="1500">
              <a:solidFill>
                <a:schemeClr val="dk1"/>
              </a:solidFill>
              <a:latin typeface="Roboto"/>
              <a:ea typeface="Roboto"/>
              <a:cs typeface="Roboto"/>
              <a:sym typeface="Roboto"/>
            </a:endParaRPr>
          </a:p>
          <a:p>
            <a:pPr indent="-323850" lvl="0" marL="457200" rtl="0" algn="l">
              <a:spcBef>
                <a:spcPts val="1500"/>
              </a:spcBef>
              <a:spcAft>
                <a:spcPts val="0"/>
              </a:spcAft>
              <a:buClr>
                <a:schemeClr val="dk1"/>
              </a:buClr>
              <a:buSzPts val="1500"/>
              <a:buFont typeface="Roboto"/>
              <a:buChar char="●"/>
            </a:pPr>
            <a:r>
              <a:rPr lang="en" sz="1500">
                <a:solidFill>
                  <a:schemeClr val="dk1"/>
                </a:solidFill>
                <a:latin typeface="Roboto"/>
                <a:ea typeface="Roboto"/>
                <a:cs typeface="Roboto"/>
                <a:sym typeface="Roboto"/>
              </a:rPr>
              <a:t>Observation: Spend time at the shop's location to understand foot traffic, peak hours, and customer behavior.</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Surveys: Conduct brief surveys with customers from nearby areas to understand their preferences and expectations.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Competitor Analysis: Study the other Wada Pav shops to identify gaps in their offerings and areas where the man's shop can excel.</a:t>
            </a:r>
            <a:endParaRPr sz="1500">
              <a:solidFill>
                <a:schemeClr val="dk1"/>
              </a:solidFill>
              <a:latin typeface="Roboto"/>
              <a:ea typeface="Roboto"/>
              <a:cs typeface="Roboto"/>
              <a:sym typeface="Roboto"/>
            </a:endParaRPr>
          </a:p>
          <a:p>
            <a:pPr indent="0" lvl="0" marL="0" rtl="0" algn="l">
              <a:spcBef>
                <a:spcPts val="1500"/>
              </a:spcBef>
              <a:spcAft>
                <a:spcPts val="1200"/>
              </a:spcAft>
              <a:buNone/>
            </a:pPr>
            <a:r>
              <a:t/>
            </a:r>
            <a:endParaRPr sz="2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D</a:t>
            </a:r>
            <a:endParaRPr/>
          </a:p>
        </p:txBody>
      </p:sp>
      <p:sp>
        <p:nvSpPr>
          <p:cNvPr id="118" name="Google Shape;11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rPr lang="en" sz="1500">
                <a:solidFill>
                  <a:schemeClr val="dk1"/>
                </a:solidFill>
                <a:latin typeface="Roboto"/>
                <a:ea typeface="Roboto"/>
                <a:cs typeface="Roboto"/>
                <a:sym typeface="Roboto"/>
              </a:rPr>
              <a:t>The positioning should be based on a unique value proposition. Such as:</a:t>
            </a:r>
            <a:endParaRPr sz="1500">
              <a:solidFill>
                <a:schemeClr val="dk1"/>
              </a:solidFill>
              <a:latin typeface="Roboto"/>
              <a:ea typeface="Roboto"/>
              <a:cs typeface="Roboto"/>
              <a:sym typeface="Roboto"/>
            </a:endParaRPr>
          </a:p>
          <a:p>
            <a:pPr indent="-323850" lvl="0" marL="457200" rtl="0" algn="l">
              <a:spcBef>
                <a:spcPts val="1500"/>
              </a:spcBef>
              <a:spcAft>
                <a:spcPts val="0"/>
              </a:spcAft>
              <a:buClr>
                <a:schemeClr val="dk1"/>
              </a:buClr>
              <a:buSzPts val="1500"/>
              <a:buFont typeface="Roboto"/>
              <a:buChar char="●"/>
            </a:pPr>
            <a:r>
              <a:rPr lang="en" sz="1500">
                <a:solidFill>
                  <a:schemeClr val="dk1"/>
                </a:solidFill>
                <a:latin typeface="Roboto"/>
                <a:ea typeface="Roboto"/>
                <a:cs typeface="Roboto"/>
                <a:sym typeface="Roboto"/>
              </a:rPr>
              <a:t>Quality Focus: Position the shop as a place where customers can find the freshest and highest-quality Wada Pavs.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Innovation: Highlight unique flavors, ingredients, or cooking techniques that differentiate the shop.</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Local Flavors: Emphasize traditional local flavors to cater to the specific tastes of the area.</a:t>
            </a:r>
            <a:endParaRPr sz="1500">
              <a:solidFill>
                <a:schemeClr val="dk1"/>
              </a:solidFill>
              <a:latin typeface="Roboto"/>
              <a:ea typeface="Roboto"/>
              <a:cs typeface="Roboto"/>
              <a:sym typeface="Roboto"/>
            </a:endParaRPr>
          </a:p>
          <a:p>
            <a:pPr indent="0" lvl="0" marL="0" rtl="0" algn="l">
              <a:spcBef>
                <a:spcPts val="1500"/>
              </a:spcBef>
              <a:spcAft>
                <a:spcPts val="1200"/>
              </a:spcAft>
              <a:buNone/>
            </a:pPr>
            <a:r>
              <a:t/>
            </a:r>
            <a:endParaRPr sz="2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133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E</a:t>
            </a:r>
            <a:endParaRPr/>
          </a:p>
        </p:txBody>
      </p:sp>
      <p:sp>
        <p:nvSpPr>
          <p:cNvPr id="124" name="Google Shape;124;p25"/>
          <p:cNvSpPr txBox="1"/>
          <p:nvPr>
            <p:ph idx="1" type="body"/>
          </p:nvPr>
        </p:nvSpPr>
        <p:spPr>
          <a:xfrm>
            <a:off x="356200" y="670675"/>
            <a:ext cx="8520600" cy="4250400"/>
          </a:xfrm>
          <a:prstGeom prst="rect">
            <a:avLst/>
          </a:prstGeom>
        </p:spPr>
        <p:txBody>
          <a:bodyPr anchorCtr="0" anchor="t" bIns="91425" lIns="91425" spcFirstLastPara="1" rIns="91425" wrap="square" tIns="91425">
            <a:noAutofit/>
          </a:bodyPr>
          <a:lstStyle/>
          <a:p>
            <a:pPr indent="0" lvl="0" marL="0" rtl="0" algn="l">
              <a:lnSpc>
                <a:spcPct val="100000"/>
              </a:lnSpc>
              <a:spcBef>
                <a:spcPts val="1500"/>
              </a:spcBef>
              <a:spcAft>
                <a:spcPts val="0"/>
              </a:spcAft>
              <a:buClr>
                <a:schemeClr val="dk1"/>
              </a:buClr>
              <a:buSzPts val="770"/>
              <a:buFont typeface="Arial"/>
              <a:buNone/>
            </a:pPr>
            <a:r>
              <a:rPr lang="en" sz="1135">
                <a:solidFill>
                  <a:schemeClr val="dk1"/>
                </a:solidFill>
                <a:latin typeface="Roboto"/>
                <a:ea typeface="Roboto"/>
                <a:cs typeface="Roboto"/>
                <a:sym typeface="Roboto"/>
              </a:rPr>
              <a:t>While data science techniques can provide valuable insights, in this case, starting with simpler methods might be more effective:</a:t>
            </a:r>
            <a:endParaRPr sz="1135">
              <a:solidFill>
                <a:schemeClr val="dk1"/>
              </a:solidFill>
              <a:latin typeface="Roboto"/>
              <a:ea typeface="Roboto"/>
              <a:cs typeface="Roboto"/>
              <a:sym typeface="Roboto"/>
            </a:endParaRPr>
          </a:p>
          <a:p>
            <a:pPr indent="-300672" lvl="0" marL="457200" rtl="0" algn="l">
              <a:lnSpc>
                <a:spcPct val="100000"/>
              </a:lnSpc>
              <a:spcBef>
                <a:spcPts val="1500"/>
              </a:spcBef>
              <a:spcAft>
                <a:spcPts val="0"/>
              </a:spcAft>
              <a:buClr>
                <a:schemeClr val="dk1"/>
              </a:buClr>
              <a:buSzPts val="1135"/>
              <a:buFont typeface="Roboto"/>
              <a:buChar char="●"/>
            </a:pPr>
            <a:r>
              <a:rPr lang="en" sz="1135">
                <a:solidFill>
                  <a:schemeClr val="dk1"/>
                </a:solidFill>
                <a:latin typeface="Roboto"/>
                <a:ea typeface="Roboto"/>
                <a:cs typeface="Roboto"/>
                <a:sym typeface="Roboto"/>
              </a:rPr>
              <a:t>Basic Analytics: Collect and analyze data manually to understand customer preferences, peak hours, and popular menu items.</a:t>
            </a:r>
            <a:endParaRPr sz="1135">
              <a:solidFill>
                <a:schemeClr val="dk1"/>
              </a:solidFill>
              <a:latin typeface="Roboto"/>
              <a:ea typeface="Roboto"/>
              <a:cs typeface="Roboto"/>
              <a:sym typeface="Roboto"/>
            </a:endParaRPr>
          </a:p>
          <a:p>
            <a:pPr indent="-300672" lvl="0" marL="457200" rtl="0" algn="l">
              <a:lnSpc>
                <a:spcPct val="100000"/>
              </a:lnSpc>
              <a:spcBef>
                <a:spcPts val="0"/>
              </a:spcBef>
              <a:spcAft>
                <a:spcPts val="0"/>
              </a:spcAft>
              <a:buClr>
                <a:schemeClr val="dk1"/>
              </a:buClr>
              <a:buSzPts val="1135"/>
              <a:buFont typeface="Roboto"/>
              <a:buChar char="●"/>
            </a:pPr>
            <a:r>
              <a:rPr lang="en" sz="1135">
                <a:solidFill>
                  <a:schemeClr val="dk1"/>
                </a:solidFill>
                <a:latin typeface="Roboto"/>
                <a:ea typeface="Roboto"/>
                <a:cs typeface="Roboto"/>
                <a:sym typeface="Roboto"/>
              </a:rPr>
              <a:t>Feedback Loop: Implement a feedback mechanism where customers can provide their opinions on the menu, service, and overall experience.</a:t>
            </a:r>
            <a:endParaRPr sz="1135">
              <a:solidFill>
                <a:schemeClr val="dk1"/>
              </a:solidFill>
              <a:latin typeface="Roboto"/>
              <a:ea typeface="Roboto"/>
              <a:cs typeface="Roboto"/>
              <a:sym typeface="Roboto"/>
            </a:endParaRPr>
          </a:p>
          <a:p>
            <a:pPr indent="-300672" lvl="0" marL="457200" rtl="0" algn="l">
              <a:lnSpc>
                <a:spcPct val="100000"/>
              </a:lnSpc>
              <a:spcBef>
                <a:spcPts val="0"/>
              </a:spcBef>
              <a:spcAft>
                <a:spcPts val="0"/>
              </a:spcAft>
              <a:buClr>
                <a:schemeClr val="dk1"/>
              </a:buClr>
              <a:buSzPts val="1135"/>
              <a:buFont typeface="Roboto"/>
              <a:buChar char="●"/>
            </a:pPr>
            <a:r>
              <a:rPr lang="en" sz="1135">
                <a:solidFill>
                  <a:schemeClr val="dk1"/>
                </a:solidFill>
                <a:latin typeface="Roboto"/>
                <a:ea typeface="Roboto"/>
                <a:cs typeface="Roboto"/>
                <a:sym typeface="Roboto"/>
              </a:rPr>
              <a:t>Incremental Improvement: Use the gathered insights to make gradual improvements to the menu, service, and pricing.</a:t>
            </a:r>
            <a:endParaRPr sz="1135">
              <a:solidFill>
                <a:schemeClr val="dk1"/>
              </a:solidFill>
              <a:latin typeface="Roboto"/>
              <a:ea typeface="Roboto"/>
              <a:cs typeface="Roboto"/>
              <a:sym typeface="Roboto"/>
            </a:endParaRPr>
          </a:p>
          <a:p>
            <a:pPr indent="0" lvl="0" marL="0" rtl="0" algn="l">
              <a:lnSpc>
                <a:spcPct val="100000"/>
              </a:lnSpc>
              <a:spcBef>
                <a:spcPts val="1500"/>
              </a:spcBef>
              <a:spcAft>
                <a:spcPts val="0"/>
              </a:spcAft>
              <a:buClr>
                <a:schemeClr val="dk1"/>
              </a:buClr>
              <a:buSzPts val="770"/>
              <a:buFont typeface="Arial"/>
              <a:buNone/>
            </a:pPr>
            <a:r>
              <a:rPr lang="en" sz="1135">
                <a:solidFill>
                  <a:schemeClr val="dk1"/>
                </a:solidFill>
                <a:latin typeface="Roboto"/>
                <a:ea typeface="Roboto"/>
                <a:cs typeface="Roboto"/>
                <a:sym typeface="Roboto"/>
              </a:rPr>
              <a:t>Ultimately, data science can provide more sophisticated insights once the business is up and running, and there's sufficient data to analyze. Initially, focusing on building a solid foundation, understanding customer preferences, and delivering value through quality and differentiation is key.</a:t>
            </a:r>
            <a:endParaRPr sz="1135">
              <a:solidFill>
                <a:schemeClr val="dk1"/>
              </a:solidFill>
              <a:latin typeface="Roboto"/>
              <a:ea typeface="Roboto"/>
              <a:cs typeface="Roboto"/>
              <a:sym typeface="Roboto"/>
            </a:endParaRPr>
          </a:p>
          <a:p>
            <a:pPr indent="0" lvl="0" marL="0" rtl="0" algn="l">
              <a:lnSpc>
                <a:spcPct val="100000"/>
              </a:lnSpc>
              <a:spcBef>
                <a:spcPts val="1500"/>
              </a:spcBef>
              <a:spcAft>
                <a:spcPts val="0"/>
              </a:spcAft>
              <a:buClr>
                <a:schemeClr val="dk1"/>
              </a:buClr>
              <a:buSzPts val="770"/>
              <a:buFont typeface="Arial"/>
              <a:buNone/>
            </a:pPr>
            <a:r>
              <a:rPr lang="en" sz="1135">
                <a:solidFill>
                  <a:schemeClr val="dk1"/>
                </a:solidFill>
                <a:latin typeface="Roboto"/>
                <a:ea typeface="Roboto"/>
                <a:cs typeface="Roboto"/>
                <a:sym typeface="Roboto"/>
              </a:rPr>
              <a:t>To ensure the man becomes a successful entrepreneur and his business grows:</a:t>
            </a:r>
            <a:endParaRPr sz="1135">
              <a:solidFill>
                <a:schemeClr val="dk1"/>
              </a:solidFill>
              <a:latin typeface="Roboto"/>
              <a:ea typeface="Roboto"/>
              <a:cs typeface="Roboto"/>
              <a:sym typeface="Roboto"/>
            </a:endParaRPr>
          </a:p>
          <a:p>
            <a:pPr indent="-300672" lvl="0" marL="457200" rtl="0" algn="l">
              <a:lnSpc>
                <a:spcPct val="100000"/>
              </a:lnSpc>
              <a:spcBef>
                <a:spcPts val="1500"/>
              </a:spcBef>
              <a:spcAft>
                <a:spcPts val="0"/>
              </a:spcAft>
              <a:buClr>
                <a:schemeClr val="dk1"/>
              </a:buClr>
              <a:buSzPts val="1135"/>
              <a:buFont typeface="Roboto"/>
              <a:buChar char="●"/>
            </a:pPr>
            <a:r>
              <a:rPr lang="en" sz="1135">
                <a:solidFill>
                  <a:schemeClr val="dk1"/>
                </a:solidFill>
                <a:latin typeface="Roboto"/>
                <a:ea typeface="Roboto"/>
                <a:cs typeface="Roboto"/>
                <a:sym typeface="Roboto"/>
              </a:rPr>
              <a:t>Consistency: Deliver consistent quality and customer service to build a loyal customer base.</a:t>
            </a:r>
            <a:endParaRPr sz="1135">
              <a:solidFill>
                <a:schemeClr val="dk1"/>
              </a:solidFill>
              <a:latin typeface="Roboto"/>
              <a:ea typeface="Roboto"/>
              <a:cs typeface="Roboto"/>
              <a:sym typeface="Roboto"/>
            </a:endParaRPr>
          </a:p>
          <a:p>
            <a:pPr indent="-300672" lvl="0" marL="457200" rtl="0" algn="l">
              <a:lnSpc>
                <a:spcPct val="100000"/>
              </a:lnSpc>
              <a:spcBef>
                <a:spcPts val="0"/>
              </a:spcBef>
              <a:spcAft>
                <a:spcPts val="0"/>
              </a:spcAft>
              <a:buClr>
                <a:schemeClr val="dk1"/>
              </a:buClr>
              <a:buSzPts val="1135"/>
              <a:buFont typeface="Roboto"/>
              <a:buChar char="●"/>
            </a:pPr>
            <a:r>
              <a:rPr lang="en" sz="1135">
                <a:solidFill>
                  <a:schemeClr val="dk1"/>
                </a:solidFill>
                <a:latin typeface="Roboto"/>
                <a:ea typeface="Roboto"/>
                <a:cs typeface="Roboto"/>
                <a:sym typeface="Roboto"/>
              </a:rPr>
              <a:t>Innovation: Continuously introduce new menu items and adapt to changing trends.</a:t>
            </a:r>
            <a:endParaRPr sz="1135">
              <a:solidFill>
                <a:schemeClr val="dk1"/>
              </a:solidFill>
              <a:latin typeface="Roboto"/>
              <a:ea typeface="Roboto"/>
              <a:cs typeface="Roboto"/>
              <a:sym typeface="Roboto"/>
            </a:endParaRPr>
          </a:p>
          <a:p>
            <a:pPr indent="-300672" lvl="0" marL="457200" rtl="0" algn="l">
              <a:lnSpc>
                <a:spcPct val="100000"/>
              </a:lnSpc>
              <a:spcBef>
                <a:spcPts val="0"/>
              </a:spcBef>
              <a:spcAft>
                <a:spcPts val="0"/>
              </a:spcAft>
              <a:buClr>
                <a:schemeClr val="dk1"/>
              </a:buClr>
              <a:buSzPts val="1135"/>
              <a:buFont typeface="Roboto"/>
              <a:buChar char="●"/>
            </a:pPr>
            <a:r>
              <a:rPr lang="en" sz="1135">
                <a:solidFill>
                  <a:schemeClr val="dk1"/>
                </a:solidFill>
                <a:latin typeface="Roboto"/>
                <a:ea typeface="Roboto"/>
                <a:cs typeface="Roboto"/>
                <a:sym typeface="Roboto"/>
              </a:rPr>
              <a:t>Customer Engagement: Interact with customers, listen to their feedback, and make improvements accordingly.</a:t>
            </a:r>
            <a:endParaRPr sz="1135">
              <a:solidFill>
                <a:schemeClr val="dk1"/>
              </a:solidFill>
              <a:latin typeface="Roboto"/>
              <a:ea typeface="Roboto"/>
              <a:cs typeface="Roboto"/>
              <a:sym typeface="Roboto"/>
            </a:endParaRPr>
          </a:p>
          <a:p>
            <a:pPr indent="-300672" lvl="0" marL="457200" rtl="0" algn="l">
              <a:lnSpc>
                <a:spcPct val="100000"/>
              </a:lnSpc>
              <a:spcBef>
                <a:spcPts val="0"/>
              </a:spcBef>
              <a:spcAft>
                <a:spcPts val="0"/>
              </a:spcAft>
              <a:buClr>
                <a:schemeClr val="dk1"/>
              </a:buClr>
              <a:buSzPts val="1135"/>
              <a:buFont typeface="Roboto"/>
              <a:buChar char="●"/>
            </a:pPr>
            <a:r>
              <a:rPr lang="en" sz="1135">
                <a:solidFill>
                  <a:schemeClr val="dk1"/>
                </a:solidFill>
                <a:latin typeface="Roboto"/>
                <a:ea typeface="Roboto"/>
                <a:cs typeface="Roboto"/>
                <a:sym typeface="Roboto"/>
              </a:rPr>
              <a:t>Marketing: Utilize social media, local advertising, and word-of-mouth to attract and retain customers.</a:t>
            </a:r>
            <a:endParaRPr sz="1135">
              <a:solidFill>
                <a:schemeClr val="dk1"/>
              </a:solidFill>
              <a:latin typeface="Roboto"/>
              <a:ea typeface="Roboto"/>
              <a:cs typeface="Roboto"/>
              <a:sym typeface="Roboto"/>
            </a:endParaRPr>
          </a:p>
          <a:p>
            <a:pPr indent="-300672" lvl="0" marL="457200" rtl="0" algn="l">
              <a:lnSpc>
                <a:spcPct val="100000"/>
              </a:lnSpc>
              <a:spcBef>
                <a:spcPts val="0"/>
              </a:spcBef>
              <a:spcAft>
                <a:spcPts val="0"/>
              </a:spcAft>
              <a:buClr>
                <a:schemeClr val="dk1"/>
              </a:buClr>
              <a:buSzPts val="1135"/>
              <a:buFont typeface="Roboto"/>
              <a:buChar char="●"/>
            </a:pPr>
            <a:r>
              <a:rPr lang="en" sz="1135">
                <a:solidFill>
                  <a:schemeClr val="dk1"/>
                </a:solidFill>
                <a:latin typeface="Roboto"/>
                <a:ea typeface="Roboto"/>
                <a:cs typeface="Roboto"/>
                <a:sym typeface="Roboto"/>
              </a:rPr>
              <a:t>Adaptation: Be willing to make adjustments based on feedback and changing market dynamics.</a:t>
            </a:r>
            <a:endParaRPr sz="1135">
              <a:solidFill>
                <a:schemeClr val="dk1"/>
              </a:solidFill>
              <a:latin typeface="Roboto"/>
              <a:ea typeface="Roboto"/>
              <a:cs typeface="Roboto"/>
              <a:sym typeface="Roboto"/>
            </a:endParaRPr>
          </a:p>
          <a:p>
            <a:pPr indent="0" lvl="0" marL="0" rtl="0" algn="l">
              <a:lnSpc>
                <a:spcPct val="100000"/>
              </a:lnSpc>
              <a:spcBef>
                <a:spcPts val="1500"/>
              </a:spcBef>
              <a:spcAft>
                <a:spcPts val="0"/>
              </a:spcAft>
              <a:buClr>
                <a:schemeClr val="dk1"/>
              </a:buClr>
              <a:buSzPts val="770"/>
              <a:buFont typeface="Arial"/>
              <a:buNone/>
            </a:pPr>
            <a:r>
              <a:rPr lang="en" sz="1135">
                <a:solidFill>
                  <a:schemeClr val="dk1"/>
                </a:solidFill>
                <a:latin typeface="Roboto"/>
                <a:ea typeface="Roboto"/>
                <a:cs typeface="Roboto"/>
                <a:sym typeface="Roboto"/>
              </a:rPr>
              <a:t>By combining these strategies and being responsive to the local market, the man can increase his chances of success and growth in the competitive Wada Pav market.</a:t>
            </a:r>
            <a:endParaRPr sz="1135">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770"/>
              <a:buFont typeface="Arial"/>
              <a:buNone/>
            </a:pPr>
            <a:r>
              <a:t/>
            </a:r>
            <a:endParaRPr sz="1135">
              <a:solidFill>
                <a:schemeClr val="dk1"/>
              </a:solidFill>
              <a:latin typeface="Roboto"/>
              <a:ea typeface="Roboto"/>
              <a:cs typeface="Roboto"/>
              <a:sym typeface="Roboto"/>
            </a:endParaRPr>
          </a:p>
          <a:p>
            <a:pPr indent="0" lvl="0" marL="0" rtl="0" algn="l">
              <a:lnSpc>
                <a:spcPct val="100000"/>
              </a:lnSpc>
              <a:spcBef>
                <a:spcPts val="0"/>
              </a:spcBef>
              <a:spcAft>
                <a:spcPts val="1200"/>
              </a:spcAft>
              <a:buSzPts val="770"/>
              <a:buNone/>
            </a:pPr>
            <a:r>
              <a:t/>
            </a:r>
            <a:endParaRPr sz="166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1</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Clr>
                <a:schemeClr val="dk1"/>
              </a:buClr>
              <a:buSzPct val="26729"/>
              <a:buFont typeface="Arial"/>
              <a:buNone/>
            </a:pPr>
            <a:r>
              <a:rPr b="1" lang="en" sz="4115"/>
              <a:t>A man has took a shop in Rent near BTM Layout, Bangalore, not in the main road but as a local shop. The rent of the shop is 14000 per month. The man took the shop to sell fast food like - Biryani, Maggie, Egg Bhujia, Omlets, Chicken Kabab etc.</a:t>
            </a:r>
            <a:endParaRPr b="1" sz="4115"/>
          </a:p>
          <a:p>
            <a:pPr indent="0" lvl="0" marL="0" rtl="0" algn="l">
              <a:lnSpc>
                <a:spcPct val="100000"/>
              </a:lnSpc>
              <a:spcBef>
                <a:spcPts val="1200"/>
              </a:spcBef>
              <a:spcAft>
                <a:spcPts val="0"/>
              </a:spcAft>
              <a:buClr>
                <a:schemeClr val="dk1"/>
              </a:buClr>
              <a:buSzPct val="26729"/>
              <a:buFont typeface="Arial"/>
              <a:buNone/>
            </a:pPr>
            <a:r>
              <a:rPr b="1" lang="en" sz="4115"/>
              <a:t>a. In the first 3 months he make a profit of around 100000, with a sales of around</a:t>
            </a:r>
            <a:endParaRPr b="1" sz="4115"/>
          </a:p>
          <a:p>
            <a:pPr indent="0" lvl="0" marL="0" rtl="0" algn="l">
              <a:lnSpc>
                <a:spcPct val="100000"/>
              </a:lnSpc>
              <a:spcBef>
                <a:spcPts val="1200"/>
              </a:spcBef>
              <a:spcAft>
                <a:spcPts val="0"/>
              </a:spcAft>
              <a:buClr>
                <a:schemeClr val="dk1"/>
              </a:buClr>
              <a:buSzPct val="26729"/>
              <a:buFont typeface="Arial"/>
              <a:buNone/>
            </a:pPr>
            <a:r>
              <a:rPr b="1" lang="en" sz="4115"/>
              <a:t>300000.</a:t>
            </a:r>
            <a:endParaRPr b="1" sz="4115"/>
          </a:p>
          <a:p>
            <a:pPr indent="0" lvl="0" marL="0" rtl="0" algn="l">
              <a:lnSpc>
                <a:spcPct val="100000"/>
              </a:lnSpc>
              <a:spcBef>
                <a:spcPts val="1200"/>
              </a:spcBef>
              <a:spcAft>
                <a:spcPts val="0"/>
              </a:spcAft>
              <a:buClr>
                <a:schemeClr val="dk1"/>
              </a:buClr>
              <a:buSzPct val="26729"/>
              <a:buFont typeface="Arial"/>
              <a:buNone/>
            </a:pPr>
            <a:r>
              <a:rPr b="1" lang="en" sz="4115"/>
              <a:t>b. In the 1st month he was selling veg food also, but he stopped after the 2 nd month as</a:t>
            </a:r>
            <a:endParaRPr b="1" sz="4115"/>
          </a:p>
          <a:p>
            <a:pPr indent="0" lvl="0" marL="0" rtl="0" algn="l">
              <a:lnSpc>
                <a:spcPct val="100000"/>
              </a:lnSpc>
              <a:spcBef>
                <a:spcPts val="1200"/>
              </a:spcBef>
              <a:spcAft>
                <a:spcPts val="0"/>
              </a:spcAft>
              <a:buClr>
                <a:schemeClr val="dk1"/>
              </a:buClr>
              <a:buSzPct val="26729"/>
              <a:buFont typeface="Arial"/>
              <a:buNone/>
            </a:pPr>
            <a:r>
              <a:rPr b="1" lang="en" sz="4115"/>
              <a:t>it stock was not getting out.</a:t>
            </a:r>
            <a:endParaRPr b="1" sz="4115"/>
          </a:p>
          <a:p>
            <a:pPr indent="0" lvl="0" marL="0" rtl="0" algn="l">
              <a:lnSpc>
                <a:spcPct val="100000"/>
              </a:lnSpc>
              <a:spcBef>
                <a:spcPts val="1200"/>
              </a:spcBef>
              <a:spcAft>
                <a:spcPts val="0"/>
              </a:spcAft>
              <a:buClr>
                <a:schemeClr val="dk1"/>
              </a:buClr>
              <a:buSzPct val="26729"/>
              <a:buFont typeface="Arial"/>
              <a:buNone/>
            </a:pPr>
            <a:r>
              <a:rPr b="1" lang="en" sz="4115"/>
              <a:t>c. After 4 – 5 months down the line the man is making a huge loss in his investment.</a:t>
            </a:r>
            <a:endParaRPr b="1" sz="4115"/>
          </a:p>
          <a:p>
            <a:pPr indent="0" lvl="0" marL="0" rtl="0" algn="l">
              <a:lnSpc>
                <a:spcPct val="100000"/>
              </a:lnSpc>
              <a:spcBef>
                <a:spcPts val="1200"/>
              </a:spcBef>
              <a:spcAft>
                <a:spcPts val="0"/>
              </a:spcAft>
              <a:buClr>
                <a:schemeClr val="dk1"/>
              </a:buClr>
              <a:buSzPct val="26729"/>
              <a:buFont typeface="Arial"/>
              <a:buNone/>
            </a:pPr>
            <a:r>
              <a:rPr b="1" lang="en" sz="4115"/>
              <a:t>He has a due of 2 months to pay the rent.</a:t>
            </a:r>
            <a:endParaRPr b="1" sz="4115"/>
          </a:p>
          <a:p>
            <a:pPr indent="0" lvl="0" marL="0" rtl="0" algn="l">
              <a:lnSpc>
                <a:spcPct val="100000"/>
              </a:lnSpc>
              <a:spcBef>
                <a:spcPts val="1200"/>
              </a:spcBef>
              <a:spcAft>
                <a:spcPts val="0"/>
              </a:spcAft>
              <a:buClr>
                <a:schemeClr val="dk1"/>
              </a:buClr>
              <a:buSzPct val="26729"/>
              <a:buFont typeface="Arial"/>
              <a:buNone/>
            </a:pPr>
            <a:r>
              <a:rPr b="1" lang="en" sz="4115"/>
              <a:t>d. The sale has drastically gone down and he is thinking to close the shop.</a:t>
            </a:r>
            <a:endParaRPr b="1" sz="4115"/>
          </a:p>
          <a:p>
            <a:pPr indent="0" lvl="0" marL="0" rtl="0" algn="l">
              <a:lnSpc>
                <a:spcPct val="100000"/>
              </a:lnSpc>
              <a:spcBef>
                <a:spcPts val="1200"/>
              </a:spcBef>
              <a:spcAft>
                <a:spcPts val="0"/>
              </a:spcAft>
              <a:buClr>
                <a:schemeClr val="dk1"/>
              </a:buClr>
              <a:buSzPct val="26729"/>
              <a:buFont typeface="Arial"/>
              <a:buNone/>
            </a:pPr>
            <a:r>
              <a:rPr b="1" lang="en" sz="4115"/>
              <a:t>e. The Man is very lazy in working hard and also very poor in any other investment.</a:t>
            </a:r>
            <a:endParaRPr b="1" sz="4115"/>
          </a:p>
          <a:p>
            <a:pPr indent="0" lvl="0" marL="0" rtl="0" algn="l">
              <a:lnSpc>
                <a:spcPct val="100000"/>
              </a:lnSpc>
              <a:spcBef>
                <a:spcPts val="1200"/>
              </a:spcBef>
              <a:spcAft>
                <a:spcPts val="0"/>
              </a:spcAft>
              <a:buClr>
                <a:schemeClr val="dk1"/>
              </a:buClr>
              <a:buSzPct val="26729"/>
              <a:buFont typeface="Arial"/>
              <a:buNone/>
            </a:pPr>
            <a:r>
              <a:rPr b="1" lang="en" sz="4115"/>
              <a:t>How will you tackle a situation of this kind? Write a solution to this kind of problem. Give a Fact-full answer by understanding the critical problems.</a:t>
            </a:r>
            <a:endParaRPr b="1" sz="4115"/>
          </a:p>
          <a:p>
            <a:pPr indent="0" lvl="0" marL="0" rtl="0" algn="l">
              <a:spcBef>
                <a:spcPts val="1200"/>
              </a:spcBef>
              <a:spcAft>
                <a:spcPts val="0"/>
              </a:spcAft>
              <a:buClr>
                <a:schemeClr val="dk1"/>
              </a:buClr>
              <a:buSzPct val="61111"/>
              <a:buFont typeface="Arial"/>
              <a:buNone/>
            </a:pPr>
            <a:r>
              <a:t/>
            </a:r>
            <a:endParaRPr b="1"/>
          </a:p>
          <a:p>
            <a:pPr indent="0" lvl="0" marL="0" rtl="0" algn="l">
              <a:spcBef>
                <a:spcPts val="1200"/>
              </a:spcBef>
              <a:spcAft>
                <a:spcPts val="12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311">
                <a:latin typeface="Roboto"/>
                <a:ea typeface="Roboto"/>
                <a:cs typeface="Roboto"/>
                <a:sym typeface="Roboto"/>
              </a:rPr>
              <a:t>Tackling a situation like the one described requires a combination of business analysis, strategy adjustment, and decision-making. Let's break down the issues and provide a solution:</a:t>
            </a:r>
            <a:endParaRPr sz="291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Roboto"/>
                <a:ea typeface="Roboto"/>
                <a:cs typeface="Roboto"/>
                <a:sym typeface="Roboto"/>
              </a:rPr>
              <a:t>1. </a:t>
            </a:r>
            <a:r>
              <a:rPr lang="en" sz="1400">
                <a:solidFill>
                  <a:schemeClr val="dk1"/>
                </a:solidFill>
                <a:latin typeface="Roboto"/>
                <a:ea typeface="Roboto"/>
                <a:cs typeface="Roboto"/>
                <a:sym typeface="Roboto"/>
              </a:rPr>
              <a:t>Initial Success but Declining Sales:</a:t>
            </a:r>
            <a:endParaRPr sz="1400">
              <a:solidFill>
                <a:schemeClr val="dk1"/>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400">
                <a:solidFill>
                  <a:schemeClr val="dk1"/>
                </a:solidFill>
                <a:latin typeface="Roboto"/>
                <a:ea typeface="Roboto"/>
                <a:cs typeface="Roboto"/>
                <a:sym typeface="Roboto"/>
              </a:rPr>
              <a:t>The initial success indicates that there is demand for the fast food offerings. However, the decline in sales might be due to a variety of factors such as competition, changing customer preferences, or lack of innovation in the menu. To address this:</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Market Research: Conduct thorough market research to understand current trends and customer preferences in the area. This will help in adjusting the menu to meet the demands of the local customers.</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Menu Innovation: Introduce new items or variations to the existing menu to attract more customers. Collaborate with a chef to create unique dishes that stand out from competitors.</a:t>
            </a:r>
            <a:endParaRPr sz="1400">
              <a:solidFill>
                <a:schemeClr val="dk1"/>
              </a:solidFill>
              <a:latin typeface="Roboto"/>
              <a:ea typeface="Roboto"/>
              <a:cs typeface="Roboto"/>
              <a:sym typeface="Roboto"/>
            </a:endParaRPr>
          </a:p>
          <a:p>
            <a:pPr indent="0" lvl="0" marL="0" rtl="0" algn="l">
              <a:spcBef>
                <a:spcPts val="0"/>
              </a:spcBef>
              <a:spcAft>
                <a:spcPts val="1200"/>
              </a:spcAft>
              <a:buNone/>
            </a:pPr>
            <a:r>
              <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1152475"/>
            <a:ext cx="8520600" cy="3693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0">
                <a:solidFill>
                  <a:schemeClr val="dk1"/>
                </a:solidFill>
                <a:latin typeface="Roboto"/>
                <a:ea typeface="Roboto"/>
                <a:cs typeface="Roboto"/>
                <a:sym typeface="Roboto"/>
              </a:rPr>
              <a:t>2. Losses and Rent Due:</a:t>
            </a:r>
            <a:endParaRPr sz="1400">
              <a:solidFill>
                <a:schemeClr val="dk1"/>
              </a:solidFill>
              <a:latin typeface="Roboto"/>
              <a:ea typeface="Roboto"/>
              <a:cs typeface="Roboto"/>
              <a:sym typeface="Roboto"/>
            </a:endParaRPr>
          </a:p>
          <a:p>
            <a:pPr indent="0" lvl="0" marL="0" rtl="0" algn="l">
              <a:spcBef>
                <a:spcPts val="1200"/>
              </a:spcBef>
              <a:spcAft>
                <a:spcPts val="0"/>
              </a:spcAft>
              <a:buNone/>
            </a:pPr>
            <a:r>
              <a:rPr lang="en" sz="1400">
                <a:solidFill>
                  <a:schemeClr val="dk1"/>
                </a:solidFill>
                <a:latin typeface="Roboto"/>
                <a:ea typeface="Roboto"/>
                <a:cs typeface="Roboto"/>
                <a:sym typeface="Roboto"/>
              </a:rPr>
              <a:t>Accumulating losses and the inability to pay rent is a serious concern. To address this financial challenge:</a:t>
            </a:r>
            <a:endParaRPr sz="1400">
              <a:solidFill>
                <a:schemeClr val="dk1"/>
              </a:solidFill>
              <a:latin typeface="Roboto"/>
              <a:ea typeface="Roboto"/>
              <a:cs typeface="Roboto"/>
              <a:sym typeface="Roboto"/>
            </a:endParaRPr>
          </a:p>
          <a:p>
            <a:pPr indent="-310832" lvl="0" marL="457200" rtl="0" algn="l">
              <a:spcBef>
                <a:spcPts val="1200"/>
              </a:spcBef>
              <a:spcAft>
                <a:spcPts val="0"/>
              </a:spcAft>
              <a:buClr>
                <a:schemeClr val="dk1"/>
              </a:buClr>
              <a:buSzPct val="100000"/>
              <a:buFont typeface="Roboto"/>
              <a:buChar char="●"/>
            </a:pPr>
            <a:r>
              <a:rPr lang="en" sz="1400">
                <a:solidFill>
                  <a:schemeClr val="dk1"/>
                </a:solidFill>
                <a:latin typeface="Roboto"/>
                <a:ea typeface="Roboto"/>
                <a:cs typeface="Roboto"/>
                <a:sym typeface="Roboto"/>
              </a:rPr>
              <a:t>Cost Analysis: Review the operating costs to identify areas where expenses can be reduced. This could include re-negotiating supplier contracts, optimizing staff schedules, and minimizing wastage.</a:t>
            </a:r>
            <a:endParaRPr sz="1400">
              <a:solidFill>
                <a:schemeClr val="dk1"/>
              </a:solidFill>
              <a:latin typeface="Roboto"/>
              <a:ea typeface="Roboto"/>
              <a:cs typeface="Roboto"/>
              <a:sym typeface="Roboto"/>
            </a:endParaRPr>
          </a:p>
          <a:p>
            <a:pPr indent="-310832" lvl="0" marL="457200" rtl="0" algn="l">
              <a:spcBef>
                <a:spcPts val="0"/>
              </a:spcBef>
              <a:spcAft>
                <a:spcPts val="0"/>
              </a:spcAft>
              <a:buClr>
                <a:schemeClr val="dk1"/>
              </a:buClr>
              <a:buSzPct val="100000"/>
              <a:buFont typeface="Roboto"/>
              <a:buChar char="●"/>
            </a:pPr>
            <a:r>
              <a:rPr lang="en" sz="1400">
                <a:solidFill>
                  <a:schemeClr val="dk1"/>
                </a:solidFill>
                <a:latin typeface="Roboto"/>
                <a:ea typeface="Roboto"/>
                <a:cs typeface="Roboto"/>
                <a:sym typeface="Roboto"/>
              </a:rPr>
              <a:t>Debt Management: Communicate with the landlord about the rent situation. Try to negotiate a payment plan or extension for the overdue rent. Open and honest communication can sometimes lead to understanding.</a:t>
            </a:r>
            <a:endParaRPr sz="1400">
              <a:solidFill>
                <a:schemeClr val="dk1"/>
              </a:solidFill>
              <a:latin typeface="Roboto"/>
              <a:ea typeface="Roboto"/>
              <a:cs typeface="Roboto"/>
              <a:sym typeface="Roboto"/>
            </a:endParaRPr>
          </a:p>
          <a:p>
            <a:pPr indent="0" lvl="0" marL="0" rtl="0" algn="l">
              <a:spcBef>
                <a:spcPts val="0"/>
              </a:spcBef>
              <a:spcAft>
                <a:spcPts val="0"/>
              </a:spcAft>
              <a:buNone/>
            </a:pPr>
            <a:r>
              <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16">
                <a:solidFill>
                  <a:schemeClr val="dk1"/>
                </a:solidFill>
                <a:latin typeface="Roboto"/>
                <a:ea typeface="Roboto"/>
                <a:cs typeface="Roboto"/>
                <a:sym typeface="Roboto"/>
              </a:rPr>
              <a:t>3. Discontinuation of Veg Food:</a:t>
            </a:r>
            <a:endParaRPr sz="1416">
              <a:solidFill>
                <a:schemeClr val="dk1"/>
              </a:solidFill>
              <a:latin typeface="Roboto"/>
              <a:ea typeface="Roboto"/>
              <a:cs typeface="Roboto"/>
              <a:sym typeface="Roboto"/>
            </a:endParaRPr>
          </a:p>
          <a:p>
            <a:pPr indent="0" lvl="0" marL="0" rtl="0" algn="l">
              <a:spcBef>
                <a:spcPts val="0"/>
              </a:spcBef>
              <a:spcAft>
                <a:spcPts val="0"/>
              </a:spcAft>
              <a:buNone/>
            </a:pPr>
            <a:r>
              <a:t/>
            </a:r>
            <a:endParaRPr sz="1416">
              <a:solidFill>
                <a:schemeClr val="dk1"/>
              </a:solidFill>
              <a:latin typeface="Roboto"/>
              <a:ea typeface="Roboto"/>
              <a:cs typeface="Roboto"/>
              <a:sym typeface="Roboto"/>
            </a:endParaRPr>
          </a:p>
          <a:p>
            <a:pPr indent="0" lvl="0" marL="0" rtl="0" algn="l">
              <a:spcBef>
                <a:spcPts val="0"/>
              </a:spcBef>
              <a:spcAft>
                <a:spcPts val="0"/>
              </a:spcAft>
              <a:buNone/>
            </a:pPr>
            <a:r>
              <a:rPr lang="en" sz="1416">
                <a:solidFill>
                  <a:schemeClr val="dk1"/>
                </a:solidFill>
                <a:latin typeface="Roboto"/>
                <a:ea typeface="Roboto"/>
                <a:cs typeface="Roboto"/>
                <a:sym typeface="Roboto"/>
              </a:rPr>
              <a:t>Stopping the sale of vegetarian food due to slow stock movement indicates that the product mix might not                     have been right. To manage inventory effectively:</a:t>
            </a:r>
            <a:endParaRPr sz="1416">
              <a:solidFill>
                <a:schemeClr val="dk1"/>
              </a:solidFill>
              <a:latin typeface="Roboto"/>
              <a:ea typeface="Roboto"/>
              <a:cs typeface="Roboto"/>
              <a:sym typeface="Roboto"/>
            </a:endParaRPr>
          </a:p>
          <a:p>
            <a:pPr indent="0" lvl="0" marL="0" rtl="0" algn="l">
              <a:spcBef>
                <a:spcPts val="0"/>
              </a:spcBef>
              <a:spcAft>
                <a:spcPts val="0"/>
              </a:spcAft>
              <a:buClr>
                <a:schemeClr val="dk1"/>
              </a:buClr>
              <a:buSzPct val="77671"/>
              <a:buFont typeface="Arial"/>
              <a:buNone/>
            </a:pPr>
            <a:r>
              <a:t/>
            </a:r>
            <a:endParaRPr sz="1416">
              <a:solidFill>
                <a:schemeClr val="dk1"/>
              </a:solidFill>
              <a:latin typeface="Roboto"/>
              <a:ea typeface="Roboto"/>
              <a:cs typeface="Roboto"/>
              <a:sym typeface="Roboto"/>
            </a:endParaRPr>
          </a:p>
          <a:p>
            <a:pPr indent="-311785" lvl="0" marL="457200" rtl="0" algn="l">
              <a:spcBef>
                <a:spcPts val="0"/>
              </a:spcBef>
              <a:spcAft>
                <a:spcPts val="0"/>
              </a:spcAft>
              <a:buClr>
                <a:schemeClr val="dk1"/>
              </a:buClr>
              <a:buSzPct val="100000"/>
              <a:buFont typeface="Roboto"/>
              <a:buChar char="●"/>
            </a:pPr>
            <a:r>
              <a:rPr lang="en" sz="1416">
                <a:solidFill>
                  <a:schemeClr val="dk1"/>
                </a:solidFill>
                <a:latin typeface="Roboto"/>
                <a:ea typeface="Roboto"/>
                <a:cs typeface="Roboto"/>
                <a:sym typeface="Roboto"/>
              </a:rPr>
              <a:t>Inventory Management: Implement better inventory tracking and management systems. This could help in predicting demand and reducing wastage.</a:t>
            </a:r>
            <a:endParaRPr sz="1416">
              <a:solidFill>
                <a:schemeClr val="dk1"/>
              </a:solidFill>
              <a:latin typeface="Roboto"/>
              <a:ea typeface="Roboto"/>
              <a:cs typeface="Roboto"/>
              <a:sym typeface="Roboto"/>
            </a:endParaRPr>
          </a:p>
          <a:p>
            <a:pPr indent="0" lvl="0" marL="0" rtl="0" algn="l">
              <a:spcBef>
                <a:spcPts val="0"/>
              </a:spcBef>
              <a:spcAft>
                <a:spcPts val="0"/>
              </a:spcAft>
              <a:buNone/>
            </a:pPr>
            <a:r>
              <a:t/>
            </a:r>
            <a:endParaRPr sz="1616">
              <a:solidFill>
                <a:schemeClr val="dk1"/>
              </a:solidFill>
              <a:latin typeface="Roboto"/>
              <a:ea typeface="Roboto"/>
              <a:cs typeface="Roboto"/>
              <a:sym typeface="Roboto"/>
            </a:endParaRPr>
          </a:p>
          <a:p>
            <a:pPr indent="0" lvl="0" marL="0" rtl="0" algn="l">
              <a:spcBef>
                <a:spcPts val="0"/>
              </a:spcBef>
              <a:spcAft>
                <a:spcPts val="1200"/>
              </a:spcAft>
              <a:buNone/>
            </a:pPr>
            <a:r>
              <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1152475"/>
            <a:ext cx="8520600" cy="3596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300">
                <a:solidFill>
                  <a:schemeClr val="dk1"/>
                </a:solidFill>
                <a:latin typeface="Roboto"/>
                <a:ea typeface="Roboto"/>
                <a:cs typeface="Roboto"/>
                <a:sym typeface="Roboto"/>
              </a:rPr>
              <a:t>4. Decline in Sales and Consideration of Closure:</a:t>
            </a:r>
            <a:endParaRPr sz="1300">
              <a:solidFill>
                <a:schemeClr val="dk1"/>
              </a:solidFill>
              <a:latin typeface="Roboto"/>
              <a:ea typeface="Roboto"/>
              <a:cs typeface="Roboto"/>
              <a:sym typeface="Roboto"/>
            </a:endParaRPr>
          </a:p>
          <a:p>
            <a:pPr indent="-228600" lvl="0" marL="457200" rtl="0" algn="l">
              <a:lnSpc>
                <a:spcPct val="95000"/>
              </a:lnSpc>
              <a:spcBef>
                <a:spcPts val="1500"/>
              </a:spcBef>
              <a:spcAft>
                <a:spcPts val="0"/>
              </a:spcAft>
              <a:buClr>
                <a:schemeClr val="dk1"/>
              </a:buClr>
              <a:buSzPts val="1300"/>
              <a:buFont typeface="Roboto"/>
              <a:buNone/>
            </a:pPr>
            <a:r>
              <a:rPr lang="en" sz="1300">
                <a:solidFill>
                  <a:schemeClr val="dk1"/>
                </a:solidFill>
                <a:latin typeface="Roboto"/>
                <a:ea typeface="Roboto"/>
                <a:cs typeface="Roboto"/>
                <a:sym typeface="Roboto"/>
              </a:rPr>
              <a:t>The decline in sales could be due to various factors including competition, marketing issues, or product quality. Consider the following steps:</a:t>
            </a:r>
            <a:endParaRPr sz="1300">
              <a:solidFill>
                <a:schemeClr val="dk1"/>
              </a:solidFill>
              <a:latin typeface="Roboto"/>
              <a:ea typeface="Roboto"/>
              <a:cs typeface="Roboto"/>
              <a:sym typeface="Roboto"/>
            </a:endParaRPr>
          </a:p>
          <a:p>
            <a:pPr indent="-311150" lvl="1" marL="914400" rtl="0" algn="l">
              <a:lnSpc>
                <a:spcPct val="9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Marketing Strategy: Reevaluate the marketing strategy. Consider offering discounts, special deals, or loyalty programs to attract and retain customers.</a:t>
            </a:r>
            <a:endParaRPr sz="1300">
              <a:solidFill>
                <a:schemeClr val="dk1"/>
              </a:solidFill>
              <a:latin typeface="Roboto"/>
              <a:ea typeface="Roboto"/>
              <a:cs typeface="Roboto"/>
              <a:sym typeface="Roboto"/>
            </a:endParaRPr>
          </a:p>
          <a:p>
            <a:pPr indent="-311150" lvl="1" marL="914400" rtl="0" algn="l">
              <a:lnSpc>
                <a:spcPct val="9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Quality Assurance: Ensure that the quality of the food is consistent. Negative reviews due to poor quality can significantly impact the business.</a:t>
            </a:r>
            <a:endParaRPr sz="1300">
              <a:solidFill>
                <a:schemeClr val="dk1"/>
              </a:solidFill>
              <a:latin typeface="Roboto"/>
              <a:ea typeface="Roboto"/>
              <a:cs typeface="Roboto"/>
              <a:sym typeface="Roboto"/>
            </a:endParaRPr>
          </a:p>
          <a:p>
            <a:pPr indent="-228600" lvl="0" marL="457200" rtl="0" algn="l">
              <a:lnSpc>
                <a:spcPct val="95000"/>
              </a:lnSpc>
              <a:spcBef>
                <a:spcPts val="0"/>
              </a:spcBef>
              <a:spcAft>
                <a:spcPts val="0"/>
              </a:spcAft>
              <a:buClr>
                <a:schemeClr val="dk1"/>
              </a:buClr>
              <a:buSzPts val="1300"/>
              <a:buFont typeface="Roboto"/>
              <a:buNone/>
            </a:pPr>
            <a:r>
              <a:t/>
            </a:r>
            <a:endParaRPr sz="1300">
              <a:solidFill>
                <a:schemeClr val="dk1"/>
              </a:solidFill>
              <a:latin typeface="Roboto"/>
              <a:ea typeface="Roboto"/>
              <a:cs typeface="Roboto"/>
              <a:sym typeface="Roboto"/>
            </a:endParaRPr>
          </a:p>
          <a:p>
            <a:pPr indent="0" lvl="0" marL="0" rtl="0" algn="l">
              <a:lnSpc>
                <a:spcPct val="95000"/>
              </a:lnSpc>
              <a:spcBef>
                <a:spcPts val="1500"/>
              </a:spcBef>
              <a:spcAft>
                <a:spcPts val="0"/>
              </a:spcAft>
              <a:buNone/>
            </a:pPr>
            <a:r>
              <a:rPr lang="en" sz="1300">
                <a:solidFill>
                  <a:schemeClr val="dk1"/>
                </a:solidFill>
                <a:latin typeface="Roboto"/>
                <a:ea typeface="Roboto"/>
                <a:cs typeface="Roboto"/>
                <a:sym typeface="Roboto"/>
              </a:rPr>
              <a:t>5. Lack of Effort and Investment:</a:t>
            </a:r>
            <a:endParaRPr sz="1300">
              <a:solidFill>
                <a:schemeClr val="dk1"/>
              </a:solidFill>
              <a:latin typeface="Roboto"/>
              <a:ea typeface="Roboto"/>
              <a:cs typeface="Roboto"/>
              <a:sym typeface="Roboto"/>
            </a:endParaRPr>
          </a:p>
          <a:p>
            <a:pPr indent="0" lvl="0" marL="0" rtl="0" algn="l">
              <a:lnSpc>
                <a:spcPct val="95000"/>
              </a:lnSpc>
              <a:spcBef>
                <a:spcPts val="1200"/>
              </a:spcBef>
              <a:spcAft>
                <a:spcPts val="0"/>
              </a:spcAft>
              <a:buNone/>
            </a:pPr>
            <a:r>
              <a:rPr lang="en" sz="1300">
                <a:solidFill>
                  <a:schemeClr val="dk1"/>
                </a:solidFill>
                <a:latin typeface="Roboto"/>
                <a:ea typeface="Roboto"/>
                <a:cs typeface="Roboto"/>
                <a:sym typeface="Roboto"/>
              </a:rPr>
              <a:t>The fact that the owner is lazy and not interested in working hard might be contributing to the declining performance. To address this:</a:t>
            </a:r>
            <a:endParaRPr sz="1300">
              <a:solidFill>
                <a:schemeClr val="dk1"/>
              </a:solidFill>
              <a:latin typeface="Roboto"/>
              <a:ea typeface="Roboto"/>
              <a:cs typeface="Roboto"/>
              <a:sym typeface="Roboto"/>
            </a:endParaRPr>
          </a:p>
          <a:p>
            <a:pPr indent="-311150" lvl="0" marL="457200" rtl="0" algn="l">
              <a:lnSpc>
                <a:spcPct val="9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Owner's Commitment: It's important for the owner to recognize the need for active involvement and dedication. If the owner is not willing to invest time and effort, it might be worth considering selling the business to someone who is willing to put in the required work.</a:t>
            </a:r>
            <a:endParaRPr sz="1300">
              <a:solidFill>
                <a:schemeClr val="dk1"/>
              </a:solidFill>
              <a:latin typeface="Roboto"/>
              <a:ea typeface="Roboto"/>
              <a:cs typeface="Roboto"/>
              <a:sym typeface="Roboto"/>
            </a:endParaRPr>
          </a:p>
          <a:p>
            <a:pPr indent="0" lvl="0" marL="0" rtl="0" algn="l">
              <a:lnSpc>
                <a:spcPct val="95000"/>
              </a:lnSpc>
              <a:spcBef>
                <a:spcPts val="0"/>
              </a:spcBef>
              <a:spcAft>
                <a:spcPts val="1200"/>
              </a:spcAft>
              <a:buNone/>
            </a:pPr>
            <a:r>
              <a:t/>
            </a:r>
            <a:endParaRPr sz="19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6. Exploring Alternative Solutions:</a:t>
            </a:r>
            <a:endParaRPr sz="1500">
              <a:solidFill>
                <a:schemeClr val="dk1"/>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500">
                <a:solidFill>
                  <a:schemeClr val="dk1"/>
                </a:solidFill>
                <a:latin typeface="Roboto"/>
                <a:ea typeface="Roboto"/>
                <a:cs typeface="Roboto"/>
                <a:sym typeface="Roboto"/>
              </a:rPr>
              <a:t>If the situation continues to deteriorate despite efforts, it might be necessary to consider alternative solutions: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Partnership or Collaboration: Explore the possibility of partnering with someone who has more experience in the industry or can provide the necessary resources and expertise.</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Exit Strategy: If the losses continue and it becomes unsustainable, consider closing the business in an organized manner. This might involve settling outstanding debts, selling off assets, and fulfilling any legal obligations.</a:t>
            </a:r>
            <a:endParaRPr sz="1500">
              <a:solidFill>
                <a:schemeClr val="dk1"/>
              </a:solidFill>
              <a:latin typeface="Roboto"/>
              <a:ea typeface="Roboto"/>
              <a:cs typeface="Roboto"/>
              <a:sym typeface="Roboto"/>
            </a:endParaRPr>
          </a:p>
          <a:p>
            <a:pPr indent="0" lvl="0" marL="0" rtl="0" algn="l">
              <a:spcBef>
                <a:spcPts val="0"/>
              </a:spcBef>
              <a:spcAft>
                <a:spcPts val="1200"/>
              </a:spcAft>
              <a:buNone/>
            </a:pPr>
            <a:r>
              <a:t/>
            </a:r>
            <a:endParaRPr sz="2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latin typeface="Roboto"/>
                <a:ea typeface="Roboto"/>
                <a:cs typeface="Roboto"/>
                <a:sym typeface="Roboto"/>
              </a:rPr>
              <a:t>Addressing this situation requires a combination of strategic adjustments, financial management, and owner commitment. It's important to be proactive, flexible, and willing to adapt to changing circumstances. If the owner is not prepared to put in the required effort, it might be more practical to explore alternative solutions rather than continuing to incur losses.</a:t>
            </a:r>
            <a:endParaRPr sz="2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2</a:t>
            </a:r>
            <a:endParaRPr/>
          </a:p>
        </p:txBody>
      </p:sp>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400">
                <a:solidFill>
                  <a:schemeClr val="dk1"/>
                </a:solidFill>
                <a:latin typeface="Roboto"/>
                <a:ea typeface="Roboto"/>
                <a:cs typeface="Roboto"/>
                <a:sym typeface="Roboto"/>
              </a:rPr>
              <a:t>A man wants to open a Wada Pav Shop near Shivaji Nagar in Pune. He has got a location</a:t>
            </a:r>
            <a:endParaRPr sz="1400">
              <a:solidFill>
                <a:schemeClr val="dk1"/>
              </a:solidFill>
              <a:latin typeface="Roboto"/>
              <a:ea typeface="Roboto"/>
              <a:cs typeface="Roboto"/>
              <a:sym typeface="Roboto"/>
            </a:endParaRPr>
          </a:p>
          <a:p>
            <a:pPr indent="0" lvl="0" marL="0" rtl="0" algn="l">
              <a:lnSpc>
                <a:spcPct val="90000"/>
              </a:lnSpc>
              <a:spcBef>
                <a:spcPts val="1200"/>
              </a:spcBef>
              <a:spcAft>
                <a:spcPts val="0"/>
              </a:spcAft>
              <a:buNone/>
            </a:pPr>
            <a:r>
              <a:rPr lang="en" sz="1400">
                <a:solidFill>
                  <a:schemeClr val="dk1"/>
                </a:solidFill>
                <a:latin typeface="Roboto"/>
                <a:ea typeface="Roboto"/>
                <a:cs typeface="Roboto"/>
                <a:sym typeface="Roboto"/>
              </a:rPr>
              <a:t>where there are other 4 more wada pav shops. He is not able to understand what will be the</a:t>
            </a:r>
            <a:endParaRPr sz="1400">
              <a:solidFill>
                <a:schemeClr val="dk1"/>
              </a:solidFill>
              <a:latin typeface="Roboto"/>
              <a:ea typeface="Roboto"/>
              <a:cs typeface="Roboto"/>
              <a:sym typeface="Roboto"/>
            </a:endParaRPr>
          </a:p>
          <a:p>
            <a:pPr indent="0" lvl="0" marL="0" rtl="0" algn="l">
              <a:lnSpc>
                <a:spcPct val="90000"/>
              </a:lnSpc>
              <a:spcBef>
                <a:spcPts val="1200"/>
              </a:spcBef>
              <a:spcAft>
                <a:spcPts val="0"/>
              </a:spcAft>
              <a:buNone/>
            </a:pPr>
            <a:r>
              <a:rPr lang="en" sz="1400">
                <a:solidFill>
                  <a:schemeClr val="dk1"/>
                </a:solidFill>
                <a:latin typeface="Roboto"/>
                <a:ea typeface="Roboto"/>
                <a:cs typeface="Roboto"/>
                <a:sym typeface="Roboto"/>
              </a:rPr>
              <a:t>strategy to take over his clients.</a:t>
            </a:r>
            <a:endParaRPr sz="1400">
              <a:solidFill>
                <a:schemeClr val="dk1"/>
              </a:solidFill>
              <a:latin typeface="Roboto"/>
              <a:ea typeface="Roboto"/>
              <a:cs typeface="Roboto"/>
              <a:sym typeface="Roboto"/>
            </a:endParaRPr>
          </a:p>
          <a:p>
            <a:pPr indent="0" lvl="0" marL="0" rtl="0" algn="l">
              <a:lnSpc>
                <a:spcPct val="90000"/>
              </a:lnSpc>
              <a:spcBef>
                <a:spcPts val="1200"/>
              </a:spcBef>
              <a:spcAft>
                <a:spcPts val="0"/>
              </a:spcAft>
              <a:buNone/>
            </a:pPr>
            <a:r>
              <a:rPr lang="en" sz="1400">
                <a:solidFill>
                  <a:schemeClr val="dk1"/>
                </a:solidFill>
                <a:latin typeface="Roboto"/>
                <a:ea typeface="Roboto"/>
                <a:cs typeface="Roboto"/>
                <a:sym typeface="Roboto"/>
              </a:rPr>
              <a:t>a. What will be the price of each Wada Pav?</a:t>
            </a:r>
            <a:endParaRPr sz="1400">
              <a:solidFill>
                <a:schemeClr val="dk1"/>
              </a:solidFill>
              <a:latin typeface="Roboto"/>
              <a:ea typeface="Roboto"/>
              <a:cs typeface="Roboto"/>
              <a:sym typeface="Roboto"/>
            </a:endParaRPr>
          </a:p>
          <a:p>
            <a:pPr indent="0" lvl="0" marL="0" rtl="0" algn="l">
              <a:lnSpc>
                <a:spcPct val="90000"/>
              </a:lnSpc>
              <a:spcBef>
                <a:spcPts val="1200"/>
              </a:spcBef>
              <a:spcAft>
                <a:spcPts val="0"/>
              </a:spcAft>
              <a:buNone/>
            </a:pPr>
            <a:r>
              <a:rPr lang="en" sz="1400">
                <a:solidFill>
                  <a:schemeClr val="dk1"/>
                </a:solidFill>
                <a:latin typeface="Roboto"/>
                <a:ea typeface="Roboto"/>
                <a:cs typeface="Roboto"/>
                <a:sym typeface="Roboto"/>
              </a:rPr>
              <a:t>b. How will he differentiate from the other competitors?</a:t>
            </a:r>
            <a:endParaRPr sz="1400">
              <a:solidFill>
                <a:schemeClr val="dk1"/>
              </a:solidFill>
              <a:latin typeface="Roboto"/>
              <a:ea typeface="Roboto"/>
              <a:cs typeface="Roboto"/>
              <a:sym typeface="Roboto"/>
            </a:endParaRPr>
          </a:p>
          <a:p>
            <a:pPr indent="0" lvl="0" marL="0" rtl="0" algn="l">
              <a:lnSpc>
                <a:spcPct val="90000"/>
              </a:lnSpc>
              <a:spcBef>
                <a:spcPts val="1200"/>
              </a:spcBef>
              <a:spcAft>
                <a:spcPts val="0"/>
              </a:spcAft>
              <a:buNone/>
            </a:pPr>
            <a:r>
              <a:rPr lang="en" sz="1400">
                <a:solidFill>
                  <a:schemeClr val="dk1"/>
                </a:solidFill>
                <a:latin typeface="Roboto"/>
                <a:ea typeface="Roboto"/>
                <a:cs typeface="Roboto"/>
                <a:sym typeface="Roboto"/>
              </a:rPr>
              <a:t>c. How will you bring insights when he has no data of his shop?</a:t>
            </a:r>
            <a:endParaRPr sz="1400">
              <a:solidFill>
                <a:schemeClr val="dk1"/>
              </a:solidFill>
              <a:latin typeface="Roboto"/>
              <a:ea typeface="Roboto"/>
              <a:cs typeface="Roboto"/>
              <a:sym typeface="Roboto"/>
            </a:endParaRPr>
          </a:p>
          <a:p>
            <a:pPr indent="0" lvl="0" marL="0" rtl="0" algn="l">
              <a:lnSpc>
                <a:spcPct val="90000"/>
              </a:lnSpc>
              <a:spcBef>
                <a:spcPts val="1200"/>
              </a:spcBef>
              <a:spcAft>
                <a:spcPts val="0"/>
              </a:spcAft>
              <a:buNone/>
            </a:pPr>
            <a:r>
              <a:rPr lang="en" sz="1400">
                <a:solidFill>
                  <a:schemeClr val="dk1"/>
                </a:solidFill>
                <a:latin typeface="Roboto"/>
                <a:ea typeface="Roboto"/>
                <a:cs typeface="Roboto"/>
                <a:sym typeface="Roboto"/>
              </a:rPr>
              <a:t>d. Why will be the Customer comes to your shop? (What will be the positioning)</a:t>
            </a:r>
            <a:endParaRPr sz="1400">
              <a:solidFill>
                <a:schemeClr val="dk1"/>
              </a:solidFill>
              <a:latin typeface="Roboto"/>
              <a:ea typeface="Roboto"/>
              <a:cs typeface="Roboto"/>
              <a:sym typeface="Roboto"/>
            </a:endParaRPr>
          </a:p>
          <a:p>
            <a:pPr indent="0" lvl="0" marL="0" rtl="0" algn="l">
              <a:lnSpc>
                <a:spcPct val="90000"/>
              </a:lnSpc>
              <a:spcBef>
                <a:spcPts val="1200"/>
              </a:spcBef>
              <a:spcAft>
                <a:spcPts val="0"/>
              </a:spcAft>
              <a:buNone/>
            </a:pPr>
            <a:r>
              <a:rPr lang="en" sz="1400">
                <a:solidFill>
                  <a:schemeClr val="dk1"/>
                </a:solidFill>
                <a:latin typeface="Roboto"/>
                <a:ea typeface="Roboto"/>
                <a:cs typeface="Roboto"/>
                <a:sym typeface="Roboto"/>
              </a:rPr>
              <a:t>e. What Machine Learning Models you will used to take to solve this Problem</a:t>
            </a:r>
            <a:endParaRPr sz="1400">
              <a:solidFill>
                <a:schemeClr val="dk1"/>
              </a:solidFill>
              <a:latin typeface="Roboto"/>
              <a:ea typeface="Roboto"/>
              <a:cs typeface="Roboto"/>
              <a:sym typeface="Roboto"/>
            </a:endParaRPr>
          </a:p>
          <a:p>
            <a:pPr indent="0" lvl="0" marL="0" rtl="0" algn="l">
              <a:lnSpc>
                <a:spcPct val="90000"/>
              </a:lnSpc>
              <a:spcBef>
                <a:spcPts val="1200"/>
              </a:spcBef>
              <a:spcAft>
                <a:spcPts val="0"/>
              </a:spcAft>
              <a:buNone/>
            </a:pPr>
            <a:r>
              <a:rPr lang="en" sz="1400">
                <a:solidFill>
                  <a:schemeClr val="dk1"/>
                </a:solidFill>
                <a:latin typeface="Roboto"/>
                <a:ea typeface="Roboto"/>
                <a:cs typeface="Roboto"/>
                <a:sym typeface="Roboto"/>
              </a:rPr>
              <a:t>Statement? Whether Data Science is really required or not?</a:t>
            </a:r>
            <a:endParaRPr sz="1400">
              <a:solidFill>
                <a:schemeClr val="dk1"/>
              </a:solidFill>
              <a:latin typeface="Roboto"/>
              <a:ea typeface="Roboto"/>
              <a:cs typeface="Roboto"/>
              <a:sym typeface="Roboto"/>
            </a:endParaRPr>
          </a:p>
          <a:p>
            <a:pPr indent="0" lvl="0" marL="0" rtl="0" algn="l">
              <a:lnSpc>
                <a:spcPct val="90000"/>
              </a:lnSpc>
              <a:spcBef>
                <a:spcPts val="1200"/>
              </a:spcBef>
              <a:spcAft>
                <a:spcPts val="1200"/>
              </a:spcAft>
              <a:buNone/>
            </a:pPr>
            <a:r>
              <a:rPr lang="en" sz="1400">
                <a:solidFill>
                  <a:schemeClr val="dk1"/>
                </a:solidFill>
                <a:latin typeface="Roboto"/>
                <a:ea typeface="Roboto"/>
                <a:cs typeface="Roboto"/>
                <a:sym typeface="Roboto"/>
              </a:rPr>
              <a:t>How will you come to a solutions which will make him an entrepreneur and will help him to grow?</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A</a:t>
            </a:r>
            <a:endParaRPr/>
          </a:p>
        </p:txBody>
      </p:sp>
      <p:sp>
        <p:nvSpPr>
          <p:cNvPr id="100" name="Google Shape;10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latin typeface="Roboto"/>
                <a:ea typeface="Roboto"/>
                <a:cs typeface="Roboto"/>
                <a:sym typeface="Roboto"/>
              </a:rPr>
              <a:t>Pricing should be competitive yet sustainable. It's important to consider the cost of ingredients, labor, and overhead. Since there are already four Wada Pav shops nearby, offering a competitive price can attract customers. The man can start by researching the prices of his competitors and offering a similar range while ensuring his Wada Pavs have unique qualities.</a:t>
            </a:r>
            <a:endParaRPr sz="2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