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1.png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2.png"/><Relationship Id="rId4" Type="http://schemas.openxmlformats.org/officeDocument/2006/relationships/hyperlink" Target="http://richathome.elapps.net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7.tif"/><Relationship Id="rId4" Type="http://schemas.openxmlformats.org/officeDocument/2006/relationships/image" Target="../media/image11.tif"/><Relationship Id="rId5" Type="http://schemas.openxmlformats.org/officeDocument/2006/relationships/image" Target="../media/image12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13.tif"/><Relationship Id="rId9" Type="http://schemas.openxmlformats.org/officeDocument/2006/relationships/image" Target="../media/image14.tif"/><Relationship Id="rId10" Type="http://schemas.openxmlformats.org/officeDocument/2006/relationships/image" Target="../media/image1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0" t="0" r="3438" b="9705"/>
          <a:stretch>
            <a:fillRect/>
          </a:stretch>
        </p:blipFill>
        <p:spPr>
          <a:xfrm>
            <a:off x="-1366769" y="-2405819"/>
            <a:ext cx="16226756" cy="12247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宅富家…"/>
          <p:cNvSpPr txBox="1"/>
          <p:nvPr>
            <p:ph type="ctrTitle"/>
          </p:nvPr>
        </p:nvSpPr>
        <p:spPr>
          <a:prstGeom prst="rect">
            <a:avLst/>
          </a:prstGeom>
          <a:solidFill>
            <a:srgbClr val="D6D5D5">
              <a:alpha val="92163"/>
            </a:srgbClr>
          </a:solidFill>
        </p:spPr>
        <p:txBody>
          <a:bodyPr/>
          <a:lstStyle/>
          <a:p>
            <a:pPr/>
            <a:r>
              <a:t>宅富家 </a:t>
            </a:r>
          </a:p>
          <a:p>
            <a:pPr/>
            <a:r>
              <a:t>Rich@Home</a:t>
            </a:r>
          </a:p>
        </p:txBody>
      </p:sp>
      <p:sp>
        <p:nvSpPr>
          <p:cNvPr id="121" name="宅特工 出品…"/>
          <p:cNvSpPr txBox="1"/>
          <p:nvPr>
            <p:ph type="subTitle" sz="half" idx="1"/>
          </p:nvPr>
        </p:nvSpPr>
        <p:spPr>
          <a:xfrm>
            <a:off x="1270000" y="5041900"/>
            <a:ext cx="10464800" cy="4086267"/>
          </a:xfrm>
          <a:prstGeom prst="rect">
            <a:avLst/>
          </a:prstGeom>
          <a:solidFill>
            <a:srgbClr val="D6D5D5">
              <a:alpha val="86322"/>
            </a:srgbClr>
          </a:solidFill>
        </p:spPr>
        <p:txBody>
          <a:bodyPr/>
          <a:lstStyle/>
          <a:p>
            <a:pPr defTabSz="537463">
              <a:defRPr sz="3404"/>
            </a:pPr>
          </a:p>
          <a:p>
            <a:pPr defTabSz="537463">
              <a:defRPr sz="3404"/>
            </a:pPr>
            <a:r>
              <a:rPr b="1">
                <a:solidFill>
                  <a:schemeClr val="accent5">
                    <a:lumOff val="-29866"/>
                  </a:schemeClr>
                </a:solidFill>
              </a:rPr>
              <a:t>宅特工 </a:t>
            </a:r>
            <a:r>
              <a:rPr b="1"/>
              <a:t>出品</a:t>
            </a:r>
          </a:p>
          <a:p>
            <a:pPr defTabSz="537463">
              <a:defRPr sz="3404"/>
            </a:pPr>
          </a:p>
          <a:p>
            <a:pPr defTabSz="537463">
              <a:defRPr sz="3404"/>
            </a:pPr>
          </a:p>
          <a:p>
            <a:pPr defTabSz="537463">
              <a:defRPr sz="3404"/>
            </a:pPr>
          </a:p>
          <a:p>
            <a:pPr defTabSz="537463">
              <a:defRPr sz="3404"/>
            </a:pPr>
          </a:p>
          <a:p>
            <a:pPr defTabSz="537463">
              <a:defRPr b="1" sz="2208"/>
            </a:pPr>
            <a:r>
              <a:t>2020-3 万向黑客松</a:t>
            </a:r>
            <a:r>
              <a:rPr sz="2760">
                <a:solidFill>
                  <a:schemeClr val="accent5">
                    <a:lumOff val="-29866"/>
                  </a:schemeClr>
                </a:solidFill>
              </a:rPr>
              <a:t>11#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参赛作品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宅特工成员（按加入顺序）…"/>
          <p:cNvSpPr txBox="1"/>
          <p:nvPr>
            <p:ph type="body" sz="half" idx="1"/>
          </p:nvPr>
        </p:nvSpPr>
        <p:spPr>
          <a:xfrm>
            <a:off x="952500" y="2590800"/>
            <a:ext cx="7315192" cy="6286500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rPr b="1">
                <a:solidFill>
                  <a:schemeClr val="accent5">
                    <a:lumOff val="-29866"/>
                  </a:schemeClr>
                </a:solidFill>
              </a:rPr>
              <a:t>宅特工</a:t>
            </a:r>
            <a:r>
              <a:t>成员（按加入顺序）</a:t>
            </a:r>
          </a:p>
          <a:p>
            <a:pPr lvl="2" marL="1280159" indent="-426719" defTabSz="560831">
              <a:spcBef>
                <a:spcPts val="4000"/>
              </a:spcBef>
              <a:defRPr sz="3072"/>
            </a:pPr>
            <a:r>
              <a:t>宋世军，徐来，冯占涛，宋家准，陈星燃，胡启明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区块链技术方案</a:t>
            </a:r>
          </a:p>
          <a:p>
            <a:pPr lvl="2" marL="0" indent="975359" defTabSz="560831">
              <a:spcBef>
                <a:spcPts val="4000"/>
              </a:spcBef>
              <a:buSzTx/>
              <a:buNone/>
              <a:defRPr sz="3072"/>
            </a:pPr>
            <a:r>
              <a:t>Elastos Smart contract sidechain</a:t>
            </a:r>
          </a:p>
          <a:p>
            <a:pPr lvl="2" marL="0" indent="975359" defTabSz="560831">
              <a:spcBef>
                <a:spcPts val="4000"/>
              </a:spcBef>
              <a:buSzTx/>
              <a:buNone/>
              <a:defRPr sz="3072"/>
            </a:pPr>
            <a:r>
              <a:t>Elaphant Wallet</a:t>
            </a:r>
          </a:p>
          <a:p>
            <a:pPr lvl="2" marL="0" indent="975359" defTabSz="560831">
              <a:spcBef>
                <a:spcPts val="4000"/>
              </a:spcBef>
              <a:buSzTx/>
              <a:buNone/>
              <a:defRPr sz="3072"/>
            </a:pPr>
            <a:r>
              <a:t>ELABank Token Service</a:t>
            </a:r>
          </a:p>
        </p:txBody>
      </p:sp>
      <p:sp>
        <p:nvSpPr>
          <p:cNvPr id="261" name="11# 宅富家 &amp; 宅特工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11# 宅富家 &amp; 宅特工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43" y="6381954"/>
            <a:ext cx="564983" cy="531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460" y="7325504"/>
            <a:ext cx="531749" cy="531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4085" y="8269054"/>
            <a:ext cx="574498" cy="53174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  <p:sp>
        <p:nvSpPr>
          <p:cNvPr id="266" name="请投一票"/>
          <p:cNvSpPr txBox="1"/>
          <p:nvPr/>
        </p:nvSpPr>
        <p:spPr>
          <a:xfrm>
            <a:off x="10528970" y="2728499"/>
            <a:ext cx="863600" cy="418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50800" tIns="50800" rIns="50800" bIns="50800" anchor="ctr">
            <a:spAutoFit/>
          </a:bodyPr>
          <a:lstStyle>
            <a:lvl1pPr>
              <a:defRPr sz="6000">
                <a:solidFill>
                  <a:srgbClr val="5E5E5E"/>
                </a:solidFill>
              </a:defRPr>
            </a:lvl1pPr>
          </a:lstStyle>
          <a:p>
            <a:pPr/>
            <a:r>
              <a:t>请投一票</a:t>
            </a:r>
          </a:p>
        </p:txBody>
      </p:sp>
      <p:sp>
        <p:nvSpPr>
          <p:cNvPr id="267" name="🙏"/>
          <p:cNvSpPr txBox="1"/>
          <p:nvPr/>
        </p:nvSpPr>
        <p:spPr>
          <a:xfrm>
            <a:off x="10522619" y="6481532"/>
            <a:ext cx="8763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4" name="Group"/>
          <p:cNvGrpSpPr/>
          <p:nvPr/>
        </p:nvGrpSpPr>
        <p:grpSpPr>
          <a:xfrm>
            <a:off x="1367194" y="2182711"/>
            <a:ext cx="10270412" cy="2318452"/>
            <a:chOff x="0" y="0"/>
            <a:chExt cx="10270411" cy="2318450"/>
          </a:xfrm>
        </p:grpSpPr>
        <p:sp>
          <p:nvSpPr>
            <p:cNvPr id="124" name="Rectangle"/>
            <p:cNvSpPr/>
            <p:nvPr/>
          </p:nvSpPr>
          <p:spPr>
            <a:xfrm>
              <a:off x="812108" y="0"/>
              <a:ext cx="8722503" cy="2318451"/>
            </a:xfrm>
            <a:prstGeom prst="rect">
              <a:avLst/>
            </a:prstGeom>
            <a:noFill/>
            <a:ln w="101600" cap="flat">
              <a:solidFill>
                <a:srgbClr val="929292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Square"/>
            <p:cNvSpPr/>
            <p:nvPr/>
          </p:nvSpPr>
          <p:spPr>
            <a:xfrm>
              <a:off x="1380280" y="524224"/>
              <a:ext cx="1270001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Square"/>
            <p:cNvSpPr/>
            <p:nvPr/>
          </p:nvSpPr>
          <p:spPr>
            <a:xfrm>
              <a:off x="3460230" y="523858"/>
              <a:ext cx="1270001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Square"/>
            <p:cNvSpPr/>
            <p:nvPr/>
          </p:nvSpPr>
          <p:spPr>
            <a:xfrm>
              <a:off x="5540181" y="523858"/>
              <a:ext cx="1270001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Square"/>
            <p:cNvSpPr/>
            <p:nvPr/>
          </p:nvSpPr>
          <p:spPr>
            <a:xfrm>
              <a:off x="7620130" y="523858"/>
              <a:ext cx="1270001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 flipV="1">
              <a:off x="0" y="1159224"/>
              <a:ext cx="1270000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 flipV="1">
              <a:off x="9000411" y="1159224"/>
              <a:ext cx="1270001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2760561" y="1159224"/>
              <a:ext cx="589389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840511" y="1159224"/>
              <a:ext cx="589389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6920462" y="1159224"/>
              <a:ext cx="589388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5" name="Company"/>
          <p:cNvSpPr txBox="1"/>
          <p:nvPr/>
        </p:nvSpPr>
        <p:spPr>
          <a:xfrm>
            <a:off x="5461825" y="4656823"/>
            <a:ext cx="208115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Company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727288" y="6698663"/>
            <a:ext cx="11550223" cy="1524001"/>
            <a:chOff x="0" y="0"/>
            <a:chExt cx="11550222" cy="1524000"/>
          </a:xfrm>
        </p:grpSpPr>
        <p:sp>
          <p:nvSpPr>
            <p:cNvPr id="136" name="Studio"/>
            <p:cNvSpPr/>
            <p:nvPr/>
          </p:nvSpPr>
          <p:spPr>
            <a:xfrm>
              <a:off x="1311203" y="0"/>
              <a:ext cx="1524001" cy="1524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Studio</a:t>
              </a:r>
            </a:p>
          </p:txBody>
        </p:sp>
        <p:sp>
          <p:nvSpPr>
            <p:cNvPr id="137" name="Studio"/>
            <p:cNvSpPr/>
            <p:nvPr/>
          </p:nvSpPr>
          <p:spPr>
            <a:xfrm>
              <a:off x="3779142" y="0"/>
              <a:ext cx="1524001" cy="1524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Studio</a:t>
              </a:r>
            </a:p>
          </p:txBody>
        </p:sp>
        <p:sp>
          <p:nvSpPr>
            <p:cNvPr id="138" name="Studio"/>
            <p:cNvSpPr/>
            <p:nvPr/>
          </p:nvSpPr>
          <p:spPr>
            <a:xfrm>
              <a:off x="6247081" y="0"/>
              <a:ext cx="1524001" cy="1524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Studio</a:t>
              </a:r>
            </a:p>
          </p:txBody>
        </p:sp>
        <p:sp>
          <p:nvSpPr>
            <p:cNvPr id="139" name="Studio"/>
            <p:cNvSpPr/>
            <p:nvPr/>
          </p:nvSpPr>
          <p:spPr>
            <a:xfrm>
              <a:off x="8715019" y="0"/>
              <a:ext cx="1524001" cy="1524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Studio</a:t>
              </a:r>
            </a:p>
          </p:txBody>
        </p:sp>
        <p:sp>
          <p:nvSpPr>
            <p:cNvPr id="140" name="Line"/>
            <p:cNvSpPr/>
            <p:nvPr/>
          </p:nvSpPr>
          <p:spPr>
            <a:xfrm>
              <a:off x="2876406" y="761999"/>
              <a:ext cx="861533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344345" y="761999"/>
              <a:ext cx="861533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7812283" y="761999"/>
              <a:ext cx="861533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0" y="761999"/>
              <a:ext cx="1270000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10280222" y="761999"/>
              <a:ext cx="1270001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6" name="Decentralized"/>
          <p:cNvSpPr txBox="1"/>
          <p:nvPr/>
        </p:nvSpPr>
        <p:spPr>
          <a:xfrm>
            <a:off x="5022253" y="5846308"/>
            <a:ext cx="2960294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Decentralized</a:t>
            </a:r>
          </a:p>
        </p:txBody>
      </p:sp>
      <p:sp>
        <p:nvSpPr>
          <p:cNvPr id="147" name="VS"/>
          <p:cNvSpPr txBox="1"/>
          <p:nvPr/>
        </p:nvSpPr>
        <p:spPr>
          <a:xfrm>
            <a:off x="6169113" y="5295025"/>
            <a:ext cx="666574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148" name="外卖骑手"/>
          <p:cNvSpPr txBox="1"/>
          <p:nvPr/>
        </p:nvSpPr>
        <p:spPr>
          <a:xfrm>
            <a:off x="1415380" y="84994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外卖骑手</a:t>
            </a:r>
          </a:p>
        </p:txBody>
      </p:sp>
      <p:sp>
        <p:nvSpPr>
          <p:cNvPr id="149" name="代记账"/>
          <p:cNvSpPr txBox="1"/>
          <p:nvPr/>
        </p:nvSpPr>
        <p:spPr>
          <a:xfrm>
            <a:off x="3092003" y="8499406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代记账</a:t>
            </a:r>
          </a:p>
        </p:txBody>
      </p:sp>
      <p:sp>
        <p:nvSpPr>
          <p:cNvPr id="150" name="美术设计"/>
          <p:cNvSpPr txBox="1"/>
          <p:nvPr/>
        </p:nvSpPr>
        <p:spPr>
          <a:xfrm>
            <a:off x="4463826" y="84994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美术设计</a:t>
            </a:r>
          </a:p>
        </p:txBody>
      </p:sp>
      <p:sp>
        <p:nvSpPr>
          <p:cNvPr id="151" name="代工厂"/>
          <p:cNvSpPr txBox="1"/>
          <p:nvPr/>
        </p:nvSpPr>
        <p:spPr>
          <a:xfrm>
            <a:off x="6140449" y="8499406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代工厂</a:t>
            </a:r>
          </a:p>
        </p:txBody>
      </p:sp>
      <p:sp>
        <p:nvSpPr>
          <p:cNvPr id="152" name="微商"/>
          <p:cNvSpPr txBox="1"/>
          <p:nvPr/>
        </p:nvSpPr>
        <p:spPr>
          <a:xfrm>
            <a:off x="7512273" y="8499406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微商</a:t>
            </a:r>
          </a:p>
        </p:txBody>
      </p:sp>
      <p:sp>
        <p:nvSpPr>
          <p:cNvPr id="153" name="直播网红"/>
          <p:cNvSpPr txBox="1"/>
          <p:nvPr/>
        </p:nvSpPr>
        <p:spPr>
          <a:xfrm>
            <a:off x="8579296" y="84994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直播网红</a:t>
            </a:r>
          </a:p>
        </p:txBody>
      </p:sp>
      <p:sp>
        <p:nvSpPr>
          <p:cNvPr id="154" name="知识付费"/>
          <p:cNvSpPr txBox="1"/>
          <p:nvPr/>
        </p:nvSpPr>
        <p:spPr>
          <a:xfrm>
            <a:off x="10255919" y="84994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知识付费</a:t>
            </a:r>
          </a:p>
        </p:txBody>
      </p:sp>
      <p:sp>
        <p:nvSpPr>
          <p:cNvPr id="155" name="现实1: From 公司 To 个人/工作室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/>
          <a:p>
            <a:pPr defTabSz="461518">
              <a:defRPr sz="6320">
                <a:solidFill>
                  <a:srgbClr val="FFFFFF"/>
                </a:solidFill>
              </a:defRPr>
            </a:pPr>
            <a:r>
              <a:t>现实1</a:t>
            </a:r>
            <a:r>
              <a:rPr sz="4740"/>
              <a:t>: From </a:t>
            </a:r>
            <a:r>
              <a:t>公司 </a:t>
            </a:r>
            <a:r>
              <a:rPr sz="4740"/>
              <a:t>To </a:t>
            </a:r>
            <a:r>
              <a:t>个人/工作室</a:t>
            </a:r>
          </a:p>
        </p:txBody>
      </p:sp>
      <p:sp>
        <p:nvSpPr>
          <p:cNvPr id="156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2278" y="5933746"/>
            <a:ext cx="567219" cy="567218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Elastos…"/>
          <p:cNvSpPr/>
          <p:nvPr/>
        </p:nvSpPr>
        <p:spPr>
          <a:xfrm>
            <a:off x="6768072" y="3194138"/>
            <a:ext cx="3378123" cy="227585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Elastos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Community Admins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~~ 100 people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193" y="2527848"/>
            <a:ext cx="3482834" cy="25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1576" y="6638818"/>
            <a:ext cx="3697726" cy="2465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Connection Line" descr="Connection Line"/>
          <p:cNvPicPr>
            <a:picLocks noChangeAspect="0"/>
          </p:cNvPicPr>
          <p:nvPr/>
        </p:nvPicPr>
        <p:blipFill>
          <a:blip r:embed="rId5">
            <a:alphaModFix amt="89307"/>
            <a:extLst/>
          </a:blip>
          <a:stretch>
            <a:fillRect/>
          </a:stretch>
        </p:blipFill>
        <p:spPr>
          <a:xfrm>
            <a:off x="2418080" y="5055870"/>
            <a:ext cx="8409973" cy="1652270"/>
          </a:xfrm>
          <a:prstGeom prst="rect">
            <a:avLst/>
          </a:prstGeom>
        </p:spPr>
      </p:pic>
      <p:sp>
        <p:nvSpPr>
          <p:cNvPr id="164" name="Elastos…"/>
          <p:cNvSpPr/>
          <p:nvPr/>
        </p:nvSpPr>
        <p:spPr>
          <a:xfrm>
            <a:off x="10157700" y="1998655"/>
            <a:ext cx="2306925" cy="176893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Elastos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Core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66 members</a:t>
            </a:r>
          </a:p>
        </p:txBody>
      </p:sp>
      <p:sp>
        <p:nvSpPr>
          <p:cNvPr id="165" name="100+ Countries…"/>
          <p:cNvSpPr/>
          <p:nvPr/>
        </p:nvSpPr>
        <p:spPr>
          <a:xfrm>
            <a:off x="214893" y="6686300"/>
            <a:ext cx="5150471" cy="278069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100+ Countries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500+ Developers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200K+ Community Members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3116" y="5984904"/>
            <a:ext cx="1198885" cy="464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47100" y="5311913"/>
            <a:ext cx="1420218" cy="436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54649" y="5958625"/>
            <a:ext cx="1767986" cy="51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44502" y="5246553"/>
            <a:ext cx="1557362" cy="56721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AN"/>
          <p:cNvSpPr txBox="1"/>
          <p:nvPr/>
        </p:nvSpPr>
        <p:spPr>
          <a:xfrm>
            <a:off x="1165015" y="5098415"/>
            <a:ext cx="103738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/>
            </a:lvl1pPr>
          </a:lstStyle>
          <a:p>
            <a:pPr/>
            <a:r>
              <a:t>LAN</a:t>
            </a:r>
          </a:p>
        </p:txBody>
      </p:sp>
      <p:sp>
        <p:nvSpPr>
          <p:cNvPr id="171" name="Internet"/>
          <p:cNvSpPr txBox="1"/>
          <p:nvPr/>
        </p:nvSpPr>
        <p:spPr>
          <a:xfrm>
            <a:off x="10875620" y="5846825"/>
            <a:ext cx="182422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/>
            </a:lvl1pPr>
          </a:lstStyle>
          <a:p>
            <a:pPr/>
            <a:r>
              <a:t>Internet</a:t>
            </a:r>
          </a:p>
        </p:txBody>
      </p:sp>
      <p:sp>
        <p:nvSpPr>
          <p:cNvPr id="172" name="现实2: From 局域网 To 全网协作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</a:defRPr>
            </a:pPr>
            <a:r>
              <a:t>现实2</a:t>
            </a:r>
            <a:r>
              <a:rPr sz="4860"/>
              <a:t>: From </a:t>
            </a:r>
            <a:r>
              <a:t>局域网 </a:t>
            </a:r>
            <a:r>
              <a:rPr sz="4860"/>
              <a:t>To </a:t>
            </a:r>
            <a:r>
              <a:t>全网协作</a:t>
            </a:r>
          </a:p>
        </p:txBody>
      </p:sp>
      <p:sp>
        <p:nvSpPr>
          <p:cNvPr id="173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惯性、技术限制、不信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惯性、技术限制、不信任</a:t>
            </a:r>
          </a:p>
          <a:p>
            <a:pPr lvl="1" marL="853439" indent="-426719" defTabSz="560831">
              <a:spcBef>
                <a:spcPts val="4000"/>
              </a:spcBef>
              <a:defRPr sz="3072"/>
            </a:pPr>
            <a:r>
              <a:t>天时：黑天鹅事件——宅家抗疫</a:t>
            </a:r>
          </a:p>
          <a:p>
            <a:pPr lvl="1" marL="853439" indent="-426719" defTabSz="560831">
              <a:spcBef>
                <a:spcPts val="4000"/>
              </a:spcBef>
              <a:defRPr sz="3072"/>
            </a:pPr>
            <a:r>
              <a:t>地利：各种生产力工具已经足以支持跨时空协作</a:t>
            </a:r>
          </a:p>
          <a:p>
            <a:pPr lvl="1" marL="853439" indent="-426719" defTabSz="560831">
              <a:spcBef>
                <a:spcPts val="4000"/>
              </a:spcBef>
              <a:defRPr sz="3072"/>
            </a:pPr>
            <a:r>
              <a:t>人和：C位 ==&gt; </a:t>
            </a:r>
            <a:r>
              <a:rPr b="1" sz="4512">
                <a:solidFill>
                  <a:schemeClr val="accent5">
                    <a:lumOff val="-29866"/>
                  </a:schemeClr>
                </a:solidFill>
              </a:rPr>
              <a:t>区块链</a:t>
            </a:r>
            <a:r>
              <a:t> &lt;== 主角光环</a:t>
            </a:r>
          </a:p>
          <a:p>
            <a:pPr lvl="3" marL="1706879" indent="-426719" defTabSz="560831">
              <a:spcBef>
                <a:spcPts val="4000"/>
              </a:spcBef>
              <a:defRPr strike="sngStrike" sz="3072"/>
            </a:pPr>
            <a:r>
              <a:t>老板要眼见为实</a:t>
            </a:r>
          </a:p>
          <a:p>
            <a:pPr lvl="3" marL="1706879" indent="-426719" defTabSz="560831">
              <a:spcBef>
                <a:spcPts val="4000"/>
              </a:spcBef>
              <a:defRPr strike="sngStrike" sz="3072"/>
            </a:pPr>
            <a:r>
              <a:t>雇员怕被拖欠赖账</a:t>
            </a:r>
          </a:p>
        </p:txBody>
      </p:sp>
      <p:sp>
        <p:nvSpPr>
          <p:cNvPr id="179" name="山雨欲来风满楼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山雨欲来风满楼</a:t>
            </a:r>
          </a:p>
        </p:txBody>
      </p:sp>
      <p:sp>
        <p:nvSpPr>
          <p:cNvPr id="180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工作量积分化，积分市场化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 defTabSz="525779"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工作量积分化，积分市场化</a:t>
            </a:r>
          </a:p>
        </p:txBody>
      </p:sp>
      <p:sp>
        <p:nvSpPr>
          <p:cNvPr id="184" name="矿工"/>
          <p:cNvSpPr txBox="1"/>
          <p:nvPr/>
        </p:nvSpPr>
        <p:spPr>
          <a:xfrm>
            <a:off x="3101264" y="453316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矿工</a:t>
            </a:r>
          </a:p>
        </p:txBody>
      </p:sp>
      <p:sp>
        <p:nvSpPr>
          <p:cNvPr id="185" name="挖矿赚 BTC"/>
          <p:cNvSpPr txBox="1"/>
          <p:nvPr/>
        </p:nvSpPr>
        <p:spPr>
          <a:xfrm>
            <a:off x="2339111" y="5828055"/>
            <a:ext cx="25530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挖矿赚 BTC</a:t>
            </a:r>
          </a:p>
        </p:txBody>
      </p:sp>
      <p:sp>
        <p:nvSpPr>
          <p:cNvPr id="186" name="市场为 BTC 定价"/>
          <p:cNvSpPr txBox="1"/>
          <p:nvPr/>
        </p:nvSpPr>
        <p:spPr>
          <a:xfrm>
            <a:off x="1818361" y="7201120"/>
            <a:ext cx="3594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市场为 </a:t>
            </a:r>
            <a:r>
              <a:rPr>
                <a:solidFill>
                  <a:schemeClr val="accent1"/>
                </a:solidFill>
              </a:rPr>
              <a:t>BTC</a:t>
            </a:r>
            <a:r>
              <a:t> 定价</a:t>
            </a:r>
          </a:p>
        </p:txBody>
      </p:sp>
      <p:sp>
        <p:nvSpPr>
          <p:cNvPr id="187" name="自由职业者"/>
          <p:cNvSpPr txBox="1"/>
          <p:nvPr/>
        </p:nvSpPr>
        <p:spPr>
          <a:xfrm>
            <a:off x="8189035" y="4494078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自由职业者</a:t>
            </a:r>
          </a:p>
        </p:txBody>
      </p:sp>
      <p:sp>
        <p:nvSpPr>
          <p:cNvPr id="188" name="工作赚 积分"/>
          <p:cNvSpPr txBox="1"/>
          <p:nvPr/>
        </p:nvSpPr>
        <p:spPr>
          <a:xfrm>
            <a:off x="8125485" y="5788968"/>
            <a:ext cx="25274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工作赚 积分</a:t>
            </a:r>
          </a:p>
        </p:txBody>
      </p:sp>
      <p:sp>
        <p:nvSpPr>
          <p:cNvPr id="189" name="市场为 积分 定价"/>
          <p:cNvSpPr txBox="1"/>
          <p:nvPr/>
        </p:nvSpPr>
        <p:spPr>
          <a:xfrm>
            <a:off x="7604734" y="7162033"/>
            <a:ext cx="356890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市场为 </a:t>
            </a:r>
            <a:r>
              <a:rPr>
                <a:solidFill>
                  <a:schemeClr val="accent5"/>
                </a:solidFill>
              </a:rPr>
              <a:t>积分</a:t>
            </a:r>
            <a:r>
              <a:t> 定价</a:t>
            </a:r>
          </a:p>
        </p:txBody>
      </p:sp>
      <p:sp>
        <p:nvSpPr>
          <p:cNvPr id="190" name="Rectangle"/>
          <p:cNvSpPr/>
          <p:nvPr/>
        </p:nvSpPr>
        <p:spPr>
          <a:xfrm>
            <a:off x="1127633" y="4091668"/>
            <a:ext cx="4975962" cy="424846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6901205" y="4091668"/>
            <a:ext cx="4975962" cy="424846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BTC"/>
          <p:cNvSpPr txBox="1"/>
          <p:nvPr/>
        </p:nvSpPr>
        <p:spPr>
          <a:xfrm>
            <a:off x="2931795" y="3115269"/>
            <a:ext cx="136763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BTC</a:t>
            </a:r>
          </a:p>
        </p:txBody>
      </p:sp>
      <p:sp>
        <p:nvSpPr>
          <p:cNvPr id="193" name="Rich@Home"/>
          <p:cNvSpPr txBox="1"/>
          <p:nvPr/>
        </p:nvSpPr>
        <p:spPr>
          <a:xfrm>
            <a:off x="7570596" y="3115269"/>
            <a:ext cx="3637180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Rich@Home</a:t>
            </a:r>
          </a:p>
        </p:txBody>
      </p:sp>
      <p:sp>
        <p:nvSpPr>
          <p:cNvPr id="194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  <p:sp>
        <p:nvSpPr>
          <p:cNvPr id="195" name="Arrow"/>
          <p:cNvSpPr/>
          <p:nvPr/>
        </p:nvSpPr>
        <p:spPr>
          <a:xfrm rot="5400000">
            <a:off x="3291751" y="5358281"/>
            <a:ext cx="647726" cy="420346"/>
          </a:xfrm>
          <a:prstGeom prst="rightArrow">
            <a:avLst>
              <a:gd name="adj1" fmla="val 32000"/>
              <a:gd name="adj2" fmla="val 9862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Arrow"/>
          <p:cNvSpPr/>
          <p:nvPr/>
        </p:nvSpPr>
        <p:spPr>
          <a:xfrm rot="5400000">
            <a:off x="3291751" y="6718528"/>
            <a:ext cx="647726" cy="420346"/>
          </a:xfrm>
          <a:prstGeom prst="rightArrow">
            <a:avLst>
              <a:gd name="adj1" fmla="val 32000"/>
              <a:gd name="adj2" fmla="val 9862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Arrow"/>
          <p:cNvSpPr/>
          <p:nvPr/>
        </p:nvSpPr>
        <p:spPr>
          <a:xfrm rot="5400000">
            <a:off x="9065324" y="5358281"/>
            <a:ext cx="647725" cy="420346"/>
          </a:xfrm>
          <a:prstGeom prst="rightArrow">
            <a:avLst>
              <a:gd name="adj1" fmla="val 32000"/>
              <a:gd name="adj2" fmla="val 9862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Arrow"/>
          <p:cNvSpPr/>
          <p:nvPr/>
        </p:nvSpPr>
        <p:spPr>
          <a:xfrm rot="5400000">
            <a:off x="9065324" y="6718528"/>
            <a:ext cx="647725" cy="420346"/>
          </a:xfrm>
          <a:prstGeom prst="rightArrow">
            <a:avLst>
              <a:gd name="adj1" fmla="val 32000"/>
              <a:gd name="adj2" fmla="val 9862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生产关系的革命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生产关系的革命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357" y="5945263"/>
            <a:ext cx="1198885" cy="119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8382" y="5352479"/>
            <a:ext cx="1985835" cy="770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798" y="4530406"/>
            <a:ext cx="2389431" cy="734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63022" y="6520543"/>
            <a:ext cx="2631056" cy="770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4821" y="7625095"/>
            <a:ext cx="2631056" cy="95827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生产力工具"/>
          <p:cNvSpPr txBox="1"/>
          <p:nvPr/>
        </p:nvSpPr>
        <p:spPr>
          <a:xfrm>
            <a:off x="1977679" y="2897428"/>
            <a:ext cx="31623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生产力工具</a:t>
            </a:r>
          </a:p>
        </p:txBody>
      </p:sp>
      <p:sp>
        <p:nvSpPr>
          <p:cNvPr id="208" name="生产关系工具"/>
          <p:cNvSpPr txBox="1"/>
          <p:nvPr/>
        </p:nvSpPr>
        <p:spPr>
          <a:xfrm>
            <a:off x="8020664" y="2897428"/>
            <a:ext cx="37719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生产关系工具</a:t>
            </a:r>
          </a:p>
        </p:txBody>
      </p:sp>
      <p:sp>
        <p:nvSpPr>
          <p:cNvPr id="209" name="Rich@Home…"/>
          <p:cNvSpPr txBox="1"/>
          <p:nvPr/>
        </p:nvSpPr>
        <p:spPr>
          <a:xfrm>
            <a:off x="8464809" y="4939414"/>
            <a:ext cx="2883612" cy="2197101"/>
          </a:xfrm>
          <a:prstGeom prst="rect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Rich@Home</a:t>
            </a:r>
          </a:p>
          <a:p>
            <a:pPr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宅富家</a:t>
            </a:r>
          </a:p>
          <a:p>
            <a:pPr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11# 参赛项目</a:t>
            </a:r>
          </a:p>
        </p:txBody>
      </p:sp>
      <p:sp>
        <p:nvSpPr>
          <p:cNvPr id="210" name="Rectangle"/>
          <p:cNvSpPr/>
          <p:nvPr/>
        </p:nvSpPr>
        <p:spPr>
          <a:xfrm>
            <a:off x="6733826" y="5122133"/>
            <a:ext cx="277605" cy="1524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 rot="16200000">
            <a:off x="6733826" y="5122133"/>
            <a:ext cx="277605" cy="1524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Demo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16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86" y="1838700"/>
            <a:ext cx="7694410" cy="3945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081" y="6161394"/>
            <a:ext cx="7694410" cy="2849993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http://richathome.elapps.net"/>
          <p:cNvSpPr txBox="1"/>
          <p:nvPr/>
        </p:nvSpPr>
        <p:spPr>
          <a:xfrm>
            <a:off x="361667" y="7474515"/>
            <a:ext cx="42571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http://richathome.elapps.net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宅富家工作原理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宅富家工作原理</a:t>
            </a:r>
          </a:p>
        </p:txBody>
      </p:sp>
      <p:sp>
        <p:nvSpPr>
          <p:cNvPr id="223" name="贡献工作量…"/>
          <p:cNvSpPr txBox="1"/>
          <p:nvPr>
            <p:ph type="body" sz="quarter" idx="1"/>
          </p:nvPr>
        </p:nvSpPr>
        <p:spPr>
          <a:xfrm>
            <a:off x="1476922" y="3534400"/>
            <a:ext cx="4052216" cy="4335210"/>
          </a:xfrm>
          <a:prstGeom prst="rect">
            <a:avLst/>
          </a:prstGeom>
          <a:ln w="25400">
            <a:solidFill>
              <a:srgbClr val="5E5E5E"/>
            </a:solidFill>
          </a:ln>
        </p:spPr>
        <p:txBody>
          <a:bodyPr/>
          <a:lstStyle/>
          <a:p>
            <a:pPr marL="762000" indent="-635000">
              <a:buSzPct val="100000"/>
              <a:buAutoNum type="arabicPeriod" startAt="1"/>
            </a:pPr>
            <a:r>
              <a:t>贡献工作量</a:t>
            </a:r>
          </a:p>
          <a:p>
            <a:pPr marL="762000" indent="-635000">
              <a:buSzPct val="100000"/>
              <a:buAutoNum type="arabicPeriod" startAt="1"/>
            </a:pPr>
            <a:r>
              <a:t>记录&amp;见证工作量</a:t>
            </a:r>
          </a:p>
          <a:p>
            <a:pPr marL="762000" indent="-635000">
              <a:buSzPct val="100000"/>
              <a:buAutoNum type="arabicPeriod" startAt="1"/>
            </a:pPr>
            <a:r>
              <a:t>自动发放积分</a:t>
            </a:r>
          </a:p>
        </p:txBody>
      </p:sp>
      <p:sp>
        <p:nvSpPr>
          <p:cNvPr id="224" name="Miner"/>
          <p:cNvSpPr/>
          <p:nvPr/>
        </p:nvSpPr>
        <p:spPr>
          <a:xfrm>
            <a:off x="6546687" y="350289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Miner</a:t>
            </a:r>
          </a:p>
        </p:txBody>
      </p:sp>
      <p:sp>
        <p:nvSpPr>
          <p:cNvPr id="225" name="BOT"/>
          <p:cNvSpPr/>
          <p:nvPr/>
        </p:nvSpPr>
        <p:spPr>
          <a:xfrm>
            <a:off x="10064566" y="3502890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BOT</a:t>
            </a:r>
          </a:p>
        </p:txBody>
      </p:sp>
      <p:sp>
        <p:nvSpPr>
          <p:cNvPr id="226" name="Smart…"/>
          <p:cNvSpPr/>
          <p:nvPr/>
        </p:nvSpPr>
        <p:spPr>
          <a:xfrm>
            <a:off x="10064566" y="6707909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Smart</a:t>
            </a:r>
          </a:p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Contract</a:t>
            </a:r>
          </a:p>
        </p:txBody>
      </p:sp>
      <p:cxnSp>
        <p:nvCxnSpPr>
          <p:cNvPr id="227" name="Connection Line"/>
          <p:cNvCxnSpPr>
            <a:stCxn id="224" idx="0"/>
            <a:endCxn id="225" idx="0"/>
          </p:cNvCxnSpPr>
          <p:nvPr/>
        </p:nvCxnSpPr>
        <p:spPr>
          <a:xfrm>
            <a:off x="7181687" y="4137890"/>
            <a:ext cx="3517880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28" name="Connection Line"/>
          <p:cNvCxnSpPr>
            <a:stCxn id="225" idx="0"/>
            <a:endCxn id="226" idx="0"/>
          </p:cNvCxnSpPr>
          <p:nvPr/>
        </p:nvCxnSpPr>
        <p:spPr>
          <a:xfrm>
            <a:off x="10699566" y="4137890"/>
            <a:ext cx="1" cy="320502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29" name="Connection Line"/>
          <p:cNvCxnSpPr>
            <a:stCxn id="224" idx="0"/>
            <a:endCxn id="226" idx="0"/>
          </p:cNvCxnSpPr>
          <p:nvPr/>
        </p:nvCxnSpPr>
        <p:spPr>
          <a:xfrm>
            <a:off x="7181687" y="4137890"/>
            <a:ext cx="3517880" cy="320502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30" name="工作量"/>
          <p:cNvSpPr txBox="1"/>
          <p:nvPr/>
        </p:nvSpPr>
        <p:spPr>
          <a:xfrm>
            <a:off x="8426276" y="3559125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工作量</a:t>
            </a:r>
          </a:p>
        </p:txBody>
      </p:sp>
      <p:sp>
        <p:nvSpPr>
          <p:cNvPr id="231" name="证明签名"/>
          <p:cNvSpPr txBox="1"/>
          <p:nvPr/>
        </p:nvSpPr>
        <p:spPr>
          <a:xfrm>
            <a:off x="10778380" y="544165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证明签名</a:t>
            </a:r>
          </a:p>
        </p:txBody>
      </p:sp>
      <p:sp>
        <p:nvSpPr>
          <p:cNvPr id="232" name="工作积分"/>
          <p:cNvSpPr txBox="1"/>
          <p:nvPr/>
        </p:nvSpPr>
        <p:spPr>
          <a:xfrm>
            <a:off x="7699995" y="573847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工作积分</a:t>
            </a:r>
          </a:p>
        </p:txBody>
      </p:sp>
      <p:sp>
        <p:nvSpPr>
          <p:cNvPr id="233" name="Version 0.1"/>
          <p:cNvSpPr txBox="1"/>
          <p:nvPr/>
        </p:nvSpPr>
        <p:spPr>
          <a:xfrm>
            <a:off x="5652007" y="8509714"/>
            <a:ext cx="17007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 0.1</a:t>
            </a:r>
          </a:p>
        </p:txBody>
      </p:sp>
      <p:sp>
        <p:nvSpPr>
          <p:cNvPr id="234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"/>
          <p:cNvSpPr/>
          <p:nvPr/>
        </p:nvSpPr>
        <p:spPr>
          <a:xfrm>
            <a:off x="-12677" y="-410"/>
            <a:ext cx="13030154" cy="176893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宅富家·扩展性"/>
          <p:cNvSpPr txBox="1"/>
          <p:nvPr>
            <p:ph type="title"/>
          </p:nvPr>
        </p:nvSpPr>
        <p:spPr>
          <a:xfrm>
            <a:off x="952500" y="254000"/>
            <a:ext cx="110998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宅富家·扩展性 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691" y="4817895"/>
            <a:ext cx="1668749" cy="1668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2071" y="3614022"/>
            <a:ext cx="1407689" cy="412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2071" y="2269605"/>
            <a:ext cx="1407689" cy="1371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62071" y="4749083"/>
            <a:ext cx="1407689" cy="138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34342" y="4749083"/>
            <a:ext cx="1407689" cy="138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34677" y="6132491"/>
            <a:ext cx="1062478" cy="412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67919" y="6132491"/>
            <a:ext cx="1340536" cy="412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56700" y="7246379"/>
            <a:ext cx="1340536" cy="1210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29663" y="7495484"/>
            <a:ext cx="1340536" cy="1210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9485" y="7739693"/>
            <a:ext cx="1340536" cy="1210484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见证人…"/>
          <p:cNvSpPr txBox="1"/>
          <p:nvPr/>
        </p:nvSpPr>
        <p:spPr>
          <a:xfrm>
            <a:off x="6105566" y="7875034"/>
            <a:ext cx="10287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见证人</a:t>
            </a:r>
          </a:p>
          <a:p>
            <a:pPr/>
            <a:r>
              <a:t>证明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779771" y="2441812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发放奖励…"/>
          <p:cNvSpPr txBox="1"/>
          <p:nvPr/>
        </p:nvSpPr>
        <p:spPr>
          <a:xfrm>
            <a:off x="10532552" y="2733912"/>
            <a:ext cx="1333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发放奖励</a:t>
            </a:r>
          </a:p>
          <a:p>
            <a:pPr/>
            <a:r>
              <a:t>合约</a:t>
            </a:r>
          </a:p>
        </p:txBody>
      </p:sp>
      <p:sp>
        <p:nvSpPr>
          <p:cNvPr id="251" name="兑换奖励…"/>
          <p:cNvSpPr txBox="1"/>
          <p:nvPr/>
        </p:nvSpPr>
        <p:spPr>
          <a:xfrm>
            <a:off x="10532552" y="5182368"/>
            <a:ext cx="1333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兑换奖励</a:t>
            </a:r>
          </a:p>
          <a:p>
            <a:pPr/>
            <a:r>
              <a:t>合约</a:t>
            </a:r>
          </a:p>
        </p:txBody>
      </p:sp>
      <p:sp>
        <p:nvSpPr>
          <p:cNvPr id="252" name="瓜分奖励…"/>
          <p:cNvSpPr txBox="1"/>
          <p:nvPr/>
        </p:nvSpPr>
        <p:spPr>
          <a:xfrm>
            <a:off x="10532552" y="7630825"/>
            <a:ext cx="1333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瓜分奖励</a:t>
            </a:r>
          </a:p>
          <a:p>
            <a:pPr/>
            <a:r>
              <a:t>合约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79771" y="4890268"/>
            <a:ext cx="1524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79771" y="7338725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Miner"/>
          <p:cNvSpPr txBox="1"/>
          <p:nvPr/>
        </p:nvSpPr>
        <p:spPr>
          <a:xfrm>
            <a:off x="872235" y="6627330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Miner</a:t>
            </a:r>
          </a:p>
        </p:txBody>
      </p:sp>
      <p:sp>
        <p:nvSpPr>
          <p:cNvPr id="256" name="Rectangle"/>
          <p:cNvSpPr/>
          <p:nvPr/>
        </p:nvSpPr>
        <p:spPr>
          <a:xfrm>
            <a:off x="3200532" y="4358278"/>
            <a:ext cx="9014966" cy="4804022"/>
          </a:xfrm>
          <a:prstGeom prst="rect">
            <a:avLst/>
          </a:prstGeom>
          <a:ln w="63500">
            <a:solidFill>
              <a:srgbClr val="5E5E5E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11#作品 宅富家 Rich@Home"/>
          <p:cNvSpPr txBox="1"/>
          <p:nvPr/>
        </p:nvSpPr>
        <p:spPr>
          <a:xfrm>
            <a:off x="8921962" y="9239106"/>
            <a:ext cx="4077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11#作品 宅富家 Rich@Home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