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2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14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00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5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6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9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017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0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5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8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6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物资转移追踪系统"/>
          <p:cNvSpPr txBox="1">
            <a:spLocks noGrp="1"/>
          </p:cNvSpPr>
          <p:nvPr>
            <p:ph type="ctrTitle"/>
          </p:nvPr>
        </p:nvSpPr>
        <p:spPr>
          <a:xfrm>
            <a:off x="1607957" y="3065929"/>
            <a:ext cx="8286889" cy="1310213"/>
          </a:xfrm>
          <a:prstGeom prst="rect">
            <a:avLst/>
          </a:prstGeom>
        </p:spPr>
        <p:txBody>
          <a:bodyPr/>
          <a:lstStyle/>
          <a:p>
            <a:r>
              <a:rPr lang="zh-CN" altLang="en-US" sz="6000" dirty="0"/>
              <a:t>紧缺</a:t>
            </a:r>
            <a:r>
              <a:rPr sz="6000" dirty="0" err="1"/>
              <a:t>物资转移追踪系统</a:t>
            </a:r>
            <a:endParaRPr sz="6000" dirty="0"/>
          </a:p>
        </p:txBody>
      </p:sp>
      <p:sp>
        <p:nvSpPr>
          <p:cNvPr id="120" name="基于区块链辅助溯源和防伪"/>
          <p:cNvSpPr txBox="1">
            <a:spLocks noGrp="1"/>
          </p:cNvSpPr>
          <p:nvPr>
            <p:ph type="subTitle" idx="1"/>
          </p:nvPr>
        </p:nvSpPr>
        <p:spPr>
          <a:xfrm>
            <a:off x="1607957" y="4811121"/>
            <a:ext cx="8286889" cy="72029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基于区块链辅助溯源和防伪</a:t>
            </a:r>
            <a:endParaRPr lang="en-US" altLang="zh-CN" dirty="0"/>
          </a:p>
          <a:p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88A81B-2096-49B9-B0F0-FE14E2D38008}"/>
              </a:ext>
            </a:extLst>
          </p:cNvPr>
          <p:cNvSpPr/>
          <p:nvPr/>
        </p:nvSpPr>
        <p:spPr>
          <a:xfrm>
            <a:off x="4353414" y="7734908"/>
            <a:ext cx="4297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37463">
              <a:defRPr sz="2208" b="1"/>
            </a:pPr>
            <a:r>
              <a:rPr lang="en-US" altLang="zh-CN" b="0" dirty="0">
                <a:solidFill>
                  <a:schemeClr val="tx1"/>
                </a:solidFill>
              </a:rPr>
              <a:t>2020-3 </a:t>
            </a:r>
            <a:r>
              <a:rPr lang="zh-CN" altLang="en-US" b="0" dirty="0">
                <a:solidFill>
                  <a:schemeClr val="tx1"/>
                </a:solidFill>
              </a:rPr>
              <a:t>万向黑客松</a:t>
            </a:r>
            <a:r>
              <a:rPr lang="en-US" altLang="zh-CN" sz="2800" b="0" dirty="0">
                <a:solidFill>
                  <a:schemeClr val="tx1"/>
                </a:solidFill>
              </a:rPr>
              <a:t>21#</a:t>
            </a:r>
            <a:r>
              <a:rPr lang="zh-CN" altLang="en-US" b="0" dirty="0">
                <a:solidFill>
                  <a:schemeClr val="tx1"/>
                </a:solidFill>
              </a:rPr>
              <a:t>参赛作品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背景和原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背景和原理</a:t>
            </a:r>
          </a:p>
        </p:txBody>
      </p:sp>
      <p:sp>
        <p:nvSpPr>
          <p:cNvPr id="123" name="溯源防伪是一个系统工程，需要多方参与，在这里我们希望通过区块链技术为物资的流向/转移进行追踪，通过辨别持有人是否拥有区块链证明来判断其物资来源合法性。以此提高造假门槛和减少物资滥用的风险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溯源防伪是一个系统工程，需要多方参与，在这里我们希望通过区块链技术为物资的流向</a:t>
            </a:r>
            <a:r>
              <a:rPr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转移进行追踪，通过辨别持有人是否拥有区块链证明来判断其物资来源合法性。以此提高造假门槛和减少物资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转移</a:t>
            </a: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的风险</a:t>
            </a:r>
            <a:r>
              <a:rPr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rPr dirty="0">
                <a:latin typeface="FangSong" panose="02010609060101010101" pitchFamily="49" charset="-122"/>
                <a:ea typeface="FangSong" panose="02010609060101010101" pitchFamily="49" charset="-122"/>
              </a:rPr>
              <a:t>为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紧缺</a:t>
            </a: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物资发行对应数量的区块链token，每次转移物资时需要在系统内进行发送操作</a:t>
            </a:r>
            <a:r>
              <a:rPr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接收方需要进行确认收货操作。通过发送和确认两次操作即可完成对应token的转移</a:t>
            </a:r>
            <a:r>
              <a:rPr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当中间环节再次转移或者销售时，也同样要发送对应token给对方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业务流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业务流程</a:t>
            </a:r>
            <a:endParaRPr dirty="0"/>
          </a:p>
        </p:txBody>
      </p:sp>
      <p:sp>
        <p:nvSpPr>
          <p:cNvPr id="126" name="政府"/>
          <p:cNvSpPr txBox="1"/>
          <p:nvPr/>
        </p:nvSpPr>
        <p:spPr>
          <a:xfrm>
            <a:off x="952500" y="2630912"/>
            <a:ext cx="23958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u="sng"/>
            </a:lvl1pPr>
          </a:lstStyle>
          <a:p>
            <a:r>
              <a:rPr dirty="0" err="1"/>
              <a:t>政府</a:t>
            </a:r>
            <a:r>
              <a:rPr lang="en-US" altLang="zh-CN" dirty="0"/>
              <a:t>/</a:t>
            </a:r>
            <a:r>
              <a:rPr lang="zh-CN" altLang="en-US" dirty="0"/>
              <a:t>企事业单位</a:t>
            </a:r>
            <a:endParaRPr dirty="0"/>
          </a:p>
        </p:txBody>
      </p:sp>
      <p:sp>
        <p:nvSpPr>
          <p:cNvPr id="127" name="中间商"/>
          <p:cNvSpPr txBox="1"/>
          <p:nvPr/>
        </p:nvSpPr>
        <p:spPr>
          <a:xfrm>
            <a:off x="5946959" y="2630912"/>
            <a:ext cx="11108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r>
              <a:rPr dirty="0"/>
              <a:t> </a:t>
            </a:r>
            <a:r>
              <a:rPr lang="zh-CN" altLang="en-US" dirty="0"/>
              <a:t>发货方</a:t>
            </a:r>
            <a:endParaRPr dirty="0"/>
          </a:p>
        </p:txBody>
      </p:sp>
      <p:sp>
        <p:nvSpPr>
          <p:cNvPr id="128" name="用户"/>
          <p:cNvSpPr txBox="1"/>
          <p:nvPr/>
        </p:nvSpPr>
        <p:spPr>
          <a:xfrm>
            <a:off x="10407254" y="2630912"/>
            <a:ext cx="17264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r>
              <a:rPr lang="zh-CN" altLang="en-US" dirty="0"/>
              <a:t>收货方</a:t>
            </a:r>
            <a:r>
              <a:rPr lang="en-US" altLang="zh-CN" dirty="0"/>
              <a:t>/</a:t>
            </a:r>
            <a:r>
              <a:rPr dirty="0" err="1"/>
              <a:t>用户</a:t>
            </a:r>
            <a:endParaRPr dirty="0"/>
          </a:p>
        </p:txBody>
      </p:sp>
      <p:sp>
        <p:nvSpPr>
          <p:cNvPr id="129" name="Line"/>
          <p:cNvSpPr/>
          <p:nvPr/>
        </p:nvSpPr>
        <p:spPr>
          <a:xfrm flipV="1">
            <a:off x="1734329" y="3139979"/>
            <a:ext cx="1" cy="48341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Line"/>
          <p:cNvSpPr/>
          <p:nvPr/>
        </p:nvSpPr>
        <p:spPr>
          <a:xfrm flipV="1">
            <a:off x="6502400" y="3139979"/>
            <a:ext cx="1" cy="48341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Line"/>
          <p:cNvSpPr/>
          <p:nvPr/>
        </p:nvSpPr>
        <p:spPr>
          <a:xfrm flipV="1">
            <a:off x="11270471" y="3139979"/>
            <a:ext cx="1" cy="48341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onnection Line"/>
          <p:cNvSpPr/>
          <p:nvPr/>
        </p:nvSpPr>
        <p:spPr>
          <a:xfrm>
            <a:off x="1779715" y="3466190"/>
            <a:ext cx="554141" cy="47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4" h="21600" extrusionOk="0">
                <a:moveTo>
                  <a:pt x="0" y="0"/>
                </a:moveTo>
                <a:cubicBezTo>
                  <a:pt x="21278" y="4929"/>
                  <a:pt x="21600" y="12129"/>
                  <a:pt x="965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3" name="Line"/>
          <p:cNvSpPr/>
          <p:nvPr/>
        </p:nvSpPr>
        <p:spPr>
          <a:xfrm>
            <a:off x="1851561" y="4842837"/>
            <a:ext cx="453360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6619631" y="5740400"/>
            <a:ext cx="453360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发行token"/>
          <p:cNvSpPr txBox="1"/>
          <p:nvPr/>
        </p:nvSpPr>
        <p:spPr>
          <a:xfrm>
            <a:off x="2298351" y="3506889"/>
            <a:ext cx="1482778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0"/>
            </a:lvl1pPr>
          </a:lstStyle>
          <a:p>
            <a:r>
              <a:rPr lang="zh-CN" altLang="en-US" dirty="0"/>
              <a:t>入库</a:t>
            </a:r>
            <a:r>
              <a:rPr lang="en-US" altLang="zh-CN" dirty="0"/>
              <a:t>/</a:t>
            </a:r>
            <a:r>
              <a:rPr lang="zh-CN" altLang="en-US" dirty="0"/>
              <a:t>产生</a:t>
            </a:r>
            <a:r>
              <a:rPr dirty="0"/>
              <a:t>token</a:t>
            </a:r>
          </a:p>
        </p:txBody>
      </p:sp>
      <p:sp>
        <p:nvSpPr>
          <p:cNvPr id="136" name="发货，附带收货二维码"/>
          <p:cNvSpPr txBox="1"/>
          <p:nvPr/>
        </p:nvSpPr>
        <p:spPr>
          <a:xfrm>
            <a:off x="3246330" y="4482358"/>
            <a:ext cx="1744068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0"/>
            </a:lvl1pPr>
          </a:lstStyle>
          <a:p>
            <a:r>
              <a:rPr dirty="0" err="1"/>
              <a:t>发货</a:t>
            </a:r>
            <a:r>
              <a:rPr dirty="0"/>
              <a:t>，</a:t>
            </a:r>
            <a:r>
              <a:rPr lang="zh-CN" altLang="en-US" dirty="0"/>
              <a:t>产生订单号</a:t>
            </a:r>
            <a:endParaRPr dirty="0"/>
          </a:p>
        </p:txBody>
      </p:sp>
      <p:sp>
        <p:nvSpPr>
          <p:cNvPr id="137" name="Line"/>
          <p:cNvSpPr/>
          <p:nvPr/>
        </p:nvSpPr>
        <p:spPr>
          <a:xfrm>
            <a:off x="1851561" y="5417990"/>
            <a:ext cx="453360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扫码确认收货，对信息签名，调用合约"/>
          <p:cNvSpPr txBox="1"/>
          <p:nvPr/>
        </p:nvSpPr>
        <p:spPr>
          <a:xfrm>
            <a:off x="2334014" y="5028813"/>
            <a:ext cx="3568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0"/>
            </a:lvl1pPr>
          </a:lstStyle>
          <a:p>
            <a:r>
              <a:rPr dirty="0" err="1"/>
              <a:t>扫码确认收货，对信息签名，调用合约</a:t>
            </a:r>
            <a:endParaRPr dirty="0"/>
          </a:p>
        </p:txBody>
      </p:sp>
      <p:sp>
        <p:nvSpPr>
          <p:cNvPr id="139" name="Line"/>
          <p:cNvSpPr/>
          <p:nvPr/>
        </p:nvSpPr>
        <p:spPr>
          <a:xfrm>
            <a:off x="6619631" y="6314891"/>
            <a:ext cx="453360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发货"/>
          <p:cNvSpPr txBox="1"/>
          <p:nvPr/>
        </p:nvSpPr>
        <p:spPr>
          <a:xfrm>
            <a:off x="8626085" y="5366568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0"/>
            </a:lvl1pPr>
          </a:lstStyle>
          <a:p>
            <a:r>
              <a:t>发货</a:t>
            </a:r>
          </a:p>
        </p:txBody>
      </p:sp>
      <p:sp>
        <p:nvSpPr>
          <p:cNvPr id="141" name="确认收货"/>
          <p:cNvSpPr txBox="1"/>
          <p:nvPr/>
        </p:nvSpPr>
        <p:spPr>
          <a:xfrm>
            <a:off x="8422885" y="5925680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0"/>
            </a:lvl1pPr>
          </a:lstStyle>
          <a:p>
            <a:r>
              <a:t>确认收货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功能和实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功能和实现</a:t>
            </a:r>
          </a:p>
        </p:txBody>
      </p:sp>
      <p:sp>
        <p:nvSpPr>
          <p:cNvPr id="145" name="后台：创建资产，为每种物资发行独立Token，并初始化数量，以及分配给具体持有人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95604" indent="-395604" defTabSz="519937">
              <a:spcBef>
                <a:spcPts val="3700"/>
              </a:spcBef>
              <a:defRPr sz="2848"/>
            </a:pP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后台：创建资产，为每种物资发行独立Token，并初始化数量，以及分配给具体持有人</a:t>
            </a:r>
            <a:endParaRPr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前台</a:t>
            </a:r>
            <a:r>
              <a:rPr dirty="0">
                <a:latin typeface="FangSong" panose="02010609060101010101" pitchFamily="49" charset="-122"/>
                <a:ea typeface="FangSong" panose="02010609060101010101" pitchFamily="49" charset="-122"/>
              </a:rPr>
              <a:t>——</a:t>
            </a: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发送：用户登录，发送资产给另一位用户，并生成发送合约，将资产转入合约，同时生成订单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号</a:t>
            </a: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分享给目标用户</a:t>
            </a:r>
            <a:endParaRPr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前台</a:t>
            </a:r>
            <a:r>
              <a:rPr dirty="0">
                <a:latin typeface="FangSong" panose="02010609060101010101" pitchFamily="49" charset="-122"/>
                <a:ea typeface="FangSong" panose="02010609060101010101" pitchFamily="49" charset="-122"/>
              </a:rPr>
              <a:t>——</a:t>
            </a: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接收：用户点击订单URL确认接收，同时提供签名信息到后台，后台将签名信息提供给合约，验证无误以后将订单对应的资产转移给目标用户</a:t>
            </a:r>
            <a:endParaRPr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每位用户有一个资产地址，可以从区块链钱包检查到持有数量和来源记录，从而证明持有资产的合法性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工作量"/>
          <p:cNvSpPr txBox="1">
            <a:spLocks noGrp="1"/>
          </p:cNvSpPr>
          <p:nvPr>
            <p:ph type="title"/>
          </p:nvPr>
        </p:nvSpPr>
        <p:spPr>
          <a:xfrm>
            <a:off x="866986" y="866988"/>
            <a:ext cx="9027858" cy="97526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</a:t>
            </a:r>
            <a:endParaRPr dirty="0"/>
          </a:p>
        </p:txBody>
      </p:sp>
      <p:sp>
        <p:nvSpPr>
          <p:cNvPr id="148" name="动态创建token，已有erc20创币服务 http://tokens.elabank.net/…"/>
          <p:cNvSpPr txBox="1">
            <a:spLocks noGrp="1"/>
          </p:cNvSpPr>
          <p:nvPr>
            <p:ph type="body" idx="1"/>
          </p:nvPr>
        </p:nvSpPr>
        <p:spPr>
          <a:xfrm>
            <a:off x="866985" y="2030506"/>
            <a:ext cx="9027860" cy="656165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6EDBBD-07B1-44AC-A246-E988532F3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6" y="2030506"/>
            <a:ext cx="9433462" cy="65616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工作量"/>
          <p:cNvSpPr txBox="1">
            <a:spLocks noGrp="1"/>
          </p:cNvSpPr>
          <p:nvPr>
            <p:ph type="title"/>
          </p:nvPr>
        </p:nvSpPr>
        <p:spPr>
          <a:xfrm>
            <a:off x="866986" y="866988"/>
            <a:ext cx="9027858" cy="97526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代码仓库</a:t>
            </a:r>
            <a:endParaRPr dirty="0"/>
          </a:p>
        </p:txBody>
      </p:sp>
      <p:sp>
        <p:nvSpPr>
          <p:cNvPr id="148" name="动态创建token，已有erc20创币服务 http://tokens.elabank.net/…"/>
          <p:cNvSpPr txBox="1">
            <a:spLocks noGrp="1"/>
          </p:cNvSpPr>
          <p:nvPr>
            <p:ph type="body" idx="1"/>
          </p:nvPr>
        </p:nvSpPr>
        <p:spPr>
          <a:xfrm>
            <a:off x="866985" y="2030506"/>
            <a:ext cx="9027860" cy="656165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9EC19A-37D9-4134-8F79-9B50C8B86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1" y="2030507"/>
            <a:ext cx="9345707" cy="63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31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0" name="宅特工成员（按加入顺序）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8514229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rPr lang="zh-CN" altLang="en-US" b="1" dirty="0">
                <a:solidFill>
                  <a:schemeClr val="accent5">
                    <a:lumOff val="-29866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项目</a:t>
            </a:r>
            <a:r>
              <a:rPr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成员</a:t>
            </a:r>
            <a:endParaRPr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280159" lvl="2" indent="-426719" defTabSz="560831">
              <a:spcBef>
                <a:spcPts val="4000"/>
              </a:spcBef>
              <a:defRPr sz="3072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李文佳 张能 孟晓坤 周后红</a:t>
            </a:r>
            <a:endParaRPr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rPr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区块链技术方案</a:t>
            </a:r>
            <a:endParaRPr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lvl="2" indent="975359" defTabSz="560831">
              <a:spcBef>
                <a:spcPts val="4000"/>
              </a:spcBef>
              <a:buSzTx/>
              <a:buNone/>
              <a:defRPr sz="3072"/>
            </a:pP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Elastos</a:t>
            </a:r>
            <a:r>
              <a:rPr dirty="0">
                <a:latin typeface="FangSong" panose="02010609060101010101" pitchFamily="49" charset="-122"/>
                <a:ea typeface="FangSong" panose="02010609060101010101" pitchFamily="49" charset="-122"/>
              </a:rPr>
              <a:t> Smart contract sidechain</a:t>
            </a:r>
          </a:p>
          <a:p>
            <a:pPr marL="0" lvl="2" indent="975359" defTabSz="560831">
              <a:spcBef>
                <a:spcPts val="4000"/>
              </a:spcBef>
              <a:buSzTx/>
              <a:buNone/>
              <a:defRPr sz="3072"/>
            </a:pPr>
            <a:r>
              <a:rPr dirty="0" err="1">
                <a:latin typeface="FangSong" panose="02010609060101010101" pitchFamily="49" charset="-122"/>
                <a:ea typeface="FangSong" panose="02010609060101010101" pitchFamily="49" charset="-122"/>
              </a:rPr>
              <a:t>ELABank</a:t>
            </a:r>
            <a:r>
              <a:rPr dirty="0">
                <a:latin typeface="FangSong" panose="02010609060101010101" pitchFamily="49" charset="-122"/>
                <a:ea typeface="FangSong" panose="02010609060101010101" pitchFamily="49" charset="-122"/>
              </a:rPr>
              <a:t> Token Service</a:t>
            </a:r>
          </a:p>
        </p:txBody>
      </p:sp>
      <p:sp>
        <p:nvSpPr>
          <p:cNvPr id="261" name="11# 宅富家 &amp; 宅特工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dirty="0"/>
              <a:t>1#</a:t>
            </a:r>
            <a:r>
              <a:rPr lang="zh-CN" altLang="en-US" sz="5400" dirty="0"/>
              <a:t>紧缺物资转移追踪系统</a:t>
            </a:r>
            <a:endParaRPr dirty="0"/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43" y="5723051"/>
            <a:ext cx="564983" cy="531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31" y="6535851"/>
            <a:ext cx="574498" cy="53174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11#作品 宅富家 Rich@Home"/>
          <p:cNvSpPr txBox="1"/>
          <p:nvPr/>
        </p:nvSpPr>
        <p:spPr>
          <a:xfrm>
            <a:off x="8921962" y="9309661"/>
            <a:ext cx="92974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chemeClr val="accent5">
                    <a:lumOff val="-29866"/>
                  </a:schemeClr>
                </a:solidFill>
              </a:rPr>
              <a:t>2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1#作品</a:t>
            </a:r>
          </a:p>
        </p:txBody>
      </p:sp>
      <p:sp>
        <p:nvSpPr>
          <p:cNvPr id="266" name="请投一票"/>
          <p:cNvSpPr txBox="1"/>
          <p:nvPr/>
        </p:nvSpPr>
        <p:spPr>
          <a:xfrm>
            <a:off x="10528970" y="2728499"/>
            <a:ext cx="863600" cy="4186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50800" tIns="50800" rIns="50800" bIns="50800" anchor="ctr">
            <a:spAutoFit/>
          </a:bodyPr>
          <a:lstStyle>
            <a:lvl1pPr>
              <a:defRPr sz="6000">
                <a:solidFill>
                  <a:srgbClr val="5E5E5E"/>
                </a:solidFill>
              </a:defRPr>
            </a:lvl1pPr>
          </a:lstStyle>
          <a:p>
            <a:r>
              <a:t>请投一票</a:t>
            </a:r>
          </a:p>
        </p:txBody>
      </p:sp>
      <p:sp>
        <p:nvSpPr>
          <p:cNvPr id="267" name="🙏"/>
          <p:cNvSpPr txBox="1"/>
          <p:nvPr/>
        </p:nvSpPr>
        <p:spPr>
          <a:xfrm>
            <a:off x="10522619" y="6481532"/>
            <a:ext cx="8763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🙏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157</Words>
  <Application>Microsoft Office PowerPoint</Application>
  <PresentationFormat>自定义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FangSong</vt:lpstr>
      <vt:lpstr>Helvetica Neue</vt:lpstr>
      <vt:lpstr>Arial</vt:lpstr>
      <vt:lpstr>Trebuchet MS</vt:lpstr>
      <vt:lpstr>Wingdings 3</vt:lpstr>
      <vt:lpstr>平面</vt:lpstr>
      <vt:lpstr>紧缺物资转移追踪系统</vt:lpstr>
      <vt:lpstr>背景和原理</vt:lpstr>
      <vt:lpstr>业务流程</vt:lpstr>
      <vt:lpstr>功能和实现</vt:lpstr>
      <vt:lpstr>UI界面</vt:lpstr>
      <vt:lpstr>代码仓库</vt:lpstr>
      <vt:lpstr>21#紧缺物资转移追踪系统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紧缺物资转移追踪系统</dc:title>
  <cp:lastModifiedBy>周 后红</cp:lastModifiedBy>
  <cp:revision>6</cp:revision>
  <dcterms:modified xsi:type="dcterms:W3CDTF">2020-03-08T04:33:00Z</dcterms:modified>
</cp:coreProperties>
</file>