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8" y="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37AD2-6689-452D-A455-C280530661D3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0B31E-AFE5-4844-B9BD-5C12EF5CFA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214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近几年，随着老酒热的兴起，老酒市场逐渐从私人爱好发展成圈子爱好，并随着市场规模的不断扩大，成为了酒行业极重要的一个细分市场。</a:t>
            </a:r>
            <a:endParaRPr lang="en-US" altLang="zh-CN" dirty="0"/>
          </a:p>
          <a:p>
            <a:r>
              <a:rPr lang="zh-CN" altLang="en-US" dirty="0"/>
              <a:t>大概是中国酒类上市企业除了前二十位之和，前五位的营收总和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0B31E-AFE5-4844-B9BD-5C12EF5CFA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917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收藏价值、消费价值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0B31E-AFE5-4844-B9BD-5C12EF5CFA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46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茅台酒一酒难求，除了</a:t>
            </a:r>
            <a:r>
              <a:rPr lang="en-US" altLang="zh-CN" dirty="0"/>
              <a:t>1499</a:t>
            </a:r>
            <a:r>
              <a:rPr lang="zh-CN" altLang="en-US" dirty="0"/>
              <a:t>，年份就也是，通常来说，这个时候价格机制出手，价格升高，价格升高，高不可怕，持续高估是危险的（炒鞋子，君子兰），黑天鹅事件，资本踩踏，茅台的瓜田李下，自建渠道，被屯怕了，出了什么问题呢，缺乏流通性，流通性有了，两种属性就并轨了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0B31E-AFE5-4844-B9BD-5C12EF5CFA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639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我们不产生信任，我们做信任的搬运工，传递信任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0B31E-AFE5-4844-B9BD-5C12EF5CFA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839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增加了保险和托管机构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0B31E-AFE5-4844-B9BD-5C12EF5CFA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170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用户通过交互节点接入联盟链，触动智能合约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0B31E-AFE5-4844-B9BD-5C12EF5CFA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19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65290-D7BD-4F3F-9938-EDBF6568A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163C4D-9DDA-4228-9777-07384B6B5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DC944D-4F6E-49EE-9CAF-84B8BF1B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CC2B6-497A-4739-B32A-6E92201FDDE5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013C9A-ED49-4F5D-8DF9-7F79B4BC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29B47-0608-4149-9754-D27EF5EF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DE4A-9520-4590-A1C4-767320C4F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17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97B79-1891-44BC-BF60-D5253C70D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CDD87A-C4CC-42AF-A602-F15BB8210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DFB75F-3F7D-4CDB-9B12-5CD2D31C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CC2B6-497A-4739-B32A-6E92201FDDE5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2AA6DC-E6E7-4506-9F94-00A0B1B4B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DDC2B6-5803-48FA-B2B2-017C9FCC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DE4A-9520-4590-A1C4-767320C4F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10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E78B0F-63AC-42DB-AB10-D63DB4888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6EA2B9-D113-4B38-A1FB-47BE25A3E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99C6D-CAD6-4962-994A-00F995305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CC2B6-497A-4739-B32A-6E92201FDDE5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87190-7AAE-4110-A2E4-3EE4EACA5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E4358A-2454-46E4-866A-B1CA53B8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DE4A-9520-4590-A1C4-767320C4F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4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A6302-2CA9-466B-9525-4CE990FF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32A322-A6BE-4C10-81FE-F11A5A09E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8DC3E8-41E8-488D-B5EB-01D209CE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CC2B6-497A-4739-B32A-6E92201FDDE5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A04B53-7091-42D6-BA50-37D30E47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B5FC03-770E-48D4-92F7-FFCE160D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DE4A-9520-4590-A1C4-767320C4F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95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32DF1-E932-4E75-A6AB-44CF6558C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B947AD-E3B7-4C4D-B5C1-E54F563A8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2465E7-50A0-4AED-9F0C-AB275FFB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CC2B6-497A-4739-B32A-6E92201FDDE5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48652B-212A-4EA7-983B-500E8EE44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B0803-6CC4-4FF7-AC10-0F556DCA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DE4A-9520-4590-A1C4-767320C4F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55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C4EEF-AB43-4B25-A321-3C43014C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B24731-FC9B-4C19-A390-5B6BC69F8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7377EC-22BB-4698-A0F2-57944A6E1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70074A-A8D4-46D6-8B86-C6379C57B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CC2B6-497A-4739-B32A-6E92201FDDE5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0A9BD0-2C8A-48B9-93EC-3CD652357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82A9D0-C7AA-406C-895E-D8C6D03A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DE4A-9520-4590-A1C4-767320C4F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8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0FFB1-79CD-447D-BCEC-8E27F660B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D1ED77-FCD7-49DE-BBCF-0DC86D7CF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7B5810-6882-41B5-B2A5-539F553A3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6B1AAA-18F7-43F9-AB30-369A36369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1ECB18-D89D-4CA9-B0C3-096147AAB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3F9935-D8DB-47A0-B012-892625AA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CC2B6-497A-4739-B32A-6E92201FDDE5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8EDA20-C8AC-4116-9702-C17DCD49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35EC1C-A0E2-4211-8BDE-1D6AF720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DE4A-9520-4590-A1C4-767320C4F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09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E424B-A11F-4F0D-8216-F6F416468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3A42C8-8E9B-4CD6-9191-3AD9C03E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CC2B6-497A-4739-B32A-6E92201FDDE5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006412-A552-48AD-B246-ACA8CE2E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3AAF04-6043-488E-A9B8-39C1A591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DE4A-9520-4590-A1C4-767320C4F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20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187441-C879-4A9E-B4C5-6BA666D18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CC2B6-497A-4739-B32A-6E92201FDDE5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513C56-C1D6-495E-8380-72327B6B5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50E2C4-ED10-4680-A103-CCD87A96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DE4A-9520-4590-A1C4-767320C4F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41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6930B-699D-4E56-91A0-AF78C0366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9621F0-33FE-4FEF-B8DB-A965BDE8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0471F0-8293-4F55-9C4F-2CA63A864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BAF0E7-BEA5-48E2-B145-25C4E6EB9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CC2B6-497A-4739-B32A-6E92201FDDE5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1A6CF0-D298-4748-91FB-41472A91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CB6B22-657F-4DB3-A01F-B34A0982C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DE4A-9520-4590-A1C4-767320C4F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8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8E79A-520A-494F-BD5C-EFEC673F4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DC5AE8-C1AE-44FA-B9E0-2844E956D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9B35F8-DFFD-4D76-AEBB-F4AEDB6FB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61D05B-D4AF-4262-8337-D480C7DFE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CC2B6-497A-4739-B32A-6E92201FDDE5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375F8B-A499-4D7C-9C5E-EA85995F1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9C10FB-B0E8-4669-AC02-9BD22396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DE4A-9520-4590-A1C4-767320C4F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66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307961-1CFB-4CF1-ADFC-8F82AC02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7B5910-CCBE-484B-82D9-31B8DBC36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77331-0F8C-4A89-8233-3E1D8A244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CC2B6-497A-4739-B32A-6E92201FDDE5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6FDF5F-6E73-4724-AFED-A86C22531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CF31D8-E147-4EA9-A3CF-5C4222862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0DE4A-9520-4590-A1C4-767320C4F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73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AFC40C6-6AC6-400E-9EBD-C130F509A2D6}"/>
              </a:ext>
            </a:extLst>
          </p:cNvPr>
          <p:cNvSpPr/>
          <p:nvPr/>
        </p:nvSpPr>
        <p:spPr>
          <a:xfrm>
            <a:off x="3972233" y="313661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err="1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WineFin</a:t>
            </a:r>
            <a:r>
              <a:rPr lang="en-US" altLang="zh-CN" sz="3200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zh-CN" altLang="en-US" sz="3200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酒加区块链金融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6F2CFB-0C48-404D-85CE-B4B22DA7FD3B}"/>
              </a:ext>
            </a:extLst>
          </p:cNvPr>
          <p:cNvSpPr txBox="1"/>
          <p:nvPr/>
        </p:nvSpPr>
        <p:spPr>
          <a:xfrm>
            <a:off x="5230763" y="4097578"/>
            <a:ext cx="210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刘海峰   王大陆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F7EDBCF-7EC1-4483-B699-EC483B9E169E}"/>
              </a:ext>
            </a:extLst>
          </p:cNvPr>
          <p:cNvSpPr/>
          <p:nvPr/>
        </p:nvSpPr>
        <p:spPr>
          <a:xfrm>
            <a:off x="7541342" y="6371303"/>
            <a:ext cx="4650658" cy="3342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———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WineFin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491BBED-BDA5-4085-B796-8DCA80614509}"/>
              </a:ext>
            </a:extLst>
          </p:cNvPr>
          <p:cNvSpPr/>
          <p:nvPr/>
        </p:nvSpPr>
        <p:spPr>
          <a:xfrm>
            <a:off x="599769" y="1867869"/>
            <a:ext cx="128409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基于区块链，打造可信的老酒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茅台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)NFT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流通市场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108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F7EDBCF-7EC1-4483-B699-EC483B9E169E}"/>
              </a:ext>
            </a:extLst>
          </p:cNvPr>
          <p:cNvSpPr/>
          <p:nvPr/>
        </p:nvSpPr>
        <p:spPr>
          <a:xfrm>
            <a:off x="7541342" y="6371303"/>
            <a:ext cx="4650658" cy="3342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———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WineFin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C748D3-34A5-412D-85AD-11DF9EA42820}"/>
              </a:ext>
            </a:extLst>
          </p:cNvPr>
          <p:cNvSpPr/>
          <p:nvPr/>
        </p:nvSpPr>
        <p:spPr>
          <a:xfrm>
            <a:off x="0" y="349045"/>
            <a:ext cx="5102942" cy="4965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一：项目背景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531CFB-B1AA-4AF0-9EBB-3E6AFEF11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813" y="3454188"/>
            <a:ext cx="6351640" cy="21277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7A909DB-A71F-4B04-9ABF-F99FA67F6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813" y="1037074"/>
            <a:ext cx="6351640" cy="2135739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C4F65482-F13A-4BDD-A9CC-5D6A49E9EECA}"/>
              </a:ext>
            </a:extLst>
          </p:cNvPr>
          <p:cNvSpPr/>
          <p:nvPr/>
        </p:nvSpPr>
        <p:spPr>
          <a:xfrm>
            <a:off x="1735393" y="1358384"/>
            <a:ext cx="1632155" cy="15829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</a:p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4724CBF-B3A3-48E4-9A0A-D37F0C7584FA}"/>
              </a:ext>
            </a:extLst>
          </p:cNvPr>
          <p:cNvSpPr/>
          <p:nvPr/>
        </p:nvSpPr>
        <p:spPr>
          <a:xfrm>
            <a:off x="1824320" y="3726590"/>
            <a:ext cx="1632155" cy="15829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6494572-9239-46FE-AA2F-4AC5B5281700}"/>
              </a:ext>
            </a:extLst>
          </p:cNvPr>
          <p:cNvSpPr/>
          <p:nvPr/>
        </p:nvSpPr>
        <p:spPr>
          <a:xfrm>
            <a:off x="9627532" y="5529096"/>
            <a:ext cx="2319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———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中国酒业协会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734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F7EDBCF-7EC1-4483-B699-EC483B9E169E}"/>
              </a:ext>
            </a:extLst>
          </p:cNvPr>
          <p:cNvSpPr/>
          <p:nvPr/>
        </p:nvSpPr>
        <p:spPr>
          <a:xfrm>
            <a:off x="7541342" y="6371303"/>
            <a:ext cx="4650658" cy="3342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———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WineFin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C748D3-34A5-412D-85AD-11DF9EA42820}"/>
              </a:ext>
            </a:extLst>
          </p:cNvPr>
          <p:cNvSpPr/>
          <p:nvPr/>
        </p:nvSpPr>
        <p:spPr>
          <a:xfrm>
            <a:off x="0" y="349045"/>
            <a:ext cx="5102942" cy="4965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一：项目背景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1EFF37B-C4FF-49F6-A662-F718532FD876}"/>
              </a:ext>
            </a:extLst>
          </p:cNvPr>
          <p:cNvSpPr/>
          <p:nvPr/>
        </p:nvSpPr>
        <p:spPr>
          <a:xfrm>
            <a:off x="10055940" y="1790210"/>
            <a:ext cx="1610196" cy="891433"/>
          </a:xfrm>
          <a:prstGeom prst="round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口感随着时间日益醇厚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6494572-9239-46FE-AA2F-4AC5B5281700}"/>
              </a:ext>
            </a:extLst>
          </p:cNvPr>
          <p:cNvSpPr/>
          <p:nvPr/>
        </p:nvSpPr>
        <p:spPr>
          <a:xfrm>
            <a:off x="9866671" y="5904033"/>
            <a:ext cx="1914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中国酒业协会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31EDE9F-FC59-4B02-A008-88C1D5927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44" y="1087724"/>
            <a:ext cx="8187975" cy="4609527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AE954FB-2D3F-4639-BC0E-67A160F8B6F9}"/>
              </a:ext>
            </a:extLst>
          </p:cNvPr>
          <p:cNvSpPr/>
          <p:nvPr/>
        </p:nvSpPr>
        <p:spPr>
          <a:xfrm>
            <a:off x="10055940" y="3004089"/>
            <a:ext cx="1725562" cy="496529"/>
          </a:xfrm>
          <a:prstGeom prst="round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数量稀缺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4E3A71D-DB18-4294-9476-54705791B715}"/>
              </a:ext>
            </a:extLst>
          </p:cNvPr>
          <p:cNvSpPr/>
          <p:nvPr/>
        </p:nvSpPr>
        <p:spPr>
          <a:xfrm>
            <a:off x="10055940" y="3930918"/>
            <a:ext cx="1725562" cy="496529"/>
          </a:xfrm>
          <a:prstGeom prst="round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总量有限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6CA3D38-5301-43D7-B762-3F9625CD5CB0}"/>
              </a:ext>
            </a:extLst>
          </p:cNvPr>
          <p:cNvSpPr/>
          <p:nvPr/>
        </p:nvSpPr>
        <p:spPr>
          <a:xfrm>
            <a:off x="9866672" y="462224"/>
            <a:ext cx="2060722" cy="5343871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B8BB410-EAB9-4618-B9B6-D19D3DF35531}"/>
              </a:ext>
            </a:extLst>
          </p:cNvPr>
          <p:cNvSpPr/>
          <p:nvPr/>
        </p:nvSpPr>
        <p:spPr>
          <a:xfrm>
            <a:off x="10082392" y="851759"/>
            <a:ext cx="1725562" cy="496529"/>
          </a:xfrm>
          <a:prstGeom prst="roundRect">
            <a:avLst/>
          </a:prstGeom>
          <a:noFill/>
          <a:ln w="571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茅台老酒价值分解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DDC41A7-4086-4DEA-AFFC-5871F090B4A8}"/>
              </a:ext>
            </a:extLst>
          </p:cNvPr>
          <p:cNvSpPr/>
          <p:nvPr/>
        </p:nvSpPr>
        <p:spPr>
          <a:xfrm>
            <a:off x="10055940" y="4857747"/>
            <a:ext cx="1725562" cy="625902"/>
          </a:xfrm>
          <a:prstGeom prst="round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风险对冲能力强（消耗品）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80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F7EDBCF-7EC1-4483-B699-EC483B9E169E}"/>
              </a:ext>
            </a:extLst>
          </p:cNvPr>
          <p:cNvSpPr/>
          <p:nvPr/>
        </p:nvSpPr>
        <p:spPr>
          <a:xfrm>
            <a:off x="7541342" y="6371303"/>
            <a:ext cx="4650658" cy="3342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———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WineFin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C748D3-34A5-412D-85AD-11DF9EA42820}"/>
              </a:ext>
            </a:extLst>
          </p:cNvPr>
          <p:cNvSpPr/>
          <p:nvPr/>
        </p:nvSpPr>
        <p:spPr>
          <a:xfrm>
            <a:off x="0" y="349045"/>
            <a:ext cx="5102942" cy="4965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一：项目背景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6F70630-33A9-4EE8-ABDD-FE3BBE8DF786}"/>
              </a:ext>
            </a:extLst>
          </p:cNvPr>
          <p:cNvSpPr/>
          <p:nvPr/>
        </p:nvSpPr>
        <p:spPr>
          <a:xfrm>
            <a:off x="2367117" y="2807386"/>
            <a:ext cx="1407555" cy="431902"/>
          </a:xfrm>
          <a:prstGeom prst="round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投资属性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371F77A-9A9C-4275-8BE9-A15DF2AED531}"/>
              </a:ext>
            </a:extLst>
          </p:cNvPr>
          <p:cNvSpPr/>
          <p:nvPr/>
        </p:nvSpPr>
        <p:spPr>
          <a:xfrm>
            <a:off x="4101740" y="2776101"/>
            <a:ext cx="1407555" cy="431902"/>
          </a:xfrm>
          <a:prstGeom prst="round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消费属性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FCBE519B-3DCD-47CA-B164-63CB8FCF17BC}"/>
              </a:ext>
            </a:extLst>
          </p:cNvPr>
          <p:cNvCxnSpPr>
            <a:cxnSpLocks/>
            <a:stCxn id="19" idx="2"/>
            <a:endCxn id="20" idx="2"/>
          </p:cNvCxnSpPr>
          <p:nvPr/>
        </p:nvCxnSpPr>
        <p:spPr>
          <a:xfrm rot="5400000" flipH="1" flipV="1">
            <a:off x="3922563" y="2356334"/>
            <a:ext cx="31285" cy="1734623"/>
          </a:xfrm>
          <a:prstGeom prst="curvedConnector3">
            <a:avLst>
              <a:gd name="adj1" fmla="val -730702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E81ACAF5-2EC9-4DBD-AF03-EB1D2FB1BDED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922562" y="1893147"/>
            <a:ext cx="31285" cy="1734623"/>
          </a:xfrm>
          <a:prstGeom prst="curvedConnector3">
            <a:avLst>
              <a:gd name="adj1" fmla="val -730702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DE8F690-6CC6-4DA4-B8A1-9677A43094FB}"/>
              </a:ext>
            </a:extLst>
          </p:cNvPr>
          <p:cNvSpPr/>
          <p:nvPr/>
        </p:nvSpPr>
        <p:spPr>
          <a:xfrm>
            <a:off x="2618280" y="3754673"/>
            <a:ext cx="2484662" cy="3999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流通性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09FE33B-6CFA-4086-BE9B-C38D77528F87}"/>
              </a:ext>
            </a:extLst>
          </p:cNvPr>
          <p:cNvSpPr/>
          <p:nvPr/>
        </p:nvSpPr>
        <p:spPr>
          <a:xfrm>
            <a:off x="7801073" y="1502738"/>
            <a:ext cx="3865063" cy="667854"/>
          </a:xfrm>
          <a:prstGeom prst="round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可信任的货源缺乏</a:t>
            </a:r>
            <a:r>
              <a:rPr lang="zh-CN" altLang="en-US" dirty="0">
                <a:solidFill>
                  <a:schemeClr val="tx1"/>
                </a:solidFill>
              </a:rPr>
              <a:t>，尤其是可传递的信任缺乏， 依赖于强大背书，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AA32298-9A9D-499E-85D6-0A7F89A5EA17}"/>
              </a:ext>
            </a:extLst>
          </p:cNvPr>
          <p:cNvSpPr/>
          <p:nvPr/>
        </p:nvSpPr>
        <p:spPr>
          <a:xfrm>
            <a:off x="7801074" y="2937072"/>
            <a:ext cx="3902774" cy="817601"/>
          </a:xfrm>
          <a:prstGeom prst="round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小庄家及散户手中无法快速流通存货 </a:t>
            </a:r>
            <a:r>
              <a:rPr lang="en-US" altLang="zh-CN" dirty="0">
                <a:solidFill>
                  <a:schemeClr val="tx1"/>
                </a:solidFill>
              </a:rPr>
              <a:t>1.</a:t>
            </a:r>
            <a:r>
              <a:rPr lang="zh-CN" altLang="en-US" b="1" dirty="0">
                <a:solidFill>
                  <a:schemeClr val="tx1"/>
                </a:solidFill>
              </a:rPr>
              <a:t>由于缺乏信任</a:t>
            </a:r>
            <a:r>
              <a:rPr lang="en-US" altLang="zh-CN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导致</a:t>
            </a:r>
            <a:r>
              <a:rPr lang="zh-CN" altLang="en-US" b="1" dirty="0">
                <a:solidFill>
                  <a:schemeClr val="tx1"/>
                </a:solidFill>
              </a:rPr>
              <a:t>缺乏标准市场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7B8CD71-2D1A-4871-A64D-756840E5C369}"/>
              </a:ext>
            </a:extLst>
          </p:cNvPr>
          <p:cNvSpPr/>
          <p:nvPr/>
        </p:nvSpPr>
        <p:spPr>
          <a:xfrm>
            <a:off x="7838785" y="4019274"/>
            <a:ext cx="3865063" cy="826324"/>
          </a:xfrm>
          <a:prstGeom prst="round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大庄家</a:t>
            </a:r>
            <a:r>
              <a:rPr lang="zh-CN" altLang="en-US" b="1" dirty="0">
                <a:solidFill>
                  <a:schemeClr val="tx1"/>
                </a:solidFill>
              </a:rPr>
              <a:t>无法快速流通存货</a:t>
            </a:r>
            <a:r>
              <a:rPr lang="zh-CN" altLang="en-US" dirty="0">
                <a:solidFill>
                  <a:schemeClr val="tx1"/>
                </a:solidFill>
              </a:rPr>
              <a:t>（同样有小庄家的问题），或</a:t>
            </a:r>
            <a:r>
              <a:rPr lang="zh-CN" altLang="en-US" b="1" dirty="0">
                <a:solidFill>
                  <a:schemeClr val="tx1"/>
                </a:solidFill>
              </a:rPr>
              <a:t>因议价权过大，利益最大化阻塞商品流通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1F2F2FB-3236-4276-B321-B0D89006FEED}"/>
              </a:ext>
            </a:extLst>
          </p:cNvPr>
          <p:cNvSpPr/>
          <p:nvPr/>
        </p:nvSpPr>
        <p:spPr>
          <a:xfrm>
            <a:off x="7521765" y="432727"/>
            <a:ext cx="4405629" cy="5712434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30EAAF0-6747-4E08-9D89-FE5EB87D35DC}"/>
              </a:ext>
            </a:extLst>
          </p:cNvPr>
          <p:cNvSpPr/>
          <p:nvPr/>
        </p:nvSpPr>
        <p:spPr>
          <a:xfrm>
            <a:off x="7665970" y="851759"/>
            <a:ext cx="4141984" cy="460263"/>
          </a:xfrm>
          <a:prstGeom prst="roundRect">
            <a:avLst/>
          </a:prstGeom>
          <a:noFill/>
          <a:ln w="571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影响老酒流通性的因素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845BCB47-8177-4E82-B42A-B53BFFE1A339}"/>
              </a:ext>
            </a:extLst>
          </p:cNvPr>
          <p:cNvSpPr/>
          <p:nvPr/>
        </p:nvSpPr>
        <p:spPr>
          <a:xfrm>
            <a:off x="9500927" y="2380869"/>
            <a:ext cx="540775" cy="42651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23823EF2-7783-4F88-9DAB-6AF055DF0CF1}"/>
              </a:ext>
            </a:extLst>
          </p:cNvPr>
          <p:cNvSpPr/>
          <p:nvPr/>
        </p:nvSpPr>
        <p:spPr>
          <a:xfrm>
            <a:off x="9500927" y="4964653"/>
            <a:ext cx="540775" cy="42651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CD117E5-05AC-4E00-998A-81494AD26B99}"/>
              </a:ext>
            </a:extLst>
          </p:cNvPr>
          <p:cNvSpPr/>
          <p:nvPr/>
        </p:nvSpPr>
        <p:spPr>
          <a:xfrm>
            <a:off x="7819929" y="5524218"/>
            <a:ext cx="3846207" cy="426517"/>
          </a:xfrm>
          <a:prstGeom prst="round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低流通性，高交易摩擦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534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F7EDBCF-7EC1-4483-B699-EC483B9E169E}"/>
              </a:ext>
            </a:extLst>
          </p:cNvPr>
          <p:cNvSpPr/>
          <p:nvPr/>
        </p:nvSpPr>
        <p:spPr>
          <a:xfrm>
            <a:off x="7541342" y="6371303"/>
            <a:ext cx="4650658" cy="3342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———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WineFin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C748D3-34A5-412D-85AD-11DF9EA42820}"/>
              </a:ext>
            </a:extLst>
          </p:cNvPr>
          <p:cNvSpPr/>
          <p:nvPr/>
        </p:nvSpPr>
        <p:spPr>
          <a:xfrm>
            <a:off x="0" y="349045"/>
            <a:ext cx="5102942" cy="4965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一：项目背景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1EA2D6A-0FB0-4369-A1B7-DBF9DAEBCDF3}"/>
              </a:ext>
            </a:extLst>
          </p:cNvPr>
          <p:cNvSpPr/>
          <p:nvPr/>
        </p:nvSpPr>
        <p:spPr>
          <a:xfrm>
            <a:off x="760649" y="1057489"/>
            <a:ext cx="4470113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endParaRPr lang="en-US" altLang="zh-CN" sz="2800" b="1" dirty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 sz="2800" b="1" dirty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、如何减少第三方中间商的恶意操作（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降低大庄家的议价能力，减少信息不对称</a:t>
            </a:r>
            <a:r>
              <a:rPr lang="zh-CN" altLang="en-US" b="1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）？</a:t>
            </a:r>
            <a:endParaRPr lang="en-US" altLang="zh-CN" b="1" dirty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zh-CN" altLang="en-US" sz="1600" b="1" dirty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如何让大量闲置（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散户以及小庄家的低流通性</a:t>
            </a:r>
            <a:r>
              <a:rPr lang="zh-CN" altLang="en-US" b="1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）的高端老酒充分的流通起来？</a:t>
            </a:r>
            <a:endParaRPr lang="en-US" altLang="zh-CN" b="1" dirty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 sz="1600" b="1" dirty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b="1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如何为手里有茅台老酒的用户（商户），提供更可信、便捷的储存、交易、抵押等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b="1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我们希望通过区块链的技术，将厂家和消费者建立信任网络，让茅台在金融价值和消费价值回归合理价值本质，各得其所，减少泡沫。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3DF645-B84F-4E49-8C4C-673677CB8422}"/>
              </a:ext>
            </a:extLst>
          </p:cNvPr>
          <p:cNvSpPr/>
          <p:nvPr/>
        </p:nvSpPr>
        <p:spPr>
          <a:xfrm>
            <a:off x="6302477" y="1057489"/>
            <a:ext cx="5594555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核心思路：</a:t>
            </a:r>
            <a:r>
              <a:rPr lang="zh-CN" altLang="en-US" sz="2000" b="1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基于联盟链通过第三方存托、评估将茅台老酒资产数字化化，生成非同质化资产</a:t>
            </a:r>
            <a:r>
              <a:rPr lang="en-US" altLang="zh-CN" sz="2000" b="1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zh-CN" altLang="en-US" sz="2000" b="1" dirty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鉴证：</a:t>
            </a:r>
            <a:r>
              <a:rPr lang="zh-CN" altLang="en-US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依托第三方鉴定机构完成真伪鉴定，生成鉴定证书存入区块链网络；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存托：</a:t>
            </a:r>
            <a:r>
              <a:rPr lang="zh-CN" altLang="en-US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将鉴定好的茅台存入第三方独立托管机构（比如奢侈品托管机构，信托机构）托管证明上链；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每瓶茅台的所有上链信息生成非标准化资产</a:t>
            </a:r>
            <a:r>
              <a:rPr lang="en-US" altLang="zh-CN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NFT</a:t>
            </a:r>
            <a:r>
              <a:rPr lang="zh-CN" altLang="en-US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，上架到交易平台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交易：</a:t>
            </a:r>
            <a:r>
              <a:rPr lang="zh-CN" altLang="en-US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消费者可以自由买卖</a:t>
            </a:r>
            <a:r>
              <a:rPr lang="en-US" altLang="zh-CN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NFT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：保险（针对每一笔交易的年份酒承保）、智能仓库、第三方评估、交易平台多方的数据由各方共同记账，并通过智能合约执行，向各方及金融机构、消费者等其他用户提供基于</a:t>
            </a:r>
            <a:r>
              <a:rPr lang="en-US" altLang="zh-CN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NFT</a:t>
            </a:r>
            <a:r>
              <a:rPr lang="zh-CN" altLang="en-US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的服务（验证链上数据真实性</a:t>
            </a:r>
            <a:r>
              <a:rPr lang="en-US" altLang="zh-CN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21503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7C748D3-34A5-412D-85AD-11DF9EA42820}"/>
              </a:ext>
            </a:extLst>
          </p:cNvPr>
          <p:cNvSpPr/>
          <p:nvPr/>
        </p:nvSpPr>
        <p:spPr>
          <a:xfrm>
            <a:off x="0" y="349045"/>
            <a:ext cx="2113935" cy="4866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BBD2CE-FF3D-4BA0-B545-C198D27FF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446" y="-167149"/>
            <a:ext cx="5167877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987CECE-E53D-457F-BCC8-3BB7FB513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323" y="-167149"/>
            <a:ext cx="4962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49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F7EDBCF-7EC1-4483-B699-EC483B9E169E}"/>
              </a:ext>
            </a:extLst>
          </p:cNvPr>
          <p:cNvSpPr/>
          <p:nvPr/>
        </p:nvSpPr>
        <p:spPr>
          <a:xfrm>
            <a:off x="7541342" y="6371303"/>
            <a:ext cx="4650658" cy="3342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———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WineFin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C748D3-34A5-412D-85AD-11DF9EA42820}"/>
              </a:ext>
            </a:extLst>
          </p:cNvPr>
          <p:cNvSpPr/>
          <p:nvPr/>
        </p:nvSpPr>
        <p:spPr>
          <a:xfrm>
            <a:off x="0" y="349045"/>
            <a:ext cx="2529840" cy="519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1728A64-9B33-4062-B097-A3D440A04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63" y="152400"/>
            <a:ext cx="10682817" cy="986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63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F7EDBCF-7EC1-4483-B699-EC483B9E169E}"/>
              </a:ext>
            </a:extLst>
          </p:cNvPr>
          <p:cNvSpPr/>
          <p:nvPr/>
        </p:nvSpPr>
        <p:spPr>
          <a:xfrm>
            <a:off x="7541342" y="6371303"/>
            <a:ext cx="4650658" cy="3342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———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WineFin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C748D3-34A5-412D-85AD-11DF9EA42820}"/>
              </a:ext>
            </a:extLst>
          </p:cNvPr>
          <p:cNvSpPr/>
          <p:nvPr/>
        </p:nvSpPr>
        <p:spPr>
          <a:xfrm>
            <a:off x="0" y="299884"/>
            <a:ext cx="5102942" cy="4965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BD4F9D-FC0C-4D0B-A60B-15EDEF6A6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923" y="-169248"/>
            <a:ext cx="5675512" cy="712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30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F7EDBCF-7EC1-4483-B699-EC483B9E169E}"/>
              </a:ext>
            </a:extLst>
          </p:cNvPr>
          <p:cNvSpPr/>
          <p:nvPr/>
        </p:nvSpPr>
        <p:spPr>
          <a:xfrm>
            <a:off x="7541342" y="6371303"/>
            <a:ext cx="4650658" cy="3342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———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WineFin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C748D3-34A5-412D-85AD-11DF9EA42820}"/>
              </a:ext>
            </a:extLst>
          </p:cNvPr>
          <p:cNvSpPr/>
          <p:nvPr/>
        </p:nvSpPr>
        <p:spPr>
          <a:xfrm>
            <a:off x="0" y="299884"/>
            <a:ext cx="5102942" cy="4965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7730E14-8E28-47EE-BEDB-46FDA0E92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792" y="395182"/>
            <a:ext cx="7275873" cy="662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6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649</Words>
  <Application>Microsoft Office PowerPoint</Application>
  <PresentationFormat>宽屏</PresentationFormat>
  <Paragraphs>68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微软雅黑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CAUPD-BJ129</dc:creator>
  <cp:lastModifiedBy>CAUPD-BJ129</cp:lastModifiedBy>
  <cp:revision>26</cp:revision>
  <dcterms:created xsi:type="dcterms:W3CDTF">2020-03-07T14:56:26Z</dcterms:created>
  <dcterms:modified xsi:type="dcterms:W3CDTF">2020-03-08T03:24:24Z</dcterms:modified>
</cp:coreProperties>
</file>