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 id="2147483766" r:id="rId3"/>
    <p:sldMasterId id="2147483833" r:id="rId4"/>
  </p:sldMasterIdLst>
  <p:notesMasterIdLst>
    <p:notesMasterId r:id="rId60"/>
  </p:notesMasterIdLst>
  <p:sldIdLst>
    <p:sldId id="256" r:id="rId5"/>
    <p:sldId id="280" r:id="rId6"/>
    <p:sldId id="273" r:id="rId7"/>
    <p:sldId id="284" r:id="rId8"/>
    <p:sldId id="290" r:id="rId9"/>
    <p:sldId id="328" r:id="rId10"/>
    <p:sldId id="292" r:id="rId11"/>
    <p:sldId id="327" r:id="rId12"/>
    <p:sldId id="326" r:id="rId13"/>
    <p:sldId id="325" r:id="rId14"/>
    <p:sldId id="285" r:id="rId15"/>
    <p:sldId id="295" r:id="rId16"/>
    <p:sldId id="296" r:id="rId17"/>
    <p:sldId id="297" r:id="rId18"/>
    <p:sldId id="286"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287" r:id="rId34"/>
    <p:sldId id="312" r:id="rId35"/>
    <p:sldId id="313" r:id="rId36"/>
    <p:sldId id="314" r:id="rId37"/>
    <p:sldId id="315" r:id="rId38"/>
    <p:sldId id="316" r:id="rId39"/>
    <p:sldId id="317" r:id="rId40"/>
    <p:sldId id="318" r:id="rId41"/>
    <p:sldId id="319" r:id="rId42"/>
    <p:sldId id="320" r:id="rId43"/>
    <p:sldId id="288" r:id="rId44"/>
    <p:sldId id="321" r:id="rId45"/>
    <p:sldId id="322" r:id="rId46"/>
    <p:sldId id="323" r:id="rId47"/>
    <p:sldId id="289" r:id="rId48"/>
    <p:sldId id="324" r:id="rId49"/>
    <p:sldId id="259" r:id="rId50"/>
    <p:sldId id="278" r:id="rId51"/>
    <p:sldId id="266" r:id="rId52"/>
    <p:sldId id="265" r:id="rId53"/>
    <p:sldId id="270" r:id="rId54"/>
    <p:sldId id="275" r:id="rId55"/>
    <p:sldId id="276" r:id="rId56"/>
    <p:sldId id="281" r:id="rId57"/>
    <p:sldId id="282" r:id="rId58"/>
    <p:sldId id="28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949" autoAdjust="0"/>
  </p:normalViewPr>
  <p:slideViewPr>
    <p:cSldViewPr snapToGrid="0" snapToObjects="1" showGuides="1">
      <p:cViewPr varScale="1">
        <p:scale>
          <a:sx n="74" d="100"/>
          <a:sy n="74" d="100"/>
        </p:scale>
        <p:origin x="1992" y="60"/>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B6D2E-9B08-4FFA-9F70-73D4149E4366}"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4F813-D057-4535-A701-BD4A321515C7}" type="slidenum">
              <a:rPr lang="en-US" smtClean="0"/>
              <a:t>‹#›</a:t>
            </a:fld>
            <a:endParaRPr lang="en-US"/>
          </a:p>
        </p:txBody>
      </p:sp>
    </p:spTree>
    <p:extLst>
      <p:ext uri="{BB962C8B-B14F-4D97-AF65-F5344CB8AC3E}">
        <p14:creationId xmlns:p14="http://schemas.microsoft.com/office/powerpoint/2010/main" val="419839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p>
        </p:txBody>
      </p:sp>
      <p:sp>
        <p:nvSpPr>
          <p:cNvPr id="4" name="Slide Number Placeholder 3"/>
          <p:cNvSpPr>
            <a:spLocks noGrp="1"/>
          </p:cNvSpPr>
          <p:nvPr>
            <p:ph type="sldNum" sz="quarter" idx="5"/>
          </p:nvPr>
        </p:nvSpPr>
        <p:spPr/>
        <p:txBody>
          <a:bodyPr/>
          <a:lstStyle/>
          <a:p>
            <a:fld id="{3924F813-D057-4535-A701-BD4A321515C7}" type="slidenum">
              <a:rPr lang="en-US" smtClean="0"/>
              <a:t>1</a:t>
            </a:fld>
            <a:endParaRPr lang="en-US"/>
          </a:p>
        </p:txBody>
      </p:sp>
    </p:spTree>
    <p:extLst>
      <p:ext uri="{BB962C8B-B14F-4D97-AF65-F5344CB8AC3E}">
        <p14:creationId xmlns:p14="http://schemas.microsoft.com/office/powerpoint/2010/main" val="3842306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924F813-D057-4535-A701-BD4A321515C7}" type="slidenum">
              <a:rPr lang="en-US" smtClean="0"/>
              <a:t>2</a:t>
            </a:fld>
            <a:endParaRPr lang="en-US"/>
          </a:p>
        </p:txBody>
      </p:sp>
    </p:spTree>
    <p:extLst>
      <p:ext uri="{BB962C8B-B14F-4D97-AF65-F5344CB8AC3E}">
        <p14:creationId xmlns:p14="http://schemas.microsoft.com/office/powerpoint/2010/main" val="160886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Exigence for being a MRE in the first place </a:t>
            </a:r>
            <a:r>
              <a:rPr lang="en-US" dirty="0">
                <a:sym typeface="Wingdings" panose="05000000000000000000" pitchFamily="2" charset="2"/>
              </a:rPr>
              <a:t> Randy Pausch Last lecture and work as an HCI researcher  Building virtual worlds in VR at CMU and expanding on his work</a:t>
            </a:r>
          </a:p>
          <a:p>
            <a:pPr marL="171450" indent="-171450">
              <a:buFont typeface="Arial" panose="020B0604020202020204" pitchFamily="34" charset="0"/>
              <a:buChar char="•"/>
            </a:pPr>
            <a:endParaRPr lang="en-US"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Interesting in selection specifically because how it enables any interaction in HCI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My personal experience with VR  discussions with friends about VR  controllers don’t feel as natural to use in a VR as they do in a non-VE (e.g. 3D stereoscopic display vs. 3D flat-screen displays)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ym typeface="Wingdings" panose="05000000000000000000" pitchFamily="2" charset="2"/>
              </a:rPr>
              <a:t>Cumbersome and repeated  having to either keep arm up entire time to select (constant </a:t>
            </a:r>
            <a:r>
              <a:rPr lang="en-US" sz="1800" dirty="0">
                <a:effectLst/>
                <a:latin typeface="Times New Roman" panose="02020603050405020304" pitchFamily="18" charset="0"/>
                <a:ea typeface="Calibri" panose="020F0502020204030204" pitchFamily="34" charset="0"/>
              </a:rPr>
              <a:t>isotonic contractions) or repeated trigger/button pressing (isometric contractions)</a:t>
            </a:r>
            <a:endParaRPr lang="en-US" dirty="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924F813-D057-4535-A701-BD4A321515C7}" type="slidenum">
              <a:rPr lang="en-US" smtClean="0"/>
              <a:t>5</a:t>
            </a:fld>
            <a:endParaRPr lang="en-US"/>
          </a:p>
        </p:txBody>
      </p:sp>
    </p:spTree>
    <p:extLst>
      <p:ext uri="{BB962C8B-B14F-4D97-AF65-F5344CB8AC3E}">
        <p14:creationId xmlns:p14="http://schemas.microsoft.com/office/powerpoint/2010/main" val="119227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55353-53CF-3F3E-92A1-40B8D20838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4BA909-5389-F8F0-FD90-880487EE6C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B0446-A8B7-7D9D-D0B3-812925C8BC4F}"/>
              </a:ext>
            </a:extLst>
          </p:cNvPr>
          <p:cNvSpPr>
            <a:spLocks noGrp="1"/>
          </p:cNvSpPr>
          <p:nvPr>
            <p:ph type="body" idx="1"/>
          </p:nvPr>
        </p:nvSpPr>
        <p:spPr/>
        <p:txBody>
          <a:bodyPr/>
          <a:lstStyle/>
          <a:p>
            <a:pPr marL="171450" indent="-171450">
              <a:buFont typeface="Arial" panose="020B0604020202020204" pitchFamily="34" charset="0"/>
              <a:buChar char="•"/>
            </a:pPr>
            <a:r>
              <a:rPr lang="en-US" dirty="0">
                <a:sym typeface="Wingdings" panose="05000000000000000000" pitchFamily="2" charset="2"/>
              </a:rPr>
              <a:t>Researcher and engineer at Universal Creative in the Advanced Technology Interactives department  reading works involving BCI and BCI book  Toward Brain-Computer Interfacing by Guido </a:t>
            </a:r>
            <a:r>
              <a:rPr lang="en-US" dirty="0" err="1">
                <a:sym typeface="Wingdings" panose="05000000000000000000" pitchFamily="2" charset="2"/>
              </a:rPr>
              <a:t>Dornhege</a:t>
            </a:r>
            <a:r>
              <a:rPr lang="en-US" dirty="0">
                <a:sym typeface="Wingdings" panose="05000000000000000000" pitchFamily="2" charset="2"/>
              </a:rPr>
              <a:t>. </a:t>
            </a:r>
          </a:p>
          <a:p>
            <a:pPr marL="0" indent="0">
              <a:buFont typeface="Arial" panose="020B0604020202020204" pitchFamily="34" charset="0"/>
              <a:buNone/>
            </a:pP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Existing work in this space is scarce </a:t>
            </a:r>
          </a:p>
          <a:p>
            <a:pPr marL="0" indent="0">
              <a:buFont typeface="Arial" panose="020B0604020202020204" pitchFamily="34" charset="0"/>
              <a:buNone/>
            </a:pPr>
            <a:endParaRPr lang="en-US" dirty="0">
              <a:sym typeface="Wingdings" panose="05000000000000000000" pitchFamily="2" charset="2"/>
            </a:endParaRPr>
          </a:p>
          <a:p>
            <a:pPr marL="628650" lvl="1" indent="-171450">
              <a:buFont typeface="Wingdings" panose="05000000000000000000" pitchFamily="2" charset="2"/>
              <a:buChar char="à"/>
            </a:pPr>
            <a:r>
              <a:rPr lang="en-US" dirty="0">
                <a:sym typeface="Wingdings" panose="05000000000000000000" pitchFamily="2" charset="2"/>
              </a:rPr>
              <a:t>Using eye gaze and EEG is done but a majority of the works I read during my literature review showed VR being used a medium for gathering EEG data under specific conditions (e.g. traumatic experiences, decision-points)</a:t>
            </a:r>
          </a:p>
          <a:p>
            <a:pPr marL="457200" lvl="1" indent="0">
              <a:buFont typeface="Wingdings" panose="05000000000000000000" pitchFamily="2" charset="2"/>
              <a:buNone/>
            </a:pPr>
            <a:endParaRPr lang="en-US" dirty="0">
              <a:sym typeface="Wingdings" panose="05000000000000000000" pitchFamily="2" charset="2"/>
            </a:endParaRPr>
          </a:p>
          <a:p>
            <a:pPr marL="457200" lvl="1" indent="0">
              <a:buFont typeface="Arial" panose="020B0604020202020204" pitchFamily="34" charset="0"/>
              <a:buNone/>
            </a:pPr>
            <a:r>
              <a:rPr lang="en-US" dirty="0">
                <a:sym typeface="Wingdings" panose="05000000000000000000" pitchFamily="2" charset="2"/>
              </a:rPr>
              <a:t> I want to help pave the road for BCI research specifically focused on interaction within VR interaction in the forefront!</a:t>
            </a:r>
          </a:p>
        </p:txBody>
      </p:sp>
      <p:sp>
        <p:nvSpPr>
          <p:cNvPr id="4" name="Slide Number Placeholder 3">
            <a:extLst>
              <a:ext uri="{FF2B5EF4-FFF2-40B4-BE49-F238E27FC236}">
                <a16:creationId xmlns:a16="http://schemas.microsoft.com/office/drawing/2014/main" id="{6C78AF1A-B0BB-E173-DB51-210FBDB9487F}"/>
              </a:ext>
            </a:extLst>
          </p:cNvPr>
          <p:cNvSpPr>
            <a:spLocks noGrp="1"/>
          </p:cNvSpPr>
          <p:nvPr>
            <p:ph type="sldNum" sz="quarter" idx="5"/>
          </p:nvPr>
        </p:nvSpPr>
        <p:spPr/>
        <p:txBody>
          <a:bodyPr/>
          <a:lstStyle/>
          <a:p>
            <a:fld id="{3924F813-D057-4535-A701-BD4A321515C7}" type="slidenum">
              <a:rPr lang="en-US" smtClean="0"/>
              <a:t>6</a:t>
            </a:fld>
            <a:endParaRPr lang="en-US"/>
          </a:p>
        </p:txBody>
      </p:sp>
    </p:spTree>
    <p:extLst>
      <p:ext uri="{BB962C8B-B14F-4D97-AF65-F5344CB8AC3E}">
        <p14:creationId xmlns:p14="http://schemas.microsoft.com/office/powerpoint/2010/main" val="1712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know I’m siting in a room of subject matter experts but bear with me, just want to make sure we’re on the same page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 want to take a look at where we’ve come from, where we are, and where I believe we should be going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Starting with VR controllers</a:t>
            </a:r>
          </a:p>
          <a:p>
            <a:pPr marL="0" indent="0">
              <a:buFont typeface="Arial" panose="020B0604020202020204" pitchFamily="34" charset="0"/>
              <a:buNone/>
            </a:pPr>
            <a:endParaRPr lang="en-US" dirty="0"/>
          </a:p>
          <a:p>
            <a:pPr marL="628650" lvl="1" indent="-171450">
              <a:buFont typeface="Wingdings" panose="05000000000000000000" pitchFamily="2" charset="2"/>
              <a:buChar char="à"/>
            </a:pPr>
            <a:r>
              <a:rPr lang="en-US" dirty="0">
                <a:sym typeface="Wingdings" panose="05000000000000000000" pitchFamily="2" charset="2"/>
              </a:rPr>
              <a:t>Point and click is a selection technique where you aim for interest and click for intent (seen early on with mouse movement and mouse click)</a:t>
            </a:r>
          </a:p>
          <a:p>
            <a:pPr marL="628650" lvl="1" indent="-171450">
              <a:buFont typeface="Wingdings" panose="05000000000000000000" pitchFamily="2" charset="2"/>
              <a:buChar char="à"/>
            </a:pPr>
            <a:endParaRPr lang="en-US" dirty="0">
              <a:sym typeface="Wingdings" panose="05000000000000000000" pitchFamily="2" charset="2"/>
            </a:endParaRPr>
          </a:p>
          <a:p>
            <a:pPr marL="457200" lvl="1" indent="0">
              <a:buFont typeface="Arial" panose="020B0604020202020204" pitchFamily="34" charset="0"/>
              <a:buNone/>
            </a:pPr>
            <a:r>
              <a:rPr lang="en-US" dirty="0">
                <a:sym typeface="Wingdings" panose="05000000000000000000" pitchFamily="2" charset="2"/>
              </a:rPr>
              <a:t> Precise control but can tiring over time, especially if repeated</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24F813-D057-4535-A701-BD4A321515C7}" type="slidenum">
              <a:rPr lang="en-US" smtClean="0"/>
              <a:t>7</a:t>
            </a:fld>
            <a:endParaRPr lang="en-US"/>
          </a:p>
        </p:txBody>
      </p:sp>
    </p:spTree>
    <p:extLst>
      <p:ext uri="{BB962C8B-B14F-4D97-AF65-F5344CB8AC3E}">
        <p14:creationId xmlns:p14="http://schemas.microsoft.com/office/powerpoint/2010/main" val="181683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Hand tracking is used in a variety of headsets such as the Meta Quest 2</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Eye tracking and hand tracking and eye tracking are supported by the Meta Quest Pro and Magic Leap II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Eye Gaze + Hand Tracking is main input technique for interaction with VE in new Apple Vision Pro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24F813-D057-4535-A701-BD4A321515C7}" type="slidenum">
              <a:rPr lang="en-US" smtClean="0"/>
              <a:t>8</a:t>
            </a:fld>
            <a:endParaRPr lang="en-US"/>
          </a:p>
        </p:txBody>
      </p:sp>
    </p:spTree>
    <p:extLst>
      <p:ext uri="{BB962C8B-B14F-4D97-AF65-F5344CB8AC3E}">
        <p14:creationId xmlns:p14="http://schemas.microsoft.com/office/powerpoint/2010/main" val="1918364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24F813-D057-4535-A701-BD4A321515C7}" type="slidenum">
              <a:rPr lang="en-US" smtClean="0"/>
              <a:t>9</a:t>
            </a:fld>
            <a:endParaRPr lang="en-US"/>
          </a:p>
        </p:txBody>
      </p:sp>
    </p:spTree>
    <p:extLst>
      <p:ext uri="{BB962C8B-B14F-4D97-AF65-F5344CB8AC3E}">
        <p14:creationId xmlns:p14="http://schemas.microsoft.com/office/powerpoint/2010/main" val="3762895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
        <p:nvSpPr>
          <p:cNvPr id="7" name="Footer">
            <a:extLst>
              <a:ext uri="{FF2B5EF4-FFF2-40B4-BE49-F238E27FC236}">
                <a16:creationId xmlns:a16="http://schemas.microsoft.com/office/drawing/2014/main" id="{BB69BBF7-10A2-6A49-90CD-337C1ED3F67E}"/>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5A4C5380-B9BB-D54E-8FD6-55E460814B85}"/>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302005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877BDF31-8E81-1A4F-A3F4-2D96AD49B17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C09EEEE4-37A8-5C40-80B2-C5CFE4E0B84C}"/>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25450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7" name="Footer">
            <a:extLst>
              <a:ext uri="{FF2B5EF4-FFF2-40B4-BE49-F238E27FC236}">
                <a16:creationId xmlns:a16="http://schemas.microsoft.com/office/drawing/2014/main" id="{9BD5D4DE-D522-6F48-A1FE-1F769BB84CBD}"/>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1" name="Page Number">
            <a:extLst>
              <a:ext uri="{FF2B5EF4-FFF2-40B4-BE49-F238E27FC236}">
                <a16:creationId xmlns:a16="http://schemas.microsoft.com/office/drawing/2014/main" id="{3608A0B5-39DB-C14E-A8BE-5D8D40CB5819}"/>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216740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23898"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3"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6286505"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EE183F7-9FE1-824F-8D0B-C742E4DD1386}"/>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9613"/>
      </p:ext>
    </p:extLst>
  </p:cSld>
  <p:clrMapOvr>
    <a:masterClrMapping/>
  </p:clrMapOvr>
  <p:extLst>
    <p:ext uri="{DCECCB84-F9BA-43D5-87BE-67443E8EF086}">
      <p15:sldGuideLst xmlns:p15="http://schemas.microsoft.com/office/powerpoint/2012/main">
        <p15:guide id="1" pos="3552">
          <p15:clr>
            <a:srgbClr val="9FCC3B"/>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quar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553197"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553200"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899"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C45C62A-74E1-3E43-8B94-E38FAFFBA3B6}"/>
              </a:ext>
              <a:ext uri="{C183D7F6-B498-43B3-948B-1728B52AA6E4}">
                <adec:decorative xmlns:adec="http://schemas.microsoft.com/office/drawing/2017/decorative" val="1"/>
              </a:ext>
            </a:extLst>
          </p:cNvPr>
          <p:cNvCxnSpPr>
            <a:cxnSpLocks/>
          </p:cNvCxnSpPr>
          <p:nvPr userDrawn="1"/>
        </p:nvCxnSpPr>
        <p:spPr>
          <a:xfrm>
            <a:off x="65531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433608"/>
      </p:ext>
    </p:extLst>
  </p:cSld>
  <p:clrMapOvr>
    <a:masterClrMapping/>
  </p:clrMapOvr>
  <p:extLst>
    <p:ext uri="{DCECCB84-F9BA-43D5-87BE-67443E8EF086}">
      <p15:sldGuideLst xmlns:p15="http://schemas.microsoft.com/office/powerpoint/2012/main">
        <p15:guide id="1" pos="4128">
          <p15:clr>
            <a:srgbClr val="9FCC3B"/>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60160"/>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8055"/>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900"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7633"/>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53200"/>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69638"/>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5411"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6412"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6412"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666641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54691"/>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mall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4762500"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4762504"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144381D9-AE0E-6C4C-BEFF-C89BA10DB344}"/>
              </a:ext>
              <a:ext uri="{C183D7F6-B498-43B3-948B-1728B52AA6E4}">
                <adec:decorative xmlns:adec="http://schemas.microsoft.com/office/drawing/2017/decorative" val="1"/>
              </a:ext>
            </a:extLst>
          </p:cNvPr>
          <p:cNvCxnSpPr>
            <a:cxnSpLocks/>
          </p:cNvCxnSpPr>
          <p:nvPr/>
        </p:nvCxnSpPr>
        <p:spPr>
          <a:xfrm>
            <a:off x="47625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73510"/>
      </p:ext>
    </p:extLst>
  </p:cSld>
  <p:clrMapOvr>
    <a:masterClrMapping/>
  </p:clrMapOvr>
  <p:extLst>
    <p:ext uri="{DCECCB84-F9BA-43D5-87BE-67443E8EF086}">
      <p15:sldGuideLst xmlns:p15="http://schemas.microsoft.com/office/powerpoint/2012/main">
        <p15:guide id="2" pos="3000">
          <p15:clr>
            <a:srgbClr val="9FCC3B"/>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Small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6"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80010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66AC79AD-FA0B-6841-B847-60B2F528586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BE4480B0-5B53-CD42-B98C-30BA101092B1}"/>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BB1850E2-1F43-1A47-86FE-E28F750ACF86}"/>
              </a:ext>
              <a:ext uri="{C183D7F6-B498-43B3-948B-1728B52AA6E4}">
                <adec:decorative xmlns:adec="http://schemas.microsoft.com/office/drawing/2017/decorative" val="1"/>
              </a:ext>
            </a:extLst>
          </p:cNvPr>
          <p:cNvCxnSpPr>
            <a:cxnSpLocks/>
          </p:cNvCxnSpPr>
          <p:nvPr userDrawn="1"/>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8DD511C1-2CC4-DB4D-A1C7-3E30A7288363}"/>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66121"/>
      </p:ext>
    </p:extLst>
  </p:cSld>
  <p:clrMapOvr>
    <a:masterClrMapping/>
  </p:clrMapOvr>
  <p:extLst>
    <p:ext uri="{DCECCB84-F9BA-43D5-87BE-67443E8EF086}">
      <p15:sldGuideLst xmlns:p15="http://schemas.microsoft.com/office/powerpoint/2012/main">
        <p15:guide id="2" pos="4680">
          <p15:clr>
            <a:srgbClr val="9FCC3B"/>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267697"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267699"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6896097"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7"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58FBB8C-B02D-674A-813A-BC5727CC4B71}"/>
              </a:ext>
              <a:ext uri="{C183D7F6-B498-43B3-948B-1728B52AA6E4}">
                <adec:decorative xmlns:adec="http://schemas.microsoft.com/office/drawing/2017/decorative" val="1"/>
              </a:ext>
            </a:extLst>
          </p:cNvPr>
          <p:cNvCxnSpPr>
            <a:cxnSpLocks/>
          </p:cNvCxnSpPr>
          <p:nvPr/>
        </p:nvCxnSpPr>
        <p:spPr>
          <a:xfrm>
            <a:off x="82676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148772"/>
      </p:ext>
    </p:extLst>
  </p:cSld>
  <p:clrMapOvr>
    <a:masterClrMapping/>
  </p:clrMapOvr>
  <p:extLst>
    <p:ext uri="{DCECCB84-F9BA-43D5-87BE-67443E8EF086}">
      <p15:sldGuideLst xmlns:p15="http://schemas.microsoft.com/office/powerpoint/2012/main">
        <p15:guide id="2" pos="5208">
          <p15:clr>
            <a:srgbClr val="9FCC3B"/>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6498543-14AB-5B4E-B4F0-0D74B7E8BBCA}"/>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1846"/>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399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rg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915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487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rg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96859"/>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6602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39943"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83820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8843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One Intro Column with Two Extra Colun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a:extLst>
              <a:ext uri="{FF2B5EF4-FFF2-40B4-BE49-F238E27FC236}">
                <a16:creationId xmlns:a16="http://schemas.microsoft.com/office/drawing/2014/main" id="{6CAC3902-A1EC-5A47-A117-E838D9D75684}"/>
              </a:ext>
            </a:extLst>
          </p:cNvPr>
          <p:cNvSpPr>
            <a:spLocks noGrp="1"/>
          </p:cNvSpPr>
          <p:nvPr>
            <p:ph type="body" sz="quarter" idx="10"/>
          </p:nvPr>
        </p:nvSpPr>
        <p:spPr>
          <a:xfrm>
            <a:off x="4533901" y="723900"/>
            <a:ext cx="3086098"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D814E9-6075-6342-A702-630F4AFB1227}"/>
              </a:ext>
            </a:extLst>
          </p:cNvPr>
          <p:cNvSpPr>
            <a:spLocks noGrp="1"/>
          </p:cNvSpPr>
          <p:nvPr>
            <p:ph type="body" sz="quarter" idx="11"/>
          </p:nvPr>
        </p:nvSpPr>
        <p:spPr>
          <a:xfrm>
            <a:off x="8001003" y="723900"/>
            <a:ext cx="3086097"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a:extLst>
              <a:ext uri="{FF2B5EF4-FFF2-40B4-BE49-F238E27FC236}">
                <a16:creationId xmlns:a16="http://schemas.microsoft.com/office/drawing/2014/main" id="{A886EC9D-33C7-AB42-B1AB-F9E7FDBB88E5}"/>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1" name="Footer">
            <a:extLst>
              <a:ext uri="{FF2B5EF4-FFF2-40B4-BE49-F238E27FC236}">
                <a16:creationId xmlns:a16="http://schemas.microsoft.com/office/drawing/2014/main" id="{B6D1E7CF-4935-424C-A13A-E70D283BC91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4" name="Page Number">
            <a:extLst>
              <a:ext uri="{FF2B5EF4-FFF2-40B4-BE49-F238E27FC236}">
                <a16:creationId xmlns:a16="http://schemas.microsoft.com/office/drawing/2014/main" id="{B7DA23DA-764F-4644-B23E-53AE08F0C16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5" name="Straight Connector">
            <a:extLst>
              <a:ext uri="{FF2B5EF4-FFF2-40B4-BE49-F238E27FC236}">
                <a16:creationId xmlns:a16="http://schemas.microsoft.com/office/drawing/2014/main" id="{BE3812D7-E1FF-1A40-9924-440C5DCC61C5}"/>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B49E120-B4CC-104D-8C56-85DFA5017409}"/>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83180"/>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Columns with Three Titles">
    <p:spTree>
      <p:nvGrpSpPr>
        <p:cNvPr id="1" name=""/>
        <p:cNvGrpSpPr/>
        <p:nvPr/>
      </p:nvGrpSpPr>
      <p:grpSpPr>
        <a:xfrm>
          <a:off x="0" y="0"/>
          <a:ext cx="0" cy="0"/>
          <a:chOff x="0" y="0"/>
          <a:chExt cx="0" cy="0"/>
        </a:xfrm>
      </p:grpSpPr>
      <p:sp>
        <p:nvSpPr>
          <p:cNvPr id="2" name="Column 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4" y="723900"/>
            <a:ext cx="3086096" cy="1104300"/>
          </a:xfrm>
        </p:spPr>
        <p:txBody>
          <a:bodyPr/>
          <a:lstStyle/>
          <a:p>
            <a:r>
              <a:rPr lang="en-US" dirty="0"/>
              <a:t>CLICK TO EDIT COLUMN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9">
            <a:extLst>
              <a:ext uri="{FF2B5EF4-FFF2-40B4-BE49-F238E27FC236}">
                <a16:creationId xmlns:a16="http://schemas.microsoft.com/office/drawing/2014/main" id="{8A7D9C01-6C1F-554B-A859-0B39A807528B}"/>
              </a:ext>
            </a:extLst>
          </p:cNvPr>
          <p:cNvSpPr>
            <a:spLocks noGrp="1"/>
          </p:cNvSpPr>
          <p:nvPr>
            <p:ph type="body" sz="quarter" idx="12" hasCustomPrompt="1"/>
          </p:nvPr>
        </p:nvSpPr>
        <p:spPr>
          <a:xfrm>
            <a:off x="4533900" y="723900"/>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9">
            <a:extLst>
              <a:ext uri="{FF2B5EF4-FFF2-40B4-BE49-F238E27FC236}">
                <a16:creationId xmlns:a16="http://schemas.microsoft.com/office/drawing/2014/main" id="{F73F2A54-6E77-B642-BA0A-71E69F0584BA}"/>
              </a:ext>
            </a:extLst>
          </p:cNvPr>
          <p:cNvSpPr>
            <a:spLocks noGrp="1"/>
          </p:cNvSpPr>
          <p:nvPr>
            <p:ph type="body" sz="quarter" idx="13" hasCustomPrompt="1"/>
          </p:nvPr>
        </p:nvSpPr>
        <p:spPr>
          <a:xfrm>
            <a:off x="8034953" y="723899"/>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a:extLst>
              <a:ext uri="{FF2B5EF4-FFF2-40B4-BE49-F238E27FC236}">
                <a16:creationId xmlns:a16="http://schemas.microsoft.com/office/drawing/2014/main" id="{FC89CBA5-8120-7E4C-A5C0-39625A66E385}"/>
              </a:ext>
              <a:ext uri="{C183D7F6-B498-43B3-948B-1728B52AA6E4}">
                <adec:decorative xmlns:adec="http://schemas.microsoft.com/office/drawing/2017/decorative" val="1"/>
              </a:ext>
            </a:extLst>
          </p:cNvPr>
          <p:cNvCxnSpPr>
            <a:cxnSpLocks/>
          </p:cNvCxnSpPr>
          <p:nvPr/>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5A137CBE-32C5-B54A-833C-C613C6B212A1}"/>
              </a:ext>
              <a:ext uri="{C183D7F6-B498-43B3-948B-1728B52AA6E4}">
                <adec:decorative xmlns:adec="http://schemas.microsoft.com/office/drawing/2017/decorative" val="1"/>
              </a:ext>
            </a:extLst>
          </p:cNvPr>
          <p:cNvCxnSpPr>
            <a:cxnSpLocks/>
          </p:cNvCxnSpPr>
          <p:nvPr/>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2DF846B-5F1E-6C4D-8FCB-9E58A65AD86F}"/>
              </a:ext>
              <a:ext uri="{C183D7F6-B498-43B3-948B-1728B52AA6E4}">
                <adec:decorative xmlns:adec="http://schemas.microsoft.com/office/drawing/2017/decorative" val="1"/>
              </a:ext>
            </a:extLst>
          </p:cNvPr>
          <p:cNvCxnSpPr>
            <a:cxnSpLocks/>
          </p:cNvCxnSpPr>
          <p:nvPr/>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9" name="Footer">
            <a:extLst>
              <a:ext uri="{FF2B5EF4-FFF2-40B4-BE49-F238E27FC236}">
                <a16:creationId xmlns:a16="http://schemas.microsoft.com/office/drawing/2014/main" id="{053F074E-BCD3-0849-A6BA-BCCFE3CE9DD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D84C9B9D-9C33-104E-B9DC-FA5A3E4D717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31074899-8420-964C-A343-9DC07026FEFB}"/>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1BFB0340-C8E0-BC43-BAB4-22015D75EB24}"/>
              </a:ext>
              <a:ext uri="{C183D7F6-B498-43B3-948B-1728B52AA6E4}">
                <adec:decorative xmlns:adec="http://schemas.microsoft.com/office/drawing/2017/decorative" val="1"/>
              </a:ext>
            </a:extLst>
          </p:cNvPr>
          <p:cNvCxnSpPr>
            <a:cxnSpLocks/>
          </p:cNvCxnSpPr>
          <p:nvPr userDrawn="1"/>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a:extLst>
              <a:ext uri="{FF2B5EF4-FFF2-40B4-BE49-F238E27FC236}">
                <a16:creationId xmlns:a16="http://schemas.microsoft.com/office/drawing/2014/main" id="{F3950167-1EE7-084A-94D9-BB4F608FC0EA}"/>
              </a:ext>
              <a:ext uri="{C183D7F6-B498-43B3-948B-1728B52AA6E4}">
                <adec:decorative xmlns:adec="http://schemas.microsoft.com/office/drawing/2017/decorative" val="1"/>
              </a:ext>
            </a:extLst>
          </p:cNvPr>
          <p:cNvCxnSpPr>
            <a:cxnSpLocks/>
          </p:cNvCxnSpPr>
          <p:nvPr userDrawn="1"/>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6" name="Straight Connector">
            <a:extLst>
              <a:ext uri="{FF2B5EF4-FFF2-40B4-BE49-F238E27FC236}">
                <a16:creationId xmlns:a16="http://schemas.microsoft.com/office/drawing/2014/main" id="{DC1A88DB-B1FB-C34E-ADFF-C44D1A6FEA8D}"/>
              </a:ext>
              <a:ext uri="{C183D7F6-B498-43B3-948B-1728B52AA6E4}">
                <adec:decorative xmlns:adec="http://schemas.microsoft.com/office/drawing/2017/decorative" val="1"/>
              </a:ext>
            </a:extLst>
          </p:cNvPr>
          <p:cNvCxnSpPr>
            <a:cxnSpLocks/>
          </p:cNvCxnSpPr>
          <p:nvPr userDrawn="1"/>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7" name="Straight Connector">
            <a:extLst>
              <a:ext uri="{FF2B5EF4-FFF2-40B4-BE49-F238E27FC236}">
                <a16:creationId xmlns:a16="http://schemas.microsoft.com/office/drawing/2014/main" id="{D2D3A84A-5E15-F443-9F45-13500B815BA8}"/>
              </a:ext>
              <a:ext uri="{C183D7F6-B498-43B3-948B-1728B52AA6E4}">
                <adec:decorative xmlns:adec="http://schemas.microsoft.com/office/drawing/2017/decorative" val="1"/>
              </a:ext>
            </a:extLst>
          </p:cNvPr>
          <p:cNvCxnSpPr>
            <a:cxnSpLocks/>
          </p:cNvCxnSpPr>
          <p:nvPr userDrawn="1"/>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3684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Columns with O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3" y="723900"/>
            <a:ext cx="9982185" cy="1104300"/>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a:extLst>
              <a:ext uri="{FF2B5EF4-FFF2-40B4-BE49-F238E27FC236}">
                <a16:creationId xmlns:a16="http://schemas.microsoft.com/office/drawing/2014/main" id="{C9AB6808-174F-574A-858F-7C7A590EF950}"/>
              </a:ext>
              <a:ext uri="{C183D7F6-B498-43B3-948B-1728B52AA6E4}">
                <adec:decorative xmlns:adec="http://schemas.microsoft.com/office/drawing/2017/decorative" val="1"/>
              </a:ext>
            </a:extLst>
          </p:cNvPr>
          <p:cNvCxnSpPr>
            <a:cxnSpLocks/>
          </p:cNvCxnSpPr>
          <p:nvPr/>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4" name="Footer">
            <a:extLst>
              <a:ext uri="{FF2B5EF4-FFF2-40B4-BE49-F238E27FC236}">
                <a16:creationId xmlns:a16="http://schemas.microsoft.com/office/drawing/2014/main" id="{0F8EE402-FEC9-0F45-BA99-97778097E118}"/>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5" name="Page Number">
            <a:extLst>
              <a:ext uri="{FF2B5EF4-FFF2-40B4-BE49-F238E27FC236}">
                <a16:creationId xmlns:a16="http://schemas.microsoft.com/office/drawing/2014/main" id="{744C216A-B131-1B46-BCF2-93B6398185A9}"/>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6" name="Straight Connector">
            <a:extLst>
              <a:ext uri="{FF2B5EF4-FFF2-40B4-BE49-F238E27FC236}">
                <a16:creationId xmlns:a16="http://schemas.microsoft.com/office/drawing/2014/main" id="{6B15E4DD-BAF8-3047-A8ED-71E5169D9B7E}"/>
              </a:ext>
              <a:ext uri="{C183D7F6-B498-43B3-948B-1728B52AA6E4}">
                <adec:decorative xmlns:adec="http://schemas.microsoft.com/office/drawing/2017/decorative" val="1"/>
              </a:ext>
            </a:extLst>
          </p:cNvPr>
          <p:cNvCxnSpPr>
            <a:cxnSpLocks/>
          </p:cNvCxnSpPr>
          <p:nvPr userDrawn="1"/>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0E604B69-BABD-A74F-AA63-702B8CD92C02}"/>
              </a:ext>
              <a:ext uri="{C183D7F6-B498-43B3-948B-1728B52AA6E4}">
                <adec:decorative xmlns:adec="http://schemas.microsoft.com/office/drawing/2017/decorative" val="1"/>
              </a:ext>
            </a:extLst>
          </p:cNvPr>
          <p:cNvCxnSpPr>
            <a:cxnSpLocks/>
          </p:cNvCxnSpPr>
          <p:nvPr userDrawn="1"/>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a:extLst>
              <a:ext uri="{FF2B5EF4-FFF2-40B4-BE49-F238E27FC236}">
                <a16:creationId xmlns:a16="http://schemas.microsoft.com/office/drawing/2014/main" id="{40DA5A8E-B117-514A-BE9F-F45204C075A1}"/>
              </a:ext>
              <a:ext uri="{C183D7F6-B498-43B3-948B-1728B52AA6E4}">
                <adec:decorative xmlns:adec="http://schemas.microsoft.com/office/drawing/2017/decorative" val="1"/>
              </a:ext>
            </a:extLst>
          </p:cNvPr>
          <p:cNvCxnSpPr>
            <a:cxnSpLocks/>
          </p:cNvCxnSpPr>
          <p:nvPr userDrawn="1"/>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333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1105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4533900"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8001000" y="1869867"/>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AEAFEF8E-92E9-214D-B74D-7B7A766414A2}"/>
              </a:ext>
              <a:ext uri="{C183D7F6-B498-43B3-948B-1728B52AA6E4}">
                <adec:decorative xmlns:adec="http://schemas.microsoft.com/office/drawing/2017/decorative" val="1"/>
              </a:ext>
            </a:extLst>
          </p:cNvPr>
          <p:cNvCxnSpPr>
            <a:cxnSpLocks/>
          </p:cNvCxnSpPr>
          <p:nvPr/>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8" name="Footer">
            <a:extLst>
              <a:ext uri="{FF2B5EF4-FFF2-40B4-BE49-F238E27FC236}">
                <a16:creationId xmlns:a16="http://schemas.microsoft.com/office/drawing/2014/main" id="{9757FAE6-B554-A747-997F-D54CC4F30A3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0" name="Page Number">
            <a:extLst>
              <a:ext uri="{FF2B5EF4-FFF2-40B4-BE49-F238E27FC236}">
                <a16:creationId xmlns:a16="http://schemas.microsoft.com/office/drawing/2014/main" id="{6E82D753-3BD5-D64A-8F18-8E4F1EB0A2C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1" name="Straight Connector">
            <a:extLst>
              <a:ext uri="{FF2B5EF4-FFF2-40B4-BE49-F238E27FC236}">
                <a16:creationId xmlns:a16="http://schemas.microsoft.com/office/drawing/2014/main" id="{605E14A2-2C9F-AC4A-9D41-EAB9CDBA0451}"/>
              </a:ext>
              <a:ext uri="{C183D7F6-B498-43B3-948B-1728B52AA6E4}">
                <adec:decorative xmlns:adec="http://schemas.microsoft.com/office/drawing/2017/decorative" val="1"/>
              </a:ext>
            </a:extLst>
          </p:cNvPr>
          <p:cNvCxnSpPr>
            <a:cxnSpLocks/>
          </p:cNvCxnSpPr>
          <p:nvPr userDrawn="1"/>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4207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our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3514634" y="3200400"/>
            <a:ext cx="2371996"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3514634"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6305366"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6305214"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9096101"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9095794" y="1869866"/>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F469E94F-6F31-154E-B0B6-0A58AA11B9E7}"/>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1" name="Footer">
            <a:extLst>
              <a:ext uri="{FF2B5EF4-FFF2-40B4-BE49-F238E27FC236}">
                <a16:creationId xmlns:a16="http://schemas.microsoft.com/office/drawing/2014/main" id="{C0021F4C-85BA-564C-9F98-C20B479E7087}"/>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BB3327F8-6DDC-6B40-A60F-E353E24A8446}"/>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D597D50B-DA33-A548-81D9-F28E25590D3C}"/>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39991"/>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iv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2943227" y="3200400"/>
            <a:ext cx="1866892"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2943227"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5162552"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5162401"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7381879"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7422501" y="1869866"/>
            <a:ext cx="1156998" cy="1158495"/>
          </a:xfrm>
          <a:solidFill>
            <a:schemeClr val="bg1">
              <a:lumMod val="95000"/>
            </a:schemeClr>
          </a:solidFill>
          <a:ln>
            <a:noFill/>
          </a:ln>
        </p:spPr>
        <p:txBody>
          <a:bodyPr/>
          <a:lstStyle/>
          <a:p>
            <a:r>
              <a:rPr lang="en-US"/>
              <a:t>Click icon to add picture</a:t>
            </a:r>
            <a:endParaRPr lang="en-US" dirty="0"/>
          </a:p>
        </p:txBody>
      </p:sp>
      <p:sp>
        <p:nvSpPr>
          <p:cNvPr id="10" name="Content Placeholder 5">
            <a:extLst>
              <a:ext uri="{FF2B5EF4-FFF2-40B4-BE49-F238E27FC236}">
                <a16:creationId xmlns:a16="http://schemas.microsoft.com/office/drawing/2014/main" id="{F4E9F0E4-DAEA-9347-8C02-797AB514935C}"/>
              </a:ext>
            </a:extLst>
          </p:cNvPr>
          <p:cNvSpPr>
            <a:spLocks noGrp="1"/>
          </p:cNvSpPr>
          <p:nvPr>
            <p:ph idx="12"/>
          </p:nvPr>
        </p:nvSpPr>
        <p:spPr>
          <a:xfrm>
            <a:off x="9601206"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5 ">
            <a:extLst>
              <a:ext uri="{FF2B5EF4-FFF2-40B4-BE49-F238E27FC236}">
                <a16:creationId xmlns:a16="http://schemas.microsoft.com/office/drawing/2014/main" id="{91C03FFE-735B-B341-8749-04AACD2F46A6}"/>
              </a:ext>
            </a:extLst>
          </p:cNvPr>
          <p:cNvSpPr>
            <a:spLocks noGrp="1"/>
          </p:cNvSpPr>
          <p:nvPr>
            <p:ph type="pic" sz="quarter" idx="18"/>
          </p:nvPr>
        </p:nvSpPr>
        <p:spPr>
          <a:xfrm>
            <a:off x="9641674" y="1845618"/>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E33AE080-C45D-BA49-85D7-A97BFB177CE9}"/>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2" name="Footer">
            <a:extLst>
              <a:ext uri="{FF2B5EF4-FFF2-40B4-BE49-F238E27FC236}">
                <a16:creationId xmlns:a16="http://schemas.microsoft.com/office/drawing/2014/main" id="{A0795E08-EC07-DF44-AB22-42794D49E73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3" name="Page Number">
            <a:extLst>
              <a:ext uri="{FF2B5EF4-FFF2-40B4-BE49-F238E27FC236}">
                <a16:creationId xmlns:a16="http://schemas.microsoft.com/office/drawing/2014/main" id="{ACB081F5-3864-A947-B26D-D23D8B095057}"/>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4" name="Straight Connector">
            <a:extLst>
              <a:ext uri="{FF2B5EF4-FFF2-40B4-BE49-F238E27FC236}">
                <a16:creationId xmlns:a16="http://schemas.microsoft.com/office/drawing/2014/main" id="{B14E985F-1A60-2D4B-8AE2-1FFF8A08CCE0}"/>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83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ation Slide Centered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307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a:extLst>
              <a:ext uri="{FF2B5EF4-FFF2-40B4-BE49-F238E27FC236}">
                <a16:creationId xmlns:a16="http://schemas.microsoft.com/office/drawing/2014/main" id="{26733556-92E5-5049-8BF6-0C0F38CB89D6}"/>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6" name="Page Number">
            <a:extLst>
              <a:ext uri="{FF2B5EF4-FFF2-40B4-BE49-F238E27FC236}">
                <a16:creationId xmlns:a16="http://schemas.microsoft.com/office/drawing/2014/main" id="{39F43E14-EFDE-AD4F-B765-7423FE37D09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3215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ation Slide Left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arge Quotation Mark">
            <a:extLst>
              <a:ext uri="{FF2B5EF4-FFF2-40B4-BE49-F238E27FC236}">
                <a16:creationId xmlns:a16="http://schemas.microsoft.com/office/drawing/2014/main" id="{72B09A6E-277F-0544-A8B7-A52B8B75F8A4}"/>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790941" y="854914"/>
            <a:ext cx="1854926" cy="1815737"/>
          </a:xfrm>
          <a:prstGeom prst="rect">
            <a:avLst/>
          </a:prstGeom>
        </p:spPr>
      </p:pic>
    </p:spTree>
    <p:extLst>
      <p:ext uri="{BB962C8B-B14F-4D97-AF65-F5344CB8AC3E}">
        <p14:creationId xmlns:p14="http://schemas.microsoft.com/office/powerpoint/2010/main" val="58989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10" r:id="rId7"/>
    <p:sldLayoutId id="2147483852" r:id="rId8"/>
    <p:sldLayoutId id="2147483811" r:id="rId9"/>
    <p:sldLayoutId id="2147483853" r:id="rId10"/>
    <p:sldLayoutId id="2147483854" r:id="rId11"/>
    <p:sldLayoutId id="2147483857" r:id="rId12"/>
    <p:sldLayoutId id="2147483858" r:id="rId13"/>
    <p:sldLayoutId id="2147483859" r:id="rId14"/>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4085973"/>
      </p:ext>
    </p:extLst>
  </p:cSld>
  <p:clrMap bg1="lt1" tx1="dk1" bg2="lt2" tx2="dk2" accent1="accent1" accent2="accent2" accent3="accent3" accent4="accent4" accent5="accent5" accent6="accent6" hlink="hlink" folHlink="folHlink"/>
  <p:sldLayoutIdLst>
    <p:sldLayoutId id="2147483768" r:id="rId1"/>
    <p:sldLayoutId id="2147483832" r:id="rId2"/>
    <p:sldLayoutId id="2147483769" r:id="rId3"/>
    <p:sldLayoutId id="2147483771" r:id="rId4"/>
    <p:sldLayoutId id="2147483770" r:id="rId5"/>
    <p:sldLayoutId id="2147483772" r:id="rId6"/>
    <p:sldLayoutId id="2147483775" r:id="rId7"/>
    <p:sldLayoutId id="2147483774" r:id="rId8"/>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034280"/>
      </p:ext>
    </p:extLst>
  </p:cSld>
  <p:clrMap bg1="lt1" tx1="dk1" bg2="lt2" tx2="dk2" accent1="accent1" accent2="accent2" accent3="accent3" accent4="accent4" accent5="accent5" accent6="accent6" hlink="hlink" folHlink="folHlink"/>
  <p:sldLayoutIdLst>
    <p:sldLayoutId id="2147483818" r:id="rId1"/>
    <p:sldLayoutId id="2147483809"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08" r:id="rId11"/>
    <p:sldLayoutId id="2147483827" r:id="rId12"/>
    <p:sldLayoutId id="2147483828" r:id="rId13"/>
    <p:sldLayoutId id="2147483829" r:id="rId14"/>
    <p:sldLayoutId id="2147483830" r:id="rId15"/>
    <p:sldLayoutId id="2147483831" r:id="rId16"/>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hyperlink" Target="https://cstore.ucf.edu/product/gotham-font-bundle/" TargetMode="External"/><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hyperlink" Target="https://doi.org/10.3389/fnhum.2012.00278" TargetMode="Externa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a:bodyPr>
          <a:lstStyle/>
          <a:p>
            <a:r>
              <a:rPr lang="en-US" b="1" dirty="0"/>
              <a:t>NeuroGaze in Virtual Reality: Assessing an EEG and Eye Tracking Interface Against Traditional Virtual Reality Input Devices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by </a:t>
            </a:r>
          </a:p>
          <a:p>
            <a:r>
              <a:rPr lang="en-US" dirty="0"/>
              <a:t>Wanyea Barbel</a:t>
            </a:r>
          </a:p>
          <a:p>
            <a:r>
              <a:rPr lang="en-US" i="1" dirty="0"/>
              <a:t>B.S, Computer Science, University of Central Florida, 2024</a:t>
            </a:r>
          </a:p>
        </p:txBody>
      </p:sp>
    </p:spTree>
    <p:extLst>
      <p:ext uri="{BB962C8B-B14F-4D97-AF65-F5344CB8AC3E}">
        <p14:creationId xmlns:p14="http://schemas.microsoft.com/office/powerpoint/2010/main" val="35092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37850-13E5-EBAF-CEC8-92E441C44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5F5F7-B28F-DAA6-F49F-3AE53A6520E8}"/>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D5FEECAD-6B1D-40D1-71D2-5DF58B3B0D50}"/>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7CC0CA8C-F189-AEE3-404A-A572B9D181E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22550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38EF5-F2BB-36E5-631F-7DC4553441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5BF5F9-0D8D-EEA7-8124-2059C2BB669B}"/>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LITERATURE REVIEW</a:t>
            </a:r>
          </a:p>
        </p:txBody>
      </p:sp>
    </p:spTree>
    <p:extLst>
      <p:ext uri="{BB962C8B-B14F-4D97-AF65-F5344CB8AC3E}">
        <p14:creationId xmlns:p14="http://schemas.microsoft.com/office/powerpoint/2010/main" val="110958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4296B-6DE9-AEC3-4970-F0D6DE316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3487A-36F9-6B89-3E12-95F064DB3DF9}"/>
              </a:ext>
            </a:extLst>
          </p:cNvPr>
          <p:cNvSpPr>
            <a:spLocks noGrp="1"/>
          </p:cNvSpPr>
          <p:nvPr>
            <p:ph type="title"/>
          </p:nvPr>
        </p:nvSpPr>
        <p:spPr/>
        <p:txBody>
          <a:bodyPr/>
          <a:lstStyle/>
          <a:p>
            <a:r>
              <a:rPr lang="en-US" dirty="0"/>
              <a:t>Literature Review – Input Modalities in VR: VR Controllers</a:t>
            </a:r>
          </a:p>
        </p:txBody>
      </p:sp>
      <p:sp>
        <p:nvSpPr>
          <p:cNvPr id="3" name="Content Placeholder 2">
            <a:extLst>
              <a:ext uri="{FF2B5EF4-FFF2-40B4-BE49-F238E27FC236}">
                <a16:creationId xmlns:a16="http://schemas.microsoft.com/office/drawing/2014/main" id="{0CBB87AF-C923-F042-E43B-AF243CB34B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361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30F80-0211-51AA-399D-44FD82C72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C72CE-93D2-4DBC-E9E6-2588FC6992C6}"/>
              </a:ext>
            </a:extLst>
          </p:cNvPr>
          <p:cNvSpPr>
            <a:spLocks noGrp="1"/>
          </p:cNvSpPr>
          <p:nvPr>
            <p:ph type="title"/>
          </p:nvPr>
        </p:nvSpPr>
        <p:spPr/>
        <p:txBody>
          <a:bodyPr/>
          <a:lstStyle/>
          <a:p>
            <a:r>
              <a:rPr lang="en-US" dirty="0"/>
              <a:t>Literature Review – Input Modalities in VR: Eye Gaze</a:t>
            </a:r>
          </a:p>
        </p:txBody>
      </p:sp>
      <p:sp>
        <p:nvSpPr>
          <p:cNvPr id="3" name="Content Placeholder 2">
            <a:extLst>
              <a:ext uri="{FF2B5EF4-FFF2-40B4-BE49-F238E27FC236}">
                <a16:creationId xmlns:a16="http://schemas.microsoft.com/office/drawing/2014/main" id="{E4826396-4378-8984-FC1D-C85684A578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748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2E713-02D4-B4B5-1153-7756AA6B3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C85E6-7659-B12F-8E64-452F3CE80737}"/>
              </a:ext>
            </a:extLst>
          </p:cNvPr>
          <p:cNvSpPr>
            <a:spLocks noGrp="1"/>
          </p:cNvSpPr>
          <p:nvPr>
            <p:ph type="title"/>
          </p:nvPr>
        </p:nvSpPr>
        <p:spPr/>
        <p:txBody>
          <a:bodyPr/>
          <a:lstStyle/>
          <a:p>
            <a:r>
              <a:rPr lang="en-US" dirty="0"/>
              <a:t>Literature Review – Input Modalities in VR: Brain Computer Interfaces</a:t>
            </a:r>
          </a:p>
        </p:txBody>
      </p:sp>
      <p:sp>
        <p:nvSpPr>
          <p:cNvPr id="3" name="Content Placeholder 2">
            <a:extLst>
              <a:ext uri="{FF2B5EF4-FFF2-40B4-BE49-F238E27FC236}">
                <a16:creationId xmlns:a16="http://schemas.microsoft.com/office/drawing/2014/main" id="{2BB3E255-2B21-767C-AFEC-FA806E3B2A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926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6525-3F37-EE17-DB6B-AF7566B79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65D019-7D74-4EC5-B674-2CA23DED1CE4}"/>
              </a:ext>
            </a:extLst>
          </p:cNvPr>
          <p:cNvSpPr txBox="1"/>
          <p:nvPr/>
        </p:nvSpPr>
        <p:spPr>
          <a:xfrm>
            <a:off x="2625306" y="3218086"/>
            <a:ext cx="6941388"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SOFTWARE &amp; SYSTEM DESIGN - NEUROGAZE</a:t>
            </a:r>
          </a:p>
        </p:txBody>
      </p:sp>
    </p:spTree>
    <p:extLst>
      <p:ext uri="{BB962C8B-B14F-4D97-AF65-F5344CB8AC3E}">
        <p14:creationId xmlns:p14="http://schemas.microsoft.com/office/powerpoint/2010/main" val="278451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563B2-043E-D449-D8A0-C0CB0E27D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75722-625B-CDEE-8FC1-3B707EF9F5E4}"/>
              </a:ext>
            </a:extLst>
          </p:cNvPr>
          <p:cNvSpPr>
            <a:spLocks noGrp="1"/>
          </p:cNvSpPr>
          <p:nvPr>
            <p:ph type="title"/>
          </p:nvPr>
        </p:nvSpPr>
        <p:spPr/>
        <p:txBody>
          <a:bodyPr/>
          <a:lstStyle/>
          <a:p>
            <a:r>
              <a:rPr lang="en-US" dirty="0"/>
              <a:t>Software &amp; System Design: System Overview</a:t>
            </a:r>
          </a:p>
        </p:txBody>
      </p:sp>
      <p:sp>
        <p:nvSpPr>
          <p:cNvPr id="3" name="Content Placeholder 2">
            <a:extLst>
              <a:ext uri="{FF2B5EF4-FFF2-40B4-BE49-F238E27FC236}">
                <a16:creationId xmlns:a16="http://schemas.microsoft.com/office/drawing/2014/main" id="{9030E16A-D6B9-DB2E-88BE-47076B196C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8364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4786-3624-5012-831D-BCCD626F6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103EF-567D-5C22-40D5-0D3C06DCA653}"/>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ED252F9-D8B6-A0AE-2EE7-8371FF1174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2389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04119-F7E7-7702-4AD4-F021B7AE4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1C319-45F1-4C40-BE53-71B7D4D86C57}"/>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CE63A8E-44FA-E003-0552-CAB9955A20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750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27596-6B21-6CE8-D4D8-E60193A93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E46DE-69CA-3147-1F20-A5A427C3C3E0}"/>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29F10B4D-A347-D3E1-4DB0-446ECD784F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956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2E860F-7E42-0D14-04F5-008A32550784}"/>
              </a:ext>
            </a:extLst>
          </p:cNvPr>
          <p:cNvSpPr>
            <a:spLocks noGrp="1"/>
          </p:cNvSpPr>
          <p:nvPr>
            <p:ph type="body" sz="quarter" idx="10"/>
          </p:nvPr>
        </p:nvSpPr>
        <p:spPr>
          <a:xfrm>
            <a:off x="1302948" y="1863305"/>
            <a:ext cx="9586104" cy="3915674"/>
          </a:xfrm>
        </p:spPr>
        <p:txBody>
          <a:bodyPr/>
          <a:lstStyle/>
          <a:p>
            <a:pPr marL="0" indent="0" algn="ctr">
              <a:buNone/>
            </a:pPr>
            <a:r>
              <a:rPr lang="en-US" sz="1400" b="0" i="0" u="none" strike="noStrike" baseline="0" dirty="0">
                <a:latin typeface="Gotham Black"/>
              </a:rPr>
              <a:t>Presenting NeuroGaze, a novel Virtual Reality (VR) interface that integrates electroencephalogram (EEG) and eye-tracking technologies to enhance user interaction within virtual environments (VEs). Diverging from traditional VR input devices, NeuroGaze allows users to select objects in a VE through gaze direction and cognitive intent, captured via EEG signals. The research assesses </a:t>
            </a:r>
            <a:r>
              <a:rPr lang="en-US" sz="1400" b="0" i="0" u="none" strike="noStrike" baseline="0" dirty="0" err="1">
                <a:latin typeface="Gotham Black"/>
              </a:rPr>
              <a:t>NeuroGaze's</a:t>
            </a:r>
            <a:r>
              <a:rPr lang="en-US" sz="1400" b="0" i="0" u="none" strike="noStrike" baseline="0" dirty="0">
                <a:latin typeface="Gotham Black"/>
              </a:rPr>
              <a:t> performance against conventional input devices such as VR controllers and eye gaze combined with hand gestures. The experiment, conducted with 20 participants, evaluates task completion time, accuracy, cognitive load through the NASA-TLX surveys and user preference through a Post Evaluation survey. Results indicate that while NeuroGaze presents a learning curve, evidenced by longer average task durations, it potentially offers a more accurate selection method with lower cognitive load, as suggested by its lower error rate and significant different in NASA-TLX scores for some subscales. This study highlights the viability of incorporating biometric inputs for more accessible and less demanding VR interactions. Future work aims to explore a multimodal EEG-Functional near infrared spectroscopy (</a:t>
            </a:r>
            <a:r>
              <a:rPr lang="en-US" sz="1400" b="0" i="0" u="none" strike="noStrike" baseline="0" dirty="0" err="1">
                <a:latin typeface="Gotham Black"/>
              </a:rPr>
              <a:t>fNIRS</a:t>
            </a:r>
            <a:r>
              <a:rPr lang="en-US" sz="1400" b="0" i="0" u="none" strike="noStrike" baseline="0" dirty="0">
                <a:latin typeface="Gotham Black"/>
              </a:rPr>
              <a:t>) approach, further develop machine learning models for EEG signal classification, and extend system capabilities to dynamic objects selection, highlighting the progressive direction for the use of Brain Computer Interfaces (BCI) in virtual environments. </a:t>
            </a:r>
            <a:endParaRPr lang="en-US" sz="1400" dirty="0">
              <a:latin typeface="Gotham Black"/>
            </a:endParaRPr>
          </a:p>
        </p:txBody>
      </p:sp>
      <p:sp>
        <p:nvSpPr>
          <p:cNvPr id="3" name="TextBox 2">
            <a:extLst>
              <a:ext uri="{FF2B5EF4-FFF2-40B4-BE49-F238E27FC236}">
                <a16:creationId xmlns:a16="http://schemas.microsoft.com/office/drawing/2014/main" id="{9B739F63-CEAE-01B4-29D3-07FA51427517}"/>
              </a:ext>
            </a:extLst>
          </p:cNvPr>
          <p:cNvSpPr txBox="1"/>
          <p:nvPr/>
        </p:nvSpPr>
        <p:spPr>
          <a:xfrm>
            <a:off x="3508075" y="1173193"/>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ABSTRACT</a:t>
            </a:r>
          </a:p>
        </p:txBody>
      </p:sp>
    </p:spTree>
    <p:extLst>
      <p:ext uri="{BB962C8B-B14F-4D97-AF65-F5344CB8AC3E}">
        <p14:creationId xmlns:p14="http://schemas.microsoft.com/office/powerpoint/2010/main" val="341453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0BC07-EF42-7935-BD6F-E6377D403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C2D65-BFD5-F01A-FDFF-2AFFDB884AB9}"/>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0AED5292-263E-7EC6-C7E4-3CFAF8183A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690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834B-29CD-E82C-C3F9-C5C9DAE74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06DAF-CACF-8FB6-ACAD-47AF7DA034A8}"/>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19A1A9E4-5AAE-5C18-EC99-AE0F444F02C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1941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07822-A4B3-809B-7AF2-C6A1704FF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614CE-9857-9D89-EA31-A688A0C53411}"/>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3DAE21B6-9E46-9907-4BAE-8A074E7162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609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4DC6C-5F16-3B34-9C49-423A8177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623F6-5284-3594-9609-3074D9947706}"/>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97D5DD98-D8F3-AD5B-3BE1-B8A82D5711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9367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C5FB1-C748-2E1D-B39D-5A77A8E9C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9083A-2744-F19A-F3CF-51B94295984D}"/>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11F40A06-0218-EBF1-E7C6-DF68760A57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192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D6D3C-6924-743D-BFCC-16A690A12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30479-9166-9FDF-7F35-834870C81247}"/>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640FA17E-F443-76CD-DDC0-8510634E138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185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D03A-F95D-86F4-F854-3B029A8B2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BAA6A-DDFA-80B5-C102-B6271BBFA8F3}"/>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3A7EF207-86B0-748E-0200-5C1698525D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7958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D47E-4DE9-FE66-DD49-20DA55928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B74DB-4D1F-7755-FCF6-840B1EA376AA}"/>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E4561CC2-B3B2-8AD6-C5E5-BC6C518552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83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9D37A-F64E-EBA8-5B79-BA2675223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4F672-AF16-C39A-D3C1-8E84B78E1C31}"/>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B23545ED-5342-768F-E034-6B678E3DED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0715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8FD-3801-17C1-E9C7-543679E06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189F0-FA72-DBFF-FF9E-BD6139794514}"/>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2425D9C9-2799-7568-6ED3-948B859771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977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F31-B600-894A-93F8-508A32AA93E2}"/>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0B5FDF25-EC16-A44A-AF96-05A2C88CBFBE}"/>
              </a:ext>
            </a:extLst>
          </p:cNvPr>
          <p:cNvSpPr>
            <a:spLocks noGrp="1"/>
          </p:cNvSpPr>
          <p:nvPr>
            <p:ph idx="1"/>
          </p:nvPr>
        </p:nvSpPr>
        <p:spPr>
          <a:xfrm>
            <a:off x="1104907" y="2538770"/>
            <a:ext cx="4398745" cy="3194280"/>
          </a:xfrm>
        </p:spPr>
        <p:txBody>
          <a:bodyPr numCol="1">
            <a:noAutofit/>
          </a:body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1</a:t>
            </a:r>
            <a:r>
              <a:rPr lang="en-US" sz="2000" dirty="0">
                <a:solidFill>
                  <a:prstClr val="black"/>
                </a:solidFill>
                <a:highlight>
                  <a:srgbClr val="F9C423"/>
                </a:highlight>
              </a:rPr>
              <a:t> </a:t>
            </a:r>
            <a:r>
              <a:rPr lang="en-US" sz="2000" dirty="0">
                <a:solidFill>
                  <a:prstClr val="black"/>
                </a:solidFill>
              </a:rPr>
              <a:t> </a:t>
            </a:r>
            <a:r>
              <a:rPr lang="en-US" sz="2000" dirty="0"/>
              <a:t>Introduction</a:t>
            </a:r>
          </a:p>
          <a:p>
            <a:pPr marL="0" indent="0">
              <a:buNone/>
            </a:pPr>
            <a:r>
              <a:rPr lang="en-US" sz="2000" dirty="0">
                <a:highlight>
                  <a:srgbClr val="F9C423"/>
                </a:highlight>
              </a:rPr>
              <a:t> </a:t>
            </a:r>
            <a:r>
              <a:rPr lang="en-US" sz="2000" b="1" dirty="0">
                <a:solidFill>
                  <a:schemeClr val="tx1"/>
                </a:solidFill>
                <a:highlight>
                  <a:srgbClr val="F9C423"/>
                </a:highlight>
                <a:latin typeface="Gotham Bold" pitchFamily="2" charset="0"/>
                <a:cs typeface="Gotham Bold" pitchFamily="2" charset="0"/>
              </a:rPr>
              <a:t>2</a:t>
            </a:r>
            <a:r>
              <a:rPr lang="en-US" sz="2000" dirty="0">
                <a:highlight>
                  <a:srgbClr val="F9C423"/>
                </a:highlight>
              </a:rPr>
              <a:t> </a:t>
            </a:r>
            <a:r>
              <a:rPr lang="en-US" sz="2000" dirty="0"/>
              <a:t> Literature Review</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3</a:t>
            </a:r>
            <a:r>
              <a:rPr lang="en-US" sz="2000" dirty="0">
                <a:solidFill>
                  <a:prstClr val="black"/>
                </a:solidFill>
                <a:highlight>
                  <a:srgbClr val="F9C423"/>
                </a:highlight>
              </a:rPr>
              <a:t> </a:t>
            </a:r>
            <a:r>
              <a:rPr lang="en-US" sz="2000" dirty="0">
                <a:solidFill>
                  <a:prstClr val="black"/>
                </a:solidFill>
              </a:rPr>
              <a:t> </a:t>
            </a:r>
            <a:r>
              <a:rPr lang="en-US" sz="2000" dirty="0"/>
              <a:t>Software &amp; System Design - NeuroGaze</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4</a:t>
            </a:r>
            <a:r>
              <a:rPr lang="en-US" sz="2000" dirty="0">
                <a:solidFill>
                  <a:prstClr val="black"/>
                </a:solidFill>
                <a:highlight>
                  <a:srgbClr val="F9C423"/>
                </a:highlight>
              </a:rPr>
              <a:t> </a:t>
            </a:r>
            <a:r>
              <a:rPr lang="en-US" sz="2000" dirty="0">
                <a:solidFill>
                  <a:prstClr val="black"/>
                </a:solidFill>
              </a:rPr>
              <a:t> </a:t>
            </a:r>
            <a:r>
              <a:rPr lang="en-US" sz="2000" dirty="0"/>
              <a:t>User Study</a:t>
            </a:r>
          </a:p>
          <a:p>
            <a:pPr marL="0" indent="0">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p:txBody>
      </p:sp>
      <p:sp>
        <p:nvSpPr>
          <p:cNvPr id="6" name="Content Placeholder 2">
            <a:extLst>
              <a:ext uri="{FF2B5EF4-FFF2-40B4-BE49-F238E27FC236}">
                <a16:creationId xmlns:a16="http://schemas.microsoft.com/office/drawing/2014/main" id="{473340FF-E5FE-D648-B144-FD8F5F4089B2}"/>
              </a:ext>
            </a:extLst>
          </p:cNvPr>
          <p:cNvSpPr txBox="1">
            <a:spLocks/>
          </p:cNvSpPr>
          <p:nvPr/>
        </p:nvSpPr>
        <p:spPr>
          <a:xfrm>
            <a:off x="6688350" y="2538770"/>
            <a:ext cx="4625915" cy="3194280"/>
          </a:xfrm>
          <a:prstGeom prst="rect">
            <a:avLst/>
          </a:prstGeom>
        </p:spPr>
        <p:txBody>
          <a:bodyPr vert="horz" lIns="0" tIns="0" rIns="0" bIns="0" numCol="1"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5</a:t>
            </a:r>
            <a:r>
              <a:rPr lang="en-US" sz="2000" dirty="0">
                <a:solidFill>
                  <a:prstClr val="black"/>
                </a:solidFill>
                <a:highlight>
                  <a:srgbClr val="F9C423"/>
                </a:highlight>
              </a:rPr>
              <a:t> </a:t>
            </a:r>
            <a:r>
              <a:rPr lang="en-US" sz="2000" dirty="0">
                <a:solidFill>
                  <a:prstClr val="black"/>
                </a:solidFill>
              </a:rPr>
              <a:t> </a:t>
            </a:r>
            <a:r>
              <a:rPr lang="en-US" sz="2000" dirty="0"/>
              <a:t>Future Work</a:t>
            </a:r>
          </a:p>
          <a:p>
            <a:pPr marL="0" indent="0">
              <a:buFont typeface="Arial" panose="020B0604020202020204" pitchFamily="34" charset="0"/>
              <a:buNone/>
            </a:pPr>
            <a:r>
              <a:rPr lang="en-US" sz="2000" b="1" dirty="0">
                <a:solidFill>
                  <a:schemeClr val="tx1"/>
                </a:solidFill>
                <a:highlight>
                  <a:srgbClr val="F9C423"/>
                </a:highlight>
                <a:latin typeface="Gotham Bold" pitchFamily="2" charset="0"/>
                <a:cs typeface="Gotham Bold" pitchFamily="2" charset="0"/>
              </a:rPr>
              <a:t> 6</a:t>
            </a:r>
            <a:r>
              <a:rPr lang="en-US" sz="2000" dirty="0">
                <a:highlight>
                  <a:srgbClr val="F9C423"/>
                </a:highlight>
              </a:rPr>
              <a:t> </a:t>
            </a:r>
            <a:r>
              <a:rPr lang="en-US" sz="2000" dirty="0"/>
              <a:t> Conclusion</a:t>
            </a:r>
          </a:p>
          <a:p>
            <a:pPr marL="0" indent="0">
              <a:buNone/>
            </a:pPr>
            <a:r>
              <a:rPr lang="en-US" b="1" dirty="0">
                <a:solidFill>
                  <a:schemeClr val="tx1"/>
                </a:solidFill>
                <a:highlight>
                  <a:srgbClr val="F9C423"/>
                </a:highlight>
                <a:latin typeface="Gotham Bold" pitchFamily="2" charset="0"/>
              </a:rPr>
              <a:t> </a:t>
            </a:r>
            <a:r>
              <a:rPr lang="en-US" sz="2000" b="1" dirty="0">
                <a:solidFill>
                  <a:schemeClr val="tx1"/>
                </a:solidFill>
                <a:highlight>
                  <a:srgbClr val="F9C423"/>
                </a:highlight>
                <a:latin typeface="Gotham Bold" pitchFamily="2" charset="0"/>
              </a:rPr>
              <a:t>7</a:t>
            </a:r>
            <a:r>
              <a:rPr lang="en-US" sz="2000" dirty="0">
                <a:highlight>
                  <a:srgbClr val="F9C423"/>
                </a:highlight>
              </a:rPr>
              <a:t> </a:t>
            </a:r>
            <a:r>
              <a:rPr lang="en-US" sz="2000" dirty="0"/>
              <a:t> References</a:t>
            </a:r>
          </a:p>
          <a:p>
            <a:pPr marL="0" indent="0">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p:txBody>
      </p:sp>
    </p:spTree>
    <p:extLst>
      <p:ext uri="{BB962C8B-B14F-4D97-AF65-F5344CB8AC3E}">
        <p14:creationId xmlns:p14="http://schemas.microsoft.com/office/powerpoint/2010/main" val="2648414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25CC1-98EA-5283-D182-FCA492784D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ADABE3-37F7-6E3D-7A6A-721FF9C8E7DF}"/>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USER STUDY</a:t>
            </a:r>
          </a:p>
        </p:txBody>
      </p:sp>
    </p:spTree>
    <p:extLst>
      <p:ext uri="{BB962C8B-B14F-4D97-AF65-F5344CB8AC3E}">
        <p14:creationId xmlns:p14="http://schemas.microsoft.com/office/powerpoint/2010/main" val="385355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A5359-139F-D47A-C772-566A925F5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2CDA8-2084-FBE7-C085-FCA3BEBAF2E5}"/>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5F9C8475-E02D-0B04-AD43-D1F2003C75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9692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0BDF-ADF2-E479-F3B8-E9B397905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15462-8542-62D1-0BD6-972DC1B55724}"/>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03705A19-3450-AE86-FCAC-B081281348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0065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F8704-6AA6-B98B-1C70-5EAE55AC0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03A1F-2131-D904-8B3C-D15642941147}"/>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806EFAB5-8707-446A-FFAA-76BCD85980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5585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6F30D-E407-8C08-2029-6B7CAA760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9A461-1FAB-A091-C065-7C9E90C7F153}"/>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F6F91C1E-A8CD-0645-B27C-9D5E765F9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022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C6123-58F9-DC6D-F155-F528096C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0C3D1-17B8-D965-D8F5-1AEADEE00B35}"/>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8FC302FE-1328-279A-4F9D-24ED606AD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60625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F9AE4-2DD0-FD91-79A5-31CDFE0B7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049F7-4E11-09D4-BACE-3A1AB3FB9A59}"/>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1F08B377-7FEA-333E-C7AE-8AAD991DDB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6572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08991-1B2E-C007-456F-555571346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D585F-1BB3-2DB2-4C58-3CE1ECC4517F}"/>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0A96409C-C3DF-DF5B-8B74-C2125BC2F2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2482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7BEB7-6FE2-41A7-2EB9-C8434178E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478C8-993A-7D08-EF02-68E4E1F54F44}"/>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094005A9-D22B-A890-F9F9-A4FFBCEDF4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776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7584-CE09-1CEA-9DF5-8D80F41D0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414E0-FB26-B90E-5BA2-70744B340E62}"/>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AD9C581E-B3E7-D790-DACB-EA9A5C7733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486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A63C5-3F1F-356F-3C8B-FF3693ACBF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13131A-74CF-0F6B-EBAC-ADBE0F0585F4}"/>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INTRODUCTION</a:t>
            </a:r>
          </a:p>
        </p:txBody>
      </p:sp>
    </p:spTree>
    <p:extLst>
      <p:ext uri="{BB962C8B-B14F-4D97-AF65-F5344CB8AC3E}">
        <p14:creationId xmlns:p14="http://schemas.microsoft.com/office/powerpoint/2010/main" val="1961575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9E08F-E504-AA07-142C-60DF837E00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7E1F6-7245-C237-B707-933783BEFC40}"/>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FUTURE WORK</a:t>
            </a:r>
          </a:p>
        </p:txBody>
      </p:sp>
    </p:spTree>
    <p:extLst>
      <p:ext uri="{BB962C8B-B14F-4D97-AF65-F5344CB8AC3E}">
        <p14:creationId xmlns:p14="http://schemas.microsoft.com/office/powerpoint/2010/main" val="2581958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EC073-BCC9-37E0-84E1-4E3F53169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72A33-1EB8-825B-86CC-E25F0CB67091}"/>
              </a:ext>
            </a:extLst>
          </p:cNvPr>
          <p:cNvSpPr>
            <a:spLocks noGrp="1"/>
          </p:cNvSpPr>
          <p:nvPr>
            <p:ph type="title"/>
          </p:nvPr>
        </p:nvSpPr>
        <p:spPr>
          <a:xfrm>
            <a:off x="1104900" y="1124950"/>
            <a:ext cx="9982199" cy="981801"/>
          </a:xfrm>
        </p:spPr>
        <p:txBody>
          <a:bodyPr/>
          <a:lstStyle/>
          <a:p>
            <a:r>
              <a:rPr lang="en-US" dirty="0"/>
              <a:t>Future Work: Addressing Ergonomics &amp; Limitations</a:t>
            </a:r>
          </a:p>
        </p:txBody>
      </p:sp>
      <p:sp>
        <p:nvSpPr>
          <p:cNvPr id="3" name="Content Placeholder 2">
            <a:extLst>
              <a:ext uri="{FF2B5EF4-FFF2-40B4-BE49-F238E27FC236}">
                <a16:creationId xmlns:a16="http://schemas.microsoft.com/office/drawing/2014/main" id="{F0925EE0-51C4-E899-F048-FCF46F52A109}"/>
              </a:ext>
            </a:extLst>
          </p:cNvPr>
          <p:cNvSpPr>
            <a:spLocks noGrp="1"/>
          </p:cNvSpPr>
          <p:nvPr>
            <p:ph idx="1"/>
          </p:nvPr>
        </p:nvSpPr>
        <p:spPr/>
        <p:txBody>
          <a:bodyPr/>
          <a:lstStyle/>
          <a:p>
            <a:r>
              <a:rPr lang="en-US" dirty="0" err="1"/>
              <a:t>Dwdw</a:t>
            </a:r>
            <a:endParaRPr lang="en-US" dirty="0"/>
          </a:p>
          <a:p>
            <a:r>
              <a:rPr lang="en-US" dirty="0" err="1"/>
              <a:t>Dwdwd</a:t>
            </a:r>
            <a:endParaRPr lang="en-US" dirty="0"/>
          </a:p>
          <a:p>
            <a:r>
              <a:rPr lang="en-US" dirty="0" err="1"/>
              <a:t>Wdwddw</a:t>
            </a:r>
            <a:endParaRPr lang="en-US" dirty="0"/>
          </a:p>
          <a:p>
            <a:r>
              <a:rPr lang="en-US" dirty="0" err="1"/>
              <a:t>Dwdwdw</a:t>
            </a:r>
            <a:endParaRPr lang="en-US" dirty="0"/>
          </a:p>
          <a:p>
            <a:r>
              <a:rPr lang="en-US" dirty="0"/>
              <a:t>Universal only pays me so much… </a:t>
            </a:r>
          </a:p>
        </p:txBody>
      </p:sp>
    </p:spTree>
    <p:extLst>
      <p:ext uri="{BB962C8B-B14F-4D97-AF65-F5344CB8AC3E}">
        <p14:creationId xmlns:p14="http://schemas.microsoft.com/office/powerpoint/2010/main" val="1602832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C4095-A86D-7F63-EDAC-A10C796BE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732180-CAA0-33C4-26C8-576A97303FC3}"/>
              </a:ext>
            </a:extLst>
          </p:cNvPr>
          <p:cNvSpPr>
            <a:spLocks noGrp="1"/>
          </p:cNvSpPr>
          <p:nvPr>
            <p:ph type="title"/>
          </p:nvPr>
        </p:nvSpPr>
        <p:spPr>
          <a:xfrm>
            <a:off x="1104900" y="1124950"/>
            <a:ext cx="9982199" cy="981801"/>
          </a:xfrm>
        </p:spPr>
        <p:txBody>
          <a:bodyPr/>
          <a:lstStyle/>
          <a:p>
            <a:r>
              <a:rPr lang="en-US" dirty="0"/>
              <a:t>Future Work: Other Non-invasive BCIs</a:t>
            </a:r>
          </a:p>
        </p:txBody>
      </p:sp>
      <p:sp>
        <p:nvSpPr>
          <p:cNvPr id="3" name="Content Placeholder 2">
            <a:extLst>
              <a:ext uri="{FF2B5EF4-FFF2-40B4-BE49-F238E27FC236}">
                <a16:creationId xmlns:a16="http://schemas.microsoft.com/office/drawing/2014/main" id="{908C1AE1-80F0-C1F0-E452-CADAEEA531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2427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D5B29-EC89-DB7A-9AB1-117B3531A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81235-DA9B-A05A-C230-1678C650B625}"/>
              </a:ext>
            </a:extLst>
          </p:cNvPr>
          <p:cNvSpPr>
            <a:spLocks noGrp="1"/>
          </p:cNvSpPr>
          <p:nvPr>
            <p:ph type="title"/>
          </p:nvPr>
        </p:nvSpPr>
        <p:spPr>
          <a:xfrm>
            <a:off x="1104900" y="1124950"/>
            <a:ext cx="9982199" cy="981801"/>
          </a:xfrm>
        </p:spPr>
        <p:txBody>
          <a:bodyPr/>
          <a:lstStyle/>
          <a:p>
            <a:r>
              <a:rPr lang="en-US" dirty="0"/>
              <a:t>Future Work: Experimental Design Improvements</a:t>
            </a:r>
          </a:p>
        </p:txBody>
      </p:sp>
      <p:sp>
        <p:nvSpPr>
          <p:cNvPr id="3" name="Content Placeholder 2">
            <a:extLst>
              <a:ext uri="{FF2B5EF4-FFF2-40B4-BE49-F238E27FC236}">
                <a16:creationId xmlns:a16="http://schemas.microsoft.com/office/drawing/2014/main" id="{00FA5734-1368-AA15-44D4-A1E12A60AB0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1469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16FB0-1B59-6110-6837-C616635E43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64EAD5-9FA8-0DA0-4BB3-9C65DDB30C67}"/>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CONCLUSION</a:t>
            </a:r>
          </a:p>
        </p:txBody>
      </p:sp>
    </p:spTree>
    <p:extLst>
      <p:ext uri="{BB962C8B-B14F-4D97-AF65-F5344CB8AC3E}">
        <p14:creationId xmlns:p14="http://schemas.microsoft.com/office/powerpoint/2010/main" val="1068307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8191F-810D-E615-193B-5A22BB1E0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8477A-4B61-C8D7-73FA-2903F0E1DE27}"/>
              </a:ext>
            </a:extLst>
          </p:cNvPr>
          <p:cNvSpPr>
            <a:spLocks noGrp="1"/>
          </p:cNvSpPr>
          <p:nvPr>
            <p:ph type="title"/>
          </p:nvPr>
        </p:nvSpPr>
        <p:spPr>
          <a:xfrm>
            <a:off x="1104900" y="1124950"/>
            <a:ext cx="9982199" cy="981801"/>
          </a:xfrm>
        </p:spPr>
        <p:txBody>
          <a:bodyPr/>
          <a:lstStyle/>
          <a:p>
            <a:r>
              <a:rPr lang="en-US" dirty="0"/>
              <a:t>Conclusion</a:t>
            </a:r>
          </a:p>
        </p:txBody>
      </p:sp>
      <p:sp>
        <p:nvSpPr>
          <p:cNvPr id="3" name="Content Placeholder 2">
            <a:extLst>
              <a:ext uri="{FF2B5EF4-FFF2-40B4-BE49-F238E27FC236}">
                <a16:creationId xmlns:a16="http://schemas.microsoft.com/office/drawing/2014/main" id="{4BE1CBBA-6563-8891-40B8-A25903C7FD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2891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p:txBody>
          <a:bodyPr/>
          <a:lstStyle/>
          <a:p>
            <a:r>
              <a:rPr lang="en-US" dirty="0"/>
              <a:t>INSERTING A NEW SLIDE</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723900" y="2638696"/>
            <a:ext cx="10744200" cy="2391105"/>
          </a:xfrm>
        </p:spPr>
        <p:txBody>
          <a:bodyPr/>
          <a:lstStyle/>
          <a:p>
            <a:pPr marL="0" indent="0">
              <a:buNone/>
            </a:pPr>
            <a:r>
              <a:rPr lang="en-US" dirty="0"/>
              <a:t>To insert a new slide, go to the “Home” Tab and click on the drop-down arrow next to “New Slide.” From there, you may select a slide layout from pre-made templates.</a:t>
            </a:r>
          </a:p>
          <a:p>
            <a:pPr marL="0" indent="0">
              <a:buNone/>
            </a:pPr>
            <a:r>
              <a:rPr lang="en-US" dirty="0"/>
              <a:t>These will give you a starting point for your presentation, but you may need to make slight modifications — such as font size and text-box placement — based on the length of your content.</a:t>
            </a:r>
          </a:p>
        </p:txBody>
      </p:sp>
    </p:spTree>
    <p:extLst>
      <p:ext uri="{BB962C8B-B14F-4D97-AF65-F5344CB8AC3E}">
        <p14:creationId xmlns:p14="http://schemas.microsoft.com/office/powerpoint/2010/main" val="3122194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D69-859E-2F4B-A2D6-55364C11687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D9BECCE-4C5E-1D4D-8B1A-523FBFC19033}"/>
              </a:ext>
            </a:extLst>
          </p:cNvPr>
          <p:cNvSpPr>
            <a:spLocks noGrp="1"/>
          </p:cNvSpPr>
          <p:nvPr>
            <p:ph idx="1"/>
          </p:nvPr>
        </p:nvSpPr>
        <p:spPr>
          <a:xfrm>
            <a:off x="6553200" y="2275840"/>
            <a:ext cx="4914899" cy="3858262"/>
          </a:xfrm>
        </p:spPr>
        <p:txBody>
          <a:bodyPr/>
          <a:lstStyle/>
          <a:p>
            <a:pPr marL="0" indent="0">
              <a:buNone/>
            </a:pPr>
            <a:r>
              <a:rPr lang="en-US" sz="1400" b="1" dirty="0">
                <a:highlight>
                  <a:srgbClr val="F9C423"/>
                </a:highlight>
                <a:latin typeface="Gotham Bold" pitchFamily="2" charset="0"/>
                <a:cs typeface="Gotham Bold" pitchFamily="2" charset="0"/>
              </a:rPr>
              <a:t>FOOTER AND PAGE NUMBERS</a:t>
            </a:r>
            <a:br>
              <a:rPr lang="en-US" sz="1400" b="1" dirty="0">
                <a:highlight>
                  <a:srgbClr val="F9C423"/>
                </a:highlight>
                <a:latin typeface="Gotham Bold" pitchFamily="2" charset="0"/>
                <a:cs typeface="Gotham Bold" pitchFamily="2" charset="0"/>
              </a:rPr>
            </a:br>
            <a:r>
              <a:rPr lang="en-US" sz="1400" dirty="0"/>
              <a:t>Slides with white backgrounds include a footer with the name of the university and page numbers that update automatically.</a:t>
            </a:r>
            <a:endParaRPr lang="en-US" sz="1400" b="1" dirty="0">
              <a:latin typeface="Gotham Bold" pitchFamily="2" charset="0"/>
              <a:cs typeface="Gotham Bold" pitchFamily="2" charset="0"/>
            </a:endParaRPr>
          </a:p>
          <a:p>
            <a:pPr marL="0" indent="0">
              <a:buNone/>
            </a:pPr>
            <a:r>
              <a:rPr lang="en-US" sz="1400" b="1" dirty="0">
                <a:highlight>
                  <a:srgbClr val="F9C423"/>
                </a:highlight>
                <a:latin typeface="Gotham Bold" pitchFamily="2" charset="0"/>
                <a:cs typeface="Gotham Bold" pitchFamily="2" charset="0"/>
              </a:rPr>
              <a:t>GUIDES</a:t>
            </a:r>
            <a:br>
              <a:rPr lang="en-US" sz="1400" b="1" dirty="0">
                <a:highlight>
                  <a:srgbClr val="F9C423"/>
                </a:highlight>
                <a:latin typeface="Gotham Bold" pitchFamily="2" charset="0"/>
                <a:cs typeface="Gotham Bold" pitchFamily="2" charset="0"/>
              </a:rPr>
            </a:br>
            <a:r>
              <a:rPr lang="en-US" sz="1400" dirty="0"/>
              <a:t>To assist with layouts, all slides include guidelines with suggested margins. Guides can be turned on and off under “View,” and then “Guides.”</a:t>
            </a:r>
            <a:br>
              <a:rPr lang="en-US" sz="1400" dirty="0"/>
            </a:br>
            <a:endParaRPr lang="en-US" dirty="0"/>
          </a:p>
        </p:txBody>
      </p:sp>
      <p:sp>
        <p:nvSpPr>
          <p:cNvPr id="8" name="Picture Placeholder 7">
            <a:extLst>
              <a:ext uri="{FF2B5EF4-FFF2-40B4-BE49-F238E27FC236}">
                <a16:creationId xmlns:a16="http://schemas.microsoft.com/office/drawing/2014/main" id="{A0F719E9-E61F-9F41-AC80-7FE2BB6E61A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690427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B78-0083-0D4C-80FF-9DCDBB7FF23B}"/>
              </a:ext>
            </a:extLst>
          </p:cNvPr>
          <p:cNvSpPr>
            <a:spLocks noGrp="1"/>
          </p:cNvSpPr>
          <p:nvPr>
            <p:ph type="title"/>
          </p:nvPr>
        </p:nvSpPr>
        <p:spPr/>
        <p:txBody>
          <a:bodyPr/>
          <a:lstStyle/>
          <a:p>
            <a:r>
              <a:rPr lang="en-US" dirty="0"/>
              <a:t>ADJUSTING TEXT</a:t>
            </a:r>
          </a:p>
        </p:txBody>
      </p:sp>
      <p:sp>
        <p:nvSpPr>
          <p:cNvPr id="3" name="Content Placeholder 2">
            <a:extLst>
              <a:ext uri="{FF2B5EF4-FFF2-40B4-BE49-F238E27FC236}">
                <a16:creationId xmlns:a16="http://schemas.microsoft.com/office/drawing/2014/main" id="{9785DCC8-DAF1-D543-8FA4-0D6AE35E2DB3}"/>
              </a:ext>
            </a:extLst>
          </p:cNvPr>
          <p:cNvSpPr>
            <a:spLocks noGrp="1"/>
          </p:cNvSpPr>
          <p:nvPr>
            <p:ph idx="1"/>
          </p:nvPr>
        </p:nvSpPr>
        <p:spPr/>
        <p:txBody>
          <a:bodyPr/>
          <a:lstStyle/>
          <a:p>
            <a:r>
              <a:rPr lang="en-US" dirty="0"/>
              <a:t>By default, all new text and content frames will include bulleted lists. If you would like to remove these, go to the “Home” tab, and select “None” in the “Bullets” drop-down </a:t>
            </a:r>
          </a:p>
        </p:txBody>
      </p:sp>
      <p:sp>
        <p:nvSpPr>
          <p:cNvPr id="4" name="Text Placeholder 3">
            <a:extLst>
              <a:ext uri="{FF2B5EF4-FFF2-40B4-BE49-F238E27FC236}">
                <a16:creationId xmlns:a16="http://schemas.microsoft.com/office/drawing/2014/main" id="{5D52FD2F-1FD6-DB4C-8FEC-C662C46AB152}"/>
              </a:ext>
            </a:extLst>
          </p:cNvPr>
          <p:cNvSpPr>
            <a:spLocks noGrp="1"/>
          </p:cNvSpPr>
          <p:nvPr>
            <p:ph type="body" sz="quarter" idx="10"/>
          </p:nvPr>
        </p:nvSpPr>
        <p:spPr>
          <a:xfrm>
            <a:off x="4533901" y="1104900"/>
            <a:ext cx="3086097" cy="4838700"/>
          </a:xfrm>
        </p:spPr>
        <p:txBody>
          <a:bodyPr/>
          <a:lstStyle/>
          <a:p>
            <a:pPr marL="0" indent="0">
              <a:buNone/>
            </a:pPr>
            <a:r>
              <a:rPr lang="en-US" b="1" dirty="0">
                <a:highlight>
                  <a:srgbClr val="F9C423"/>
                </a:highlight>
                <a:latin typeface="Gotham Bold" pitchFamily="2" charset="0"/>
                <a:cs typeface="Gotham Bold" pitchFamily="2" charset="0"/>
              </a:rPr>
              <a:t>TYPEFACES</a:t>
            </a:r>
            <a:br>
              <a:rPr lang="en-US" b="1" dirty="0">
                <a:highlight>
                  <a:srgbClr val="F9C423"/>
                </a:highlight>
                <a:latin typeface="Gotham Bold" pitchFamily="2" charset="0"/>
                <a:cs typeface="Gotham Bold" pitchFamily="2" charset="0"/>
              </a:rPr>
            </a:br>
            <a:r>
              <a:rPr lang="en-US" dirty="0"/>
              <a:t>This template uses the typeface Gotham. A limited number of discounted Gotham font licenses are available for purchase by UCF communicators only. </a:t>
            </a:r>
            <a:r>
              <a:rPr lang="en-US" u="sng" dirty="0">
                <a:hlinkClick r:id="rId2"/>
              </a:rPr>
              <a:t>Get Gotham here</a:t>
            </a:r>
            <a:r>
              <a:rPr lang="en-US" dirty="0">
                <a:hlinkClick r:id="rId2"/>
              </a:rPr>
              <a:t>.</a:t>
            </a:r>
            <a:r>
              <a:rPr lang="en-US" dirty="0"/>
              <a:t> Alternate suggested typefaces are Helvetica, Verdana, or Arial.</a:t>
            </a:r>
            <a:endParaRPr lang="en-US" dirty="0">
              <a:solidFill>
                <a:schemeClr val="bg1">
                  <a:lumMod val="65000"/>
                </a:schemeClr>
              </a:solidFill>
              <a:highlight>
                <a:srgbClr val="F9C423"/>
              </a:highlight>
            </a:endParaRPr>
          </a:p>
          <a:p>
            <a:pPr marL="0" indent="0">
              <a:buNone/>
            </a:pPr>
            <a:r>
              <a:rPr lang="en-US" b="1" dirty="0">
                <a:highlight>
                  <a:srgbClr val="F9C423"/>
                </a:highlight>
                <a:latin typeface="Gotham Bold" pitchFamily="2" charset="0"/>
                <a:cs typeface="Gotham Bold" pitchFamily="2" charset="0"/>
              </a:rPr>
              <a:t>EXTRA STYLING</a:t>
            </a:r>
            <a:br>
              <a:rPr lang="en-US" b="1" dirty="0">
                <a:highlight>
                  <a:srgbClr val="F9C423"/>
                </a:highlight>
                <a:latin typeface="Gotham Bold" pitchFamily="2" charset="0"/>
                <a:cs typeface="Gotham Bold" pitchFamily="2" charset="0"/>
              </a:rPr>
            </a:br>
            <a:r>
              <a:rPr lang="en-US" dirty="0"/>
              <a:t>A couple of ways to add emphasis to a word or phrase within your content are to add </a:t>
            </a:r>
            <a:r>
              <a:rPr lang="en-US" dirty="0">
                <a:latin typeface="Gotham Bold" pitchFamily="2" charset="0"/>
                <a:cs typeface="Gotham Bold" pitchFamily="2" charset="0"/>
              </a:rPr>
              <a:t>bold styling </a:t>
            </a:r>
            <a:r>
              <a:rPr lang="en-US" dirty="0"/>
              <a:t>or adding a </a:t>
            </a:r>
            <a:r>
              <a:rPr lang="en-US" dirty="0">
                <a:highlight>
                  <a:srgbClr val="F9C423"/>
                </a:highlight>
              </a:rPr>
              <a:t>highlight</a:t>
            </a:r>
            <a:r>
              <a:rPr lang="en-US" dirty="0"/>
              <a:t> in “bright gold.”</a:t>
            </a:r>
          </a:p>
          <a:p>
            <a:pPr marL="0" indent="0">
              <a:buNone/>
            </a:pPr>
            <a:endParaRPr lang="en-US" dirty="0">
              <a:solidFill>
                <a:schemeClr val="bg1">
                  <a:lumMod val="65000"/>
                </a:schemeClr>
              </a:solidFill>
            </a:endParaRP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D34456E5-09CA-D447-904C-D21AB25838F5}"/>
              </a:ext>
            </a:extLst>
          </p:cNvPr>
          <p:cNvSpPr>
            <a:spLocks noGrp="1"/>
          </p:cNvSpPr>
          <p:nvPr>
            <p:ph type="body" sz="quarter" idx="11"/>
          </p:nvPr>
        </p:nvSpPr>
        <p:spPr>
          <a:xfrm>
            <a:off x="8001003" y="1104900"/>
            <a:ext cx="3086097" cy="4838700"/>
          </a:xfrm>
        </p:spPr>
        <p:txBody>
          <a:bodyPr/>
          <a:lstStyle/>
          <a:p>
            <a:pPr marL="0" indent="0">
              <a:buNone/>
            </a:pPr>
            <a:r>
              <a:rPr lang="en-US" b="1" dirty="0">
                <a:highlight>
                  <a:srgbClr val="F9C423"/>
                </a:highlight>
                <a:latin typeface="Gotham Bold" pitchFamily="2" charset="0"/>
                <a:cs typeface="Gotham Bold" pitchFamily="2" charset="0"/>
              </a:rPr>
              <a:t>FONT SIZES AND LINE SPACING</a:t>
            </a:r>
            <a:br>
              <a:rPr lang="en-US" b="1" dirty="0">
                <a:highlight>
                  <a:srgbClr val="F9C423"/>
                </a:highlight>
                <a:latin typeface="Gotham Bold" pitchFamily="2" charset="0"/>
                <a:cs typeface="Gotham Bold" pitchFamily="2" charset="0"/>
              </a:rPr>
            </a:br>
            <a:r>
              <a:rPr lang="en-US" dirty="0"/>
              <a:t>These can be adjusted manually to fit your content. The default font size for slide titles is 24pt. The default font sizes for slide text are 18pt and 14pt. The default line spacing is 1.5 with 10pt set for the “Space After” in the “Line Spacing Options” dialog box.</a:t>
            </a:r>
            <a:endParaRPr lang="en-US" b="1" dirty="0">
              <a:highlight>
                <a:srgbClr val="F9C423"/>
              </a:highlight>
              <a:latin typeface="Gotham Bold" pitchFamily="2" charset="0"/>
              <a:cs typeface="Gotham Bold" pitchFamily="2" charset="0"/>
            </a:endParaRPr>
          </a:p>
          <a:p>
            <a:pPr marL="0" indent="0">
              <a:buNone/>
            </a:pPr>
            <a:r>
              <a:rPr lang="en-US" b="1" dirty="0">
                <a:highlight>
                  <a:srgbClr val="F9C423"/>
                </a:highlight>
                <a:latin typeface="Gotham Bold" pitchFamily="2" charset="0"/>
                <a:cs typeface="Gotham Bold" pitchFamily="2" charset="0"/>
              </a:rPr>
              <a:t>CONTENT FRAMES</a:t>
            </a:r>
            <a:br>
              <a:rPr lang="en-US" b="1" dirty="0">
                <a:highlight>
                  <a:srgbClr val="F9C423"/>
                </a:highlight>
                <a:latin typeface="Gotham Bold" pitchFamily="2" charset="0"/>
                <a:cs typeface="Gotham Bold" pitchFamily="2" charset="0"/>
              </a:rPr>
            </a:br>
            <a:r>
              <a:rPr lang="en-US" dirty="0"/>
              <a:t>The size and placement of your content frames may be adjusted to fit you content. </a:t>
            </a:r>
          </a:p>
        </p:txBody>
      </p:sp>
    </p:spTree>
    <p:extLst>
      <p:ext uri="{BB962C8B-B14F-4D97-AF65-F5344CB8AC3E}">
        <p14:creationId xmlns:p14="http://schemas.microsoft.com/office/powerpoint/2010/main" val="139783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B0-F970-9348-9ED7-C526C51F86A6}"/>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59B84D4B-560F-C64B-81F9-16880002E837}"/>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0A129AB9-BE43-EAC4-A536-136445C586AC}"/>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68657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B2C5-8E64-E65B-F81B-C7DB8154BD80}"/>
              </a:ext>
            </a:extLst>
          </p:cNvPr>
          <p:cNvSpPr>
            <a:spLocks noGrp="1"/>
          </p:cNvSpPr>
          <p:nvPr>
            <p:ph type="title"/>
          </p:nvPr>
        </p:nvSpPr>
        <p:spPr/>
        <p:txBody>
          <a:bodyPr/>
          <a:lstStyle/>
          <a:p>
            <a:r>
              <a:rPr lang="en-US" b="1" dirty="0"/>
              <a:t>Introduction - Motivation</a:t>
            </a:r>
          </a:p>
        </p:txBody>
      </p:sp>
      <p:sp>
        <p:nvSpPr>
          <p:cNvPr id="3" name="Content Placeholder 2">
            <a:extLst>
              <a:ext uri="{FF2B5EF4-FFF2-40B4-BE49-F238E27FC236}">
                <a16:creationId xmlns:a16="http://schemas.microsoft.com/office/drawing/2014/main" id="{9E285F89-9650-E7D0-852A-6449E4D1358D}"/>
              </a:ext>
            </a:extLst>
          </p:cNvPr>
          <p:cNvSpPr>
            <a:spLocks noGrp="1"/>
          </p:cNvSpPr>
          <p:nvPr>
            <p:ph idx="1"/>
          </p:nvPr>
        </p:nvSpPr>
        <p:spPr>
          <a:xfrm>
            <a:off x="1104902" y="2693317"/>
            <a:ext cx="9982193" cy="3214330"/>
          </a:xfrm>
        </p:spPr>
        <p:txBody>
          <a:bodyPr/>
          <a:lstStyle/>
          <a:p>
            <a:pPr>
              <a:buFont typeface="Wingdings" panose="05000000000000000000" pitchFamily="2" charset="2"/>
              <a:buChar char="Ø"/>
            </a:pPr>
            <a:r>
              <a:rPr lang="en-US" dirty="0"/>
              <a:t>Earliest visions for VR systems – a young scholar with a dream for the future</a:t>
            </a:r>
          </a:p>
          <a:p>
            <a:pPr>
              <a:buFont typeface="Wingdings" panose="05000000000000000000" pitchFamily="2" charset="2"/>
              <a:buChar char="Ø"/>
            </a:pPr>
            <a:r>
              <a:rPr lang="en-US" dirty="0"/>
              <a:t>The selection method problem</a:t>
            </a:r>
          </a:p>
          <a:p>
            <a:pPr lvl="1">
              <a:buFont typeface="Wingdings" panose="05000000000000000000" pitchFamily="2" charset="2"/>
              <a:buChar char="Ø"/>
            </a:pPr>
            <a:r>
              <a:rPr lang="en-US" dirty="0"/>
              <a:t>Disconnect with virtual environment</a:t>
            </a:r>
          </a:p>
          <a:p>
            <a:pPr lvl="1">
              <a:buFont typeface="Wingdings" panose="05000000000000000000" pitchFamily="2" charset="2"/>
              <a:buChar char="Ø"/>
            </a:pPr>
            <a:r>
              <a:rPr lang="en-US" dirty="0"/>
              <a:t>Cumbersome controls for selection</a:t>
            </a:r>
          </a:p>
          <a:p>
            <a:pPr lvl="1">
              <a:buFont typeface="Wingdings" panose="05000000000000000000" pitchFamily="2" charset="2"/>
              <a:buChar char="Ø"/>
            </a:pPr>
            <a:r>
              <a:rPr lang="en-US" dirty="0"/>
              <a:t>High physical demand for repeated motions</a:t>
            </a:r>
          </a:p>
          <a:p>
            <a:pPr lvl="1"/>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392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727-96F5-C74F-B0B8-ED7ED348C415}"/>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C6B874A2-33D7-6646-AA5A-38973C883ABF}"/>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444068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114-A5AB-2145-B41D-0097EED2F61B}"/>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1DE9BC6C-31A8-5446-A460-182F37A0495C}"/>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562650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ACC55F-6A3C-4A4A-B641-D7BCBA1CE7C4}"/>
              </a:ext>
              <a:ext uri="{C183D7F6-B498-43B3-948B-1728B52AA6E4}">
                <adec:decorative xmlns:adec="http://schemas.microsoft.com/office/drawing/2017/decorative" val="1"/>
              </a:ext>
            </a:extLst>
          </p:cNvPr>
          <p:cNvSpPr/>
          <p:nvPr/>
        </p:nvSpPr>
        <p:spPr>
          <a:xfrm>
            <a:off x="8232177" y="3044867"/>
            <a:ext cx="1757197" cy="1225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ABAC6-9885-3346-A7E3-FEBB15C82749}"/>
              </a:ext>
            </a:extLst>
          </p:cNvPr>
          <p:cNvSpPr>
            <a:spLocks noGrp="1"/>
          </p:cNvSpPr>
          <p:nvPr>
            <p:ph type="title"/>
          </p:nvPr>
        </p:nvSpPr>
        <p:spPr>
          <a:xfrm>
            <a:off x="723897" y="723900"/>
            <a:ext cx="5066571" cy="1104300"/>
          </a:xfrm>
        </p:spPr>
        <p:txBody>
          <a:bodyPr/>
          <a:lstStyle/>
          <a:p>
            <a:r>
              <a:rPr lang="en-US" dirty="0"/>
              <a:t>DESIGN ELEMENTS</a:t>
            </a:r>
          </a:p>
        </p:txBody>
      </p:sp>
      <p:sp>
        <p:nvSpPr>
          <p:cNvPr id="3" name="Content Placeholder">
            <a:extLst>
              <a:ext uri="{FF2B5EF4-FFF2-40B4-BE49-F238E27FC236}">
                <a16:creationId xmlns:a16="http://schemas.microsoft.com/office/drawing/2014/main" id="{FDE7560E-E091-8440-9BC7-E885698D1672}"/>
              </a:ext>
            </a:extLst>
          </p:cNvPr>
          <p:cNvSpPr>
            <a:spLocks noGrp="1"/>
          </p:cNvSpPr>
          <p:nvPr>
            <p:ph idx="1"/>
          </p:nvPr>
        </p:nvSpPr>
        <p:spPr>
          <a:xfrm>
            <a:off x="723900" y="2137720"/>
            <a:ext cx="5372100" cy="3958280"/>
          </a:xfrm>
        </p:spPr>
        <p:txBody>
          <a:bodyPr/>
          <a:lstStyle/>
          <a:p>
            <a:pPr marL="0" indent="0">
              <a:buNone/>
            </a:pPr>
            <a:r>
              <a:rPr lang="en-US" dirty="0"/>
              <a:t>By default, decorative items such as the lines underneath the slide titles, the large quotation marks, and vertical- and horizontal-divider lines are built into the designs of the Slide Masters. </a:t>
            </a:r>
          </a:p>
          <a:p>
            <a:pPr marL="0" indent="0">
              <a:buNone/>
            </a:pPr>
            <a:r>
              <a:rPr lang="en-US" dirty="0"/>
              <a:t>If you need to create a custom layout, here are a few of those elements that can be copied and pasted into your own presentation.</a:t>
            </a:r>
          </a:p>
          <a:p>
            <a:endParaRPr lang="en-US" dirty="0"/>
          </a:p>
        </p:txBody>
      </p:sp>
      <p:sp>
        <p:nvSpPr>
          <p:cNvPr id="6" name="Content Placeholder 1">
            <a:extLst>
              <a:ext uri="{FF2B5EF4-FFF2-40B4-BE49-F238E27FC236}">
                <a16:creationId xmlns:a16="http://schemas.microsoft.com/office/drawing/2014/main" id="{4F11C455-27ED-D24E-91D3-01A320AB0179}"/>
              </a:ext>
            </a:extLst>
          </p:cNvPr>
          <p:cNvSpPr txBox="1">
            <a:spLocks/>
          </p:cNvSpPr>
          <p:nvPr/>
        </p:nvSpPr>
        <p:spPr>
          <a:xfrm>
            <a:off x="6666677" y="932883"/>
            <a:ext cx="4983645" cy="357895"/>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Short line used underneath slide titles</a:t>
            </a:r>
            <a:br>
              <a:rPr lang="en-US" sz="1400" dirty="0"/>
            </a:br>
            <a:r>
              <a:rPr lang="en-US" sz="1400" dirty="0"/>
              <a:t>(UCF yellow)</a:t>
            </a:r>
          </a:p>
          <a:p>
            <a:endParaRPr lang="en-US" dirty="0"/>
          </a:p>
        </p:txBody>
      </p:sp>
      <p:sp>
        <p:nvSpPr>
          <p:cNvPr id="9" name="Content Placeholder 2">
            <a:extLst>
              <a:ext uri="{FF2B5EF4-FFF2-40B4-BE49-F238E27FC236}">
                <a16:creationId xmlns:a16="http://schemas.microsoft.com/office/drawing/2014/main" id="{AB308EC3-D640-5A49-BAE6-977D72E93DA8}"/>
              </a:ext>
            </a:extLst>
          </p:cNvPr>
          <p:cNvSpPr txBox="1">
            <a:spLocks/>
          </p:cNvSpPr>
          <p:nvPr/>
        </p:nvSpPr>
        <p:spPr>
          <a:xfrm>
            <a:off x="6666677" y="2073411"/>
            <a:ext cx="4983645" cy="687947"/>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Longer line used on Title, Divider and Quotation Slides (UCF yellow or white)</a:t>
            </a:r>
          </a:p>
          <a:p>
            <a:endParaRPr lang="en-US" dirty="0"/>
          </a:p>
        </p:txBody>
      </p:sp>
      <p:sp>
        <p:nvSpPr>
          <p:cNvPr id="10" name="Content Placeholder 3">
            <a:extLst>
              <a:ext uri="{FF2B5EF4-FFF2-40B4-BE49-F238E27FC236}">
                <a16:creationId xmlns:a16="http://schemas.microsoft.com/office/drawing/2014/main" id="{D91B1067-DC0D-FC4A-B98A-96029190782B}"/>
              </a:ext>
            </a:extLst>
          </p:cNvPr>
          <p:cNvSpPr txBox="1">
            <a:spLocks/>
          </p:cNvSpPr>
          <p:nvPr/>
        </p:nvSpPr>
        <p:spPr>
          <a:xfrm>
            <a:off x="6666677" y="4270675"/>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Images of the large opening quotation mark used on Quotation Slides (.</a:t>
            </a:r>
            <a:r>
              <a:rPr lang="en-US" sz="1400" dirty="0" err="1"/>
              <a:t>png</a:t>
            </a:r>
            <a:r>
              <a:rPr lang="en-US" sz="1400" dirty="0"/>
              <a:t> files in UCF yellow and white)</a:t>
            </a:r>
            <a:endParaRPr lang="en-US" dirty="0"/>
          </a:p>
        </p:txBody>
      </p:sp>
      <p:sp>
        <p:nvSpPr>
          <p:cNvPr id="13" name="Content Placeholder 4">
            <a:extLst>
              <a:ext uri="{FF2B5EF4-FFF2-40B4-BE49-F238E27FC236}">
                <a16:creationId xmlns:a16="http://schemas.microsoft.com/office/drawing/2014/main" id="{5C7A4861-AA8B-B24F-8AA1-BC5FAF2B38FD}"/>
              </a:ext>
            </a:extLst>
          </p:cNvPr>
          <p:cNvSpPr txBox="1">
            <a:spLocks/>
          </p:cNvSpPr>
          <p:nvPr/>
        </p:nvSpPr>
        <p:spPr>
          <a:xfrm>
            <a:off x="6666677" y="5390806"/>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the left: Vertical divider line to place between columns of content (light grey)</a:t>
            </a:r>
            <a:endParaRPr lang="en-US" dirty="0"/>
          </a:p>
        </p:txBody>
      </p:sp>
      <p:cxnSp>
        <p:nvCxnSpPr>
          <p:cNvPr id="5" name="Straight Connector">
            <a:extLst>
              <a:ext uri="{FF2B5EF4-FFF2-40B4-BE49-F238E27FC236}">
                <a16:creationId xmlns:a16="http://schemas.microsoft.com/office/drawing/2014/main" id="{DC38767D-45EA-884C-81EE-FB3278428BE4}"/>
              </a:ext>
              <a:ext uri="{C183D7F6-B498-43B3-948B-1728B52AA6E4}">
                <adec:decorative xmlns:adec="http://schemas.microsoft.com/office/drawing/2017/decorative" val="1"/>
              </a:ext>
            </a:extLst>
          </p:cNvPr>
          <p:cNvCxnSpPr>
            <a:cxnSpLocks/>
          </p:cNvCxnSpPr>
          <p:nvPr/>
        </p:nvCxnSpPr>
        <p:spPr>
          <a:xfrm flipV="1">
            <a:off x="6300505"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a:extLst>
              <a:ext uri="{FF2B5EF4-FFF2-40B4-BE49-F238E27FC236}">
                <a16:creationId xmlns:a16="http://schemas.microsoft.com/office/drawing/2014/main" id="{C6E685C7-405E-3B41-BCD9-90398994C48B}"/>
              </a:ext>
              <a:ext uri="{C183D7F6-B498-43B3-948B-1728B52AA6E4}">
                <adec:decorative xmlns:adec="http://schemas.microsoft.com/office/drawing/2017/decorative" val="1"/>
              </a:ext>
            </a:extLst>
          </p:cNvPr>
          <p:cNvCxnSpPr>
            <a:cxnSpLocks/>
          </p:cNvCxnSpPr>
          <p:nvPr/>
        </p:nvCxnSpPr>
        <p:spPr>
          <a:xfrm>
            <a:off x="6666677" y="77924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30995CE-2545-1541-8AAD-11D017F13CC2}"/>
              </a:ext>
              <a:ext uri="{C183D7F6-B498-43B3-948B-1728B52AA6E4}">
                <adec:decorative xmlns:adec="http://schemas.microsoft.com/office/drawing/2017/decorative" val="1"/>
              </a:ext>
            </a:extLst>
          </p:cNvPr>
          <p:cNvCxnSpPr>
            <a:cxnSpLocks/>
          </p:cNvCxnSpPr>
          <p:nvPr/>
        </p:nvCxnSpPr>
        <p:spPr>
          <a:xfrm>
            <a:off x="6645651" y="195271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11" name="Large Quotation Mark">
            <a:extLst>
              <a:ext uri="{FF2B5EF4-FFF2-40B4-BE49-F238E27FC236}">
                <a16:creationId xmlns:a16="http://schemas.microsoft.com/office/drawing/2014/main" id="{C4F47B44-BB5A-8740-8437-17ED742CDE6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6589556" y="3044867"/>
            <a:ext cx="1550505" cy="1311966"/>
          </a:xfrm>
          <a:prstGeom prst="rect">
            <a:avLst/>
          </a:prstGeom>
        </p:spPr>
      </p:pic>
      <p:pic>
        <p:nvPicPr>
          <p:cNvPr id="12" name="Large Quotation Mark">
            <a:extLst>
              <a:ext uri="{FF2B5EF4-FFF2-40B4-BE49-F238E27FC236}">
                <a16:creationId xmlns:a16="http://schemas.microsoft.com/office/drawing/2014/main" id="{F50F29E4-01FB-F04E-8B47-B0FBB560B365}"/>
              </a:ext>
              <a:ext uri="{C183D7F6-B498-43B3-948B-1728B52AA6E4}">
                <adec:decorative xmlns:adec="http://schemas.microsoft.com/office/drawing/2017/decorative" val="1"/>
              </a:ext>
            </a:extLst>
          </p:cNvPr>
          <p:cNvPicPr>
            <a:picLocks noChangeAspect="1"/>
          </p:cNvPicPr>
          <p:nvPr/>
        </p:nvPicPr>
        <p:blipFill rotWithShape="1">
          <a:blip r:embed="rId3"/>
          <a:srcRect l="29772" t="19475" r="29641" b="47417"/>
          <a:stretch/>
        </p:blipFill>
        <p:spPr>
          <a:xfrm>
            <a:off x="8149819" y="2796181"/>
            <a:ext cx="1854926" cy="1815737"/>
          </a:xfrm>
          <a:prstGeom prst="rect">
            <a:avLst/>
          </a:prstGeom>
        </p:spPr>
      </p:pic>
    </p:spTree>
    <p:extLst>
      <p:ext uri="{BB962C8B-B14F-4D97-AF65-F5344CB8AC3E}">
        <p14:creationId xmlns:p14="http://schemas.microsoft.com/office/powerpoint/2010/main" val="1863640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4B5EC-CCC0-AF3B-23EE-20DF2520F6D9}"/>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Times New Roman" panose="02020603050405020304" pitchFamily="18" charset="0"/>
              </a:rPr>
              <a:t>[1</a:t>
            </a:r>
            <a:r>
              <a:rPr lang="en-US" sz="800" b="1" i="0" u="none" strike="noStrike" baseline="0" dirty="0">
                <a:latin typeface="Gotham Black"/>
              </a:rPr>
              <a:t>] </a:t>
            </a:r>
            <a:r>
              <a:rPr lang="en-US" sz="800" b="0" i="0" u="none" strike="noStrike" baseline="0" dirty="0">
                <a:latin typeface="Gotham Black"/>
              </a:rPr>
              <a:t>Agarwal, M., &amp; Sivakumar, R. (2019). Blink: A Fully Automated Unsupervised Algorithm for Eye-Blink Detection in EEG Signals. In </a:t>
            </a:r>
            <a:r>
              <a:rPr lang="en-US" sz="800" b="0" i="1" u="none" strike="noStrike" baseline="0" dirty="0">
                <a:latin typeface="Gotham Black"/>
              </a:rPr>
              <a:t>2019 57th Annual Allerton Conference on Communication, Control, and Computing (Allerton) </a:t>
            </a:r>
            <a:r>
              <a:rPr lang="en-US" sz="800" b="0" i="0" u="none" strike="noStrike" baseline="0" dirty="0">
                <a:latin typeface="Gotham Black"/>
              </a:rPr>
              <a:t>(pp. 1113-1121). Monticello, IL, USA: IEEE. https://doi.org/10.1109/ALLERTON.2019.8919795 </a:t>
            </a:r>
          </a:p>
          <a:p>
            <a:pPr marL="457200" indent="-457200">
              <a:buNone/>
            </a:pPr>
            <a:r>
              <a:rPr lang="en-US" sz="800" b="1" i="0" u="none" strike="noStrike" baseline="0" dirty="0">
                <a:latin typeface="Gotham Black"/>
              </a:rPr>
              <a:t>[2] </a:t>
            </a:r>
            <a:r>
              <a:rPr lang="en-US" sz="800" b="0" i="0" u="none" strike="noStrike" baseline="0" dirty="0" err="1">
                <a:latin typeface="Gotham Black"/>
              </a:rPr>
              <a:t>Argelaguet</a:t>
            </a:r>
            <a:r>
              <a:rPr lang="en-US" sz="800" b="0" i="0" u="none" strike="noStrike" baseline="0" dirty="0">
                <a:latin typeface="Gotham Black"/>
              </a:rPr>
              <a:t>, F., &amp; Andujar, C. (2013). A Survey of 3D Object Selection Techniques for Virtual Envi-</a:t>
            </a:r>
            <a:r>
              <a:rPr lang="en-US" sz="800" b="0" i="0" u="none" strike="noStrike" baseline="0" dirty="0" err="1">
                <a:latin typeface="Gotham Black"/>
              </a:rPr>
              <a:t>ronments</a:t>
            </a:r>
            <a:r>
              <a:rPr lang="en-US" sz="800" b="0" i="0" u="none" strike="noStrike" baseline="0" dirty="0">
                <a:latin typeface="Gotham Black"/>
              </a:rPr>
              <a:t>. </a:t>
            </a:r>
            <a:r>
              <a:rPr lang="en-US" sz="800" b="0" i="1" u="none" strike="noStrike" baseline="0" dirty="0">
                <a:latin typeface="Gotham Black"/>
              </a:rPr>
              <a:t>Computers &amp; Graphics, 37</a:t>
            </a:r>
            <a:r>
              <a:rPr lang="en-US" sz="800" b="0" i="0" u="none" strike="noStrike" baseline="0" dirty="0">
                <a:latin typeface="Gotham Black"/>
              </a:rPr>
              <a:t>(3), 121-136. https://doi.org/10.1016/j.cag.2012.12.003 </a:t>
            </a:r>
          </a:p>
          <a:p>
            <a:pPr marL="457200" indent="-457200">
              <a:buNone/>
            </a:pPr>
            <a:r>
              <a:rPr lang="en-US" sz="800" b="1" i="0" u="none" strike="noStrike" baseline="0" dirty="0">
                <a:latin typeface="Gotham Black"/>
              </a:rPr>
              <a:t>[3] </a:t>
            </a:r>
            <a:r>
              <a:rPr lang="en-US" sz="800" b="0" i="0" u="none" strike="noStrike" baseline="0" dirty="0" err="1">
                <a:latin typeface="Gotham Black"/>
              </a:rPr>
              <a:t>Baceviciute</a:t>
            </a:r>
            <a:r>
              <a:rPr lang="en-US" sz="800" b="0" i="0" u="none" strike="noStrike" baseline="0" dirty="0">
                <a:latin typeface="Gotham Black"/>
              </a:rPr>
              <a:t>, S., Lucas, G., </a:t>
            </a:r>
            <a:r>
              <a:rPr lang="en-US" sz="800" b="0" i="0" u="none" strike="noStrike" baseline="0" dirty="0" err="1">
                <a:latin typeface="Gotham Black"/>
              </a:rPr>
              <a:t>Terkildsen</a:t>
            </a:r>
            <a:r>
              <a:rPr lang="en-US" sz="800" b="0" i="0" u="none" strike="noStrike" baseline="0" dirty="0">
                <a:latin typeface="Gotham Black"/>
              </a:rPr>
              <a:t>, T., &amp; </a:t>
            </a:r>
            <a:r>
              <a:rPr lang="en-US" sz="800" b="0" i="0" u="none" strike="noStrike" baseline="0" dirty="0" err="1">
                <a:latin typeface="Gotham Black"/>
              </a:rPr>
              <a:t>Makransky</a:t>
            </a:r>
            <a:r>
              <a:rPr lang="en-US" sz="800" b="0" i="0" u="none" strike="noStrike" baseline="0" dirty="0">
                <a:latin typeface="Gotham Black"/>
              </a:rPr>
              <a:t>, G. (2022). Investigating the redundancy </a:t>
            </a:r>
            <a:r>
              <a:rPr lang="en-US" sz="800" b="0" i="0" u="none" strike="noStrike" baseline="0" dirty="0" err="1">
                <a:latin typeface="Gotham Black"/>
              </a:rPr>
              <a:t>prin-ciple</a:t>
            </a:r>
            <a:r>
              <a:rPr lang="en-US" sz="800" b="0" i="0" u="none" strike="noStrike" baseline="0" dirty="0">
                <a:latin typeface="Gotham Black"/>
              </a:rPr>
              <a:t> in immersive virtual reality environments: An eye-tracking and EEG study. </a:t>
            </a:r>
            <a:r>
              <a:rPr lang="en-US" sz="800" b="0" i="1" u="none" strike="noStrike" baseline="0" dirty="0">
                <a:latin typeface="Gotham Black"/>
              </a:rPr>
              <a:t>Journal of Com-</a:t>
            </a:r>
            <a:r>
              <a:rPr lang="en-US" sz="800" b="0" i="1" u="none" strike="noStrike" baseline="0" dirty="0" err="1">
                <a:latin typeface="Gotham Black"/>
              </a:rPr>
              <a:t>puter</a:t>
            </a:r>
            <a:r>
              <a:rPr lang="en-US" sz="800" b="0" i="1" u="none" strike="noStrike" baseline="0" dirty="0">
                <a:latin typeface="Gotham Black"/>
              </a:rPr>
              <a:t> Assisted Learning, 38</a:t>
            </a:r>
            <a:r>
              <a:rPr lang="en-US" sz="800" b="0" i="0" u="none" strike="noStrike" baseline="0" dirty="0">
                <a:latin typeface="Gotham Black"/>
              </a:rPr>
              <a:t>(1), 120-136. https://doi.org/10.1111/jcal.12595 </a:t>
            </a:r>
          </a:p>
          <a:p>
            <a:pPr marL="457200" indent="-457200">
              <a:buNone/>
            </a:pPr>
            <a:r>
              <a:rPr lang="en-US" sz="800" b="1" i="0" u="none" strike="noStrike" baseline="0" dirty="0">
                <a:latin typeface="Gotham Black"/>
              </a:rPr>
              <a:t>[4] </a:t>
            </a:r>
            <a:r>
              <a:rPr lang="en-US" sz="800" b="0" i="0" u="none" strike="noStrike" baseline="0" dirty="0" err="1">
                <a:latin typeface="Gotham Black"/>
              </a:rPr>
              <a:t>Blattgerste</a:t>
            </a:r>
            <a:r>
              <a:rPr lang="en-US" sz="800" b="0" i="0" u="none" strike="noStrike" baseline="0" dirty="0">
                <a:latin typeface="Gotham Black"/>
              </a:rPr>
              <a:t>, J., Renner, P., &amp; Pfeiffer, T. (2018). Advantages of eye-gaze over head-gaze-based </a:t>
            </a:r>
            <a:r>
              <a:rPr lang="en-US" sz="800" b="0" i="0" u="none" strike="noStrike" baseline="0" dirty="0" err="1">
                <a:latin typeface="Gotham Black"/>
              </a:rPr>
              <a:t>selec-tion</a:t>
            </a:r>
            <a:r>
              <a:rPr lang="en-US" sz="800" b="0" i="0" u="none" strike="noStrike" baseline="0" dirty="0">
                <a:latin typeface="Gotham Black"/>
              </a:rPr>
              <a:t> in virtual and augmented reality under varying field of views. In </a:t>
            </a:r>
            <a:r>
              <a:rPr lang="en-US" sz="800" b="0" i="1" u="none" strike="noStrike" baseline="0" dirty="0">
                <a:latin typeface="Gotham Black"/>
              </a:rPr>
              <a:t>Proceedings of the Work-shop on Communication by Gaze Interaction</a:t>
            </a:r>
            <a:r>
              <a:rPr lang="en-US" sz="800" b="0" i="0" u="none" strike="noStrike" baseline="0" dirty="0">
                <a:latin typeface="Gotham Black"/>
              </a:rPr>
              <a:t>. https://doi.org/10.1145/3206343.3206349 </a:t>
            </a:r>
          </a:p>
          <a:p>
            <a:pPr marL="457200" indent="-457200">
              <a:buNone/>
            </a:pPr>
            <a:r>
              <a:rPr lang="en-US" sz="800" b="1" i="0" u="none" strike="noStrike" baseline="0" dirty="0">
                <a:latin typeface="Gotham Black"/>
              </a:rPr>
              <a:t>[5] </a:t>
            </a:r>
            <a:r>
              <a:rPr lang="en-US" sz="800" b="0" i="0" u="none" strike="noStrike" baseline="0" dirty="0">
                <a:latin typeface="Gotham Black"/>
              </a:rPr>
              <a:t>Clark, L. D., Bhagat, A. B., &amp; Riggs, S. L. (2020). Extending </a:t>
            </a:r>
            <a:r>
              <a:rPr lang="en-US" sz="800" b="0" i="0" u="none" strike="noStrike" baseline="0" dirty="0" err="1">
                <a:latin typeface="Gotham Black"/>
              </a:rPr>
              <a:t>Fitts’</a:t>
            </a:r>
            <a:r>
              <a:rPr lang="en-US" sz="800" b="0" i="0" u="none" strike="noStrike" baseline="0" dirty="0">
                <a:latin typeface="Gotham Black"/>
              </a:rPr>
              <a:t> law in three-dimensional virtual environments with current low-cost virtual reality technology. </a:t>
            </a:r>
            <a:r>
              <a:rPr lang="en-US" sz="800" b="0" i="1" u="none" strike="noStrike" baseline="0" dirty="0">
                <a:latin typeface="Gotham Black"/>
              </a:rPr>
              <a:t>International Journal of Human-Computer Studies</a:t>
            </a:r>
            <a:r>
              <a:rPr lang="en-US" sz="800" b="0" i="0" u="none" strike="noStrike" baseline="0" dirty="0">
                <a:latin typeface="Gotham Black"/>
              </a:rPr>
              <a:t>, 139, 102413. https://doi.org/10.1016/j.ijhcs.2020.102413</a:t>
            </a:r>
          </a:p>
          <a:p>
            <a:pPr marL="0" indent="0">
              <a:buNone/>
            </a:pPr>
            <a:endParaRPr lang="en-US" sz="700" dirty="0"/>
          </a:p>
        </p:txBody>
      </p:sp>
      <p:sp>
        <p:nvSpPr>
          <p:cNvPr id="4" name="TextBox 3">
            <a:extLst>
              <a:ext uri="{FF2B5EF4-FFF2-40B4-BE49-F238E27FC236}">
                <a16:creationId xmlns:a16="http://schemas.microsoft.com/office/drawing/2014/main" id="{2A1F16C1-C310-59EC-DC29-1454C2A15111}"/>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E458462B-F97C-076E-2C18-C785DC1BF62A}"/>
              </a:ext>
            </a:extLst>
          </p:cNvPr>
          <p:cNvSpPr txBox="1"/>
          <p:nvPr/>
        </p:nvSpPr>
        <p:spPr>
          <a:xfrm>
            <a:off x="4830792" y="1595416"/>
            <a:ext cx="3014216" cy="4212885"/>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[6] </a:t>
            </a:r>
            <a:r>
              <a:rPr lang="en-US" sz="800" b="0" i="0" u="none" strike="noStrike" baseline="0" dirty="0" err="1">
                <a:latin typeface="Gotham Black"/>
              </a:rPr>
              <a:t>Decety</a:t>
            </a:r>
            <a:r>
              <a:rPr lang="en-US" sz="800" b="0" i="0" u="none" strike="noStrike" baseline="0" dirty="0">
                <a:latin typeface="Gotham Black"/>
              </a:rPr>
              <a:t>, J. (1996). The neurophysiological basis of motor imagery. </a:t>
            </a:r>
            <a:r>
              <a:rPr lang="en-US" sz="800" b="0" i="0" u="none" strike="noStrike" baseline="0" dirty="0" err="1">
                <a:latin typeface="Gotham Black"/>
              </a:rPr>
              <a:t>Behavioural</a:t>
            </a:r>
            <a:r>
              <a:rPr lang="en-US" sz="800" b="0" i="0" u="none" strike="noStrike" baseline="0" dirty="0">
                <a:latin typeface="Gotham Black"/>
              </a:rPr>
              <a:t> Brain Research, 77(1-2), 45-52. https://doi.org/10.1016/0166-4328(95)00225-1 </a:t>
            </a:r>
          </a:p>
          <a:p>
            <a:pPr marL="457200" indent="-457200">
              <a:lnSpc>
                <a:spcPct val="150000"/>
              </a:lnSpc>
              <a:buNone/>
            </a:pPr>
            <a:r>
              <a:rPr lang="en-US" sz="800" b="1" i="0" u="none" strike="noStrike" baseline="0" dirty="0">
                <a:latin typeface="Gotham Black"/>
              </a:rPr>
              <a:t>[7] </a:t>
            </a:r>
            <a:r>
              <a:rPr lang="en-US" sz="800" b="0" i="0" u="none" strike="noStrike" baseline="0" dirty="0" err="1">
                <a:latin typeface="Gotham Black"/>
              </a:rPr>
              <a:t>Fakhruzzaman</a:t>
            </a:r>
            <a:r>
              <a:rPr lang="en-US" sz="800" b="0" i="0" u="none" strike="noStrike" baseline="0" dirty="0">
                <a:latin typeface="Gotham Black"/>
              </a:rPr>
              <a:t>, M. N., </a:t>
            </a:r>
            <a:r>
              <a:rPr lang="en-US" sz="800" b="0" i="0" u="none" strike="noStrike" baseline="0" dirty="0" err="1">
                <a:latin typeface="Gotham Black"/>
              </a:rPr>
              <a:t>Riksakomara</a:t>
            </a:r>
            <a:r>
              <a:rPr lang="en-US" sz="800" b="0" i="0" u="none" strike="noStrike" baseline="0" dirty="0">
                <a:latin typeface="Gotham Black"/>
              </a:rPr>
              <a:t>, E., &amp; </a:t>
            </a:r>
            <a:r>
              <a:rPr lang="en-US" sz="800" b="0" i="0" u="none" strike="noStrike" baseline="0" dirty="0" err="1">
                <a:latin typeface="Gotham Black"/>
              </a:rPr>
              <a:t>Suryotrisongko</a:t>
            </a:r>
            <a:r>
              <a:rPr lang="en-US" sz="800" b="0" i="0" u="none" strike="noStrike" baseline="0" dirty="0">
                <a:latin typeface="Gotham Black"/>
              </a:rPr>
              <a:t>, H. (2015). EEG Wave Identification in Human Brain with </a:t>
            </a:r>
            <a:r>
              <a:rPr lang="en-US" sz="800" b="0" i="0" u="none" strike="noStrike" baseline="0" dirty="0" err="1">
                <a:latin typeface="Gotham Black"/>
              </a:rPr>
              <a:t>Emotiv</a:t>
            </a:r>
            <a:r>
              <a:rPr lang="en-US" sz="800" b="0" i="0" u="none" strike="noStrike" baseline="0" dirty="0">
                <a:latin typeface="Gotham Black"/>
              </a:rPr>
              <a:t> EPOC for Motor Imagery. Procedia Computer Science, 72, 269–276. https://doi.org/10.1016/j.procs.2015.12.140</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[8] </a:t>
            </a:r>
            <a:r>
              <a:rPr lang="en-US" sz="800" kern="100" dirty="0">
                <a:effectLst/>
                <a:latin typeface="Gotham Black"/>
                <a:ea typeface="Calibri" panose="020F0502020204030204" pitchFamily="34" charset="0"/>
                <a:cs typeface="Times New Roman" panose="02020603050405020304" pitchFamily="18" charset="0"/>
              </a:rPr>
              <a:t>Fahmi, F., Tanjung, K., Nainggolan, F., </a:t>
            </a:r>
            <a:r>
              <a:rPr lang="en-US" sz="800" kern="100" dirty="0" err="1">
                <a:effectLst/>
                <a:latin typeface="Gotham Black"/>
                <a:ea typeface="Calibri" panose="020F0502020204030204" pitchFamily="34" charset="0"/>
                <a:cs typeface="Times New Roman" panose="02020603050405020304" pitchFamily="18" charset="0"/>
              </a:rPr>
              <a:t>Siregar</a:t>
            </a:r>
            <a:r>
              <a:rPr lang="en-US" sz="800" kern="100" dirty="0">
                <a:effectLst/>
                <a:latin typeface="Gotham Black"/>
                <a:ea typeface="Calibri" panose="020F0502020204030204" pitchFamily="34" charset="0"/>
                <a:cs typeface="Times New Roman" panose="02020603050405020304" pitchFamily="18" charset="0"/>
              </a:rPr>
              <a:t>, B., </a:t>
            </a:r>
            <a:r>
              <a:rPr lang="en-US" sz="800" kern="100" dirty="0" err="1">
                <a:effectLst/>
                <a:latin typeface="Gotham Black"/>
                <a:ea typeface="Calibri" panose="020F0502020204030204" pitchFamily="34" charset="0"/>
                <a:cs typeface="Times New Roman" panose="02020603050405020304" pitchFamily="18" charset="0"/>
              </a:rPr>
              <a:t>Mubarakah</a:t>
            </a:r>
            <a:r>
              <a:rPr lang="en-US" sz="800" kern="100" dirty="0">
                <a:effectLst/>
                <a:latin typeface="Gotham Black"/>
                <a:ea typeface="Calibri" panose="020F0502020204030204" pitchFamily="34" charset="0"/>
                <a:cs typeface="Times New Roman" panose="02020603050405020304" pitchFamily="18" charset="0"/>
              </a:rPr>
              <a:t>, N., &amp; </a:t>
            </a:r>
            <a:r>
              <a:rPr lang="en-US" sz="800" kern="100" dirty="0" err="1">
                <a:effectLst/>
                <a:latin typeface="Gotham Black"/>
                <a:ea typeface="Calibri" panose="020F0502020204030204" pitchFamily="34" charset="0"/>
                <a:cs typeface="Times New Roman" panose="02020603050405020304" pitchFamily="18" charset="0"/>
              </a:rPr>
              <a:t>Zarlis</a:t>
            </a:r>
            <a:r>
              <a:rPr lang="en-US" sz="800" kern="100" dirty="0">
                <a:effectLst/>
                <a:latin typeface="Gotham Black"/>
                <a:ea typeface="Calibri" panose="020F0502020204030204" pitchFamily="34" charset="0"/>
                <a:cs typeface="Times New Roman" panose="02020603050405020304" pitchFamily="18" charset="0"/>
              </a:rPr>
              <a:t>, M. (2020). Comparison study of user experience between virtual reality controllers leap motion controllers and senso glove for anatomy learning systems in a virtual reality environment. </a:t>
            </a:r>
            <a:r>
              <a:rPr lang="en-US" sz="800" i="1" kern="100" dirty="0">
                <a:effectLst/>
                <a:latin typeface="Gotham Black"/>
                <a:ea typeface="Calibri" panose="020F0502020204030204" pitchFamily="34" charset="0"/>
                <a:cs typeface="Times New Roman" panose="02020603050405020304" pitchFamily="18" charset="0"/>
              </a:rPr>
              <a:t>IOP Conference Series: Materials Science and Engineering, 851</a:t>
            </a:r>
            <a:r>
              <a:rPr lang="en-US" sz="800" kern="100" dirty="0">
                <a:effectLst/>
                <a:latin typeface="Gotham Black"/>
                <a:ea typeface="Calibri" panose="020F0502020204030204" pitchFamily="34" charset="0"/>
                <a:cs typeface="Times New Roman" panose="02020603050405020304" pitchFamily="18" charset="0"/>
              </a:rPr>
              <a:t>(1), 012024. https://doi.org/10.1088/1757-899X/851/1/012024</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[9] </a:t>
            </a:r>
            <a:r>
              <a:rPr lang="en-US" sz="800" kern="100" dirty="0">
                <a:effectLst/>
                <a:latin typeface="Gotham Black"/>
                <a:ea typeface="Calibri" panose="020F0502020204030204" pitchFamily="34" charset="0"/>
                <a:cs typeface="Times New Roman" panose="02020603050405020304" pitchFamily="18" charset="0"/>
              </a:rPr>
              <a:t>Fitts, P. M., &amp; Seeger, C. M. (1953). S-R compatibility: Spatial characteristics of stimulus and response codes. </a:t>
            </a:r>
            <a:r>
              <a:rPr lang="en-US" sz="800" i="1" kern="100" dirty="0">
                <a:effectLst/>
                <a:latin typeface="Gotham Black"/>
                <a:ea typeface="Calibri" panose="020F0502020204030204" pitchFamily="34" charset="0"/>
                <a:cs typeface="Times New Roman" panose="02020603050405020304" pitchFamily="18" charset="0"/>
              </a:rPr>
              <a:t>Journal of Experimental Psychology, 46</a:t>
            </a:r>
            <a:r>
              <a:rPr lang="en-US" sz="800" kern="100" dirty="0">
                <a:effectLst/>
                <a:latin typeface="Gotham Black"/>
                <a:ea typeface="Calibri" panose="020F0502020204030204" pitchFamily="34" charset="0"/>
                <a:cs typeface="Times New Roman" panose="02020603050405020304" pitchFamily="18" charset="0"/>
              </a:rPr>
              <a:t>(3), 199-210. https://doi.org/10.1037/h0062827</a:t>
            </a:r>
          </a:p>
          <a:p>
            <a:pPr marL="457200" marR="0" indent="-457200">
              <a:lnSpc>
                <a:spcPct val="200000"/>
              </a:lnSpc>
              <a:spcBef>
                <a:spcPts val="0"/>
              </a:spcBef>
              <a:spcAft>
                <a:spcPts val="0"/>
              </a:spcAft>
            </a:pPr>
            <a:endParaRPr lang="en-US" sz="800" dirty="0">
              <a:latin typeface="Gotham Black"/>
            </a:endParaRPr>
          </a:p>
        </p:txBody>
      </p:sp>
      <p:sp>
        <p:nvSpPr>
          <p:cNvPr id="8" name="TextBox 7">
            <a:extLst>
              <a:ext uri="{FF2B5EF4-FFF2-40B4-BE49-F238E27FC236}">
                <a16:creationId xmlns:a16="http://schemas.microsoft.com/office/drawing/2014/main" id="{CFC98ECB-79B7-B114-3C2C-E221AA4D6758}"/>
              </a:ext>
            </a:extLst>
          </p:cNvPr>
          <p:cNvSpPr txBox="1"/>
          <p:nvPr/>
        </p:nvSpPr>
        <p:spPr>
          <a:xfrm>
            <a:off x="8199410" y="1516646"/>
            <a:ext cx="2786332" cy="4370427"/>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latin typeface="Gotham Black"/>
                <a:ea typeface="Calibri" panose="020F0502020204030204" pitchFamily="34" charset="0"/>
                <a:cs typeface="Times New Roman" panose="02020603050405020304" pitchFamily="18" charset="0"/>
              </a:rPr>
              <a:t>[</a:t>
            </a:r>
            <a:r>
              <a:rPr lang="en-US" sz="800" b="1" kern="100" dirty="0">
                <a:effectLst/>
                <a:latin typeface="Gotham Black"/>
                <a:ea typeface="Calibri" panose="020F0502020204030204" pitchFamily="34" charset="0"/>
                <a:cs typeface="Times New Roman" panose="02020603050405020304" pitchFamily="18" charset="0"/>
              </a:rPr>
              <a:t>10] </a:t>
            </a:r>
            <a:r>
              <a:rPr lang="en-US" sz="800" kern="100" dirty="0">
                <a:effectLst/>
                <a:latin typeface="Gotham Black"/>
                <a:ea typeface="Calibri" panose="020F0502020204030204" pitchFamily="34" charset="0"/>
                <a:cs typeface="Times New Roman" panose="02020603050405020304" pitchFamily="18" charset="0"/>
              </a:rPr>
              <a:t>Hosp, B., </a:t>
            </a:r>
            <a:r>
              <a:rPr lang="en-US" sz="800" kern="100" dirty="0" err="1">
                <a:effectLst/>
                <a:latin typeface="Gotham Black"/>
                <a:ea typeface="Calibri" panose="020F0502020204030204" pitchFamily="34" charset="0"/>
                <a:cs typeface="Times New Roman" panose="02020603050405020304" pitchFamily="18" charset="0"/>
              </a:rPr>
              <a:t>Eivazi</a:t>
            </a:r>
            <a:r>
              <a:rPr lang="en-US" sz="800" kern="100" dirty="0">
                <a:effectLst/>
                <a:latin typeface="Gotham Black"/>
                <a:ea typeface="Calibri" panose="020F0502020204030204" pitchFamily="34" charset="0"/>
                <a:cs typeface="Times New Roman" panose="02020603050405020304" pitchFamily="18" charset="0"/>
              </a:rPr>
              <a:t>, S., Maurer, M., </a:t>
            </a:r>
            <a:r>
              <a:rPr lang="en-US" sz="800" kern="100" dirty="0" err="1">
                <a:effectLst/>
                <a:latin typeface="Gotham Black"/>
                <a:ea typeface="Calibri" panose="020F0502020204030204" pitchFamily="34" charset="0"/>
                <a:cs typeface="Times New Roman" panose="02020603050405020304" pitchFamily="18" charset="0"/>
              </a:rPr>
              <a:t>Fuhl</a:t>
            </a:r>
            <a:r>
              <a:rPr lang="en-US" sz="800" kern="100" dirty="0">
                <a:effectLst/>
                <a:latin typeface="Gotham Black"/>
                <a:ea typeface="Calibri" panose="020F0502020204030204" pitchFamily="34" charset="0"/>
                <a:cs typeface="Times New Roman" panose="02020603050405020304" pitchFamily="18" charset="0"/>
              </a:rPr>
              <a:t>, W., Geisler, D., &amp; </a:t>
            </a:r>
            <a:r>
              <a:rPr lang="en-US" sz="800" kern="100" dirty="0" err="1">
                <a:effectLst/>
                <a:latin typeface="Gotham Black"/>
                <a:ea typeface="Calibri" panose="020F0502020204030204" pitchFamily="34" charset="0"/>
                <a:cs typeface="Times New Roman" panose="02020603050405020304" pitchFamily="18" charset="0"/>
              </a:rPr>
              <a:t>Kasneci</a:t>
            </a:r>
            <a:r>
              <a:rPr lang="en-US" sz="800" kern="100" dirty="0">
                <a:effectLst/>
                <a:latin typeface="Gotham Black"/>
                <a:ea typeface="Calibri" panose="020F0502020204030204" pitchFamily="34" charset="0"/>
                <a:cs typeface="Times New Roman" panose="02020603050405020304" pitchFamily="18" charset="0"/>
              </a:rPr>
              <a:t>, E. (2020). </a:t>
            </a:r>
            <a:r>
              <a:rPr lang="en-US" sz="800" kern="100" dirty="0" err="1">
                <a:effectLst/>
                <a:latin typeface="Gotham Black"/>
                <a:ea typeface="Calibri" panose="020F0502020204030204" pitchFamily="34" charset="0"/>
                <a:cs typeface="Times New Roman" panose="02020603050405020304" pitchFamily="18" charset="0"/>
              </a:rPr>
              <a:t>RemoteEye</a:t>
            </a:r>
            <a:r>
              <a:rPr lang="en-US" sz="800" kern="100" dirty="0">
                <a:effectLst/>
                <a:latin typeface="Gotham Black"/>
                <a:ea typeface="Calibri" panose="020F0502020204030204" pitchFamily="34" charset="0"/>
                <a:cs typeface="Times New Roman" panose="02020603050405020304" pitchFamily="18" charset="0"/>
              </a:rPr>
              <a:t>: An open-source high-speed remote eye tracker. </a:t>
            </a:r>
            <a:r>
              <a:rPr lang="en-US" sz="800" i="1" kern="100" dirty="0">
                <a:effectLst/>
                <a:latin typeface="Gotham Black"/>
                <a:ea typeface="Calibri" panose="020F0502020204030204" pitchFamily="34" charset="0"/>
                <a:cs typeface="Times New Roman" panose="02020603050405020304" pitchFamily="18" charset="0"/>
              </a:rPr>
              <a:t>Behavior Research Methods, 52</a:t>
            </a:r>
            <a:r>
              <a:rPr lang="en-US" sz="800" kern="100" dirty="0">
                <a:effectLst/>
                <a:latin typeface="Gotham Black"/>
                <a:ea typeface="Calibri" panose="020F0502020204030204" pitchFamily="34" charset="0"/>
                <a:cs typeface="Times New Roman" panose="02020603050405020304" pitchFamily="18" charset="0"/>
              </a:rPr>
              <a:t>, 1387–1401. https://doi.org/10.3758/s13428-019-01305-2</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[11] </a:t>
            </a:r>
            <a:r>
              <a:rPr lang="en-US" sz="800" kern="100" dirty="0" err="1">
                <a:effectLst/>
                <a:latin typeface="Gotham Black"/>
                <a:ea typeface="Calibri" panose="020F0502020204030204" pitchFamily="34" charset="0"/>
                <a:cs typeface="Times New Roman" panose="02020603050405020304" pitchFamily="18" charset="0"/>
              </a:rPr>
              <a:t>Imaoka</a:t>
            </a:r>
            <a:r>
              <a:rPr lang="en-US" sz="800" kern="100" dirty="0">
                <a:effectLst/>
                <a:latin typeface="Gotham Black"/>
                <a:ea typeface="Calibri" panose="020F0502020204030204" pitchFamily="34" charset="0"/>
                <a:cs typeface="Times New Roman" panose="02020603050405020304" pitchFamily="18" charset="0"/>
              </a:rPr>
              <a:t>, Y., </a:t>
            </a:r>
            <a:r>
              <a:rPr lang="en-US" sz="800" kern="100" dirty="0" err="1">
                <a:effectLst/>
                <a:latin typeface="Gotham Black"/>
                <a:ea typeface="Calibri" panose="020F0502020204030204" pitchFamily="34" charset="0"/>
                <a:cs typeface="Times New Roman" panose="02020603050405020304" pitchFamily="18" charset="0"/>
              </a:rPr>
              <a:t>Flury</a:t>
            </a:r>
            <a:r>
              <a:rPr lang="en-US" sz="800" kern="100" dirty="0">
                <a:effectLst/>
                <a:latin typeface="Gotham Black"/>
                <a:ea typeface="Calibri" panose="020F0502020204030204" pitchFamily="34" charset="0"/>
                <a:cs typeface="Times New Roman" panose="02020603050405020304" pitchFamily="18" charset="0"/>
              </a:rPr>
              <a:t>, A., &amp; de Bruin, E. D. (2020). Assessing Saccadic Eye Movements With Head-Mounted Display Virtual Reality Technology. </a:t>
            </a:r>
            <a:r>
              <a:rPr lang="en-US" sz="800" i="1" kern="100" dirty="0">
                <a:effectLst/>
                <a:latin typeface="Gotham Black"/>
                <a:ea typeface="Calibri" panose="020F0502020204030204" pitchFamily="34" charset="0"/>
                <a:cs typeface="Times New Roman" panose="02020603050405020304" pitchFamily="18" charset="0"/>
              </a:rPr>
              <a:t>Frontiers in Psychiatry, 11</a:t>
            </a:r>
            <a:r>
              <a:rPr lang="en-US" sz="800" kern="100" dirty="0">
                <a:effectLst/>
                <a:latin typeface="Gotham Black"/>
                <a:ea typeface="Calibri" panose="020F0502020204030204" pitchFamily="34" charset="0"/>
                <a:cs typeface="Times New Roman" panose="02020603050405020304" pitchFamily="18" charset="0"/>
              </a:rPr>
              <a:t>, 572938. https://doi.org/10.3389/fpsyt.2020.572938</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[12] </a:t>
            </a:r>
            <a:r>
              <a:rPr lang="en-US" sz="800" kern="100" dirty="0" err="1">
                <a:effectLst/>
                <a:latin typeface="Gotham Black"/>
                <a:ea typeface="Calibri" panose="020F0502020204030204" pitchFamily="34" charset="0"/>
                <a:cs typeface="Times New Roman" panose="02020603050405020304" pitchFamily="18" charset="0"/>
              </a:rPr>
              <a:t>Jurcak</a:t>
            </a:r>
            <a:r>
              <a:rPr lang="en-US" sz="800" kern="100" dirty="0">
                <a:effectLst/>
                <a:latin typeface="Gotham Black"/>
                <a:ea typeface="Calibri" panose="020F0502020204030204" pitchFamily="34" charset="0"/>
                <a:cs typeface="Times New Roman" panose="02020603050405020304" pitchFamily="18" charset="0"/>
              </a:rPr>
              <a:t>, V., Tsuzuki, D., &amp; Dan, I. (2007). 10/20, 10/10, and 10/5 systems revisited: Their valid-</a:t>
            </a:r>
            <a:r>
              <a:rPr lang="en-US" sz="800" kern="100" dirty="0" err="1">
                <a:effectLst/>
                <a:latin typeface="Gotham Black"/>
                <a:ea typeface="Calibri" panose="020F0502020204030204" pitchFamily="34" charset="0"/>
                <a:cs typeface="Times New Roman" panose="02020603050405020304" pitchFamily="18" charset="0"/>
              </a:rPr>
              <a:t>ity</a:t>
            </a:r>
            <a:r>
              <a:rPr lang="en-US" sz="800" kern="100" dirty="0">
                <a:effectLst/>
                <a:latin typeface="Gotham Black"/>
                <a:ea typeface="Calibri" panose="020F0502020204030204" pitchFamily="34" charset="0"/>
                <a:cs typeface="Times New Roman" panose="02020603050405020304" pitchFamily="18" charset="0"/>
              </a:rPr>
              <a:t> as relative head-surface-based positioning systems. </a:t>
            </a:r>
            <a:r>
              <a:rPr lang="en-US" sz="800" kern="100" dirty="0" err="1">
                <a:effectLst/>
                <a:latin typeface="Gotham Black"/>
                <a:ea typeface="Calibri" panose="020F0502020204030204" pitchFamily="34" charset="0"/>
                <a:cs typeface="Times New Roman" panose="02020603050405020304" pitchFamily="18" charset="0"/>
              </a:rPr>
              <a:t>NeuroImage</a:t>
            </a:r>
            <a:r>
              <a:rPr lang="en-US" sz="800" kern="100" dirty="0">
                <a:effectLst/>
                <a:latin typeface="Gotham Black"/>
                <a:ea typeface="Calibri" panose="020F0502020204030204" pitchFamily="34" charset="0"/>
                <a:cs typeface="Times New Roman" panose="02020603050405020304" pitchFamily="18" charset="0"/>
              </a:rPr>
              <a:t>, 34(4), 1600–1611. https://doi.org/10.1016/j.neuroimage.2006.09.024</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[13] </a:t>
            </a:r>
            <a:r>
              <a:rPr lang="en-US" sz="800" kern="100" dirty="0">
                <a:effectLst/>
                <a:latin typeface="Gotham Black"/>
                <a:ea typeface="Calibri" panose="020F0502020204030204" pitchFamily="34" charset="0"/>
                <a:cs typeface="Times New Roman" panose="02020603050405020304" pitchFamily="18" charset="0"/>
              </a:rPr>
              <a:t>Khan, G. M. (2015). A new electrode placement method for obtaining 12-lead ECGs. Open Heart, 2(1), e000226. https://doi.org/10.1136/openhrt-2014-000226</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[14] </a:t>
            </a:r>
            <a:r>
              <a:rPr lang="en-US" sz="800" kern="100" dirty="0" err="1">
                <a:effectLst/>
                <a:latin typeface="Gotham Black"/>
                <a:ea typeface="Calibri" panose="020F0502020204030204" pitchFamily="34" charset="0"/>
                <a:cs typeface="Times New Roman" panose="02020603050405020304" pitchFamily="18" charset="0"/>
              </a:rPr>
              <a:t>Khazi</a:t>
            </a:r>
            <a:r>
              <a:rPr lang="en-US" sz="800" kern="100" dirty="0">
                <a:effectLst/>
                <a:latin typeface="Gotham Black"/>
                <a:ea typeface="Calibri" panose="020F0502020204030204" pitchFamily="34" charset="0"/>
                <a:cs typeface="Times New Roman" panose="02020603050405020304" pitchFamily="18" charset="0"/>
              </a:rPr>
              <a:t>, M., Kumar, A., &amp; J, V. M. (2012). Analysis of EEG using 10:20 electrode system. Inter-national Journal of Innovative Research in Science, Engineering and Technology, 1(2).</a:t>
            </a:r>
          </a:p>
          <a:p>
            <a:pPr marL="457200" marR="0" indent="-457200">
              <a:lnSpc>
                <a:spcPct val="150000"/>
              </a:lnSpc>
              <a:spcBef>
                <a:spcPts val="0"/>
              </a:spcBef>
              <a:spcAft>
                <a:spcPts val="0"/>
              </a:spcAft>
            </a:pPr>
            <a:endParaRPr lang="en-US" sz="800" kern="100" dirty="0">
              <a:effectLst/>
              <a:latin typeface="Gotham Black"/>
              <a:ea typeface="Calibri" panose="020F0502020204030204" pitchFamily="34" charset="0"/>
              <a:cs typeface="Times New Roman" panose="02020603050405020304" pitchFamily="18" charset="0"/>
            </a:endParaRPr>
          </a:p>
          <a:p>
            <a:pPr marL="457200" indent="-457200">
              <a:lnSpc>
                <a:spcPct val="150000"/>
              </a:lnSpc>
              <a:buNone/>
            </a:pPr>
            <a:endParaRPr lang="en-US" sz="800" b="0" i="0" u="none" strike="noStrike" baseline="0" dirty="0">
              <a:latin typeface="Gotham Black"/>
            </a:endParaRPr>
          </a:p>
          <a:p>
            <a:pPr algn="l"/>
            <a:endParaRPr lang="en-US" sz="800" dirty="0"/>
          </a:p>
        </p:txBody>
      </p:sp>
    </p:spTree>
    <p:extLst>
      <p:ext uri="{BB962C8B-B14F-4D97-AF65-F5344CB8AC3E}">
        <p14:creationId xmlns:p14="http://schemas.microsoft.com/office/powerpoint/2010/main" val="3345844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5D10-6458-8CFE-9974-B514B3EFBC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DD2C96-1287-030E-A3A5-2485BAE32027}"/>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Gotham Black"/>
              </a:rPr>
              <a:t>[15] </a:t>
            </a:r>
            <a:r>
              <a:rPr lang="en-US" sz="800" i="0" u="none" strike="noStrike" baseline="0" dirty="0" err="1">
                <a:latin typeface="Gotham Black"/>
              </a:rPr>
              <a:t>Khundam</a:t>
            </a:r>
            <a:r>
              <a:rPr lang="en-US" sz="800" i="0" u="none" strike="noStrike" baseline="0" dirty="0">
                <a:latin typeface="Gotham Black"/>
              </a:rPr>
              <a:t>, C., </a:t>
            </a:r>
            <a:r>
              <a:rPr lang="en-US" sz="800" i="0" u="none" strike="noStrike" baseline="0" dirty="0" err="1">
                <a:latin typeface="Gotham Black"/>
              </a:rPr>
              <a:t>Vorachart</a:t>
            </a:r>
            <a:r>
              <a:rPr lang="en-US" sz="800" i="0" u="none" strike="noStrike" baseline="0" dirty="0">
                <a:latin typeface="Gotham Black"/>
              </a:rPr>
              <a:t>, V., </a:t>
            </a:r>
            <a:r>
              <a:rPr lang="en-US" sz="800" i="0" u="none" strike="noStrike" baseline="0" dirty="0" err="1">
                <a:latin typeface="Gotham Black"/>
              </a:rPr>
              <a:t>Preeyawongsakul</a:t>
            </a:r>
            <a:r>
              <a:rPr lang="en-US" sz="800" i="0" u="none" strike="noStrike" baseline="0" dirty="0">
                <a:latin typeface="Gotham Black"/>
              </a:rPr>
              <a:t>, P., </a:t>
            </a:r>
            <a:r>
              <a:rPr lang="en-US" sz="800" i="0" u="none" strike="noStrike" baseline="0" dirty="0" err="1">
                <a:latin typeface="Gotham Black"/>
              </a:rPr>
              <a:t>Hosap</a:t>
            </a:r>
            <a:r>
              <a:rPr lang="en-US" sz="800" i="0" u="none" strike="noStrike" baseline="0" dirty="0">
                <a:latin typeface="Gotham Black"/>
              </a:rPr>
              <a:t>, W., &amp; Noël, F. (2021). A </a:t>
            </a:r>
            <a:r>
              <a:rPr lang="en-US" sz="800" i="0" u="none" strike="noStrike" baseline="0" dirty="0" err="1">
                <a:latin typeface="Gotham Black"/>
              </a:rPr>
              <a:t>Compara-tive</a:t>
            </a:r>
            <a:r>
              <a:rPr lang="en-US" sz="800" i="0" u="none" strike="noStrike" baseline="0" dirty="0">
                <a:latin typeface="Gotham Black"/>
              </a:rPr>
              <a:t> Study of Interaction Time and Usability of Using Controllers and Hand Tracking in Vir-</a:t>
            </a:r>
            <a:r>
              <a:rPr lang="en-US" sz="800" i="0" u="none" strike="noStrike" baseline="0" dirty="0" err="1">
                <a:latin typeface="Gotham Black"/>
              </a:rPr>
              <a:t>tual</a:t>
            </a:r>
            <a:r>
              <a:rPr lang="en-US" sz="800" i="0" u="none" strike="noStrike" baseline="0" dirty="0">
                <a:latin typeface="Gotham Black"/>
              </a:rPr>
              <a:t> Reality Training. Informatics, 8(3), 60. https://doi.org/10.3390/informatics8030060</a:t>
            </a:r>
          </a:p>
          <a:p>
            <a:pPr marL="457200" indent="-457200">
              <a:buNone/>
            </a:pPr>
            <a:r>
              <a:rPr lang="en-US" sz="800" b="1" i="0" u="none" strike="noStrike" baseline="0" dirty="0">
                <a:latin typeface="Gotham Black"/>
              </a:rPr>
              <a:t>[16] </a:t>
            </a:r>
            <a:r>
              <a:rPr lang="en-US" sz="800" i="0" u="none" strike="noStrike" baseline="0" dirty="0">
                <a:latin typeface="Gotham Black"/>
              </a:rPr>
              <a:t>LaViola Jr., J. J., </a:t>
            </a:r>
            <a:r>
              <a:rPr lang="en-US" sz="800" i="0" u="none" strike="noStrike" baseline="0" dirty="0" err="1">
                <a:latin typeface="Gotham Black"/>
              </a:rPr>
              <a:t>Kruijff</a:t>
            </a:r>
            <a:r>
              <a:rPr lang="en-US" sz="800" i="0" u="none" strike="noStrike" baseline="0" dirty="0">
                <a:latin typeface="Gotham Black"/>
              </a:rPr>
              <a:t>, E., Bowman, D. A., McMahan, R. P., &amp; </a:t>
            </a:r>
            <a:r>
              <a:rPr lang="en-US" sz="800" i="0" u="none" strike="noStrike" baseline="0" dirty="0" err="1">
                <a:latin typeface="Gotham Black"/>
              </a:rPr>
              <a:t>Poupyrev</a:t>
            </a:r>
            <a:r>
              <a:rPr lang="en-US" sz="800" i="0" u="none" strike="noStrike" baseline="0" dirty="0">
                <a:latin typeface="Gotham Black"/>
              </a:rPr>
              <a:t>, I. (2017). 3D User Interfaces: Theory and Practice. Addison-Wesley Professional.</a:t>
            </a:r>
          </a:p>
          <a:p>
            <a:pPr marL="457200" indent="-457200">
              <a:buNone/>
            </a:pPr>
            <a:r>
              <a:rPr lang="en-US" sz="800" b="1" dirty="0">
                <a:latin typeface="Gotham Black"/>
              </a:rPr>
              <a:t>[17] </a:t>
            </a:r>
            <a:r>
              <a:rPr lang="en-US" sz="800" dirty="0">
                <a:latin typeface="Gotham Black"/>
              </a:rPr>
              <a:t>Larsen, O. F. P., </a:t>
            </a:r>
            <a:r>
              <a:rPr lang="en-US" sz="800" dirty="0" err="1">
                <a:latin typeface="Gotham Black"/>
              </a:rPr>
              <a:t>Tresselt</a:t>
            </a:r>
            <a:r>
              <a:rPr lang="en-US" sz="800" dirty="0">
                <a:latin typeface="Gotham Black"/>
              </a:rPr>
              <a:t>, W. G., Lorenz, E. A., Holt, T., </a:t>
            </a:r>
            <a:r>
              <a:rPr lang="en-US" sz="800" dirty="0" err="1">
                <a:latin typeface="Gotham Black"/>
              </a:rPr>
              <a:t>Sandstrak</a:t>
            </a:r>
            <a:r>
              <a:rPr lang="en-US" sz="800" dirty="0">
                <a:latin typeface="Gotham Black"/>
              </a:rPr>
              <a:t>, G., Hansen, T. I., Su, X., &amp; Holt, A. (2024). A method for synchronized use of EEG and eye tracking in fully immersive VR. Frontiers in Human Neuroscience, 18, 1347974. https://doi.org/10.3389/fnhum.2024.1347974</a:t>
            </a:r>
          </a:p>
          <a:p>
            <a:pPr marL="457200" indent="-457200">
              <a:buNone/>
            </a:pPr>
            <a:r>
              <a:rPr lang="en-US" sz="800" b="1" dirty="0">
                <a:latin typeface="Gotham Black"/>
              </a:rPr>
              <a:t>[18] </a:t>
            </a:r>
            <a:r>
              <a:rPr lang="en-US" sz="800" dirty="0">
                <a:latin typeface="Gotham Black"/>
              </a:rPr>
              <a:t>Lin, W., Du, L., Harris-Adamson, C., Barr, A., &amp; Rempel, D. (2017). Design of hand gestures for manipulating objects in virtual reality. In M. </a:t>
            </a:r>
            <a:r>
              <a:rPr lang="en-US" sz="800" dirty="0" err="1">
                <a:latin typeface="Gotham Black"/>
              </a:rPr>
              <a:t>Kurosu</a:t>
            </a:r>
            <a:r>
              <a:rPr lang="en-US" sz="800" dirty="0">
                <a:latin typeface="Gotham Black"/>
              </a:rPr>
              <a:t> (Ed.), Human-Computer Interaction. Theories, Methods, and Human Issues: 19th International Conference, HCI Interna-</a:t>
            </a:r>
            <a:r>
              <a:rPr lang="en-US" sz="800" dirty="0" err="1">
                <a:latin typeface="Gotham Black"/>
              </a:rPr>
              <a:t>tional</a:t>
            </a:r>
            <a:r>
              <a:rPr lang="en-US" sz="800" dirty="0">
                <a:latin typeface="Gotham Black"/>
              </a:rPr>
              <a:t> 2017, Vancouver, BC, Canada, July 9-14, 2017, Proceedings, Part I (pp. 584–592). Springer International Publishing. https://doi.org/10.1007/978-3-319-58071-5_44</a:t>
            </a:r>
          </a:p>
          <a:p>
            <a:pPr marL="457200" indent="-457200">
              <a:buNone/>
            </a:pPr>
            <a:r>
              <a:rPr lang="en-US" sz="800" b="1" dirty="0">
                <a:latin typeface="Gotham Black"/>
              </a:rPr>
              <a:t>[19] </a:t>
            </a:r>
            <a:r>
              <a:rPr lang="en-US" sz="800" dirty="0">
                <a:latin typeface="Gotham Black"/>
              </a:rPr>
              <a:t>Lopez Luro, F., &amp; </a:t>
            </a:r>
            <a:r>
              <a:rPr lang="en-US" sz="800" dirty="0" err="1">
                <a:latin typeface="Gotham Black"/>
              </a:rPr>
              <a:t>Sundstedt</a:t>
            </a:r>
            <a:r>
              <a:rPr lang="en-US" sz="800" dirty="0">
                <a:latin typeface="Gotham Black"/>
              </a:rPr>
              <a:t>, V. (2019). A comparative study of eye tracking and hand control-</a:t>
            </a:r>
            <a:r>
              <a:rPr lang="en-US" sz="800" dirty="0" err="1">
                <a:latin typeface="Gotham Black"/>
              </a:rPr>
              <a:t>ler</a:t>
            </a:r>
            <a:r>
              <a:rPr lang="en-US" sz="800" dirty="0">
                <a:latin typeface="Gotham Black"/>
              </a:rPr>
              <a:t> for aiming tasks in virtual reality. In ETRA '19: Proceedings of the 11th ACM Symposium on Eye Tracking Research &amp; Applications (Article No. 68, pp. 1–9). ACM. https://doi.org/10.1145/3317956.3318153</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1C3CA9AD-D80A-215B-2182-46AA35AFFEBD}"/>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DE6D9839-30EC-3172-2946-A910AE76714A}"/>
              </a:ext>
            </a:extLst>
          </p:cNvPr>
          <p:cNvSpPr txBox="1"/>
          <p:nvPr/>
        </p:nvSpPr>
        <p:spPr>
          <a:xfrm>
            <a:off x="4830792" y="1595416"/>
            <a:ext cx="3014216" cy="3858942"/>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[20]</a:t>
            </a:r>
            <a:r>
              <a:rPr lang="en-US" sz="800" i="0" u="none" strike="noStrike" baseline="0" dirty="0">
                <a:latin typeface="Gotham Black"/>
              </a:rPr>
              <a:t> Luong, T., Cheng, Y. F., </a:t>
            </a:r>
            <a:r>
              <a:rPr lang="en-US" sz="800" i="0" u="none" strike="noStrike" baseline="0" dirty="0" err="1">
                <a:latin typeface="Gotham Black"/>
              </a:rPr>
              <a:t>Mobus</a:t>
            </a:r>
            <a:r>
              <a:rPr lang="en-US" sz="800" i="0" u="none" strike="noStrike" baseline="0" dirty="0">
                <a:latin typeface="Gotham Black"/>
              </a:rPr>
              <a:t>, M., Fender, A., &amp; </a:t>
            </a:r>
            <a:r>
              <a:rPr lang="en-US" sz="800" i="0" u="none" strike="noStrike" baseline="0" dirty="0" err="1">
                <a:latin typeface="Gotham Black"/>
              </a:rPr>
              <a:t>Holz</a:t>
            </a:r>
            <a:r>
              <a:rPr lang="en-US" sz="800" i="0" u="none" strike="noStrike" baseline="0" dirty="0">
                <a:latin typeface="Gotham Black"/>
              </a:rPr>
              <a:t>, C. (2023). Controllers or Bare Hands? A Controlled Evaluation of Input Techniques on Interaction Performance and Exertion in Virtual Reality. IEEE Transactions on Visualization and Computer Graphics, 29(11), 4633-4642.</a:t>
            </a:r>
          </a:p>
          <a:p>
            <a:pPr marL="457200" indent="-457200">
              <a:lnSpc>
                <a:spcPct val="150000"/>
              </a:lnSpc>
              <a:buNone/>
            </a:pPr>
            <a:r>
              <a:rPr lang="en-US" sz="800" b="1" i="0" u="none" strike="noStrike" baseline="0" dirty="0">
                <a:latin typeface="Gotham Black"/>
              </a:rPr>
              <a:t>[21]</a:t>
            </a:r>
            <a:r>
              <a:rPr lang="en-US" sz="800" i="0" u="none" strike="noStrike" baseline="0" dirty="0">
                <a:latin typeface="Gotham Black"/>
              </a:rPr>
              <a:t> Oviatt, S. (1999). Mutual disambiguation of recognition errors in a multimodal architecture. In CHI '99 - Proceedings of the SIGCHI conference on Human Factors in Computing Systems (pp. 576-583). Association for Computing Machinery (ACM). https://doi.org/10.1145/302979.303163</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[22] </a:t>
            </a:r>
            <a:r>
              <a:rPr lang="en-US" sz="800" kern="100" dirty="0">
                <a:effectLst/>
                <a:latin typeface="Gotham Black"/>
                <a:ea typeface="Calibri" panose="020F0502020204030204" pitchFamily="34" charset="0"/>
                <a:cs typeface="Times New Roman" panose="02020603050405020304" pitchFamily="18" charset="0"/>
              </a:rPr>
              <a:t>Perret, J., &amp; Vander </a:t>
            </a:r>
            <a:r>
              <a:rPr lang="en-US" sz="800" kern="100" dirty="0" err="1">
                <a:effectLst/>
                <a:latin typeface="Gotham Black"/>
                <a:ea typeface="Calibri" panose="020F0502020204030204" pitchFamily="34" charset="0"/>
                <a:cs typeface="Times New Roman" panose="02020603050405020304" pitchFamily="18" charset="0"/>
              </a:rPr>
              <a:t>Poorten</a:t>
            </a:r>
            <a:r>
              <a:rPr lang="en-US" sz="800" kern="100" dirty="0">
                <a:effectLst/>
                <a:latin typeface="Gotham Black"/>
                <a:ea typeface="Calibri" panose="020F0502020204030204" pitchFamily="34" charset="0"/>
                <a:cs typeface="Times New Roman" panose="02020603050405020304" pitchFamily="18" charset="0"/>
              </a:rPr>
              <a:t>, E. B. (2018). Touching Virtual Reality: A Review of Haptic Gloves. Conference Paper, June 2018. </a:t>
            </a:r>
            <a:r>
              <a:rPr lang="en-US" sz="800" kern="100" dirty="0" err="1">
                <a:effectLst/>
                <a:latin typeface="Gotham Black"/>
                <a:ea typeface="Calibri" panose="020F0502020204030204" pitchFamily="34" charset="0"/>
                <a:cs typeface="Times New Roman" panose="02020603050405020304" pitchFamily="18" charset="0"/>
              </a:rPr>
              <a:t>Haption</a:t>
            </a:r>
            <a:r>
              <a:rPr lang="en-US" sz="800" kern="100" dirty="0">
                <a:effectLst/>
                <a:latin typeface="Gotham Black"/>
                <a:ea typeface="Calibri" panose="020F0502020204030204" pitchFamily="34" charset="0"/>
                <a:cs typeface="Times New Roman" panose="02020603050405020304" pitchFamily="18" charset="0"/>
              </a:rPr>
              <a:t> GmbH, Aachen, Germany; Department of Mechanical Engineering, KU Leuven, Belgium. Retrieved from https://www.researchgate.net/publication/324562855</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[23] </a:t>
            </a:r>
            <a:r>
              <a:rPr lang="en-US" sz="800" kern="100" dirty="0" err="1">
                <a:effectLst/>
                <a:latin typeface="Gotham Black"/>
                <a:ea typeface="Calibri" panose="020F0502020204030204" pitchFamily="34" charset="0"/>
                <a:cs typeface="Times New Roman" panose="02020603050405020304" pitchFamily="18" charset="0"/>
              </a:rPr>
              <a:t>Piumsomboon</a:t>
            </a:r>
            <a:r>
              <a:rPr lang="en-US" sz="800" kern="100" dirty="0">
                <a:effectLst/>
                <a:latin typeface="Gotham Black"/>
                <a:ea typeface="Calibri" panose="020F0502020204030204" pitchFamily="34" charset="0"/>
                <a:cs typeface="Times New Roman" panose="02020603050405020304" pitchFamily="18" charset="0"/>
              </a:rPr>
              <a:t>, T., Lee, G. A., Lindeman, R. W., &amp; </a:t>
            </a:r>
            <a:r>
              <a:rPr lang="en-US" sz="800" kern="100" dirty="0" err="1">
                <a:effectLst/>
                <a:latin typeface="Gotham Black"/>
                <a:ea typeface="Calibri" panose="020F0502020204030204" pitchFamily="34" charset="0"/>
                <a:cs typeface="Times New Roman" panose="02020603050405020304" pitchFamily="18" charset="0"/>
              </a:rPr>
              <a:t>Billinghurst</a:t>
            </a:r>
            <a:r>
              <a:rPr lang="en-US" sz="800" kern="100" dirty="0">
                <a:effectLst/>
                <a:latin typeface="Gotham Black"/>
                <a:ea typeface="Calibri" panose="020F0502020204030204" pitchFamily="34" charset="0"/>
                <a:cs typeface="Times New Roman" panose="02020603050405020304" pitchFamily="18" charset="0"/>
              </a:rPr>
              <a:t>, M. (2017). Exploring natural eye-gaze-based interaction for immersive virtual reality. In Proceedings of the 2017 IEEE Symposium on 3D User Interfaces (3DUI) (pp. 1-10). IEEE. https://doi.org/10.1109/3DUI.2017.7893315</a:t>
            </a:r>
          </a:p>
          <a:p>
            <a:pPr marL="457200" indent="-457200">
              <a:lnSpc>
                <a:spcPct val="150000"/>
              </a:lnSpc>
              <a:buNone/>
            </a:pPr>
            <a:endParaRPr lang="en-US" sz="800" dirty="0">
              <a:latin typeface="Gotham Black"/>
            </a:endParaRPr>
          </a:p>
        </p:txBody>
      </p:sp>
      <p:sp>
        <p:nvSpPr>
          <p:cNvPr id="8" name="TextBox 7">
            <a:extLst>
              <a:ext uri="{FF2B5EF4-FFF2-40B4-BE49-F238E27FC236}">
                <a16:creationId xmlns:a16="http://schemas.microsoft.com/office/drawing/2014/main" id="{52937FDC-2280-A128-D4C9-931EF6CBE66E}"/>
              </a:ext>
            </a:extLst>
          </p:cNvPr>
          <p:cNvSpPr txBox="1"/>
          <p:nvPr/>
        </p:nvSpPr>
        <p:spPr>
          <a:xfrm>
            <a:off x="8199410" y="1516646"/>
            <a:ext cx="2786332" cy="3939540"/>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[24] </a:t>
            </a:r>
            <a:r>
              <a:rPr lang="en-US" sz="800" kern="100" dirty="0" err="1">
                <a:effectLst/>
                <a:latin typeface="Gotham Black"/>
                <a:ea typeface="Calibri" panose="020F0502020204030204" pitchFamily="34" charset="0"/>
                <a:cs typeface="Times New Roman" panose="02020603050405020304" pitchFamily="18" charset="0"/>
              </a:rPr>
              <a:t>Plöchl</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Ossandón</a:t>
            </a:r>
            <a:r>
              <a:rPr lang="en-US" sz="800" kern="100" dirty="0">
                <a:effectLst/>
                <a:latin typeface="Gotham Black"/>
                <a:ea typeface="Calibri" panose="020F0502020204030204" pitchFamily="34" charset="0"/>
                <a:cs typeface="Times New Roman" panose="02020603050405020304" pitchFamily="18" charset="0"/>
              </a:rPr>
              <a:t>, J. P., &amp; König, P. (2012). Combining EEG and eye tracking: Identification, characterization, and correction of eye movement artifacts in electroencephalographic data. </a:t>
            </a:r>
            <a:r>
              <a:rPr lang="en-US" sz="800" i="1" kern="100" dirty="0">
                <a:effectLst/>
                <a:latin typeface="Gotham Black"/>
                <a:ea typeface="Calibri" panose="020F0502020204030204" pitchFamily="34" charset="0"/>
                <a:cs typeface="Times New Roman" panose="02020603050405020304" pitchFamily="18" charset="0"/>
              </a:rPr>
              <a:t>Frontiers in Human Neuroscience, 6</a:t>
            </a:r>
            <a:r>
              <a:rPr lang="en-US" sz="800" kern="100" dirty="0">
                <a:effectLst/>
                <a:latin typeface="Gotham Black"/>
                <a:ea typeface="Calibri" panose="020F0502020204030204" pitchFamily="34" charset="0"/>
                <a:cs typeface="Times New Roman" panose="02020603050405020304" pitchFamily="18" charset="0"/>
              </a:rPr>
              <a:t>, Article 278. </a:t>
            </a:r>
            <a:r>
              <a:rPr lang="en-US" sz="800" kern="100" dirty="0">
                <a:effectLst/>
                <a:latin typeface="Gotham Black"/>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https://doi.org/10.3389/fnhum.2012.00278</a:t>
            </a:r>
            <a:endParaRPr lang="en-US" sz="800" kern="100" dirty="0">
              <a:effectLst/>
              <a:latin typeface="Gotham Black"/>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[25] </a:t>
            </a:r>
            <a:r>
              <a:rPr lang="en-US" sz="800" kern="100" dirty="0" err="1">
                <a:effectLst/>
                <a:latin typeface="Gotham Black"/>
                <a:ea typeface="Calibri" panose="020F0502020204030204" pitchFamily="34" charset="0"/>
                <a:cs typeface="Times New Roman" panose="02020603050405020304" pitchFamily="18" charset="0"/>
              </a:rPr>
              <a:t>Putze</a:t>
            </a:r>
            <a:r>
              <a:rPr lang="en-US" sz="800" kern="100" dirty="0">
                <a:effectLst/>
                <a:latin typeface="Gotham Black"/>
                <a:ea typeface="Calibri" panose="020F0502020204030204" pitchFamily="34" charset="0"/>
                <a:cs typeface="Times New Roman" panose="02020603050405020304" pitchFamily="18" charset="0"/>
              </a:rPr>
              <a:t>, F., Popp, J., </a:t>
            </a:r>
            <a:r>
              <a:rPr lang="en-US" sz="800" kern="100" dirty="0" err="1">
                <a:effectLst/>
                <a:latin typeface="Gotham Black"/>
                <a:ea typeface="Calibri" panose="020F0502020204030204" pitchFamily="34" charset="0"/>
                <a:cs typeface="Times New Roman" panose="02020603050405020304" pitchFamily="18" charset="0"/>
              </a:rPr>
              <a:t>Hild</a:t>
            </a:r>
            <a:r>
              <a:rPr lang="en-US" sz="800" kern="100" dirty="0">
                <a:effectLst/>
                <a:latin typeface="Gotham Black"/>
                <a:ea typeface="Calibri" panose="020F0502020204030204" pitchFamily="34" charset="0"/>
                <a:cs typeface="Times New Roman" panose="02020603050405020304" pitchFamily="18" charset="0"/>
              </a:rPr>
              <a:t>, J., </a:t>
            </a:r>
            <a:r>
              <a:rPr lang="en-US" sz="800" kern="100" dirty="0" err="1">
                <a:effectLst/>
                <a:latin typeface="Gotham Black"/>
                <a:ea typeface="Calibri" panose="020F0502020204030204" pitchFamily="34" charset="0"/>
                <a:cs typeface="Times New Roman" panose="02020603050405020304" pitchFamily="18" charset="0"/>
              </a:rPr>
              <a:t>Beyerer</a:t>
            </a:r>
            <a:r>
              <a:rPr lang="en-US" sz="800" kern="100" dirty="0">
                <a:effectLst/>
                <a:latin typeface="Gotham Black"/>
                <a:ea typeface="Calibri" panose="020F0502020204030204" pitchFamily="34" charset="0"/>
                <a:cs typeface="Times New Roman" panose="02020603050405020304" pitchFamily="18" charset="0"/>
              </a:rPr>
              <a:t>, J., &amp; Schultz, T. (2016). Intervention-Free Selection using EEG and Eye Tracking. In </a:t>
            </a:r>
            <a:r>
              <a:rPr lang="en-US" sz="800" i="1" kern="100" dirty="0">
                <a:effectLst/>
                <a:latin typeface="Gotham Black"/>
                <a:ea typeface="Calibri" panose="020F0502020204030204" pitchFamily="34" charset="0"/>
                <a:cs typeface="Times New Roman" panose="02020603050405020304" pitchFamily="18" charset="0"/>
              </a:rPr>
              <a:t>Proceedings of the 18th ACM International Conference on Multimodal Interaction</a:t>
            </a:r>
            <a:r>
              <a:rPr lang="en-US" sz="800" kern="100" dirty="0">
                <a:effectLst/>
                <a:latin typeface="Gotham Black"/>
                <a:ea typeface="Calibri" panose="020F0502020204030204" pitchFamily="34" charset="0"/>
                <a:cs typeface="Times New Roman" panose="02020603050405020304" pitchFamily="18" charset="0"/>
              </a:rPr>
              <a:t> (ICMI '16), Tokyo, Japan. ACM. https://doi.org/10.1145/2993148.2993199</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[26] </a:t>
            </a:r>
            <a:r>
              <a:rPr lang="en-US" sz="800" kern="100" dirty="0">
                <a:effectLst/>
                <a:latin typeface="Gotham Black"/>
                <a:ea typeface="Calibri" panose="020F0502020204030204" pitchFamily="34" charset="0"/>
                <a:cs typeface="Times New Roman" panose="02020603050405020304" pitchFamily="18" charset="0"/>
              </a:rPr>
              <a:t>Rayner, K. (1998). Eye movements in reading and information processing: 20 years of research. </a:t>
            </a:r>
            <a:r>
              <a:rPr lang="en-US" sz="800" i="1" kern="100" dirty="0">
                <a:effectLst/>
                <a:latin typeface="Gotham Black"/>
                <a:ea typeface="Calibri" panose="020F0502020204030204" pitchFamily="34" charset="0"/>
                <a:cs typeface="Times New Roman" panose="02020603050405020304" pitchFamily="18" charset="0"/>
              </a:rPr>
              <a:t>Psychological Bulletin, 124</a:t>
            </a:r>
            <a:r>
              <a:rPr lang="en-US" sz="800" kern="100" dirty="0">
                <a:effectLst/>
                <a:latin typeface="Gotham Black"/>
                <a:ea typeface="Calibri" panose="020F0502020204030204" pitchFamily="34" charset="0"/>
                <a:cs typeface="Times New Roman" panose="02020603050405020304" pitchFamily="18" charset="0"/>
              </a:rPr>
              <a:t>(3), 372–422. https://doi.org/10.1037/0033-2909.124.3.372</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[27] </a:t>
            </a:r>
            <a:r>
              <a:rPr lang="en-US" sz="800" kern="100" dirty="0">
                <a:effectLst/>
                <a:latin typeface="Gotham Black"/>
                <a:ea typeface="Calibri" panose="020F0502020204030204" pitchFamily="34" charset="0"/>
                <a:cs typeface="Times New Roman" panose="02020603050405020304" pitchFamily="18" charset="0"/>
              </a:rPr>
              <a:t>Rosenfeld, R., D. Olsen, and A. </a:t>
            </a:r>
            <a:r>
              <a:rPr lang="en-US" sz="800" kern="100" dirty="0" err="1">
                <a:effectLst/>
                <a:latin typeface="Gotham Black"/>
                <a:ea typeface="Calibri" panose="020F0502020204030204" pitchFamily="34" charset="0"/>
                <a:cs typeface="Times New Roman" panose="02020603050405020304" pitchFamily="18" charset="0"/>
              </a:rPr>
              <a:t>Rudnicky</a:t>
            </a:r>
            <a:r>
              <a:rPr lang="en-US" sz="800" kern="100" dirty="0">
                <a:effectLst/>
                <a:latin typeface="Gotham Black"/>
                <a:ea typeface="Calibri" panose="020F0502020204030204" pitchFamily="34" charset="0"/>
                <a:cs typeface="Times New Roman" panose="02020603050405020304" pitchFamily="18" charset="0"/>
              </a:rPr>
              <a:t> (2001). “Universal Speech Interface.” </a:t>
            </a:r>
            <a:r>
              <a:rPr lang="en-US" sz="800" i="1" kern="100" dirty="0">
                <a:effectLst/>
                <a:latin typeface="Gotham Black"/>
                <a:ea typeface="Calibri" panose="020F0502020204030204" pitchFamily="34" charset="0"/>
                <a:cs typeface="Times New Roman" panose="02020603050405020304" pitchFamily="18" charset="0"/>
              </a:rPr>
              <a:t>Interactions 8(6): 33-44.</a:t>
            </a:r>
            <a:r>
              <a:rPr lang="en-US" sz="800" kern="100" dirty="0">
                <a:effectLst/>
                <a:latin typeface="Gotham Black"/>
                <a:ea typeface="Calibri" panose="020F0502020204030204" pitchFamily="34" charset="0"/>
                <a:cs typeface="Times New Roman" panose="02020603050405020304" pitchFamily="18" charset="0"/>
              </a:rPr>
              <a:t> </a:t>
            </a:r>
            <a:endParaRPr lang="en-US" sz="800" b="0" i="0" u="none" strike="noStrike" baseline="0" dirty="0">
              <a:latin typeface="Gotham Black"/>
            </a:endParaRPr>
          </a:p>
          <a:p>
            <a:pPr algn="l"/>
            <a:endParaRPr lang="en-US" sz="800" dirty="0">
              <a:latin typeface="Gotham Black"/>
            </a:endParaRPr>
          </a:p>
        </p:txBody>
      </p:sp>
    </p:spTree>
    <p:extLst>
      <p:ext uri="{BB962C8B-B14F-4D97-AF65-F5344CB8AC3E}">
        <p14:creationId xmlns:p14="http://schemas.microsoft.com/office/powerpoint/2010/main" val="2447794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F1601-0779-5625-D461-A83F896A5BE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37AB-5EC4-8EF5-82FE-F047CE324FE0}"/>
              </a:ext>
            </a:extLst>
          </p:cNvPr>
          <p:cNvSpPr>
            <a:spLocks noGrp="1"/>
          </p:cNvSpPr>
          <p:nvPr>
            <p:ph type="body" sz="quarter" idx="10"/>
          </p:nvPr>
        </p:nvSpPr>
        <p:spPr>
          <a:xfrm>
            <a:off x="957532" y="1516646"/>
            <a:ext cx="3518858" cy="3692105"/>
          </a:xfrm>
        </p:spPr>
        <p:txBody>
          <a:bodyPr/>
          <a:lstStyle/>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[28] </a:t>
            </a:r>
            <a:r>
              <a:rPr lang="en-US" sz="800" kern="100" dirty="0">
                <a:effectLst/>
                <a:latin typeface="Gotham Black"/>
                <a:ea typeface="Calibri" panose="020F0502020204030204" pitchFamily="34" charset="0"/>
                <a:cs typeface="Times New Roman" panose="02020603050405020304" pitchFamily="18" charset="0"/>
              </a:rPr>
              <a:t>Whitmire, E. (2018). High-Fidelity Interaction for Virtual and Augmented Reality. In </a:t>
            </a:r>
            <a:r>
              <a:rPr lang="en-US" sz="800" i="1" kern="100" dirty="0">
                <a:effectLst/>
                <a:latin typeface="Gotham Black"/>
                <a:ea typeface="Calibri" panose="020F0502020204030204" pitchFamily="34" charset="0"/>
                <a:cs typeface="Times New Roman" panose="02020603050405020304" pitchFamily="18" charset="0"/>
              </a:rPr>
              <a:t>2018 IEEE Conference on Virtual Reality and 3D User Interfaces</a:t>
            </a:r>
            <a:r>
              <a:rPr lang="en-US" sz="800" kern="100" dirty="0">
                <a:effectLst/>
                <a:latin typeface="Gotham Black"/>
                <a:ea typeface="Calibri" panose="020F0502020204030204" pitchFamily="34" charset="0"/>
                <a:cs typeface="Times New Roman" panose="02020603050405020304" pitchFamily="18" charset="0"/>
              </a:rPr>
              <a:t> (pp. 796-798). Reutlingen, Germany: IEEE. https://doi.org/10.1109/VR.2018.8446520</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[29] </a:t>
            </a:r>
            <a:r>
              <a:rPr lang="en-US" sz="800" kern="100" dirty="0" err="1">
                <a:effectLst/>
                <a:latin typeface="Gotham Black"/>
                <a:ea typeface="Calibri" panose="020F0502020204030204" pitchFamily="34" charset="0"/>
                <a:cs typeface="Times New Roman" panose="02020603050405020304" pitchFamily="18" charset="0"/>
              </a:rPr>
              <a:t>Wolpaw</a:t>
            </a:r>
            <a:r>
              <a:rPr lang="en-US" sz="800" kern="100" dirty="0">
                <a:effectLst/>
                <a:latin typeface="Gotham Black"/>
                <a:ea typeface="Calibri" panose="020F0502020204030204" pitchFamily="34" charset="0"/>
                <a:cs typeface="Times New Roman" panose="02020603050405020304" pitchFamily="18" charset="0"/>
              </a:rPr>
              <a:t>, J. R., </a:t>
            </a:r>
            <a:r>
              <a:rPr lang="en-US" sz="800" kern="100" dirty="0" err="1">
                <a:effectLst/>
                <a:latin typeface="Gotham Black"/>
                <a:ea typeface="Calibri" panose="020F0502020204030204" pitchFamily="34" charset="0"/>
                <a:cs typeface="Times New Roman" panose="02020603050405020304" pitchFamily="18" charset="0"/>
              </a:rPr>
              <a:t>Birbaumer</a:t>
            </a:r>
            <a:r>
              <a:rPr lang="en-US" sz="800" kern="100" dirty="0">
                <a:effectLst/>
                <a:latin typeface="Gotham Black"/>
                <a:ea typeface="Calibri" panose="020F0502020204030204" pitchFamily="34" charset="0"/>
                <a:cs typeface="Times New Roman" panose="02020603050405020304" pitchFamily="18" charset="0"/>
              </a:rPr>
              <a:t>, N., McFarland, D. J., </a:t>
            </a:r>
            <a:r>
              <a:rPr lang="en-US" sz="800" kern="100" dirty="0" err="1">
                <a:effectLst/>
                <a:latin typeface="Gotham Black"/>
                <a:ea typeface="Calibri" panose="020F0502020204030204" pitchFamily="34" charset="0"/>
                <a:cs typeface="Times New Roman" panose="02020603050405020304" pitchFamily="18" charset="0"/>
              </a:rPr>
              <a:t>Pfurtscheller</a:t>
            </a:r>
            <a:r>
              <a:rPr lang="en-US" sz="800" kern="100" dirty="0">
                <a:effectLst/>
                <a:latin typeface="Gotham Black"/>
                <a:ea typeface="Calibri" panose="020F0502020204030204" pitchFamily="34" charset="0"/>
                <a:cs typeface="Times New Roman" panose="02020603050405020304" pitchFamily="18" charset="0"/>
              </a:rPr>
              <a:t>, G., &amp; Vaughan, T. M. (2002). Brain-computer interfaces for communication and control. </a:t>
            </a:r>
            <a:r>
              <a:rPr lang="en-US" sz="800" i="1" kern="100" dirty="0">
                <a:effectLst/>
                <a:latin typeface="Gotham Black"/>
                <a:ea typeface="Calibri" panose="020F0502020204030204" pitchFamily="34" charset="0"/>
                <a:cs typeface="Times New Roman" panose="02020603050405020304" pitchFamily="18" charset="0"/>
              </a:rPr>
              <a:t>Clinical Neurophysiology, 113</a:t>
            </a:r>
            <a:r>
              <a:rPr lang="en-US" sz="800" kern="100" dirty="0">
                <a:effectLst/>
                <a:latin typeface="Gotham Black"/>
                <a:ea typeface="Calibri" panose="020F0502020204030204" pitchFamily="34" charset="0"/>
                <a:cs typeface="Times New Roman" panose="02020603050405020304" pitchFamily="18" charset="0"/>
              </a:rPr>
              <a:t>(6), 767–791. https://doi.org/10.1016/S1388-2457(02)00057-3</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[30] </a:t>
            </a:r>
            <a:r>
              <a:rPr lang="en-US" sz="800" kern="100" dirty="0">
                <a:effectLst/>
                <a:latin typeface="Gotham Black"/>
                <a:ea typeface="Calibri" panose="020F0502020204030204" pitchFamily="34" charset="0"/>
                <a:cs typeface="Times New Roman" panose="02020603050405020304" pitchFamily="18" charset="0"/>
              </a:rPr>
              <a:t>Zander, T. O., </a:t>
            </a:r>
            <a:r>
              <a:rPr lang="en-US" sz="800" kern="100" dirty="0" err="1">
                <a:effectLst/>
                <a:latin typeface="Gotham Black"/>
                <a:ea typeface="Calibri" panose="020F0502020204030204" pitchFamily="34" charset="0"/>
                <a:cs typeface="Times New Roman" panose="02020603050405020304" pitchFamily="18" charset="0"/>
              </a:rPr>
              <a:t>Gärtner</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Kothe</a:t>
            </a:r>
            <a:r>
              <a:rPr lang="en-US" sz="800" kern="100" dirty="0">
                <a:effectLst/>
                <a:latin typeface="Gotham Black"/>
                <a:ea typeface="Calibri" panose="020F0502020204030204" pitchFamily="34" charset="0"/>
                <a:cs typeface="Times New Roman" panose="02020603050405020304" pitchFamily="18" charset="0"/>
              </a:rPr>
              <a:t>, C., &amp; </a:t>
            </a:r>
            <a:r>
              <a:rPr lang="en-US" sz="800" kern="100" dirty="0" err="1">
                <a:effectLst/>
                <a:latin typeface="Gotham Black"/>
                <a:ea typeface="Calibri" panose="020F0502020204030204" pitchFamily="34" charset="0"/>
                <a:cs typeface="Times New Roman" panose="02020603050405020304" pitchFamily="18" charset="0"/>
              </a:rPr>
              <a:t>Vilimek</a:t>
            </a:r>
            <a:r>
              <a:rPr lang="en-US" sz="800" kern="100" dirty="0">
                <a:effectLst/>
                <a:latin typeface="Gotham Black"/>
                <a:ea typeface="Calibri" panose="020F0502020204030204" pitchFamily="34" charset="0"/>
                <a:cs typeface="Times New Roman" panose="02020603050405020304" pitchFamily="18" charset="0"/>
              </a:rPr>
              <a:t>, R. (2011). Combining Eye Gaze Input With a Brain–Computer Interface for Touchless Human–Computer Interaction. </a:t>
            </a:r>
            <a:r>
              <a:rPr lang="en-US" sz="800" i="1" kern="100" dirty="0">
                <a:effectLst/>
                <a:latin typeface="Gotham Black"/>
                <a:ea typeface="Calibri" panose="020F0502020204030204" pitchFamily="34" charset="0"/>
                <a:cs typeface="Times New Roman" panose="02020603050405020304" pitchFamily="18" charset="0"/>
              </a:rPr>
              <a:t>International Journal of Human-Computer Interaction, 27</a:t>
            </a:r>
            <a:r>
              <a:rPr lang="en-US" sz="800" kern="100" dirty="0">
                <a:effectLst/>
                <a:latin typeface="Gotham Black"/>
                <a:ea typeface="Calibri" panose="020F0502020204030204" pitchFamily="34" charset="0"/>
                <a:cs typeface="Times New Roman" panose="02020603050405020304" pitchFamily="18" charset="0"/>
              </a:rPr>
              <a:t>(1), 38-51. https://doi.org/10.1080/10447318.2011.535752</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[31] </a:t>
            </a:r>
            <a:r>
              <a:rPr lang="en-US" sz="800" kern="100" dirty="0">
                <a:effectLst/>
                <a:latin typeface="Gotham Black"/>
                <a:ea typeface="Calibri" panose="020F0502020204030204" pitchFamily="34" charset="0"/>
                <a:cs typeface="Times New Roman" panose="02020603050405020304" pitchFamily="18" charset="0"/>
              </a:rPr>
              <a:t>Zhai, S. (1995). “Human Performance in Six Degree of Freedom Input Control.” </a:t>
            </a:r>
            <a:r>
              <a:rPr lang="en-US" sz="800" i="1" kern="100" dirty="0">
                <a:effectLst/>
                <a:latin typeface="Gotham Black"/>
                <a:ea typeface="Calibri" panose="020F0502020204030204" pitchFamily="34" charset="0"/>
                <a:cs typeface="Times New Roman" panose="02020603050405020304" pitchFamily="18" charset="0"/>
              </a:rPr>
              <a:t>PhD Dissertation</a:t>
            </a:r>
            <a:r>
              <a:rPr lang="en-US" sz="800" kern="100" dirty="0">
                <a:effectLst/>
                <a:latin typeface="Gotham Black"/>
                <a:ea typeface="Calibri" panose="020F0502020204030204" pitchFamily="34" charset="0"/>
                <a:cs typeface="Times New Roman" panose="02020603050405020304" pitchFamily="18" charset="0"/>
              </a:rPr>
              <a:t>, Department of Computer Science, University of Toronto</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3DF8913B-0659-E07D-52A1-3632274AF08E}"/>
              </a:ext>
            </a:extLst>
          </p:cNvPr>
          <p:cNvSpPr txBox="1"/>
          <p:nvPr/>
        </p:nvSpPr>
        <p:spPr>
          <a:xfrm>
            <a:off x="957532" y="914400"/>
            <a:ext cx="3666226" cy="738664"/>
          </a:xfrm>
          <a:prstGeom prst="rect">
            <a:avLst/>
          </a:prstGeom>
        </p:spPr>
        <p:txBody>
          <a:bodyPr wrap="square" lIns="0" tIns="0" rIns="0" bIns="0" rtlCol="0" anchor="t" anchorCtr="0">
            <a:spAutoFit/>
          </a:bodyPr>
          <a:lstStyle/>
          <a:p>
            <a:r>
              <a:rPr lang="en-US" sz="2400" b="1" dirty="0">
                <a:latin typeface="Gotham Black"/>
              </a:rPr>
              <a:t>REFERNCES</a:t>
            </a:r>
          </a:p>
          <a:p>
            <a:pPr algn="l"/>
            <a:endParaRPr lang="en-US" sz="2400" dirty="0">
              <a:latin typeface="Gotham Black"/>
            </a:endParaRPr>
          </a:p>
        </p:txBody>
      </p:sp>
    </p:spTree>
    <p:extLst>
      <p:ext uri="{BB962C8B-B14F-4D97-AF65-F5344CB8AC3E}">
        <p14:creationId xmlns:p14="http://schemas.microsoft.com/office/powerpoint/2010/main" val="34987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FD0E6-C3D6-5238-C300-1D0F577FF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5AFBE-38A2-A733-1526-60F814E35E7C}"/>
              </a:ext>
            </a:extLst>
          </p:cNvPr>
          <p:cNvSpPr>
            <a:spLocks noGrp="1"/>
          </p:cNvSpPr>
          <p:nvPr>
            <p:ph type="title"/>
          </p:nvPr>
        </p:nvSpPr>
        <p:spPr/>
        <p:txBody>
          <a:bodyPr/>
          <a:lstStyle/>
          <a:p>
            <a:r>
              <a:rPr lang="en-US" b="1" dirty="0"/>
              <a:t>Introduction - Motivation</a:t>
            </a:r>
          </a:p>
        </p:txBody>
      </p:sp>
      <p:sp>
        <p:nvSpPr>
          <p:cNvPr id="3" name="Content Placeholder 2">
            <a:extLst>
              <a:ext uri="{FF2B5EF4-FFF2-40B4-BE49-F238E27FC236}">
                <a16:creationId xmlns:a16="http://schemas.microsoft.com/office/drawing/2014/main" id="{823F418F-F564-0CEA-A3B2-EDA9B8C440F3}"/>
              </a:ext>
            </a:extLst>
          </p:cNvPr>
          <p:cNvSpPr>
            <a:spLocks noGrp="1"/>
          </p:cNvSpPr>
          <p:nvPr>
            <p:ph idx="1"/>
          </p:nvPr>
        </p:nvSpPr>
        <p:spPr>
          <a:xfrm>
            <a:off x="1104902" y="2783468"/>
            <a:ext cx="9982193" cy="3214330"/>
          </a:xfrm>
        </p:spPr>
        <p:txBody>
          <a:bodyPr/>
          <a:lstStyle/>
          <a:p>
            <a:pPr>
              <a:buFont typeface="Wingdings" panose="05000000000000000000" pitchFamily="2" charset="2"/>
              <a:buChar char="Ø"/>
            </a:pPr>
            <a:r>
              <a:rPr lang="en-US" dirty="0"/>
              <a:t>The BCI Solution</a:t>
            </a:r>
          </a:p>
          <a:p>
            <a:pPr lvl="1">
              <a:buFont typeface="Wingdings" panose="05000000000000000000" pitchFamily="2" charset="2"/>
              <a:buChar char="Ø"/>
            </a:pPr>
            <a:r>
              <a:rPr lang="en-US" dirty="0"/>
              <a:t>Industry research and</a:t>
            </a:r>
            <a:r>
              <a:rPr lang="en-US" i="1" dirty="0"/>
              <a:t> Towards Brain-Computer Interfaces</a:t>
            </a:r>
            <a:r>
              <a:rPr lang="en-US" dirty="0"/>
              <a:t> </a:t>
            </a:r>
          </a:p>
          <a:p>
            <a:pPr lvl="1">
              <a:buFont typeface="Wingdings" panose="05000000000000000000" pitchFamily="2" charset="2"/>
              <a:buChar char="Ø"/>
            </a:pPr>
            <a:r>
              <a:rPr lang="en-US" dirty="0"/>
              <a:t>Existing but limited research for BCI selection in VR</a:t>
            </a:r>
          </a:p>
          <a:p>
            <a:pPr lvl="1">
              <a:buFont typeface="Wingdings" panose="05000000000000000000" pitchFamily="2" charset="2"/>
              <a:buChar char="Ø"/>
            </a:pPr>
            <a:r>
              <a:rPr lang="en-US" dirty="0"/>
              <a:t>Eye-movement artifacts found in EEG stream to build artifact correction methods </a:t>
            </a:r>
            <a:r>
              <a:rPr lang="en-US" b="1" dirty="0"/>
              <a:t>[21]</a:t>
            </a:r>
          </a:p>
          <a:p>
            <a:pPr lvl="1">
              <a:buFont typeface="Wingdings" panose="05000000000000000000" pitchFamily="2" charset="2"/>
              <a:buChar char="Ø"/>
            </a:pPr>
            <a:r>
              <a:rPr lang="en-US" dirty="0"/>
              <a:t>Using VR as a medium to simulate environments for recording EEG data</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2">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026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FF-CBDE-04DA-B558-32DE6164E5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65ED0-8728-BFB5-5E94-86519FC40DA8}"/>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44D42C66-ED64-5F65-F8E7-DC7BCB02D9B9}"/>
              </a:ext>
            </a:extLst>
          </p:cNvPr>
          <p:cNvSpPr>
            <a:spLocks noGrp="1"/>
          </p:cNvSpPr>
          <p:nvPr>
            <p:ph idx="1"/>
          </p:nvPr>
        </p:nvSpPr>
        <p:spPr/>
        <p:txBody>
          <a:bodyPr/>
          <a:lstStyle/>
          <a:p>
            <a:pPr>
              <a:buFont typeface="Wingdings" panose="05000000000000000000" pitchFamily="2" charset="2"/>
              <a:buChar char="Ø"/>
            </a:pPr>
            <a:r>
              <a:rPr lang="en-US" b="1" u="sng" dirty="0"/>
              <a:t>VR Controllers</a:t>
            </a:r>
            <a:r>
              <a:rPr lang="en-US" b="1" dirty="0"/>
              <a:t>	</a:t>
            </a:r>
          </a:p>
          <a:p>
            <a:pPr lvl="1">
              <a:buFont typeface="Wingdings" panose="05000000000000000000" pitchFamily="2" charset="2"/>
              <a:buChar char="Ø"/>
            </a:pPr>
            <a:r>
              <a:rPr lang="en-US" dirty="0"/>
              <a:t>Handheld devices that allow users to interact with a VE 	</a:t>
            </a:r>
          </a:p>
          <a:p>
            <a:pPr lvl="1">
              <a:buFont typeface="Wingdings" panose="05000000000000000000" pitchFamily="2" charset="2"/>
              <a:buChar char="Ø"/>
            </a:pPr>
            <a:r>
              <a:rPr lang="en-US" dirty="0"/>
              <a:t>Enable users to navigate through menus and select objects</a:t>
            </a:r>
          </a:p>
          <a:p>
            <a:pPr lvl="1">
              <a:buFont typeface="Wingdings" panose="05000000000000000000" pitchFamily="2" charset="2"/>
              <a:buChar char="Ø"/>
            </a:pPr>
            <a:r>
              <a:rPr lang="en-US" i="1" dirty="0"/>
              <a:t>Point-and-click</a:t>
            </a:r>
            <a:r>
              <a:rPr lang="en-US" dirty="0"/>
              <a:t> selection technique, ray casting metaphor</a:t>
            </a:r>
          </a:p>
          <a:p>
            <a:pPr lvl="1">
              <a:buFont typeface="Wingdings" panose="05000000000000000000" pitchFamily="2" charset="2"/>
              <a:buChar char="Ø"/>
            </a:pPr>
            <a:r>
              <a:rPr lang="en-US" dirty="0"/>
              <a:t> Precise control over selection and manipulation tasks, physically tiring when used for longer durations [17]</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12934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E4D6A-9DBB-1A1C-14AE-E91DCF60E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BBB98-CB7E-E87F-E1B7-5130FBE0F565}"/>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843425C8-17F8-E01A-77F0-F6CD3E5D2E46}"/>
              </a:ext>
            </a:extLst>
          </p:cNvPr>
          <p:cNvSpPr>
            <a:spLocks noGrp="1"/>
          </p:cNvSpPr>
          <p:nvPr>
            <p:ph idx="1"/>
          </p:nvPr>
        </p:nvSpPr>
        <p:spPr/>
        <p:txBody>
          <a:bodyPr/>
          <a:lstStyle/>
          <a:p>
            <a:pPr>
              <a:buFont typeface="Wingdings" panose="05000000000000000000" pitchFamily="2" charset="2"/>
              <a:buChar char="Ø"/>
            </a:pPr>
            <a:r>
              <a:rPr lang="en-US" b="1" u="sng" dirty="0"/>
              <a:t>Eye Gaze &amp; Hand Tracking</a:t>
            </a:r>
          </a:p>
          <a:p>
            <a:pPr lvl="1">
              <a:buFont typeface="Wingdings" panose="05000000000000000000" pitchFamily="2" charset="2"/>
              <a:buChar char="Ø"/>
            </a:pPr>
            <a:r>
              <a:rPr lang="en-US" dirty="0"/>
              <a:t>Eye tracking to show interest, hand gesture for intent</a:t>
            </a:r>
          </a:p>
          <a:p>
            <a:pPr lvl="1">
              <a:buFont typeface="Wingdings" panose="05000000000000000000" pitchFamily="2" charset="2"/>
              <a:buChar char="Ø"/>
            </a:pPr>
            <a:r>
              <a:rPr lang="en-US" dirty="0"/>
              <a:t>IR cameras in Meta Quest Pro HMD</a:t>
            </a:r>
          </a:p>
          <a:p>
            <a:pPr lvl="1">
              <a:buFont typeface="Wingdings" panose="05000000000000000000" pitchFamily="2" charset="2"/>
              <a:buChar char="Ø"/>
            </a:pPr>
            <a:r>
              <a:rPr lang="en-US" dirty="0"/>
              <a:t>Hand gesture – pinching, specific hand movement to specify command [16]</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06035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5B296-19CF-90D2-FA25-FA4B6031F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EB880-F932-6BF7-E71F-D80861DA2CF2}"/>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0CDA5710-4817-2A7A-C621-CCF2EA0A80BC}"/>
              </a:ext>
            </a:extLst>
          </p:cNvPr>
          <p:cNvSpPr>
            <a:spLocks noGrp="1"/>
          </p:cNvSpPr>
          <p:nvPr>
            <p:ph idx="1"/>
          </p:nvPr>
        </p:nvSpPr>
        <p:spPr>
          <a:xfrm>
            <a:off x="1104908" y="2430593"/>
            <a:ext cx="9982193" cy="3214330"/>
          </a:xfrm>
        </p:spPr>
        <p:txBody>
          <a:bodyPr/>
          <a:lstStyle/>
          <a:p>
            <a:pPr>
              <a:buFont typeface="Wingdings" panose="05000000000000000000" pitchFamily="2" charset="2"/>
              <a:buChar char="Ø"/>
            </a:pPr>
            <a:r>
              <a:rPr lang="en-US" b="1" u="sng" dirty="0"/>
              <a:t>NeuroGaze</a:t>
            </a:r>
          </a:p>
          <a:p>
            <a:pPr lvl="1">
              <a:buFont typeface="Wingdings" panose="05000000000000000000" pitchFamily="2" charset="2"/>
              <a:buChar char="Ø"/>
            </a:pPr>
            <a:r>
              <a:rPr lang="en-US" dirty="0"/>
              <a:t>Our developed input device </a:t>
            </a:r>
          </a:p>
          <a:p>
            <a:pPr lvl="1">
              <a:buFont typeface="Wingdings" panose="05000000000000000000" pitchFamily="2" charset="2"/>
              <a:buChar char="Ø"/>
            </a:pPr>
            <a:r>
              <a:rPr lang="en-US" dirty="0"/>
              <a:t>Non-invasive BCI, specifically using electroencephalogram (EEG)</a:t>
            </a:r>
          </a:p>
          <a:p>
            <a:pPr lvl="1">
              <a:buFont typeface="Wingdings" panose="05000000000000000000" pitchFamily="2" charset="2"/>
              <a:buChar char="Ø"/>
            </a:pPr>
            <a:r>
              <a:rPr lang="en-US" dirty="0"/>
              <a:t>IR cameras in Meta Quest Pro HMD for eye tracking (interest)</a:t>
            </a:r>
          </a:p>
          <a:p>
            <a:pPr lvl="1">
              <a:buFont typeface="Wingdings" panose="05000000000000000000" pitchFamily="2" charset="2"/>
              <a:buChar char="Ø"/>
            </a:pPr>
            <a:r>
              <a:rPr lang="en-US" dirty="0" err="1"/>
              <a:t>Emotiv</a:t>
            </a:r>
            <a:r>
              <a:rPr lang="en-US" dirty="0"/>
              <a:t> EPOC X for EEG data stream (intent)</a:t>
            </a:r>
          </a:p>
          <a:p>
            <a:pPr lvl="1">
              <a:buFont typeface="Wingdings" panose="05000000000000000000" pitchFamily="2" charset="2"/>
              <a:buChar char="Ø"/>
            </a:pPr>
            <a:r>
              <a:rPr lang="en-US" dirty="0" err="1"/>
              <a:t>EmotivBCI</a:t>
            </a:r>
            <a:r>
              <a:rPr lang="en-US" dirty="0"/>
              <a:t> program for preprocessing, segmentation, classification</a:t>
            </a:r>
          </a:p>
        </p:txBody>
      </p:sp>
    </p:spTree>
    <p:extLst>
      <p:ext uri="{BB962C8B-B14F-4D97-AF65-F5344CB8AC3E}">
        <p14:creationId xmlns:p14="http://schemas.microsoft.com/office/powerpoint/2010/main" val="3024392868"/>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0B71893E-1823-834C-8E66-8A6728866CE8}"/>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689B2DFA-C230-404D-B106-2468D2991173}"/>
    </a:ext>
  </a:extLst>
</a:theme>
</file>

<file path=ppt/theme/theme3.xml><?xml version="1.0" encoding="utf-8"?>
<a:theme xmlns:a="http://schemas.openxmlformats.org/drawingml/2006/main" name="UCF - Two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A51995C-3008-4042-9752-95DDCD460B51}"/>
    </a:ext>
  </a:extLst>
</a:theme>
</file>

<file path=ppt/theme/theme4.xml><?xml version="1.0" encoding="utf-8"?>
<a:theme xmlns:a="http://schemas.openxmlformats.org/drawingml/2006/main" name="UCF - Three+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632B3B8-28B7-5749-8F76-7EB8FF9D3D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NeuroGazeThesisDefense</Template>
  <TotalTime>403</TotalTime>
  <Words>3544</Words>
  <Application>Microsoft Office PowerPoint</Application>
  <PresentationFormat>Widescreen</PresentationFormat>
  <Paragraphs>204</Paragraphs>
  <Slides>55</Slides>
  <Notes>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55</vt:i4>
      </vt:variant>
    </vt:vector>
  </HeadingPairs>
  <TitlesOfParts>
    <vt:vector size="66" baseType="lpstr">
      <vt:lpstr>Arial</vt:lpstr>
      <vt:lpstr>Calibri</vt:lpstr>
      <vt:lpstr>Gotham Black</vt:lpstr>
      <vt:lpstr>Gotham Bold</vt:lpstr>
      <vt:lpstr>Gotham Book</vt:lpstr>
      <vt:lpstr>Times New Roman</vt:lpstr>
      <vt:lpstr>Wingdings</vt:lpstr>
      <vt:lpstr>UCF - Title, Divider, Mission Statement and Quotation Slides</vt:lpstr>
      <vt:lpstr>UCF - Single Column Content Slides</vt:lpstr>
      <vt:lpstr>UCF - Two Column Content Slides</vt:lpstr>
      <vt:lpstr>UCF - Three+ Column Content Slides</vt:lpstr>
      <vt:lpstr>NeuroGaze in Virtual Reality: Assessing an EEG and Eye Tracking Interface Against Traditional Virtual Reality Input Devices</vt:lpstr>
      <vt:lpstr>PowerPoint Presentation</vt:lpstr>
      <vt:lpstr>CONTENTS</vt:lpstr>
      <vt:lpstr>PowerPoint Presentation</vt:lpstr>
      <vt:lpstr>Introduction - Motivation</vt:lpstr>
      <vt:lpstr>Introduction - Motivation</vt:lpstr>
      <vt:lpstr>Introduction – Input Devices</vt:lpstr>
      <vt:lpstr>Introduction – Input Devices</vt:lpstr>
      <vt:lpstr>Introduction – Input Devices</vt:lpstr>
      <vt:lpstr>PICTURE PLACEHOLDERS</vt:lpstr>
      <vt:lpstr>PowerPoint Presentation</vt:lpstr>
      <vt:lpstr>Literature Review – Input Modalities in VR: VR Controllers</vt:lpstr>
      <vt:lpstr>Literature Review – Input Modalities in VR: Eye Gaze</vt:lpstr>
      <vt:lpstr>Literature Review – Input Modalities in VR: Brain Computer Interfaces</vt:lpstr>
      <vt:lpstr>PowerPoint Presentation</vt:lpstr>
      <vt:lpstr>Software &amp; System Design: System Overview</vt:lpstr>
      <vt:lpstr>Software &amp; System Design: EEG Hardware</vt:lpstr>
      <vt:lpstr>Software &amp; System Design: EEG Hardware</vt:lpstr>
      <vt:lpstr>Software &amp; System Design: EEG Hardware</vt:lpstr>
      <vt:lpstr>Software &amp; System Design: EEG Software</vt:lpstr>
      <vt:lpstr>Software &amp; System Design: EEG Software</vt:lpstr>
      <vt:lpstr>Software &amp; System Design: EEG Software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PowerPoint Presentation</vt:lpstr>
      <vt:lpstr>User Study: Experimental Design</vt:lpstr>
      <vt:lpstr>User Study: Experimental Design</vt:lpstr>
      <vt:lpstr>User Study: Experimental Design</vt:lpstr>
      <vt:lpstr>User Study: Results</vt:lpstr>
      <vt:lpstr>User Study: Results</vt:lpstr>
      <vt:lpstr>User Study: Results</vt:lpstr>
      <vt:lpstr>User Study: Results</vt:lpstr>
      <vt:lpstr>User Study: Discussion</vt:lpstr>
      <vt:lpstr>User Study: Discussion</vt:lpstr>
      <vt:lpstr>PowerPoint Presentation</vt:lpstr>
      <vt:lpstr>Future Work: Addressing Ergonomics &amp; Limitations</vt:lpstr>
      <vt:lpstr>Future Work: Other Non-invasive BCIs</vt:lpstr>
      <vt:lpstr>Future Work: Experimental Design Improvements</vt:lpstr>
      <vt:lpstr>PowerPoint Presentation</vt:lpstr>
      <vt:lpstr>Conclusion</vt:lpstr>
      <vt:lpstr>INSERTING A NEW SLIDE</vt:lpstr>
      <vt:lpstr>FEATURES</vt:lpstr>
      <vt:lpstr>ADJUSTING TEXT</vt:lpstr>
      <vt:lpstr>PICTURE PLACEHOLDERS</vt:lpstr>
      <vt:lpstr>“We remain committed to unleashing potential in people, organizations, ideas, and the communities we serve. That charge inspires us and illuminates fantastic possibilities ahead.”</vt:lpstr>
      <vt:lpstr>We remain committed to unleashing potential in people, organizations, ideas, and the communities we serve. That charge inspires us and illuminates fantastic possibilities ahead.”</vt:lpstr>
      <vt:lpstr>DESIGN ELEMENTS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creator>Wanyea Barbel</dc:creator>
  <cp:lastModifiedBy>Wanyea Barbel</cp:lastModifiedBy>
  <cp:revision>29</cp:revision>
  <dcterms:created xsi:type="dcterms:W3CDTF">2024-03-31T03:21:16Z</dcterms:created>
  <dcterms:modified xsi:type="dcterms:W3CDTF">2024-04-01T03:35:41Z</dcterms:modified>
</cp:coreProperties>
</file>