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 id="2147483766" r:id="rId3"/>
    <p:sldMasterId id="2147483833" r:id="rId4"/>
  </p:sldMasterIdLst>
  <p:notesMasterIdLst>
    <p:notesMasterId r:id="rId64"/>
  </p:notesMasterIdLst>
  <p:sldIdLst>
    <p:sldId id="329" r:id="rId5"/>
    <p:sldId id="280" r:id="rId6"/>
    <p:sldId id="273" r:id="rId7"/>
    <p:sldId id="284" r:id="rId8"/>
    <p:sldId id="290" r:id="rId9"/>
    <p:sldId id="330" r:id="rId10"/>
    <p:sldId id="331" r:id="rId11"/>
    <p:sldId id="332" r:id="rId12"/>
    <p:sldId id="333" r:id="rId13"/>
    <p:sldId id="285" r:id="rId14"/>
    <p:sldId id="334" r:id="rId15"/>
    <p:sldId id="335" r:id="rId16"/>
    <p:sldId id="336" r:id="rId17"/>
    <p:sldId id="339" r:id="rId18"/>
    <p:sldId id="340" r:id="rId19"/>
    <p:sldId id="338" r:id="rId20"/>
    <p:sldId id="341" r:id="rId21"/>
    <p:sldId id="342" r:id="rId22"/>
    <p:sldId id="28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287" r:id="rId38"/>
    <p:sldId id="312" r:id="rId39"/>
    <p:sldId id="313" r:id="rId40"/>
    <p:sldId id="314" r:id="rId41"/>
    <p:sldId id="315" r:id="rId42"/>
    <p:sldId id="316" r:id="rId43"/>
    <p:sldId id="317" r:id="rId44"/>
    <p:sldId id="318" r:id="rId45"/>
    <p:sldId id="319" r:id="rId46"/>
    <p:sldId id="320" r:id="rId47"/>
    <p:sldId id="288" r:id="rId48"/>
    <p:sldId id="321" r:id="rId49"/>
    <p:sldId id="322" r:id="rId50"/>
    <p:sldId id="323" r:id="rId51"/>
    <p:sldId id="289" r:id="rId52"/>
    <p:sldId id="324" r:id="rId53"/>
    <p:sldId id="259" r:id="rId54"/>
    <p:sldId id="278" r:id="rId55"/>
    <p:sldId id="266" r:id="rId56"/>
    <p:sldId id="265" r:id="rId57"/>
    <p:sldId id="270" r:id="rId58"/>
    <p:sldId id="275" r:id="rId59"/>
    <p:sldId id="276" r:id="rId60"/>
    <p:sldId id="281" r:id="rId61"/>
    <p:sldId id="282" r:id="rId62"/>
    <p:sldId id="28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0702" autoAdjust="0"/>
  </p:normalViewPr>
  <p:slideViewPr>
    <p:cSldViewPr snapToGrid="0" snapToObjects="1" showGuides="1">
      <p:cViewPr varScale="1">
        <p:scale>
          <a:sx n="78" d="100"/>
          <a:sy n="78" d="100"/>
        </p:scale>
        <p:origin x="1794" y="90"/>
      </p:cViewPr>
      <p:guideLst>
        <p:guide pos="3816"/>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B6D2E-9B08-4FFA-9F70-73D4149E4366}"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4F813-D057-4535-A701-BD4A321515C7}" type="slidenum">
              <a:rPr lang="en-US" smtClean="0"/>
              <a:t>‹#›</a:t>
            </a:fld>
            <a:endParaRPr lang="en-US"/>
          </a:p>
        </p:txBody>
      </p:sp>
    </p:spTree>
    <p:extLst>
      <p:ext uri="{BB962C8B-B14F-4D97-AF65-F5344CB8AC3E}">
        <p14:creationId xmlns:p14="http://schemas.microsoft.com/office/powerpoint/2010/main" val="419839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73CF5-2849-F108-4818-6A9EF51A66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328C4E-3F7D-976C-22A0-F7B35B8C8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0E4F62-9395-1D18-6340-9B6C4B86FCC6}"/>
              </a:ext>
            </a:extLst>
          </p:cNvPr>
          <p:cNvSpPr>
            <a:spLocks noGrp="1"/>
          </p:cNvSpPr>
          <p:nvPr>
            <p:ph type="body" idx="1"/>
          </p:nvPr>
        </p:nvSpPr>
        <p:spPr/>
        <p:txBody>
          <a:bodyPr/>
          <a:lstStyle/>
          <a:p>
            <a:r>
              <a:rPr lang="en-US" dirty="0"/>
              <a:t>test</a:t>
            </a:r>
          </a:p>
        </p:txBody>
      </p:sp>
      <p:sp>
        <p:nvSpPr>
          <p:cNvPr id="4" name="Slide Number Placeholder 3">
            <a:extLst>
              <a:ext uri="{FF2B5EF4-FFF2-40B4-BE49-F238E27FC236}">
                <a16:creationId xmlns:a16="http://schemas.microsoft.com/office/drawing/2014/main" id="{8641A239-47B7-7B24-F3A0-810D2DCF7BFB}"/>
              </a:ext>
            </a:extLst>
          </p:cNvPr>
          <p:cNvSpPr>
            <a:spLocks noGrp="1"/>
          </p:cNvSpPr>
          <p:nvPr>
            <p:ph type="sldNum" sz="quarter" idx="5"/>
          </p:nvPr>
        </p:nvSpPr>
        <p:spPr/>
        <p:txBody>
          <a:bodyPr/>
          <a:lstStyle/>
          <a:p>
            <a:fld id="{3924F813-D057-4535-A701-BD4A321515C7}" type="slidenum">
              <a:rPr lang="en-US" smtClean="0"/>
              <a:t>1</a:t>
            </a:fld>
            <a:endParaRPr lang="en-US"/>
          </a:p>
        </p:txBody>
      </p:sp>
    </p:spTree>
    <p:extLst>
      <p:ext uri="{BB962C8B-B14F-4D97-AF65-F5344CB8AC3E}">
        <p14:creationId xmlns:p14="http://schemas.microsoft.com/office/powerpoint/2010/main" val="3331265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DDFD0-ACFD-FEF5-382F-6C9DD43BF6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C389AF-B28A-8D60-D73F-449593A68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E2175A-5C19-9F10-5BE5-46AC3F4B12D3}"/>
              </a:ext>
            </a:extLst>
          </p:cNvPr>
          <p:cNvSpPr>
            <a:spLocks noGrp="1"/>
          </p:cNvSpPr>
          <p:nvPr>
            <p:ph type="body" idx="1"/>
          </p:nvPr>
        </p:nvSpPr>
        <p:spPr/>
        <p:txBody>
          <a:bodyPr/>
          <a:lstStyle/>
          <a:p>
            <a:pPr marL="171450" indent="-171450">
              <a:buFont typeface="Arial" panose="020B0604020202020204" pitchFamily="34" charset="0"/>
              <a:buChar char="•"/>
            </a:pPr>
            <a:r>
              <a:rPr lang="en-US" dirty="0"/>
              <a:t>We can observe this in the study conducted by Luong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Participants preferred VR controllers with ray cast because:</a:t>
            </a:r>
          </a:p>
          <a:p>
            <a:pPr marL="171450" indent="-171450">
              <a:buFont typeface="Arial" panose="020B0604020202020204" pitchFamily="34" charset="0"/>
              <a:buChar char="•"/>
            </a:pPr>
            <a:endParaRPr lang="en-US" dirty="0"/>
          </a:p>
          <a:p>
            <a:pPr marL="628650" lvl="1" indent="-171450">
              <a:buFont typeface="Wingdings" panose="05000000000000000000" pitchFamily="2" charset="2"/>
              <a:buChar char="à"/>
            </a:pPr>
            <a:r>
              <a:rPr lang="en-US" dirty="0"/>
              <a:t>it was easier to interact with objects farther away</a:t>
            </a:r>
          </a:p>
          <a:p>
            <a:pPr marL="628650" lvl="1" indent="-171450">
              <a:buFont typeface="Wingdings" panose="05000000000000000000" pitchFamily="2" charset="2"/>
              <a:buChar char="à"/>
            </a:pPr>
            <a:r>
              <a:rPr lang="en-US" dirty="0"/>
              <a:t>Easier to see what objects they were aiming at </a:t>
            </a:r>
          </a:p>
          <a:p>
            <a:pPr marL="628650" lvl="1" indent="-171450">
              <a:buFont typeface="Wingdings" panose="05000000000000000000" pitchFamily="2" charset="2"/>
              <a:buChar char="à"/>
            </a:pPr>
            <a:endParaRPr lang="en-US" dirty="0"/>
          </a:p>
          <a:p>
            <a:pPr marL="171450" lvl="0" indent="-171450">
              <a:buFont typeface="Arial" panose="020B0604020202020204" pitchFamily="34" charset="0"/>
              <a:buChar char="•"/>
            </a:pPr>
            <a:r>
              <a:rPr lang="en-US" dirty="0"/>
              <a:t>Users started to feel more weight of controllers of time vs hands</a:t>
            </a:r>
          </a:p>
          <a:p>
            <a:pPr marL="171450" lvl="0" indent="-171450">
              <a:buFont typeface="Arial" panose="020B0604020202020204" pitchFamily="34" charset="0"/>
              <a:buChar char="•"/>
            </a:pPr>
            <a:r>
              <a:rPr lang="en-US" dirty="0"/>
              <a:t>Ergonomics metrics: consumed endurance / rapid upper limb assessment</a:t>
            </a:r>
          </a:p>
          <a:p>
            <a:pPr marL="628650" lvl="1" indent="-171450">
              <a:buFont typeface="Arial" panose="020B0604020202020204" pitchFamily="34" charset="0"/>
              <a:buChar char="•"/>
            </a:pPr>
            <a:r>
              <a:rPr lang="en-US" dirty="0">
                <a:sym typeface="Wingdings" panose="05000000000000000000" pitchFamily="2" charset="2"/>
              </a:rPr>
              <a:t> Negative correlation between physical exertion and task accuracy </a:t>
            </a:r>
          </a:p>
          <a:p>
            <a:pPr marL="628650" lvl="1" indent="-171450">
              <a:buFont typeface="Arial" panose="020B0604020202020204" pitchFamily="34" charset="0"/>
              <a:buChar char="•"/>
            </a:pPr>
            <a:endParaRPr lang="en-US" dirty="0">
              <a:sym typeface="Wingdings" panose="05000000000000000000" pitchFamily="2" charset="2"/>
            </a:endParaRPr>
          </a:p>
          <a:p>
            <a:pPr marL="171450" lvl="0" indent="-171450">
              <a:buFont typeface="Arial" panose="020B0604020202020204" pitchFamily="34" charset="0"/>
              <a:buChar char="•"/>
            </a:pPr>
            <a:r>
              <a:rPr lang="en-US" dirty="0">
                <a:sym typeface="Wingdings" panose="05000000000000000000" pitchFamily="2" charset="2"/>
              </a:rPr>
              <a:t>Although we never intended to use VR controllers with NeuroGaze, it was useful to see “what we’re up against” in order to alleviate some of the usability issues: </a:t>
            </a:r>
          </a:p>
          <a:p>
            <a:pPr marL="628650" lvl="1" indent="-171450">
              <a:buFont typeface="Arial" panose="020B0604020202020204" pitchFamily="34" charset="0"/>
              <a:buChar char="•"/>
            </a:pPr>
            <a:r>
              <a:rPr lang="en-US" dirty="0">
                <a:sym typeface="Wingdings" panose="05000000000000000000" pitchFamily="2" charset="2"/>
              </a:rPr>
              <a:t> Physical exertion affect task accuracy </a:t>
            </a:r>
            <a:endParaRPr lang="en-US" dirty="0"/>
          </a:p>
        </p:txBody>
      </p:sp>
      <p:sp>
        <p:nvSpPr>
          <p:cNvPr id="4" name="Slide Number Placeholder 3">
            <a:extLst>
              <a:ext uri="{FF2B5EF4-FFF2-40B4-BE49-F238E27FC236}">
                <a16:creationId xmlns:a16="http://schemas.microsoft.com/office/drawing/2014/main" id="{6C318FD4-3630-E7AD-0753-82E01237C315}"/>
              </a:ext>
            </a:extLst>
          </p:cNvPr>
          <p:cNvSpPr>
            <a:spLocks noGrp="1"/>
          </p:cNvSpPr>
          <p:nvPr>
            <p:ph type="sldNum" sz="quarter" idx="5"/>
          </p:nvPr>
        </p:nvSpPr>
        <p:spPr/>
        <p:txBody>
          <a:bodyPr/>
          <a:lstStyle/>
          <a:p>
            <a:fld id="{3924F813-D057-4535-A701-BD4A321515C7}" type="slidenum">
              <a:rPr lang="en-US" smtClean="0"/>
              <a:t>12</a:t>
            </a:fld>
            <a:endParaRPr lang="en-US"/>
          </a:p>
        </p:txBody>
      </p:sp>
    </p:spTree>
    <p:extLst>
      <p:ext uri="{BB962C8B-B14F-4D97-AF65-F5344CB8AC3E}">
        <p14:creationId xmlns:p14="http://schemas.microsoft.com/office/powerpoint/2010/main" val="284660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48EC1-DE8C-6B0A-0E88-9DBF6CF841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CFCCE2-3DA8-A60D-F396-CE666702C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B18AE1-4284-9821-181A-A8E28CC74287}"/>
              </a:ext>
            </a:extLst>
          </p:cNvPr>
          <p:cNvSpPr>
            <a:spLocks noGrp="1"/>
          </p:cNvSpPr>
          <p:nvPr>
            <p:ph type="body" idx="1"/>
          </p:nvPr>
        </p:nvSpPr>
        <p:spPr/>
        <p:txBody>
          <a:bodyPr/>
          <a:lstStyle/>
          <a:p>
            <a:pPr marL="171450" indent="-171450">
              <a:buFont typeface="Arial" panose="020B0604020202020204" pitchFamily="34" charset="0"/>
              <a:buChar char="•"/>
            </a:pPr>
            <a:r>
              <a:rPr lang="en-US" dirty="0"/>
              <a:t>Eye tracking achieved with infrared cameras that illuminate the eye by refracting light off the cornea and the retina to create distinct patterns (glints)</a:t>
            </a:r>
          </a:p>
          <a:p>
            <a:pPr marL="171450" indent="-171450">
              <a:buFont typeface="Arial" panose="020B0604020202020204" pitchFamily="34" charset="0"/>
              <a:buChar char="•"/>
            </a:pPr>
            <a:r>
              <a:rPr lang="en-US" dirty="0"/>
              <a:t>Glint detection algorithms to calculate the gaze point and achieve high speed eye tracking capabilities (e.g. </a:t>
            </a:r>
            <a:r>
              <a:rPr lang="en-US" dirty="0" err="1"/>
              <a:t>RemoteEye</a:t>
            </a:r>
            <a:r>
              <a:rPr lang="en-US" dirty="0"/>
              <a:t> software)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Saccades (</a:t>
            </a:r>
            <a:r>
              <a:rPr lang="en-US" dirty="0" err="1"/>
              <a:t>suh-kaydz</a:t>
            </a:r>
            <a:r>
              <a:rPr lang="en-US" dirty="0"/>
              <a:t>): rapid, often ballistic movement towards visual stimuli – changing the point of fixation (amplitude can be as small as reading text all the way to looking around a room)\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Smooth pursuit: movements involving closely tracking a moving object. Unlike saccades, speed is slower and matches speed of moving target (e.g. looking at a ball in motion)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Vergence: adjusting angle of the eye to ensure image falls on identical portions of both retinas  (e.g. focusing on objects of two different distances)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Vestibulo</a:t>
            </a:r>
            <a:r>
              <a:rPr lang="en-US" dirty="0"/>
              <a:t>-ocular reflex: Involuntary movement that stabilizes vision during head movement (e.g. turn your head to the left quickly, your eyes will move to the right with the same speed, allowing you to keep focus on stationary object.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Piumsomboon</a:t>
            </a:r>
            <a:r>
              <a:rPr lang="en-US" dirty="0"/>
              <a:t>:</a:t>
            </a:r>
          </a:p>
          <a:p>
            <a:pPr marL="171450" indent="-171450">
              <a:buFont typeface="Arial" panose="020B0604020202020204" pitchFamily="34" charset="0"/>
              <a:buChar char="•"/>
            </a:pPr>
            <a:endParaRPr lang="en-US" dirty="0"/>
          </a:p>
          <a:p>
            <a:pPr marL="628650" lvl="1" indent="-171450">
              <a:buFont typeface="Wingdings" panose="05000000000000000000" pitchFamily="2" charset="2"/>
              <a:buChar char="à"/>
            </a:pPr>
            <a:r>
              <a:rPr lang="en-US" dirty="0">
                <a:sym typeface="Wingdings" panose="05000000000000000000" pitchFamily="2" charset="2"/>
              </a:rPr>
              <a:t>DR: eye-gaze + one reticle (saccades)</a:t>
            </a:r>
          </a:p>
          <a:p>
            <a:pPr marL="628650" lvl="1" indent="-171450">
              <a:buFont typeface="Wingdings" panose="05000000000000000000" pitchFamily="2" charset="2"/>
              <a:buChar char="à"/>
            </a:pPr>
            <a:r>
              <a:rPr lang="en-US" dirty="0">
                <a:sym typeface="Wingdings" panose="05000000000000000000" pitchFamily="2" charset="2"/>
              </a:rPr>
              <a:t>RP: smooth pursuit</a:t>
            </a:r>
          </a:p>
          <a:p>
            <a:pPr marL="628650" lvl="1" indent="-171450">
              <a:buFont typeface="Wingdings" panose="05000000000000000000" pitchFamily="2" charset="2"/>
              <a:buChar char="à"/>
            </a:pPr>
            <a:r>
              <a:rPr lang="en-US" dirty="0">
                <a:sym typeface="Wingdings" panose="05000000000000000000" pitchFamily="2" charset="2"/>
              </a:rPr>
              <a:t>N &amp; R: </a:t>
            </a:r>
            <a:r>
              <a:rPr lang="en-US" dirty="0" err="1">
                <a:sym typeface="Wingdings" panose="05000000000000000000" pitchFamily="2" charset="2"/>
              </a:rPr>
              <a:t>vestibulo</a:t>
            </a:r>
            <a:r>
              <a:rPr lang="en-US" dirty="0">
                <a:sym typeface="Wingdings" panose="05000000000000000000" pitchFamily="2" charset="2"/>
              </a:rPr>
              <a:t>-ocular </a:t>
            </a:r>
            <a:r>
              <a:rPr lang="en-US" dirty="0" err="1">
                <a:sym typeface="Wingdings" panose="05000000000000000000" pitchFamily="2" charset="2"/>
              </a:rPr>
              <a:t>relex</a:t>
            </a:r>
            <a:endParaRPr lang="en-US" dirty="0">
              <a:sym typeface="Wingdings" panose="05000000000000000000" pitchFamily="2" charset="2"/>
            </a:endParaRPr>
          </a:p>
          <a:p>
            <a:pPr marL="628650" lvl="1" indent="-171450">
              <a:buFont typeface="Wingdings" panose="05000000000000000000" pitchFamily="2" charset="2"/>
              <a:buChar char="à"/>
            </a:pPr>
            <a:r>
              <a:rPr lang="en-US" dirty="0">
                <a:sym typeface="Wingdings" panose="05000000000000000000" pitchFamily="2" charset="2"/>
              </a:rPr>
              <a:t>Evaluation Results: Wilcoxon signed rank test to determine significance  Data showed significance for SUS, favoring DR (specifically lower fatigue)</a:t>
            </a:r>
          </a:p>
          <a:p>
            <a:pPr marL="628650" lvl="1" indent="-171450">
              <a:buFont typeface="Wingdings" panose="05000000000000000000" pitchFamily="2" charset="2"/>
              <a:buChar char="à"/>
            </a:pPr>
            <a:r>
              <a:rPr lang="en-US" dirty="0">
                <a:sym typeface="Wingdings" panose="05000000000000000000" pitchFamily="2" charset="2"/>
              </a:rPr>
              <a:t>No significance between input devices for performance data</a:t>
            </a:r>
            <a:endParaRPr lang="en-US" dirty="0"/>
          </a:p>
        </p:txBody>
      </p:sp>
      <p:sp>
        <p:nvSpPr>
          <p:cNvPr id="4" name="Slide Number Placeholder 3">
            <a:extLst>
              <a:ext uri="{FF2B5EF4-FFF2-40B4-BE49-F238E27FC236}">
                <a16:creationId xmlns:a16="http://schemas.microsoft.com/office/drawing/2014/main" id="{F736DB7C-D91F-3DDE-EA9E-0A448F4AEFAE}"/>
              </a:ext>
            </a:extLst>
          </p:cNvPr>
          <p:cNvSpPr>
            <a:spLocks noGrp="1"/>
          </p:cNvSpPr>
          <p:nvPr>
            <p:ph type="sldNum" sz="quarter" idx="5"/>
          </p:nvPr>
        </p:nvSpPr>
        <p:spPr/>
        <p:txBody>
          <a:bodyPr/>
          <a:lstStyle/>
          <a:p>
            <a:fld id="{3924F813-D057-4535-A701-BD4A321515C7}" type="slidenum">
              <a:rPr lang="en-US" smtClean="0"/>
              <a:t>13</a:t>
            </a:fld>
            <a:endParaRPr lang="en-US"/>
          </a:p>
        </p:txBody>
      </p:sp>
    </p:spTree>
    <p:extLst>
      <p:ext uri="{BB962C8B-B14F-4D97-AF65-F5344CB8AC3E}">
        <p14:creationId xmlns:p14="http://schemas.microsoft.com/office/powerpoint/2010/main" val="1386232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934B3-097F-70C2-ADF9-5470EBA3A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526FC8-63FC-4E83-6014-0D6DF0808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6B4EB1-8899-F881-5DF3-9938DFE664F5}"/>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11409DC-7B1F-86EF-993A-06294FEB7048}"/>
              </a:ext>
            </a:extLst>
          </p:cNvPr>
          <p:cNvSpPr>
            <a:spLocks noGrp="1"/>
          </p:cNvSpPr>
          <p:nvPr>
            <p:ph type="sldNum" sz="quarter" idx="5"/>
          </p:nvPr>
        </p:nvSpPr>
        <p:spPr/>
        <p:txBody>
          <a:bodyPr/>
          <a:lstStyle/>
          <a:p>
            <a:fld id="{3924F813-D057-4535-A701-BD4A321515C7}" type="slidenum">
              <a:rPr lang="en-US" smtClean="0"/>
              <a:t>14</a:t>
            </a:fld>
            <a:endParaRPr lang="en-US"/>
          </a:p>
        </p:txBody>
      </p:sp>
    </p:spTree>
    <p:extLst>
      <p:ext uri="{BB962C8B-B14F-4D97-AF65-F5344CB8AC3E}">
        <p14:creationId xmlns:p14="http://schemas.microsoft.com/office/powerpoint/2010/main" val="912172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2C847-D9CF-9C38-20C8-F2187E466C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B678B5-2CA9-281E-019D-84F9859B10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C29599-4786-B1DB-79F6-24D7465ACA34}"/>
              </a:ext>
            </a:extLst>
          </p:cNvPr>
          <p:cNvSpPr>
            <a:spLocks noGrp="1"/>
          </p:cNvSpPr>
          <p:nvPr>
            <p:ph type="body" idx="1"/>
          </p:nvPr>
        </p:nvSpPr>
        <p:spPr/>
        <p:txBody>
          <a:bodyPr/>
          <a:lstStyle/>
          <a:p>
            <a:pPr marL="171450" indent="-171450">
              <a:buFont typeface="Arial" panose="020B0604020202020204" pitchFamily="34" charset="0"/>
              <a:buChar char="•"/>
            </a:pPr>
            <a:r>
              <a:rPr lang="en-US" dirty="0"/>
              <a:t>Study interested us because by using a part of Duo-Reticles (taking advantage of how quickly the eye can update to new stationary target) might benefit the </a:t>
            </a:r>
            <a:r>
              <a:rPr lang="en-US" dirty="0" err="1"/>
              <a:t>NueroGaze</a:t>
            </a:r>
            <a:r>
              <a:rPr lang="en-US" dirty="0"/>
              <a:t> system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Now we were interested in how this technique would compare to our previously mentioned “competitor”: VR controllers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Francisco:</a:t>
            </a:r>
          </a:p>
          <a:p>
            <a:pPr marL="628650" lvl="1" indent="-171450">
              <a:buFont typeface="Wingdings" panose="05000000000000000000" pitchFamily="2" charset="2"/>
              <a:buChar char="à"/>
            </a:pPr>
            <a:r>
              <a:rPr lang="en-US" dirty="0"/>
              <a:t>Not independent of controllers but uses saccade-based technique from DR for interest and VR controllers for intent for selection task: we can at least see if eyes can provide interest more accurate/intuitiveness/efficiently than controllers alone</a:t>
            </a:r>
          </a:p>
          <a:p>
            <a:pPr marL="628650" lvl="1" indent="-171450">
              <a:buFont typeface="Wingdings" panose="05000000000000000000" pitchFamily="2" charset="2"/>
              <a:buChar char="à"/>
            </a:pPr>
            <a:endParaRPr lang="en-US" dirty="0"/>
          </a:p>
          <a:p>
            <a:pPr marL="628650" lvl="1" indent="-171450">
              <a:buFont typeface="Wingdings" panose="05000000000000000000" pitchFamily="2" charset="2"/>
              <a:buChar char="à"/>
            </a:pPr>
            <a:r>
              <a:rPr lang="en-US" dirty="0"/>
              <a:t>Low statistical significance between completion times between the input devices</a:t>
            </a:r>
          </a:p>
          <a:p>
            <a:pPr marL="628650" lvl="1" indent="-171450">
              <a:buFont typeface="Wingdings" panose="05000000000000000000" pitchFamily="2" charset="2"/>
              <a:buChar char="à"/>
            </a:pPr>
            <a:endParaRPr lang="en-US" dirty="0"/>
          </a:p>
          <a:p>
            <a:pPr marL="628650" lvl="1" indent="-171450">
              <a:buFont typeface="Wingdings" panose="05000000000000000000" pitchFamily="2" charset="2"/>
              <a:buChar char="à"/>
            </a:pPr>
            <a:r>
              <a:rPr lang="en-US" dirty="0"/>
              <a:t>NASA-TLX: Participants felt more physical demand and effort was required than eye gaze</a:t>
            </a:r>
          </a:p>
          <a:p>
            <a:pPr marL="457200" lvl="1" indent="0">
              <a:buFont typeface="Wingdings" panose="05000000000000000000" pitchFamily="2" charset="2"/>
              <a:buNone/>
            </a:pPr>
            <a:endParaRPr lang="en-US" dirty="0"/>
          </a:p>
          <a:p>
            <a:pPr marL="171450" lvl="0" indent="-171450">
              <a:buFont typeface="Arial" panose="020B0604020202020204" pitchFamily="34" charset="0"/>
              <a:buChar char="•"/>
            </a:pPr>
            <a:r>
              <a:rPr lang="en-US" dirty="0"/>
              <a:t>Based on literature in this space, eye gaze was proving to be a solution to our problem:</a:t>
            </a:r>
          </a:p>
          <a:p>
            <a:pPr marL="628650" lvl="1" indent="-171450">
              <a:buFont typeface="Arial" panose="020B0604020202020204" pitchFamily="34" charset="0"/>
              <a:buChar char="•"/>
            </a:pPr>
            <a:r>
              <a:rPr lang="en-US" dirty="0"/>
              <a:t>Less cognitive load than VR controllers, performing on par at least with TCT, able to host eye casting metaphor</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3BF16A9-FCFC-1645-B4CC-550ED7FBDC26}"/>
              </a:ext>
            </a:extLst>
          </p:cNvPr>
          <p:cNvSpPr>
            <a:spLocks noGrp="1"/>
          </p:cNvSpPr>
          <p:nvPr>
            <p:ph type="sldNum" sz="quarter" idx="5"/>
          </p:nvPr>
        </p:nvSpPr>
        <p:spPr/>
        <p:txBody>
          <a:bodyPr/>
          <a:lstStyle/>
          <a:p>
            <a:fld id="{3924F813-D057-4535-A701-BD4A321515C7}" type="slidenum">
              <a:rPr lang="en-US" smtClean="0"/>
              <a:t>15</a:t>
            </a:fld>
            <a:endParaRPr lang="en-US"/>
          </a:p>
        </p:txBody>
      </p:sp>
    </p:spTree>
    <p:extLst>
      <p:ext uri="{BB962C8B-B14F-4D97-AF65-F5344CB8AC3E}">
        <p14:creationId xmlns:p14="http://schemas.microsoft.com/office/powerpoint/2010/main" val="378612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377E7-EE39-8BB1-FAEE-22E61B7CE9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97D8B0-D415-71F6-1DEA-2BA8824475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F5B25-CD7D-B554-6941-3D3AB2BB8779}"/>
              </a:ext>
            </a:extLst>
          </p:cNvPr>
          <p:cNvSpPr>
            <a:spLocks noGrp="1"/>
          </p:cNvSpPr>
          <p:nvPr>
            <p:ph type="body" idx="1"/>
          </p:nvPr>
        </p:nvSpPr>
        <p:spPr/>
        <p:txBody>
          <a:bodyPr/>
          <a:lstStyle/>
          <a:p>
            <a:pPr marL="171450" indent="-171450">
              <a:buFont typeface="Arial" panose="020B0604020202020204" pitchFamily="34" charset="0"/>
              <a:buChar char="•"/>
            </a:pPr>
            <a:r>
              <a:rPr lang="en-US" dirty="0"/>
              <a:t>Neural signals: </a:t>
            </a:r>
            <a:r>
              <a:rPr lang="en-US" dirty="0" err="1"/>
              <a:t>fNIRS</a:t>
            </a:r>
            <a:r>
              <a:rPr lang="en-US" dirty="0"/>
              <a:t> – functional near-infrared spectroscopy (oxygenated/deoxygenated hemoglobin concentrations), fMRI:  functional magnetic resonance imaging: changes in blood flow that occurs in brain activity</a:t>
            </a:r>
          </a:p>
          <a:p>
            <a:pPr marL="628650" lvl="1" indent="-171450">
              <a:buFont typeface="Arial" panose="020B0604020202020204" pitchFamily="34" charset="0"/>
              <a:buChar char="•"/>
            </a:pPr>
            <a:r>
              <a:rPr lang="en-US" dirty="0"/>
              <a:t>All fascinating, but out of scope for this Thesis </a:t>
            </a:r>
            <a:r>
              <a:rPr lang="en-US" dirty="0">
                <a:sym typeface="Wingdings" panose="05000000000000000000" pitchFamily="2" charset="2"/>
              </a:rPr>
              <a:t> Future Work</a:t>
            </a:r>
          </a:p>
          <a:p>
            <a:pPr marL="171450" lvl="0" indent="-171450">
              <a:buFont typeface="Arial" panose="020B0604020202020204" pitchFamily="34" charset="0"/>
              <a:buChar char="•"/>
            </a:pPr>
            <a:r>
              <a:rPr lang="en-US" dirty="0">
                <a:sym typeface="Wingdings" panose="05000000000000000000" pitchFamily="2" charset="2"/>
              </a:rPr>
              <a:t>10-20 International System</a:t>
            </a:r>
          </a:p>
          <a:p>
            <a:pPr marL="628650" lvl="1" indent="-171450">
              <a:buFont typeface="Arial" panose="020B0604020202020204" pitchFamily="34" charset="0"/>
              <a:buChar char="•"/>
            </a:pPr>
            <a:r>
              <a:rPr lang="en-US" dirty="0">
                <a:sym typeface="Wingdings" panose="05000000000000000000" pitchFamily="2" charset="2"/>
              </a:rPr>
              <a:t>Why? To build upon other researchers work with as little confounding variables as possible (standardize!)</a:t>
            </a:r>
          </a:p>
          <a:p>
            <a:pPr marL="628650" lvl="1" indent="-171450">
              <a:buFont typeface="Arial" panose="020B0604020202020204" pitchFamily="34" charset="0"/>
              <a:buChar char="•"/>
            </a:pPr>
            <a:r>
              <a:rPr lang="en-US" dirty="0">
                <a:sym typeface="Wingdings" panose="05000000000000000000" pitchFamily="2" charset="2"/>
              </a:rPr>
              <a:t>Nasion (depressed area between eyes)</a:t>
            </a:r>
          </a:p>
          <a:p>
            <a:pPr marL="628650" lvl="1" indent="-171450">
              <a:buFont typeface="Arial" panose="020B0604020202020204" pitchFamily="34" charset="0"/>
              <a:buChar char="•"/>
            </a:pPr>
            <a:endParaRPr lang="en-US" dirty="0">
              <a:sym typeface="Wingdings" panose="05000000000000000000" pitchFamily="2" charset="2"/>
            </a:endParaRPr>
          </a:p>
          <a:p>
            <a:pPr marL="628650" lvl="1" indent="-171450">
              <a:buFont typeface="Arial" panose="020B0604020202020204" pitchFamily="34" charset="0"/>
              <a:buChar char="•"/>
            </a:pPr>
            <a:r>
              <a:rPr lang="en-US" dirty="0">
                <a:sym typeface="Wingdings" panose="05000000000000000000" pitchFamily="2" charset="2"/>
              </a:rPr>
              <a:t>Inion (crest of the back of the skull)</a:t>
            </a:r>
          </a:p>
          <a:p>
            <a:pPr marL="628650" lvl="1" indent="-171450">
              <a:buFont typeface="Arial" panose="020B0604020202020204" pitchFamily="34" charset="0"/>
              <a:buChar char="•"/>
            </a:pPr>
            <a:endParaRPr lang="en-US" dirty="0">
              <a:sym typeface="Wingdings" panose="05000000000000000000" pitchFamily="2" charset="2"/>
            </a:endParaRPr>
          </a:p>
          <a:p>
            <a:pPr marL="628650" lvl="1" indent="-171450">
              <a:buFont typeface="Arial" panose="020B0604020202020204" pitchFamily="34" charset="0"/>
              <a:buChar char="•"/>
            </a:pPr>
            <a:r>
              <a:rPr lang="en-US" dirty="0">
                <a:sym typeface="Wingdings" panose="05000000000000000000" pitchFamily="2" charset="2"/>
              </a:rPr>
              <a:t>10-20 refers to 10% to 20% of spacing between each adjacent electrode (starting from ear to ear)</a:t>
            </a:r>
          </a:p>
          <a:p>
            <a:pPr marL="628650" lvl="1" indent="-171450">
              <a:buFont typeface="Arial" panose="020B0604020202020204" pitchFamily="34" charset="0"/>
              <a:buChar char="•"/>
            </a:pPr>
            <a:endParaRPr lang="en-US" dirty="0">
              <a:sym typeface="Wingdings" panose="05000000000000000000" pitchFamily="2" charset="2"/>
            </a:endParaRPr>
          </a:p>
          <a:p>
            <a:pPr marL="628650" lvl="1" indent="-171450">
              <a:buFont typeface="Arial" panose="020B0604020202020204" pitchFamily="34" charset="0"/>
              <a:buChar char="•"/>
            </a:pPr>
            <a:r>
              <a:rPr lang="en-US" dirty="0">
                <a:sym typeface="Wingdings" panose="05000000000000000000" pitchFamily="2" charset="2"/>
              </a:rPr>
              <a:t>Electrode labeling:</a:t>
            </a:r>
          </a:p>
          <a:p>
            <a:pPr marL="1085850" lvl="2" indent="-171450">
              <a:buFont typeface="Arial" panose="020B0604020202020204" pitchFamily="34" charset="0"/>
              <a:buChar char="•"/>
            </a:pPr>
            <a:r>
              <a:rPr lang="en-US" dirty="0">
                <a:sym typeface="Wingdings" panose="05000000000000000000" pitchFamily="2" charset="2"/>
              </a:rPr>
              <a:t> Starting letter used to identify lobe or area: C – central, O – occipital, P –</a:t>
            </a:r>
            <a:r>
              <a:rPr lang="en-US" dirty="0" err="1">
                <a:sym typeface="Wingdings" panose="05000000000000000000" pitchFamily="2" charset="2"/>
              </a:rPr>
              <a:t>pariental</a:t>
            </a:r>
            <a:r>
              <a:rPr lang="en-US" dirty="0">
                <a:sym typeface="Wingdings" panose="05000000000000000000" pitchFamily="2" charset="2"/>
              </a:rPr>
              <a:t>, T – temporal, </a:t>
            </a:r>
            <a:r>
              <a:rPr lang="en-US" dirty="0" err="1">
                <a:sym typeface="Wingdings" panose="05000000000000000000" pitchFamily="2" charset="2"/>
              </a:rPr>
              <a:t>Fp</a:t>
            </a:r>
            <a:r>
              <a:rPr lang="en-US" dirty="0">
                <a:sym typeface="Wingdings" panose="05000000000000000000" pitchFamily="2" charset="2"/>
              </a:rPr>
              <a:t> – prefrontal </a:t>
            </a:r>
          </a:p>
          <a:p>
            <a:pPr marL="1085850" lvl="2" indent="-171450">
              <a:buFont typeface="Arial" panose="020B0604020202020204" pitchFamily="34" charset="0"/>
              <a:buChar char="•"/>
            </a:pPr>
            <a:r>
              <a:rPr lang="en-US" dirty="0">
                <a:sym typeface="Wingdings" panose="05000000000000000000" pitchFamily="2" charset="2"/>
              </a:rPr>
              <a:t>Numbers  even right side, odd left side</a:t>
            </a:r>
          </a:p>
          <a:p>
            <a:pPr marL="1085850" lvl="2" indent="-171450">
              <a:buFont typeface="Arial" panose="020B0604020202020204" pitchFamily="34" charset="0"/>
              <a:buChar char="•"/>
            </a:pPr>
            <a:r>
              <a:rPr lang="en-US" dirty="0">
                <a:sym typeface="Wingdings" panose="05000000000000000000" pitchFamily="2" charset="2"/>
              </a:rPr>
              <a:t>Example: Fp1 is left </a:t>
            </a:r>
            <a:r>
              <a:rPr lang="en-US" dirty="0" err="1">
                <a:sym typeface="Wingdings" panose="05000000000000000000" pitchFamily="2" charset="2"/>
              </a:rPr>
              <a:t>prefronal</a:t>
            </a:r>
            <a:r>
              <a:rPr lang="en-US" dirty="0">
                <a:sym typeface="Wingdings" panose="05000000000000000000" pitchFamily="2" charset="2"/>
              </a:rPr>
              <a:t> cortex</a:t>
            </a:r>
          </a:p>
          <a:p>
            <a:pPr marL="1085850" lvl="2" indent="-171450">
              <a:buFont typeface="Arial" panose="020B0604020202020204" pitchFamily="34" charset="0"/>
              <a:buChar char="•"/>
            </a:pPr>
            <a:endParaRPr lang="en-US" dirty="0">
              <a:sym typeface="Wingdings" panose="05000000000000000000" pitchFamily="2" charset="2"/>
            </a:endParaRPr>
          </a:p>
          <a:p>
            <a:pPr marL="628650" lvl="1" indent="-171450">
              <a:buFont typeface="Arial" panose="020B0604020202020204" pitchFamily="34" charset="0"/>
              <a:buChar char="•"/>
            </a:pPr>
            <a:r>
              <a:rPr lang="en-US" dirty="0">
                <a:sym typeface="Wingdings" panose="05000000000000000000" pitchFamily="2" charset="2"/>
              </a:rPr>
              <a:t>Other systems (10/10 and 10/5 but not international recognized</a:t>
            </a:r>
          </a:p>
          <a:p>
            <a:pPr marL="457200" lvl="1" indent="0">
              <a:buFont typeface="Arial" panose="020B0604020202020204" pitchFamily="34" charset="0"/>
              <a:buNone/>
            </a:pPr>
            <a:endParaRPr lang="en-US" dirty="0">
              <a:sym typeface="Wingdings" panose="05000000000000000000" pitchFamily="2" charset="2"/>
            </a:endParaRPr>
          </a:p>
          <a:p>
            <a:pPr marL="171450" lvl="0" indent="-171450">
              <a:buFont typeface="Arial" panose="020B0604020202020204" pitchFamily="34" charset="0"/>
              <a:buChar char="•"/>
            </a:pPr>
            <a:r>
              <a:rPr lang="en-US" dirty="0">
                <a:sym typeface="Wingdings" panose="05000000000000000000" pitchFamily="2" charset="2"/>
              </a:rPr>
              <a:t>Larsen:</a:t>
            </a:r>
          </a:p>
          <a:p>
            <a:pPr marL="628650" lvl="1" indent="-171450">
              <a:buFont typeface="Arial" panose="020B0604020202020204" pitchFamily="34" charset="0"/>
              <a:buChar char="•"/>
            </a:pPr>
            <a:r>
              <a:rPr lang="en-US" dirty="0">
                <a:sym typeface="Wingdings" panose="05000000000000000000" pitchFamily="2" charset="2"/>
              </a:rPr>
              <a:t></a:t>
            </a:r>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E77B78D-7D3F-34CB-4B38-1CDD43B55543}"/>
              </a:ext>
            </a:extLst>
          </p:cNvPr>
          <p:cNvSpPr>
            <a:spLocks noGrp="1"/>
          </p:cNvSpPr>
          <p:nvPr>
            <p:ph type="sldNum" sz="quarter" idx="5"/>
          </p:nvPr>
        </p:nvSpPr>
        <p:spPr/>
        <p:txBody>
          <a:bodyPr/>
          <a:lstStyle/>
          <a:p>
            <a:fld id="{3924F813-D057-4535-A701-BD4A321515C7}" type="slidenum">
              <a:rPr lang="en-US" smtClean="0"/>
              <a:t>16</a:t>
            </a:fld>
            <a:endParaRPr lang="en-US"/>
          </a:p>
        </p:txBody>
      </p:sp>
    </p:spTree>
    <p:extLst>
      <p:ext uri="{BB962C8B-B14F-4D97-AF65-F5344CB8AC3E}">
        <p14:creationId xmlns:p14="http://schemas.microsoft.com/office/powerpoint/2010/main" val="318933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E0176-FDFB-5C15-1A59-CB4E475C2A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3D3F3-E790-AB69-2CFA-7D4B2E4861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AE6287-1CC0-8832-C4AE-039CFFFF189A}"/>
              </a:ext>
            </a:extLst>
          </p:cNvPr>
          <p:cNvSpPr>
            <a:spLocks noGrp="1"/>
          </p:cNvSpPr>
          <p:nvPr>
            <p:ph type="body" idx="1"/>
          </p:nvPr>
        </p:nvSpPr>
        <p:spPr/>
        <p:txBody>
          <a:bodyPr/>
          <a:lstStyle/>
          <a:p>
            <a:pPr marL="171450" lvl="0" indent="-171450">
              <a:buFont typeface="Arial" panose="020B0604020202020204" pitchFamily="34" charset="0"/>
              <a:buChar char="•"/>
            </a:pPr>
            <a:r>
              <a:rPr lang="en-US" dirty="0"/>
              <a:t>Electrode placement: </a:t>
            </a:r>
            <a:r>
              <a:rPr lang="pl-PL" dirty="0"/>
              <a:t>(10/20-System) CZ, FP2, F3, FZ, F4, FT7, C3, FP1, C4, FT8, P3, PZ, P4, PO7, PO8, OZ</a:t>
            </a:r>
            <a:r>
              <a:rPr lang="en-US" dirty="0"/>
              <a:t>, sampling rate 500Hz</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Continued work in </a:t>
            </a:r>
            <a:r>
              <a:rPr lang="en-US" dirty="0" err="1"/>
              <a:t>spatio</a:t>
            </a:r>
            <a:r>
              <a:rPr lang="en-US" dirty="0"/>
              <a:t>-temporal localization of task-relevant events: how the brain recognizes/processes timing and location of stimuli in relation to task at hand (e.g. moment you notice stop sign while driving)</a:t>
            </a:r>
          </a:p>
          <a:p>
            <a:pPr marL="171450" lvl="0" indent="-171450">
              <a:buFont typeface="Arial" panose="020B0604020202020204" pitchFamily="34" charset="0"/>
              <a:buChar char="•"/>
            </a:pPr>
            <a:r>
              <a:rPr lang="en-US" dirty="0"/>
              <a:t>ML classifier was trained on saccade-smooth pursuit EEG data only. Taking advantage of the eyes’ natural ability to look in areas of interest, genius!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As you can see from this lit review, we believed it was possible to accurate classify intent with EEG and use that with the existing HCI methods to create something new!</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You should also notice how close these works skid the line of creating a new technique without actually doing so for VE</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Due to constraints, it made more sense to use </a:t>
            </a:r>
            <a:r>
              <a:rPr lang="en-US" dirty="0" err="1"/>
              <a:t>Emotiv’s</a:t>
            </a:r>
            <a:r>
              <a:rPr lang="en-US" dirty="0"/>
              <a:t> pretrained model due to the thousands of recordings its trained on, not feasible for us to take on for the scope of this thesis.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Now at this point we’ve</a:t>
            </a:r>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214AF05-5C7B-C2A6-F3BC-7AD8954E8B71}"/>
              </a:ext>
            </a:extLst>
          </p:cNvPr>
          <p:cNvSpPr>
            <a:spLocks noGrp="1"/>
          </p:cNvSpPr>
          <p:nvPr>
            <p:ph type="sldNum" sz="quarter" idx="5"/>
          </p:nvPr>
        </p:nvSpPr>
        <p:spPr/>
        <p:txBody>
          <a:bodyPr/>
          <a:lstStyle/>
          <a:p>
            <a:fld id="{3924F813-D057-4535-A701-BD4A321515C7}" type="slidenum">
              <a:rPr lang="en-US" smtClean="0"/>
              <a:t>17</a:t>
            </a:fld>
            <a:endParaRPr lang="en-US"/>
          </a:p>
        </p:txBody>
      </p:sp>
    </p:spTree>
    <p:extLst>
      <p:ext uri="{BB962C8B-B14F-4D97-AF65-F5344CB8AC3E}">
        <p14:creationId xmlns:p14="http://schemas.microsoft.com/office/powerpoint/2010/main" val="312768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29CAC-52B9-2561-A98F-A99EC1180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4D999-447E-4BEC-8F23-B406A9F7C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B1DA0-2E7A-19C4-768F-9C9A1DF1A962}"/>
              </a:ext>
            </a:extLst>
          </p:cNvPr>
          <p:cNvSpPr>
            <a:spLocks noGrp="1"/>
          </p:cNvSpPr>
          <p:nvPr>
            <p:ph type="body" idx="1"/>
          </p:nvPr>
        </p:nvSpPr>
        <p:spPr/>
        <p:txBody>
          <a:bodyPr/>
          <a:lstStyle/>
          <a:p>
            <a:pPr marL="171450" lvl="0" indent="-171450">
              <a:buFont typeface="Arial" panose="020B0604020202020204" pitchFamily="34" charset="0"/>
              <a:buChar char="•"/>
            </a:pPr>
            <a:r>
              <a:rPr lang="en-US" dirty="0" err="1"/>
              <a:t>NueroGaze</a:t>
            </a:r>
            <a:r>
              <a:rPr lang="en-US" dirty="0"/>
              <a:t> builds on all of these, the design is feasible but how will it perform?</a:t>
            </a:r>
          </a:p>
          <a:p>
            <a:pPr marL="171450" lvl="0" indent="-171450">
              <a:buFont typeface="Arial" panose="020B0604020202020204" pitchFamily="34" charset="0"/>
              <a:buChar char="•"/>
            </a:pPr>
            <a:r>
              <a:rPr lang="en-US" dirty="0"/>
              <a:t>We believe it will have slower TCT because of lethargic classifiers but yield less error </a:t>
            </a:r>
          </a:p>
          <a:p>
            <a:pPr marL="171450" lvl="0" indent="-171450">
              <a:buFont typeface="Arial" panose="020B0604020202020204" pitchFamily="34" charset="0"/>
              <a:buChar char="•"/>
            </a:pPr>
            <a:r>
              <a:rPr lang="en-US" dirty="0"/>
              <a:t>Users will enjoy it because it will use saccade which is actively happening anyways paired with the performant eye casting metaphor to show intent before selection</a:t>
            </a:r>
          </a:p>
          <a:p>
            <a:pPr marL="171450" lvl="0" indent="-171450">
              <a:buFont typeface="Arial" panose="020B0604020202020204" pitchFamily="34" charset="0"/>
              <a:buChar char="•"/>
            </a:pPr>
            <a:r>
              <a:rPr lang="en-US" dirty="0"/>
              <a:t>Lower cognitive load (Physical, Effort, possible temporal from eye gaze, we worry about mental though)</a:t>
            </a:r>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94CAE02-E802-858D-2EB1-D91F9EFCE363}"/>
              </a:ext>
            </a:extLst>
          </p:cNvPr>
          <p:cNvSpPr>
            <a:spLocks noGrp="1"/>
          </p:cNvSpPr>
          <p:nvPr>
            <p:ph type="sldNum" sz="quarter" idx="5"/>
          </p:nvPr>
        </p:nvSpPr>
        <p:spPr/>
        <p:txBody>
          <a:bodyPr/>
          <a:lstStyle/>
          <a:p>
            <a:fld id="{3924F813-D057-4535-A701-BD4A321515C7}" type="slidenum">
              <a:rPr lang="en-US" smtClean="0"/>
              <a:t>18</a:t>
            </a:fld>
            <a:endParaRPr lang="en-US"/>
          </a:p>
        </p:txBody>
      </p:sp>
    </p:spTree>
    <p:extLst>
      <p:ext uri="{BB962C8B-B14F-4D97-AF65-F5344CB8AC3E}">
        <p14:creationId xmlns:p14="http://schemas.microsoft.com/office/powerpoint/2010/main" val="104659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24F813-D057-4535-A701-BD4A321515C7}" type="slidenum">
              <a:rPr lang="en-US" smtClean="0"/>
              <a:t>53</a:t>
            </a:fld>
            <a:endParaRPr lang="en-US"/>
          </a:p>
        </p:txBody>
      </p:sp>
    </p:spTree>
    <p:extLst>
      <p:ext uri="{BB962C8B-B14F-4D97-AF65-F5344CB8AC3E}">
        <p14:creationId xmlns:p14="http://schemas.microsoft.com/office/powerpoint/2010/main" val="141133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924F813-D057-4535-A701-BD4A321515C7}" type="slidenum">
              <a:rPr lang="en-US" smtClean="0"/>
              <a:t>2</a:t>
            </a:fld>
            <a:endParaRPr lang="en-US"/>
          </a:p>
        </p:txBody>
      </p:sp>
    </p:spTree>
    <p:extLst>
      <p:ext uri="{BB962C8B-B14F-4D97-AF65-F5344CB8AC3E}">
        <p14:creationId xmlns:p14="http://schemas.microsoft.com/office/powerpoint/2010/main" val="160886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Exigence for being a MRE in the first place </a:t>
            </a:r>
            <a:r>
              <a:rPr lang="en-US" dirty="0">
                <a:sym typeface="Wingdings" panose="05000000000000000000" pitchFamily="2" charset="2"/>
              </a:rPr>
              <a:t> Randy Pausch Last lecture and work as an HCI researcher  Building virtual worlds in VR at CMU and expanding on his work</a:t>
            </a:r>
          </a:p>
          <a:p>
            <a:pPr marL="171450" indent="-171450">
              <a:buFont typeface="Arial" panose="020B0604020202020204" pitchFamily="34" charset="0"/>
              <a:buChar char="•"/>
            </a:pPr>
            <a:endParaRPr lang="en-US"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ym typeface="Wingdings" panose="05000000000000000000" pitchFamily="2" charset="2"/>
              </a:rPr>
              <a:t>Interesting in selection specifically because how it enables any interaction in HCI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ym typeface="Wingdings" panose="05000000000000000000" pitchFamily="2" charset="2"/>
              </a:rPr>
              <a:t>My personal experience with VR  discussions with friends about VR  controllers don’t feel as natural to use in a VR as they do in a non-VE (e.g. 3D stereoscopic display vs. 3D flat-screen displays)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ym typeface="Wingdings" panose="05000000000000000000" pitchFamily="2" charset="2"/>
              </a:rPr>
              <a:t>Cumbersome and repeated  having to either keep arm up entire time to select (constant </a:t>
            </a:r>
            <a:r>
              <a:rPr lang="en-US" sz="1800" dirty="0">
                <a:effectLst/>
                <a:latin typeface="Times New Roman" panose="02020603050405020304" pitchFamily="18" charset="0"/>
                <a:ea typeface="Calibri" panose="020F0502020204030204" pitchFamily="34" charset="0"/>
              </a:rPr>
              <a:t>isotonic contractions) or repeated trigger/button pressing (isometric contractions)</a:t>
            </a:r>
            <a:endParaRPr lang="en-US" dirty="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3924F813-D057-4535-A701-BD4A321515C7}" type="slidenum">
              <a:rPr lang="en-US" smtClean="0"/>
              <a:t>5</a:t>
            </a:fld>
            <a:endParaRPr lang="en-US"/>
          </a:p>
        </p:txBody>
      </p:sp>
    </p:spTree>
    <p:extLst>
      <p:ext uri="{BB962C8B-B14F-4D97-AF65-F5344CB8AC3E}">
        <p14:creationId xmlns:p14="http://schemas.microsoft.com/office/powerpoint/2010/main" val="119227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9BE98-A52D-A2D4-41C2-57DD6FA0B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B67060-8A66-DC9A-1BD6-83A68593B6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974ED-0DA1-99B6-6D21-EDE023CDC328}"/>
              </a:ext>
            </a:extLst>
          </p:cNvPr>
          <p:cNvSpPr>
            <a:spLocks noGrp="1"/>
          </p:cNvSpPr>
          <p:nvPr>
            <p:ph type="body" idx="1"/>
          </p:nvPr>
        </p:nvSpPr>
        <p:spPr/>
        <p:txBody>
          <a:bodyPr/>
          <a:lstStyle/>
          <a:p>
            <a:pPr marL="171450" indent="-171450">
              <a:buFont typeface="Arial" panose="020B0604020202020204" pitchFamily="34" charset="0"/>
              <a:buChar char="•"/>
            </a:pPr>
            <a:r>
              <a:rPr lang="en-US" dirty="0">
                <a:sym typeface="Wingdings" panose="05000000000000000000" pitchFamily="2" charset="2"/>
              </a:rPr>
              <a:t>Researcher and engineer at Universal Creative in the Advanced Technology Interactives department  reading works involving BCI and BCI book  Toward Brain-Computer Interfacing by Guido </a:t>
            </a:r>
            <a:r>
              <a:rPr lang="en-US" dirty="0" err="1">
                <a:sym typeface="Wingdings" panose="05000000000000000000" pitchFamily="2" charset="2"/>
              </a:rPr>
              <a:t>Dornhege</a:t>
            </a:r>
            <a:r>
              <a:rPr lang="en-US" dirty="0">
                <a:sym typeface="Wingdings" panose="05000000000000000000" pitchFamily="2" charset="2"/>
              </a:rPr>
              <a:t>. </a:t>
            </a:r>
          </a:p>
          <a:p>
            <a:pPr marL="0" indent="0">
              <a:buFont typeface="Arial" panose="020B0604020202020204" pitchFamily="34" charset="0"/>
              <a:buNone/>
            </a:pP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Existing work in this space is scarce </a:t>
            </a:r>
          </a:p>
          <a:p>
            <a:pPr marL="0" indent="0">
              <a:buFont typeface="Arial" panose="020B0604020202020204" pitchFamily="34" charset="0"/>
              <a:buNone/>
            </a:pPr>
            <a:endParaRPr lang="en-US" dirty="0">
              <a:sym typeface="Wingdings" panose="05000000000000000000" pitchFamily="2" charset="2"/>
            </a:endParaRPr>
          </a:p>
          <a:p>
            <a:pPr marL="628650" lvl="1" indent="-171450">
              <a:buFont typeface="Wingdings" panose="05000000000000000000" pitchFamily="2" charset="2"/>
              <a:buChar char="à"/>
            </a:pPr>
            <a:r>
              <a:rPr lang="en-US" dirty="0">
                <a:sym typeface="Wingdings" panose="05000000000000000000" pitchFamily="2" charset="2"/>
              </a:rPr>
              <a:t>Using eye gaze and EEG is done but a majority of the works I read during my literature review showed VR being used a medium for gathering EEG data under specific conditions (e.g. traumatic experiences, decision-points)</a:t>
            </a:r>
          </a:p>
          <a:p>
            <a:pPr marL="457200" lvl="1" indent="0">
              <a:buFont typeface="Wingdings" panose="05000000000000000000" pitchFamily="2" charset="2"/>
              <a:buNone/>
            </a:pPr>
            <a:endParaRPr lang="en-US" dirty="0">
              <a:sym typeface="Wingdings" panose="05000000000000000000" pitchFamily="2" charset="2"/>
            </a:endParaRPr>
          </a:p>
          <a:p>
            <a:pPr marL="628650" lvl="1" indent="-171450">
              <a:buFont typeface="Wingdings" panose="05000000000000000000" pitchFamily="2" charset="2"/>
              <a:buChar char="à"/>
            </a:pPr>
            <a:r>
              <a:rPr lang="en-US" dirty="0">
                <a:sym typeface="Wingdings" panose="05000000000000000000" pitchFamily="2" charset="2"/>
              </a:rPr>
              <a:t>I want to help pave the road for BCI research specifically focused on interaction within VR interaction in the forefront!</a:t>
            </a:r>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know I’m siting in a room of subject matter experts but bear with me, just want to make sure we’re on the same page</a:t>
            </a:r>
          </a:p>
          <a:p>
            <a:pPr marL="457200" lvl="1" indent="0">
              <a:buFont typeface="Wingdings" panose="05000000000000000000" pitchFamily="2" charset="2"/>
              <a:buNone/>
            </a:pPr>
            <a:endParaRPr lang="en-US" dirty="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p:txBody>
      </p:sp>
      <p:sp>
        <p:nvSpPr>
          <p:cNvPr id="4" name="Slide Number Placeholder 3">
            <a:extLst>
              <a:ext uri="{FF2B5EF4-FFF2-40B4-BE49-F238E27FC236}">
                <a16:creationId xmlns:a16="http://schemas.microsoft.com/office/drawing/2014/main" id="{1F2ED918-130F-6D22-AEFE-F9110AE89BA8}"/>
              </a:ext>
            </a:extLst>
          </p:cNvPr>
          <p:cNvSpPr>
            <a:spLocks noGrp="1"/>
          </p:cNvSpPr>
          <p:nvPr>
            <p:ph type="sldNum" sz="quarter" idx="5"/>
          </p:nvPr>
        </p:nvSpPr>
        <p:spPr/>
        <p:txBody>
          <a:bodyPr/>
          <a:lstStyle/>
          <a:p>
            <a:fld id="{3924F813-D057-4535-A701-BD4A321515C7}" type="slidenum">
              <a:rPr lang="en-US" smtClean="0"/>
              <a:t>6</a:t>
            </a:fld>
            <a:endParaRPr lang="en-US"/>
          </a:p>
        </p:txBody>
      </p:sp>
    </p:spTree>
    <p:extLst>
      <p:ext uri="{BB962C8B-B14F-4D97-AF65-F5344CB8AC3E}">
        <p14:creationId xmlns:p14="http://schemas.microsoft.com/office/powerpoint/2010/main" val="6287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B0939-8FC2-FBAA-885A-329022AFF1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385AFF-9B1C-F058-189E-301C20E2E2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95BD79-0688-6049-DCDC-49358F23CDE5}"/>
              </a:ext>
            </a:extLst>
          </p:cNvPr>
          <p:cNvSpPr>
            <a:spLocks noGrp="1"/>
          </p:cNvSpPr>
          <p:nvPr>
            <p:ph type="body" idx="1"/>
          </p:nvPr>
        </p:nvSpPr>
        <p:spPr/>
        <p:txBody>
          <a:bodyPr/>
          <a:lstStyle/>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 want to take a look at where we’ve come from, where we are, and where I believe we should be going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Starting with VR controllers</a:t>
            </a:r>
          </a:p>
          <a:p>
            <a:pPr marL="0" indent="0">
              <a:buFont typeface="Arial" panose="020B0604020202020204" pitchFamily="34" charset="0"/>
              <a:buNone/>
            </a:pPr>
            <a:endParaRPr lang="en-US" dirty="0"/>
          </a:p>
          <a:p>
            <a:pPr marL="628650" lvl="1" indent="-171450">
              <a:buFont typeface="Wingdings" panose="05000000000000000000" pitchFamily="2" charset="2"/>
              <a:buChar char="à"/>
            </a:pPr>
            <a:r>
              <a:rPr lang="en-US" dirty="0">
                <a:sym typeface="Wingdings" panose="05000000000000000000" pitchFamily="2" charset="2"/>
              </a:rPr>
              <a:t>Point and click is a selection technique where you aim for interest and click for intent (seen early on with mouse movement and mouse click)</a:t>
            </a:r>
          </a:p>
          <a:p>
            <a:pPr marL="628650" lvl="1" indent="-171450">
              <a:buFont typeface="Wingdings" panose="05000000000000000000" pitchFamily="2" charset="2"/>
              <a:buChar char="à"/>
            </a:pPr>
            <a:endParaRPr lang="en-US" dirty="0">
              <a:sym typeface="Wingdings" panose="05000000000000000000" pitchFamily="2" charset="2"/>
            </a:endParaRPr>
          </a:p>
          <a:p>
            <a:pPr marL="457200" lvl="1" indent="0">
              <a:buFont typeface="Arial" panose="020B0604020202020204" pitchFamily="34" charset="0"/>
              <a:buNone/>
            </a:pPr>
            <a:r>
              <a:rPr lang="en-US" dirty="0">
                <a:sym typeface="Wingdings" panose="05000000000000000000" pitchFamily="2" charset="2"/>
              </a:rPr>
              <a:t> Precise control but can tiring over time, especially if repeated</a:t>
            </a: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51D47338-37FE-988B-47DA-215E31EF9BBE}"/>
              </a:ext>
            </a:extLst>
          </p:cNvPr>
          <p:cNvSpPr>
            <a:spLocks noGrp="1"/>
          </p:cNvSpPr>
          <p:nvPr>
            <p:ph type="sldNum" sz="quarter" idx="5"/>
          </p:nvPr>
        </p:nvSpPr>
        <p:spPr/>
        <p:txBody>
          <a:bodyPr/>
          <a:lstStyle/>
          <a:p>
            <a:fld id="{3924F813-D057-4535-A701-BD4A321515C7}" type="slidenum">
              <a:rPr lang="en-US" smtClean="0"/>
              <a:t>7</a:t>
            </a:fld>
            <a:endParaRPr lang="en-US"/>
          </a:p>
        </p:txBody>
      </p:sp>
    </p:spTree>
    <p:extLst>
      <p:ext uri="{BB962C8B-B14F-4D97-AF65-F5344CB8AC3E}">
        <p14:creationId xmlns:p14="http://schemas.microsoft.com/office/powerpoint/2010/main" val="2882791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DB60B-13C1-929A-1584-F71241A0E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DE921E-965A-473C-A538-55784B91C5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07ECCB-99AF-D309-F607-007CA9C6F583}"/>
              </a:ext>
            </a:extLst>
          </p:cNvPr>
          <p:cNvSpPr>
            <a:spLocks noGrp="1"/>
          </p:cNvSpPr>
          <p:nvPr>
            <p:ph type="body" idx="1"/>
          </p:nvPr>
        </p:nvSpPr>
        <p:spPr/>
        <p:txBody>
          <a:bodyPr/>
          <a:lstStyle/>
          <a:p>
            <a:pPr marL="171450" indent="-171450">
              <a:buFont typeface="Arial" panose="020B0604020202020204" pitchFamily="34" charset="0"/>
              <a:buChar char="•"/>
            </a:pPr>
            <a:r>
              <a:rPr lang="en-US" dirty="0"/>
              <a:t>Hand tracking is used in a variety of headsets such as the Meta Quest 2</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Eye tracking and hand tracking and eye tracking are supported by the Meta Quest Pro and Magic Leap II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Eye Gaze + Hand Tracking is main input technique for interaction with VE in new Apple Vision Pro </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91C32047-341B-F798-6EB1-6FD276302C71}"/>
              </a:ext>
            </a:extLst>
          </p:cNvPr>
          <p:cNvSpPr>
            <a:spLocks noGrp="1"/>
          </p:cNvSpPr>
          <p:nvPr>
            <p:ph type="sldNum" sz="quarter" idx="5"/>
          </p:nvPr>
        </p:nvSpPr>
        <p:spPr/>
        <p:txBody>
          <a:bodyPr/>
          <a:lstStyle/>
          <a:p>
            <a:fld id="{3924F813-D057-4535-A701-BD4A321515C7}" type="slidenum">
              <a:rPr lang="en-US" smtClean="0"/>
              <a:t>8</a:t>
            </a:fld>
            <a:endParaRPr lang="en-US"/>
          </a:p>
        </p:txBody>
      </p:sp>
    </p:spTree>
    <p:extLst>
      <p:ext uri="{BB962C8B-B14F-4D97-AF65-F5344CB8AC3E}">
        <p14:creationId xmlns:p14="http://schemas.microsoft.com/office/powerpoint/2010/main" val="401589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86375-71EE-FD57-3202-2C32947BD6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33987C-7BD9-8F59-E4E5-3F2F200098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5CEB6-8881-D85F-B332-1EE6197FFA6C}"/>
              </a:ext>
            </a:extLst>
          </p:cNvPr>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7A2810E6-E357-4BF2-0264-7021C778FF3F}"/>
              </a:ext>
            </a:extLst>
          </p:cNvPr>
          <p:cNvSpPr>
            <a:spLocks noGrp="1"/>
          </p:cNvSpPr>
          <p:nvPr>
            <p:ph type="sldNum" sz="quarter" idx="5"/>
          </p:nvPr>
        </p:nvSpPr>
        <p:spPr/>
        <p:txBody>
          <a:bodyPr/>
          <a:lstStyle/>
          <a:p>
            <a:fld id="{3924F813-D057-4535-A701-BD4A321515C7}" type="slidenum">
              <a:rPr lang="en-US" smtClean="0"/>
              <a:t>9</a:t>
            </a:fld>
            <a:endParaRPr lang="en-US"/>
          </a:p>
        </p:txBody>
      </p:sp>
    </p:spTree>
    <p:extLst>
      <p:ext uri="{BB962C8B-B14F-4D97-AF65-F5344CB8AC3E}">
        <p14:creationId xmlns:p14="http://schemas.microsoft.com/office/powerpoint/2010/main" val="345029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story of the ideation of the </a:t>
            </a:r>
            <a:r>
              <a:rPr lang="en-US" dirty="0" err="1"/>
              <a:t>NueroGaze</a:t>
            </a:r>
            <a:r>
              <a:rPr lang="en-US" dirty="0"/>
              <a:t> system.</a:t>
            </a:r>
          </a:p>
          <a:p>
            <a:endParaRPr lang="en-US" dirty="0"/>
          </a:p>
          <a:p>
            <a:r>
              <a:rPr lang="en-US" dirty="0"/>
              <a:t>Seeing how one unput device led to another until finally we arrive at what input device was used for evaluation</a:t>
            </a:r>
          </a:p>
          <a:p>
            <a:endParaRPr lang="en-US" dirty="0"/>
          </a:p>
          <a:p>
            <a:r>
              <a:rPr lang="en-US" dirty="0"/>
              <a:t>The design of the system was a journey through literature to min-max the pros and cons that come with designing a novel system</a:t>
            </a:r>
          </a:p>
        </p:txBody>
      </p:sp>
      <p:sp>
        <p:nvSpPr>
          <p:cNvPr id="4" name="Slide Number Placeholder 3"/>
          <p:cNvSpPr>
            <a:spLocks noGrp="1"/>
          </p:cNvSpPr>
          <p:nvPr>
            <p:ph type="sldNum" sz="quarter" idx="5"/>
          </p:nvPr>
        </p:nvSpPr>
        <p:spPr/>
        <p:txBody>
          <a:bodyPr/>
          <a:lstStyle/>
          <a:p>
            <a:fld id="{3924F813-D057-4535-A701-BD4A321515C7}" type="slidenum">
              <a:rPr lang="en-US" smtClean="0"/>
              <a:t>10</a:t>
            </a:fld>
            <a:endParaRPr lang="en-US"/>
          </a:p>
        </p:txBody>
      </p:sp>
    </p:spTree>
    <p:extLst>
      <p:ext uri="{BB962C8B-B14F-4D97-AF65-F5344CB8AC3E}">
        <p14:creationId xmlns:p14="http://schemas.microsoft.com/office/powerpoint/2010/main" val="122538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0E91D-7D8A-9F93-08F2-43989FBBD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C80AB-1DE5-7C44-0752-BCFADE94DD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B42FD3-82A9-D8BB-4F0A-018329F97E3D}"/>
              </a:ext>
            </a:extLst>
          </p:cNvPr>
          <p:cNvSpPr>
            <a:spLocks noGrp="1"/>
          </p:cNvSpPr>
          <p:nvPr>
            <p:ph type="body" idx="1"/>
          </p:nvPr>
        </p:nvSpPr>
        <p:spPr/>
        <p:txBody>
          <a:bodyPr/>
          <a:lstStyle/>
          <a:p>
            <a:pPr marL="171450" indent="-171450">
              <a:buFont typeface="Arial" panose="020B0604020202020204" pitchFamily="34" charset="0"/>
              <a:buChar char="•"/>
            </a:pPr>
            <a:r>
              <a:rPr lang="en-US" dirty="0"/>
              <a:t>Haptic Revolver: actual wheel</a:t>
            </a:r>
          </a:p>
          <a:p>
            <a:pPr marL="171450" indent="-171450">
              <a:buFont typeface="Arial" panose="020B0604020202020204" pitchFamily="34" charset="0"/>
              <a:buChar char="•"/>
            </a:pPr>
            <a:r>
              <a:rPr lang="en-US" dirty="0"/>
              <a:t>Participants spin haptic wheel – able to feel variety of accurate haptic feedback depending on surface </a:t>
            </a:r>
          </a:p>
          <a:p>
            <a:pPr marL="171450" indent="-171450">
              <a:buFont typeface="Arial" panose="020B0604020202020204" pitchFamily="34" charset="0"/>
              <a:buChar char="•"/>
            </a:pPr>
            <a:r>
              <a:rPr lang="en-US" dirty="0"/>
              <a:t>Haptics weren’t able to be included in scope of thesis but should be mentioned for potential future works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LMC: infrared monochromic cameras that periodically take pictures</a:t>
            </a:r>
          </a:p>
          <a:p>
            <a:pPr marL="628650" lvl="1" indent="-171450">
              <a:buFont typeface="Arial" panose="020B0604020202020204" pitchFamily="34" charset="0"/>
              <a:buChar char="•"/>
            </a:pPr>
            <a:r>
              <a:rPr lang="en-US" dirty="0">
                <a:sym typeface="Wingdings" panose="05000000000000000000" pitchFamily="2" charset="2"/>
              </a:rPr>
              <a:t> When users hand is detected, hand gestures are recorded  action is performed in VR</a:t>
            </a:r>
          </a:p>
          <a:p>
            <a:pPr marL="628650" lvl="1" indent="-171450">
              <a:buFont typeface="Arial" panose="020B0604020202020204" pitchFamily="34" charset="0"/>
              <a:buChar char="•"/>
            </a:pPr>
            <a:r>
              <a:rPr lang="en-US" dirty="0">
                <a:sym typeface="Wingdings" panose="05000000000000000000" pitchFamily="2" charset="2"/>
              </a:rPr>
              <a:t> Although LMC isn’t a physical controllers, it shows us how users will prefer VR controllers if a non-physical controller isn’t as intuitive to use</a:t>
            </a:r>
          </a:p>
          <a:p>
            <a:pPr marL="628650" lvl="1" indent="-171450">
              <a:buFont typeface="Arial" panose="020B0604020202020204" pitchFamily="34" charset="0"/>
              <a:buChar char="•"/>
            </a:pPr>
            <a:endParaRPr lang="en-US" dirty="0">
              <a:sym typeface="Wingdings" panose="05000000000000000000" pitchFamily="2" charset="2"/>
            </a:endParaRPr>
          </a:p>
          <a:p>
            <a:pPr marL="171450" lvl="0" indent="-171450">
              <a:buFont typeface="Arial" panose="020B0604020202020204" pitchFamily="34" charset="0"/>
              <a:buChar char="•"/>
            </a:pPr>
            <a:r>
              <a:rPr lang="en-US" dirty="0">
                <a:sym typeface="Wingdings" panose="05000000000000000000" pitchFamily="2" charset="2"/>
              </a:rPr>
              <a:t>Participant sentiments:</a:t>
            </a:r>
            <a:br>
              <a:rPr lang="en-US" dirty="0">
                <a:sym typeface="Wingdings" panose="05000000000000000000" pitchFamily="2" charset="2"/>
              </a:rPr>
            </a:br>
            <a:br>
              <a:rPr lang="en-US" dirty="0">
                <a:sym typeface="Wingdings" panose="05000000000000000000" pitchFamily="2" charset="2"/>
              </a:rPr>
            </a:br>
            <a:r>
              <a:rPr lang="en-US" dirty="0">
                <a:sym typeface="Wingdings" panose="05000000000000000000" pitchFamily="2" charset="2"/>
              </a:rPr>
              <a:t>“The use of controls on the system is vert interactive”</a:t>
            </a:r>
            <a:br>
              <a:rPr lang="en-US" dirty="0">
                <a:sym typeface="Wingdings" panose="05000000000000000000" pitchFamily="2" charset="2"/>
              </a:rPr>
            </a:br>
            <a:r>
              <a:rPr lang="en-US" dirty="0">
                <a:sym typeface="Wingdings" panose="05000000000000000000" pitchFamily="2" charset="2"/>
              </a:rPr>
              <a:t>“Controls are easy to learn”</a:t>
            </a:r>
          </a:p>
          <a:p>
            <a:pPr marL="171450" lvl="0" indent="-171450">
              <a:buFont typeface="Arial" panose="020B0604020202020204" pitchFamily="34" charset="0"/>
              <a:buChar char="•"/>
            </a:pPr>
            <a:endParaRPr lang="en-US" dirty="0">
              <a:sym typeface="Wingdings" panose="05000000000000000000" pitchFamily="2" charset="2"/>
            </a:endParaRPr>
          </a:p>
          <a:p>
            <a:pPr marL="171450" lvl="0" indent="-171450">
              <a:buFont typeface="Arial" panose="020B0604020202020204" pitchFamily="34" charset="0"/>
              <a:buChar char="•"/>
            </a:pPr>
            <a:r>
              <a:rPr lang="en-US" dirty="0">
                <a:sym typeface="Wingdings" panose="05000000000000000000" pitchFamily="2" charset="2"/>
              </a:rPr>
              <a:t>Design NeuroGaze with intuitive/interactive input </a:t>
            </a:r>
          </a:p>
          <a:p>
            <a:pPr marL="171450" lvl="0" indent="-171450">
              <a:buFont typeface="Arial" panose="020B0604020202020204" pitchFamily="34" charset="0"/>
              <a:buChar char="•"/>
            </a:pPr>
            <a:endParaRPr lang="en-US" dirty="0">
              <a:sym typeface="Wingdings" panose="05000000000000000000" pitchFamily="2" charset="2"/>
            </a:endParaRPr>
          </a:p>
          <a:p>
            <a:pPr marL="171450" lvl="0" indent="-171450">
              <a:buFont typeface="Arial" panose="020B0604020202020204" pitchFamily="34" charset="0"/>
              <a:buChar char="•"/>
            </a:pPr>
            <a:r>
              <a:rPr lang="en-US" dirty="0">
                <a:sym typeface="Wingdings" panose="05000000000000000000" pitchFamily="2" charset="2"/>
              </a:rPr>
              <a:t>Interactivity is only a fraction of usability  the device must be performant </a:t>
            </a:r>
            <a:endParaRPr lang="en-US" dirty="0"/>
          </a:p>
        </p:txBody>
      </p:sp>
      <p:sp>
        <p:nvSpPr>
          <p:cNvPr id="4" name="Slide Number Placeholder 3">
            <a:extLst>
              <a:ext uri="{FF2B5EF4-FFF2-40B4-BE49-F238E27FC236}">
                <a16:creationId xmlns:a16="http://schemas.microsoft.com/office/drawing/2014/main" id="{988CABAB-D549-932E-1514-00D9BBDD3424}"/>
              </a:ext>
            </a:extLst>
          </p:cNvPr>
          <p:cNvSpPr>
            <a:spLocks noGrp="1"/>
          </p:cNvSpPr>
          <p:nvPr>
            <p:ph type="sldNum" sz="quarter" idx="5"/>
          </p:nvPr>
        </p:nvSpPr>
        <p:spPr/>
        <p:txBody>
          <a:bodyPr/>
          <a:lstStyle/>
          <a:p>
            <a:fld id="{3924F813-D057-4535-A701-BD4A321515C7}" type="slidenum">
              <a:rPr lang="en-US" smtClean="0"/>
              <a:t>11</a:t>
            </a:fld>
            <a:endParaRPr lang="en-US"/>
          </a:p>
        </p:txBody>
      </p:sp>
    </p:spTree>
    <p:extLst>
      <p:ext uri="{BB962C8B-B14F-4D97-AF65-F5344CB8AC3E}">
        <p14:creationId xmlns:p14="http://schemas.microsoft.com/office/powerpoint/2010/main" val="1852001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
        <p:nvSpPr>
          <p:cNvPr id="7" name="Footer">
            <a:extLst>
              <a:ext uri="{FF2B5EF4-FFF2-40B4-BE49-F238E27FC236}">
                <a16:creationId xmlns:a16="http://schemas.microsoft.com/office/drawing/2014/main" id="{BB69BBF7-10A2-6A49-90CD-337C1ED3F67E}"/>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5A4C5380-B9BB-D54E-8FD6-55E460814B85}"/>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302005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877BDF31-8E81-1A4F-A3F4-2D96AD49B17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C09EEEE4-37A8-5C40-80B2-C5CFE4E0B84C}"/>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25450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7" name="Footer">
            <a:extLst>
              <a:ext uri="{FF2B5EF4-FFF2-40B4-BE49-F238E27FC236}">
                <a16:creationId xmlns:a16="http://schemas.microsoft.com/office/drawing/2014/main" id="{9BD5D4DE-D522-6F48-A1FE-1F769BB84CBD}"/>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1" name="Page Number">
            <a:extLst>
              <a:ext uri="{FF2B5EF4-FFF2-40B4-BE49-F238E27FC236}">
                <a16:creationId xmlns:a16="http://schemas.microsoft.com/office/drawing/2014/main" id="{3608A0B5-39DB-C14E-A8BE-5D8D40CB5819}"/>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216740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23898"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3"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6286505"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EE183F7-9FE1-824F-8D0B-C742E4DD1386}"/>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49613"/>
      </p:ext>
    </p:extLst>
  </p:cSld>
  <p:clrMapOvr>
    <a:masterClrMapping/>
  </p:clrMapOvr>
  <p:extLst>
    <p:ext uri="{DCECCB84-F9BA-43D5-87BE-67443E8EF086}">
      <p15:sldGuideLst xmlns:p15="http://schemas.microsoft.com/office/powerpoint/2012/main">
        <p15:guide id="1" pos="3552">
          <p15:clr>
            <a:srgbClr val="9FCC3B"/>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quar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553197"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553200"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899"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C45C62A-74E1-3E43-8B94-E38FAFFBA3B6}"/>
              </a:ext>
              <a:ext uri="{C183D7F6-B498-43B3-948B-1728B52AA6E4}">
                <adec:decorative xmlns:adec="http://schemas.microsoft.com/office/drawing/2017/decorative" val="1"/>
              </a:ext>
            </a:extLst>
          </p:cNvPr>
          <p:cNvCxnSpPr>
            <a:cxnSpLocks/>
          </p:cNvCxnSpPr>
          <p:nvPr userDrawn="1"/>
        </p:nvCxnSpPr>
        <p:spPr>
          <a:xfrm>
            <a:off x="65531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433608"/>
      </p:ext>
    </p:extLst>
  </p:cSld>
  <p:clrMapOvr>
    <a:masterClrMapping/>
  </p:clrMapOvr>
  <p:extLst>
    <p:ext uri="{DCECCB84-F9BA-43D5-87BE-67443E8EF086}">
      <p15:sldGuideLst xmlns:p15="http://schemas.microsoft.com/office/powerpoint/2012/main">
        <p15:guide id="1" pos="4128">
          <p15:clr>
            <a:srgbClr val="9FCC3B"/>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260160"/>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8055"/>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900"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87633"/>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053200"/>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69638"/>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5411"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6412"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6412"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666641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054691"/>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mall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4762500"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4762504"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144381D9-AE0E-6C4C-BEFF-C89BA10DB344}"/>
              </a:ext>
              <a:ext uri="{C183D7F6-B498-43B3-948B-1728B52AA6E4}">
                <adec:decorative xmlns:adec="http://schemas.microsoft.com/office/drawing/2017/decorative" val="1"/>
              </a:ext>
            </a:extLst>
          </p:cNvPr>
          <p:cNvCxnSpPr>
            <a:cxnSpLocks/>
          </p:cNvCxnSpPr>
          <p:nvPr/>
        </p:nvCxnSpPr>
        <p:spPr>
          <a:xfrm>
            <a:off x="47625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73510"/>
      </p:ext>
    </p:extLst>
  </p:cSld>
  <p:clrMapOvr>
    <a:masterClrMapping/>
  </p:clrMapOvr>
  <p:extLst>
    <p:ext uri="{DCECCB84-F9BA-43D5-87BE-67443E8EF086}">
      <p15:sldGuideLst xmlns:p15="http://schemas.microsoft.com/office/powerpoint/2012/main">
        <p15:guide id="2" pos="3000">
          <p15:clr>
            <a:srgbClr val="9FCC3B"/>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arg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267697"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267699"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6896097"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7"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58FBB8C-B02D-674A-813A-BC5727CC4B71}"/>
              </a:ext>
              <a:ext uri="{C183D7F6-B498-43B3-948B-1728B52AA6E4}">
                <adec:decorative xmlns:adec="http://schemas.microsoft.com/office/drawing/2017/decorative" val="1"/>
              </a:ext>
            </a:extLst>
          </p:cNvPr>
          <p:cNvCxnSpPr>
            <a:cxnSpLocks/>
          </p:cNvCxnSpPr>
          <p:nvPr/>
        </p:nvCxnSpPr>
        <p:spPr>
          <a:xfrm>
            <a:off x="82676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148772"/>
      </p:ext>
    </p:extLst>
  </p:cSld>
  <p:clrMapOvr>
    <a:masterClrMapping/>
  </p:clrMapOvr>
  <p:extLst>
    <p:ext uri="{DCECCB84-F9BA-43D5-87BE-67443E8EF086}">
      <p15:sldGuideLst xmlns:p15="http://schemas.microsoft.com/office/powerpoint/2012/main">
        <p15:guide id="2" pos="5208">
          <p15:clr>
            <a:srgbClr val="9FCC3B"/>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6498543-14AB-5B4E-B4F0-0D74B7E8BBCA}"/>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51846"/>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399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8915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rg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487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896859"/>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rg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6602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39943"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83820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8843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One Intro Column with Two Extra Colun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
            <a:extLst>
              <a:ext uri="{FF2B5EF4-FFF2-40B4-BE49-F238E27FC236}">
                <a16:creationId xmlns:a16="http://schemas.microsoft.com/office/drawing/2014/main" id="{6CAC3902-A1EC-5A47-A117-E838D9D75684}"/>
              </a:ext>
            </a:extLst>
          </p:cNvPr>
          <p:cNvSpPr>
            <a:spLocks noGrp="1"/>
          </p:cNvSpPr>
          <p:nvPr>
            <p:ph type="body" sz="quarter" idx="10"/>
          </p:nvPr>
        </p:nvSpPr>
        <p:spPr>
          <a:xfrm>
            <a:off x="4533901" y="723900"/>
            <a:ext cx="3086098"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D814E9-6075-6342-A702-630F4AFB1227}"/>
              </a:ext>
            </a:extLst>
          </p:cNvPr>
          <p:cNvSpPr>
            <a:spLocks noGrp="1"/>
          </p:cNvSpPr>
          <p:nvPr>
            <p:ph type="body" sz="quarter" idx="11"/>
          </p:nvPr>
        </p:nvSpPr>
        <p:spPr>
          <a:xfrm>
            <a:off x="8001003" y="723900"/>
            <a:ext cx="3086097"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a:extLst>
              <a:ext uri="{FF2B5EF4-FFF2-40B4-BE49-F238E27FC236}">
                <a16:creationId xmlns:a16="http://schemas.microsoft.com/office/drawing/2014/main" id="{A886EC9D-33C7-AB42-B1AB-F9E7FDBB88E5}"/>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1" name="Footer">
            <a:extLst>
              <a:ext uri="{FF2B5EF4-FFF2-40B4-BE49-F238E27FC236}">
                <a16:creationId xmlns:a16="http://schemas.microsoft.com/office/drawing/2014/main" id="{B6D1E7CF-4935-424C-A13A-E70D283BC91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4" name="Page Number">
            <a:extLst>
              <a:ext uri="{FF2B5EF4-FFF2-40B4-BE49-F238E27FC236}">
                <a16:creationId xmlns:a16="http://schemas.microsoft.com/office/drawing/2014/main" id="{B7DA23DA-764F-4644-B23E-53AE08F0C16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5" name="Straight Connector">
            <a:extLst>
              <a:ext uri="{FF2B5EF4-FFF2-40B4-BE49-F238E27FC236}">
                <a16:creationId xmlns:a16="http://schemas.microsoft.com/office/drawing/2014/main" id="{BE3812D7-E1FF-1A40-9924-440C5DCC61C5}"/>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B49E120-B4CC-104D-8C56-85DFA5017409}"/>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83180"/>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Columns with Three Titles">
    <p:spTree>
      <p:nvGrpSpPr>
        <p:cNvPr id="1" name=""/>
        <p:cNvGrpSpPr/>
        <p:nvPr/>
      </p:nvGrpSpPr>
      <p:grpSpPr>
        <a:xfrm>
          <a:off x="0" y="0"/>
          <a:ext cx="0" cy="0"/>
          <a:chOff x="0" y="0"/>
          <a:chExt cx="0" cy="0"/>
        </a:xfrm>
      </p:grpSpPr>
      <p:sp>
        <p:nvSpPr>
          <p:cNvPr id="2" name="Column 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4" y="723900"/>
            <a:ext cx="3086096" cy="1104300"/>
          </a:xfrm>
        </p:spPr>
        <p:txBody>
          <a:bodyPr/>
          <a:lstStyle/>
          <a:p>
            <a:r>
              <a:rPr lang="en-US" dirty="0"/>
              <a:t>CLICK TO EDIT COLUMN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9">
            <a:extLst>
              <a:ext uri="{FF2B5EF4-FFF2-40B4-BE49-F238E27FC236}">
                <a16:creationId xmlns:a16="http://schemas.microsoft.com/office/drawing/2014/main" id="{8A7D9C01-6C1F-554B-A859-0B39A807528B}"/>
              </a:ext>
            </a:extLst>
          </p:cNvPr>
          <p:cNvSpPr>
            <a:spLocks noGrp="1"/>
          </p:cNvSpPr>
          <p:nvPr>
            <p:ph type="body" sz="quarter" idx="12" hasCustomPrompt="1"/>
          </p:nvPr>
        </p:nvSpPr>
        <p:spPr>
          <a:xfrm>
            <a:off x="4533900" y="723900"/>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9">
            <a:extLst>
              <a:ext uri="{FF2B5EF4-FFF2-40B4-BE49-F238E27FC236}">
                <a16:creationId xmlns:a16="http://schemas.microsoft.com/office/drawing/2014/main" id="{F73F2A54-6E77-B642-BA0A-71E69F0584BA}"/>
              </a:ext>
            </a:extLst>
          </p:cNvPr>
          <p:cNvSpPr>
            <a:spLocks noGrp="1"/>
          </p:cNvSpPr>
          <p:nvPr>
            <p:ph type="body" sz="quarter" idx="13" hasCustomPrompt="1"/>
          </p:nvPr>
        </p:nvSpPr>
        <p:spPr>
          <a:xfrm>
            <a:off x="8034953" y="723899"/>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a:extLst>
              <a:ext uri="{FF2B5EF4-FFF2-40B4-BE49-F238E27FC236}">
                <a16:creationId xmlns:a16="http://schemas.microsoft.com/office/drawing/2014/main" id="{FC89CBA5-8120-7E4C-A5C0-39625A66E385}"/>
              </a:ext>
              <a:ext uri="{C183D7F6-B498-43B3-948B-1728B52AA6E4}">
                <adec:decorative xmlns:adec="http://schemas.microsoft.com/office/drawing/2017/decorative" val="1"/>
              </a:ext>
            </a:extLst>
          </p:cNvPr>
          <p:cNvCxnSpPr>
            <a:cxnSpLocks/>
          </p:cNvCxnSpPr>
          <p:nvPr/>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5A137CBE-32C5-B54A-833C-C613C6B212A1}"/>
              </a:ext>
              <a:ext uri="{C183D7F6-B498-43B3-948B-1728B52AA6E4}">
                <adec:decorative xmlns:adec="http://schemas.microsoft.com/office/drawing/2017/decorative" val="1"/>
              </a:ext>
            </a:extLst>
          </p:cNvPr>
          <p:cNvCxnSpPr>
            <a:cxnSpLocks/>
          </p:cNvCxnSpPr>
          <p:nvPr/>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2DF846B-5F1E-6C4D-8FCB-9E58A65AD86F}"/>
              </a:ext>
              <a:ext uri="{C183D7F6-B498-43B3-948B-1728B52AA6E4}">
                <adec:decorative xmlns:adec="http://schemas.microsoft.com/office/drawing/2017/decorative" val="1"/>
              </a:ext>
            </a:extLst>
          </p:cNvPr>
          <p:cNvCxnSpPr>
            <a:cxnSpLocks/>
          </p:cNvCxnSpPr>
          <p:nvPr/>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9" name="Footer">
            <a:extLst>
              <a:ext uri="{FF2B5EF4-FFF2-40B4-BE49-F238E27FC236}">
                <a16:creationId xmlns:a16="http://schemas.microsoft.com/office/drawing/2014/main" id="{053F074E-BCD3-0849-A6BA-BCCFE3CE9DD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D84C9B9D-9C33-104E-B9DC-FA5A3E4D717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31074899-8420-964C-A343-9DC07026FEFB}"/>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a:extLst>
              <a:ext uri="{FF2B5EF4-FFF2-40B4-BE49-F238E27FC236}">
                <a16:creationId xmlns:a16="http://schemas.microsoft.com/office/drawing/2014/main" id="{1BFB0340-C8E0-BC43-BAB4-22015D75EB24}"/>
              </a:ext>
              <a:ext uri="{C183D7F6-B498-43B3-948B-1728B52AA6E4}">
                <adec:decorative xmlns:adec="http://schemas.microsoft.com/office/drawing/2017/decorative" val="1"/>
              </a:ext>
            </a:extLst>
          </p:cNvPr>
          <p:cNvCxnSpPr>
            <a:cxnSpLocks/>
          </p:cNvCxnSpPr>
          <p:nvPr userDrawn="1"/>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a:extLst>
              <a:ext uri="{FF2B5EF4-FFF2-40B4-BE49-F238E27FC236}">
                <a16:creationId xmlns:a16="http://schemas.microsoft.com/office/drawing/2014/main" id="{F3950167-1EE7-084A-94D9-BB4F608FC0EA}"/>
              </a:ext>
              <a:ext uri="{C183D7F6-B498-43B3-948B-1728B52AA6E4}">
                <adec:decorative xmlns:adec="http://schemas.microsoft.com/office/drawing/2017/decorative" val="1"/>
              </a:ext>
            </a:extLst>
          </p:cNvPr>
          <p:cNvCxnSpPr>
            <a:cxnSpLocks/>
          </p:cNvCxnSpPr>
          <p:nvPr userDrawn="1"/>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6" name="Straight Connector">
            <a:extLst>
              <a:ext uri="{FF2B5EF4-FFF2-40B4-BE49-F238E27FC236}">
                <a16:creationId xmlns:a16="http://schemas.microsoft.com/office/drawing/2014/main" id="{DC1A88DB-B1FB-C34E-ADFF-C44D1A6FEA8D}"/>
              </a:ext>
              <a:ext uri="{C183D7F6-B498-43B3-948B-1728B52AA6E4}">
                <adec:decorative xmlns:adec="http://schemas.microsoft.com/office/drawing/2017/decorative" val="1"/>
              </a:ext>
            </a:extLst>
          </p:cNvPr>
          <p:cNvCxnSpPr>
            <a:cxnSpLocks/>
          </p:cNvCxnSpPr>
          <p:nvPr userDrawn="1"/>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7" name="Straight Connector">
            <a:extLst>
              <a:ext uri="{FF2B5EF4-FFF2-40B4-BE49-F238E27FC236}">
                <a16:creationId xmlns:a16="http://schemas.microsoft.com/office/drawing/2014/main" id="{D2D3A84A-5E15-F443-9F45-13500B815BA8}"/>
              </a:ext>
              <a:ext uri="{C183D7F6-B498-43B3-948B-1728B52AA6E4}">
                <adec:decorative xmlns:adec="http://schemas.microsoft.com/office/drawing/2017/decorative" val="1"/>
              </a:ext>
            </a:extLst>
          </p:cNvPr>
          <p:cNvCxnSpPr>
            <a:cxnSpLocks/>
          </p:cNvCxnSpPr>
          <p:nvPr userDrawn="1"/>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3684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 Columns with O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3" y="723900"/>
            <a:ext cx="9982185" cy="1104300"/>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a:extLst>
              <a:ext uri="{FF2B5EF4-FFF2-40B4-BE49-F238E27FC236}">
                <a16:creationId xmlns:a16="http://schemas.microsoft.com/office/drawing/2014/main" id="{C9AB6808-174F-574A-858F-7C7A590EF950}"/>
              </a:ext>
              <a:ext uri="{C183D7F6-B498-43B3-948B-1728B52AA6E4}">
                <adec:decorative xmlns:adec="http://schemas.microsoft.com/office/drawing/2017/decorative" val="1"/>
              </a:ext>
            </a:extLst>
          </p:cNvPr>
          <p:cNvCxnSpPr>
            <a:cxnSpLocks/>
          </p:cNvCxnSpPr>
          <p:nvPr/>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4" name="Footer">
            <a:extLst>
              <a:ext uri="{FF2B5EF4-FFF2-40B4-BE49-F238E27FC236}">
                <a16:creationId xmlns:a16="http://schemas.microsoft.com/office/drawing/2014/main" id="{0F8EE402-FEC9-0F45-BA99-97778097E118}"/>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5" name="Page Number">
            <a:extLst>
              <a:ext uri="{FF2B5EF4-FFF2-40B4-BE49-F238E27FC236}">
                <a16:creationId xmlns:a16="http://schemas.microsoft.com/office/drawing/2014/main" id="{744C216A-B131-1B46-BCF2-93B6398185A9}"/>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6" name="Straight Connector">
            <a:extLst>
              <a:ext uri="{FF2B5EF4-FFF2-40B4-BE49-F238E27FC236}">
                <a16:creationId xmlns:a16="http://schemas.microsoft.com/office/drawing/2014/main" id="{6B15E4DD-BAF8-3047-A8ED-71E5169D9B7E}"/>
              </a:ext>
              <a:ext uri="{C183D7F6-B498-43B3-948B-1728B52AA6E4}">
                <adec:decorative xmlns:adec="http://schemas.microsoft.com/office/drawing/2017/decorative" val="1"/>
              </a:ext>
            </a:extLst>
          </p:cNvPr>
          <p:cNvCxnSpPr>
            <a:cxnSpLocks/>
          </p:cNvCxnSpPr>
          <p:nvPr userDrawn="1"/>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a:extLst>
              <a:ext uri="{FF2B5EF4-FFF2-40B4-BE49-F238E27FC236}">
                <a16:creationId xmlns:a16="http://schemas.microsoft.com/office/drawing/2014/main" id="{0E604B69-BABD-A74F-AA63-702B8CD92C02}"/>
              </a:ext>
              <a:ext uri="{C183D7F6-B498-43B3-948B-1728B52AA6E4}">
                <adec:decorative xmlns:adec="http://schemas.microsoft.com/office/drawing/2017/decorative" val="1"/>
              </a:ext>
            </a:extLst>
          </p:cNvPr>
          <p:cNvCxnSpPr>
            <a:cxnSpLocks/>
          </p:cNvCxnSpPr>
          <p:nvPr userDrawn="1"/>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a:extLst>
              <a:ext uri="{FF2B5EF4-FFF2-40B4-BE49-F238E27FC236}">
                <a16:creationId xmlns:a16="http://schemas.microsoft.com/office/drawing/2014/main" id="{40DA5A8E-B117-514A-BE9F-F45204C075A1}"/>
              </a:ext>
              <a:ext uri="{C183D7F6-B498-43B3-948B-1728B52AA6E4}">
                <adec:decorative xmlns:adec="http://schemas.microsoft.com/office/drawing/2017/decorative" val="1"/>
              </a:ext>
            </a:extLst>
          </p:cNvPr>
          <p:cNvCxnSpPr>
            <a:cxnSpLocks/>
          </p:cNvCxnSpPr>
          <p:nvPr userDrawn="1"/>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8333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1105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4533900"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8001000" y="1869867"/>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AEAFEF8E-92E9-214D-B74D-7B7A766414A2}"/>
              </a:ext>
              <a:ext uri="{C183D7F6-B498-43B3-948B-1728B52AA6E4}">
                <adec:decorative xmlns:adec="http://schemas.microsoft.com/office/drawing/2017/decorative" val="1"/>
              </a:ext>
            </a:extLst>
          </p:cNvPr>
          <p:cNvCxnSpPr>
            <a:cxnSpLocks/>
          </p:cNvCxnSpPr>
          <p:nvPr/>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8" name="Footer">
            <a:extLst>
              <a:ext uri="{FF2B5EF4-FFF2-40B4-BE49-F238E27FC236}">
                <a16:creationId xmlns:a16="http://schemas.microsoft.com/office/drawing/2014/main" id="{9757FAE6-B554-A747-997F-D54CC4F30A3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0" name="Page Number">
            <a:extLst>
              <a:ext uri="{FF2B5EF4-FFF2-40B4-BE49-F238E27FC236}">
                <a16:creationId xmlns:a16="http://schemas.microsoft.com/office/drawing/2014/main" id="{6E82D753-3BD5-D64A-8F18-8E4F1EB0A2C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1" name="Straight Connector">
            <a:extLst>
              <a:ext uri="{FF2B5EF4-FFF2-40B4-BE49-F238E27FC236}">
                <a16:creationId xmlns:a16="http://schemas.microsoft.com/office/drawing/2014/main" id="{605E14A2-2C9F-AC4A-9D41-EAB9CDBA0451}"/>
              </a:ext>
              <a:ext uri="{C183D7F6-B498-43B3-948B-1728B52AA6E4}">
                <adec:decorative xmlns:adec="http://schemas.microsoft.com/office/drawing/2017/decorative" val="1"/>
              </a:ext>
            </a:extLst>
          </p:cNvPr>
          <p:cNvCxnSpPr>
            <a:cxnSpLocks/>
          </p:cNvCxnSpPr>
          <p:nvPr userDrawn="1"/>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442070"/>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Four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3514634" y="3200400"/>
            <a:ext cx="2371996"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3514634"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6305366"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6305214"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9096101"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9095794" y="1869866"/>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F469E94F-6F31-154E-B0B6-0A58AA11B9E7}"/>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1" name="Footer">
            <a:extLst>
              <a:ext uri="{FF2B5EF4-FFF2-40B4-BE49-F238E27FC236}">
                <a16:creationId xmlns:a16="http://schemas.microsoft.com/office/drawing/2014/main" id="{C0021F4C-85BA-564C-9F98-C20B479E7087}"/>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BB3327F8-6DDC-6B40-A60F-E353E24A8446}"/>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D597D50B-DA33-A548-81D9-F28E25590D3C}"/>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3999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iv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2943227" y="3200400"/>
            <a:ext cx="1866892"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2943227"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5162552"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5162401"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7381879"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7422501" y="1869866"/>
            <a:ext cx="1156998" cy="1158495"/>
          </a:xfrm>
          <a:solidFill>
            <a:schemeClr val="bg1">
              <a:lumMod val="95000"/>
            </a:schemeClr>
          </a:solidFill>
          <a:ln>
            <a:noFill/>
          </a:ln>
        </p:spPr>
        <p:txBody>
          <a:bodyPr/>
          <a:lstStyle/>
          <a:p>
            <a:r>
              <a:rPr lang="en-US"/>
              <a:t>Click icon to add picture</a:t>
            </a:r>
            <a:endParaRPr lang="en-US" dirty="0"/>
          </a:p>
        </p:txBody>
      </p:sp>
      <p:sp>
        <p:nvSpPr>
          <p:cNvPr id="10" name="Content Placeholder 5">
            <a:extLst>
              <a:ext uri="{FF2B5EF4-FFF2-40B4-BE49-F238E27FC236}">
                <a16:creationId xmlns:a16="http://schemas.microsoft.com/office/drawing/2014/main" id="{F4E9F0E4-DAEA-9347-8C02-797AB514935C}"/>
              </a:ext>
            </a:extLst>
          </p:cNvPr>
          <p:cNvSpPr>
            <a:spLocks noGrp="1"/>
          </p:cNvSpPr>
          <p:nvPr>
            <p:ph idx="12"/>
          </p:nvPr>
        </p:nvSpPr>
        <p:spPr>
          <a:xfrm>
            <a:off x="9601206"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5 ">
            <a:extLst>
              <a:ext uri="{FF2B5EF4-FFF2-40B4-BE49-F238E27FC236}">
                <a16:creationId xmlns:a16="http://schemas.microsoft.com/office/drawing/2014/main" id="{91C03FFE-735B-B341-8749-04AACD2F46A6}"/>
              </a:ext>
            </a:extLst>
          </p:cNvPr>
          <p:cNvSpPr>
            <a:spLocks noGrp="1"/>
          </p:cNvSpPr>
          <p:nvPr>
            <p:ph type="pic" sz="quarter" idx="18"/>
          </p:nvPr>
        </p:nvSpPr>
        <p:spPr>
          <a:xfrm>
            <a:off x="9641674" y="1845618"/>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E33AE080-C45D-BA49-85D7-A97BFB177CE9}"/>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2" name="Footer">
            <a:extLst>
              <a:ext uri="{FF2B5EF4-FFF2-40B4-BE49-F238E27FC236}">
                <a16:creationId xmlns:a16="http://schemas.microsoft.com/office/drawing/2014/main" id="{A0795E08-EC07-DF44-AB22-42794D49E73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3" name="Page Number">
            <a:extLst>
              <a:ext uri="{FF2B5EF4-FFF2-40B4-BE49-F238E27FC236}">
                <a16:creationId xmlns:a16="http://schemas.microsoft.com/office/drawing/2014/main" id="{ACB081F5-3864-A947-B26D-D23D8B095057}"/>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4" name="Straight Connector">
            <a:extLst>
              <a:ext uri="{FF2B5EF4-FFF2-40B4-BE49-F238E27FC236}">
                <a16:creationId xmlns:a16="http://schemas.microsoft.com/office/drawing/2014/main" id="{B14E985F-1A60-2D4B-8AE2-1FFF8A08CCE0}"/>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83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ation Slide Centered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307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a:extLst>
              <a:ext uri="{FF2B5EF4-FFF2-40B4-BE49-F238E27FC236}">
                <a16:creationId xmlns:a16="http://schemas.microsoft.com/office/drawing/2014/main" id="{26733556-92E5-5049-8BF6-0C0F38CB89D6}"/>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6" name="Page Number">
            <a:extLst>
              <a:ext uri="{FF2B5EF4-FFF2-40B4-BE49-F238E27FC236}">
                <a16:creationId xmlns:a16="http://schemas.microsoft.com/office/drawing/2014/main" id="{39F43E14-EFDE-AD4F-B765-7423FE37D09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32158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ation Slide Left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arge Quotation Mark">
            <a:extLst>
              <a:ext uri="{FF2B5EF4-FFF2-40B4-BE49-F238E27FC236}">
                <a16:creationId xmlns:a16="http://schemas.microsoft.com/office/drawing/2014/main" id="{72B09A6E-277F-0544-A8B7-A52B8B75F8A4}"/>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790941" y="854914"/>
            <a:ext cx="1854926" cy="1815737"/>
          </a:xfrm>
          <a:prstGeom prst="rect">
            <a:avLst/>
          </a:prstGeom>
        </p:spPr>
      </p:pic>
    </p:spTree>
    <p:extLst>
      <p:ext uri="{BB962C8B-B14F-4D97-AF65-F5344CB8AC3E}">
        <p14:creationId xmlns:p14="http://schemas.microsoft.com/office/powerpoint/2010/main" val="58989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10" r:id="rId7"/>
    <p:sldLayoutId id="2147483852" r:id="rId8"/>
    <p:sldLayoutId id="2147483811" r:id="rId9"/>
    <p:sldLayoutId id="2147483853" r:id="rId10"/>
    <p:sldLayoutId id="2147483854" r:id="rId11"/>
    <p:sldLayoutId id="2147483857" r:id="rId12"/>
    <p:sldLayoutId id="2147483858" r:id="rId13"/>
    <p:sldLayoutId id="2147483859" r:id="rId14"/>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4085973"/>
      </p:ext>
    </p:extLst>
  </p:cSld>
  <p:clrMap bg1="lt1" tx1="dk1" bg2="lt2" tx2="dk2" accent1="accent1" accent2="accent2" accent3="accent3" accent4="accent4" accent5="accent5" accent6="accent6" hlink="hlink" folHlink="folHlink"/>
  <p:sldLayoutIdLst>
    <p:sldLayoutId id="2147483768" r:id="rId1"/>
    <p:sldLayoutId id="2147483832" r:id="rId2"/>
    <p:sldLayoutId id="2147483769" r:id="rId3"/>
    <p:sldLayoutId id="2147483771" r:id="rId4"/>
    <p:sldLayoutId id="2147483770" r:id="rId5"/>
    <p:sldLayoutId id="2147483772" r:id="rId6"/>
    <p:sldLayoutId id="2147483775" r:id="rId7"/>
    <p:sldLayoutId id="2147483774" r:id="rId8"/>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0034280"/>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08" r:id="rId10"/>
    <p:sldLayoutId id="2147483827" r:id="rId11"/>
    <p:sldLayoutId id="2147483828" r:id="rId12"/>
    <p:sldLayoutId id="2147483829" r:id="rId13"/>
    <p:sldLayoutId id="2147483830" r:id="rId14"/>
    <p:sldLayoutId id="2147483831" r:id="rId15"/>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hyperlink" Target="https://cstore.ucf.edu/product/gotham-font-bundle/" TargetMode="External"/><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hyperlink" Target="https://doi.org/10.3389/fnhum.2012.00278" TargetMode="Externa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A277B-78F2-9C17-9BB7-4A9752A4B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18B421-B1D2-A663-7600-3E6A1349DC50}"/>
              </a:ext>
            </a:extLst>
          </p:cNvPr>
          <p:cNvSpPr>
            <a:spLocks noGrp="1"/>
          </p:cNvSpPr>
          <p:nvPr>
            <p:ph type="ctrTitle"/>
          </p:nvPr>
        </p:nvSpPr>
        <p:spPr/>
        <p:txBody>
          <a:bodyPr anchor="b">
            <a:normAutofit/>
          </a:bodyPr>
          <a:lstStyle/>
          <a:p>
            <a:r>
              <a:rPr lang="en-US" b="1" dirty="0"/>
              <a:t>NeuroGaze in Virtual Reality: Assessing an EEG and Eye Tracking Interface Against Traditional Virtual Reality Input Devices</a:t>
            </a:r>
          </a:p>
        </p:txBody>
      </p:sp>
      <p:sp>
        <p:nvSpPr>
          <p:cNvPr id="3" name="Subtitle 2">
            <a:extLst>
              <a:ext uri="{FF2B5EF4-FFF2-40B4-BE49-F238E27FC236}">
                <a16:creationId xmlns:a16="http://schemas.microsoft.com/office/drawing/2014/main" id="{9AFBF4ED-6E3A-9C4B-15F1-4D387B65F294}"/>
              </a:ext>
            </a:extLst>
          </p:cNvPr>
          <p:cNvSpPr>
            <a:spLocks noGrp="1"/>
          </p:cNvSpPr>
          <p:nvPr>
            <p:ph type="subTitle" idx="1"/>
          </p:nvPr>
        </p:nvSpPr>
        <p:spPr/>
        <p:txBody>
          <a:bodyPr anchor="t">
            <a:normAutofit/>
          </a:bodyPr>
          <a:lstStyle/>
          <a:p>
            <a:r>
              <a:rPr lang="en-US" dirty="0"/>
              <a:t>by </a:t>
            </a:r>
          </a:p>
          <a:p>
            <a:r>
              <a:rPr lang="en-US" dirty="0"/>
              <a:t>Wanyea Barbel</a:t>
            </a:r>
          </a:p>
          <a:p>
            <a:r>
              <a:rPr lang="en-US" i="1" dirty="0"/>
              <a:t>B.S, Computer Science, University of Central Florida, 2024</a:t>
            </a:r>
          </a:p>
        </p:txBody>
      </p:sp>
    </p:spTree>
    <p:extLst>
      <p:ext uri="{BB962C8B-B14F-4D97-AF65-F5344CB8AC3E}">
        <p14:creationId xmlns:p14="http://schemas.microsoft.com/office/powerpoint/2010/main" val="100700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38EF5-F2BB-36E5-631F-7DC4553441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5BF5F9-0D8D-EEA7-8124-2059C2BB669B}"/>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LITERATURE REVIEW</a:t>
            </a:r>
          </a:p>
        </p:txBody>
      </p:sp>
    </p:spTree>
    <p:extLst>
      <p:ext uri="{BB962C8B-B14F-4D97-AF65-F5344CB8AC3E}">
        <p14:creationId xmlns:p14="http://schemas.microsoft.com/office/powerpoint/2010/main" val="110958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13E56-125E-96E8-AB49-E127A99828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57759-1729-787F-7CD5-0C3C39CA5768}"/>
              </a:ext>
            </a:extLst>
          </p:cNvPr>
          <p:cNvSpPr>
            <a:spLocks noGrp="1"/>
          </p:cNvSpPr>
          <p:nvPr>
            <p:ph type="body" sz="quarter" idx="10"/>
          </p:nvPr>
        </p:nvSpPr>
        <p:spPr>
          <a:xfrm>
            <a:off x="1104900" y="1728206"/>
            <a:ext cx="6609545" cy="4648200"/>
          </a:xfrm>
        </p:spPr>
        <p:txBody>
          <a:bodyPr/>
          <a:lstStyle/>
          <a:p>
            <a:pPr>
              <a:lnSpc>
                <a:spcPct val="100000"/>
              </a:lnSpc>
              <a:buFont typeface="Wingdings" panose="05000000000000000000" pitchFamily="2" charset="2"/>
              <a:buChar char="Ø"/>
            </a:pPr>
            <a:r>
              <a:rPr lang="en-US" u="sng" dirty="0"/>
              <a:t>Whitmire et al.</a:t>
            </a:r>
            <a:r>
              <a:rPr lang="en-US" dirty="0"/>
              <a:t> </a:t>
            </a:r>
            <a:r>
              <a:rPr lang="en-US" b="1" dirty="0"/>
              <a:t>[23]</a:t>
            </a:r>
          </a:p>
          <a:p>
            <a:pPr lvl="1">
              <a:lnSpc>
                <a:spcPct val="100000"/>
              </a:lnSpc>
              <a:buFont typeface="Wingdings" panose="05000000000000000000" pitchFamily="2" charset="2"/>
              <a:buChar char="Ø"/>
            </a:pPr>
            <a:r>
              <a:rPr lang="en-US" dirty="0"/>
              <a:t>Unique handheld controller – </a:t>
            </a:r>
            <a:r>
              <a:rPr lang="en-US" i="1" dirty="0"/>
              <a:t>Haptic Revolver</a:t>
            </a:r>
          </a:p>
          <a:p>
            <a:pPr lvl="1">
              <a:lnSpc>
                <a:spcPct val="100000"/>
              </a:lnSpc>
              <a:buFont typeface="Wingdings" panose="05000000000000000000" pitchFamily="2" charset="2"/>
              <a:buChar char="Ø"/>
            </a:pPr>
            <a:r>
              <a:rPr lang="en-US" dirty="0"/>
              <a:t>Haptic feedback with changeable wheels</a:t>
            </a:r>
            <a:br>
              <a:rPr lang="en-US" dirty="0"/>
            </a:br>
            <a:endParaRPr lang="en-US" dirty="0"/>
          </a:p>
          <a:p>
            <a:pPr>
              <a:lnSpc>
                <a:spcPct val="100000"/>
              </a:lnSpc>
              <a:buFont typeface="Wingdings" panose="05000000000000000000" pitchFamily="2" charset="2"/>
              <a:buChar char="Ø"/>
            </a:pPr>
            <a:r>
              <a:rPr lang="en-US" u="sng" dirty="0"/>
              <a:t>Fahmi et al.</a:t>
            </a:r>
            <a:r>
              <a:rPr lang="en-US" dirty="0"/>
              <a:t> </a:t>
            </a:r>
            <a:r>
              <a:rPr lang="en-US" b="1" dirty="0"/>
              <a:t>[7]</a:t>
            </a:r>
          </a:p>
          <a:p>
            <a:pPr lvl="1">
              <a:lnSpc>
                <a:spcPct val="100000"/>
              </a:lnSpc>
              <a:buFont typeface="Wingdings" panose="05000000000000000000" pitchFamily="2" charset="2"/>
              <a:buChar char="Ø"/>
            </a:pPr>
            <a:r>
              <a:rPr lang="en-US" i="1" dirty="0"/>
              <a:t>VIVE VR controllers</a:t>
            </a:r>
            <a:r>
              <a:rPr lang="en-US" dirty="0"/>
              <a:t> against </a:t>
            </a:r>
            <a:r>
              <a:rPr lang="en-US" i="1" dirty="0"/>
              <a:t>Leap</a:t>
            </a:r>
            <a:r>
              <a:rPr lang="en-US" dirty="0"/>
              <a:t> </a:t>
            </a:r>
            <a:r>
              <a:rPr lang="en-US" i="1" dirty="0"/>
              <a:t>Motion Controllers (LMC) </a:t>
            </a:r>
            <a:r>
              <a:rPr lang="en-US" dirty="0"/>
              <a:t>&amp; </a:t>
            </a:r>
            <a:r>
              <a:rPr lang="en-US" i="1" dirty="0"/>
              <a:t>Senso Gloves</a:t>
            </a:r>
          </a:p>
          <a:p>
            <a:pPr lvl="1">
              <a:lnSpc>
                <a:spcPct val="100000"/>
              </a:lnSpc>
              <a:buFont typeface="Wingdings" panose="05000000000000000000" pitchFamily="2" charset="2"/>
              <a:buChar char="Ø"/>
            </a:pPr>
            <a:r>
              <a:rPr lang="en-US" dirty="0"/>
              <a:t>User evaluated on Likert 7-point scale – VR controllers were very interactive and easy to learn</a:t>
            </a:r>
          </a:p>
          <a:p>
            <a:pPr lvl="1">
              <a:lnSpc>
                <a:spcPct val="100000"/>
              </a:lnSpc>
              <a:buFont typeface="Wingdings" panose="05000000000000000000" pitchFamily="2" charset="2"/>
              <a:buChar char="Ø"/>
            </a:pPr>
            <a:r>
              <a:rPr lang="en-US" dirty="0"/>
              <a:t>NeuroGaze challenge: develop intuitive and interactive input device</a:t>
            </a:r>
          </a:p>
          <a:p>
            <a:pPr lvl="1"/>
            <a:endParaRPr lang="en-US" dirty="0"/>
          </a:p>
          <a:p>
            <a:pPr lvl="1"/>
            <a:endParaRPr lang="en-US" dirty="0"/>
          </a:p>
        </p:txBody>
      </p:sp>
      <p:sp>
        <p:nvSpPr>
          <p:cNvPr id="2" name="Title 1">
            <a:extLst>
              <a:ext uri="{FF2B5EF4-FFF2-40B4-BE49-F238E27FC236}">
                <a16:creationId xmlns:a16="http://schemas.microsoft.com/office/drawing/2014/main" id="{3810FC5E-AA3A-D483-23AC-6A78C013ACB9}"/>
              </a:ext>
            </a:extLst>
          </p:cNvPr>
          <p:cNvSpPr>
            <a:spLocks noGrp="1"/>
          </p:cNvSpPr>
          <p:nvPr>
            <p:ph type="title" idx="4294967295"/>
          </p:nvPr>
        </p:nvSpPr>
        <p:spPr>
          <a:xfrm>
            <a:off x="1104900" y="481594"/>
            <a:ext cx="9982200" cy="981075"/>
          </a:xfrm>
        </p:spPr>
        <p:txBody>
          <a:bodyPr/>
          <a:lstStyle/>
          <a:p>
            <a:r>
              <a:rPr lang="en-US" b="1" dirty="0"/>
              <a:t>Literature Review – Input Modalities in VR: Physical Controllers</a:t>
            </a:r>
          </a:p>
        </p:txBody>
      </p:sp>
      <p:pic>
        <p:nvPicPr>
          <p:cNvPr id="5" name="Picture 4" descr="A group of plastic objects&#10;&#10;Description automatically generated with medium confidence">
            <a:extLst>
              <a:ext uri="{FF2B5EF4-FFF2-40B4-BE49-F238E27FC236}">
                <a16:creationId xmlns:a16="http://schemas.microsoft.com/office/drawing/2014/main" id="{D2D9E807-41A9-457B-1F91-4315CD6E2F00}"/>
              </a:ext>
            </a:extLst>
          </p:cNvPr>
          <p:cNvPicPr>
            <a:picLocks noChangeAspect="1"/>
          </p:cNvPicPr>
          <p:nvPr/>
        </p:nvPicPr>
        <p:blipFill>
          <a:blip r:embed="rId3"/>
          <a:stretch>
            <a:fillRect/>
          </a:stretch>
        </p:blipFill>
        <p:spPr>
          <a:xfrm>
            <a:off x="6845654" y="2024132"/>
            <a:ext cx="4241446" cy="940242"/>
          </a:xfrm>
          <a:prstGeom prst="rect">
            <a:avLst/>
          </a:prstGeom>
        </p:spPr>
      </p:pic>
      <p:pic>
        <p:nvPicPr>
          <p:cNvPr id="7" name="Picture 6" descr="Hands reaching out to the screen of a computer&#10;&#10;Description automatically generated">
            <a:extLst>
              <a:ext uri="{FF2B5EF4-FFF2-40B4-BE49-F238E27FC236}">
                <a16:creationId xmlns:a16="http://schemas.microsoft.com/office/drawing/2014/main" id="{BB7C42E3-1654-A67F-833C-7CF6A5BE0940}"/>
              </a:ext>
            </a:extLst>
          </p:cNvPr>
          <p:cNvPicPr>
            <a:picLocks noChangeAspect="1"/>
          </p:cNvPicPr>
          <p:nvPr/>
        </p:nvPicPr>
        <p:blipFill>
          <a:blip r:embed="rId4"/>
          <a:stretch>
            <a:fillRect/>
          </a:stretch>
        </p:blipFill>
        <p:spPr>
          <a:xfrm>
            <a:off x="8273715" y="3803307"/>
            <a:ext cx="2386657" cy="1874693"/>
          </a:xfrm>
          <a:prstGeom prst="rect">
            <a:avLst/>
          </a:prstGeom>
        </p:spPr>
      </p:pic>
      <p:sp>
        <p:nvSpPr>
          <p:cNvPr id="8" name="TextBox 7">
            <a:extLst>
              <a:ext uri="{FF2B5EF4-FFF2-40B4-BE49-F238E27FC236}">
                <a16:creationId xmlns:a16="http://schemas.microsoft.com/office/drawing/2014/main" id="{224031BB-1482-4409-205B-454195D29759}"/>
              </a:ext>
            </a:extLst>
          </p:cNvPr>
          <p:cNvSpPr txBox="1"/>
          <p:nvPr/>
        </p:nvSpPr>
        <p:spPr>
          <a:xfrm>
            <a:off x="7421717" y="3014467"/>
            <a:ext cx="3089320" cy="369332"/>
          </a:xfrm>
          <a:prstGeom prst="rect">
            <a:avLst/>
          </a:prstGeom>
        </p:spPr>
        <p:txBody>
          <a:bodyPr wrap="square" lIns="0" tIns="0" rIns="0" bIns="0" rtlCol="0" anchor="t" anchorCtr="0">
            <a:spAutoFit/>
          </a:bodyPr>
          <a:lstStyle/>
          <a:p>
            <a:pPr algn="ctr"/>
            <a:r>
              <a:rPr lang="en-US" sz="1200" dirty="0">
                <a:latin typeface="Gotham Black"/>
              </a:rPr>
              <a:t>Whitmire, E. (2018). </a:t>
            </a:r>
            <a:r>
              <a:rPr lang="en-US" sz="1200" dirty="0">
                <a:solidFill>
                  <a:srgbClr val="2E3743"/>
                </a:solidFill>
                <a:latin typeface="Gotham Black"/>
              </a:rPr>
              <a:t>Haptic Revolver in VE with varying haptic wheels</a:t>
            </a:r>
            <a:endParaRPr lang="en-US" sz="1200" dirty="0">
              <a:latin typeface="Gotham Black"/>
            </a:endParaRPr>
          </a:p>
        </p:txBody>
      </p:sp>
      <p:sp>
        <p:nvSpPr>
          <p:cNvPr id="9" name="TextBox 8">
            <a:extLst>
              <a:ext uri="{FF2B5EF4-FFF2-40B4-BE49-F238E27FC236}">
                <a16:creationId xmlns:a16="http://schemas.microsoft.com/office/drawing/2014/main" id="{8C8FE1A4-16D2-BA7F-A2AA-D2F7B01EB6C8}"/>
              </a:ext>
            </a:extLst>
          </p:cNvPr>
          <p:cNvSpPr txBox="1"/>
          <p:nvPr/>
        </p:nvSpPr>
        <p:spPr>
          <a:xfrm>
            <a:off x="7922383" y="5708059"/>
            <a:ext cx="3089320" cy="184666"/>
          </a:xfrm>
          <a:prstGeom prst="rect">
            <a:avLst/>
          </a:prstGeom>
        </p:spPr>
        <p:txBody>
          <a:bodyPr wrap="square" lIns="0" tIns="0" rIns="0" bIns="0" rtlCol="0" anchor="t" anchorCtr="0">
            <a:spAutoFit/>
          </a:bodyPr>
          <a:lstStyle/>
          <a:p>
            <a:pPr algn="ctr"/>
            <a:r>
              <a:rPr lang="en-US" sz="1200" dirty="0"/>
              <a:t>Fahmi, F. (2020). LMC in observation area  </a:t>
            </a:r>
          </a:p>
        </p:txBody>
      </p:sp>
    </p:spTree>
    <p:extLst>
      <p:ext uri="{BB962C8B-B14F-4D97-AF65-F5344CB8AC3E}">
        <p14:creationId xmlns:p14="http://schemas.microsoft.com/office/powerpoint/2010/main" val="261600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7CD5-D265-9DEE-D9F4-7939FDD872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00C91-38BF-9B74-1020-2C98F5E52A74}"/>
              </a:ext>
            </a:extLst>
          </p:cNvPr>
          <p:cNvSpPr>
            <a:spLocks noGrp="1"/>
          </p:cNvSpPr>
          <p:nvPr>
            <p:ph type="body" sz="quarter" idx="10"/>
          </p:nvPr>
        </p:nvSpPr>
        <p:spPr>
          <a:xfrm>
            <a:off x="1104901" y="1728206"/>
            <a:ext cx="5592113" cy="4648200"/>
          </a:xfrm>
        </p:spPr>
        <p:txBody>
          <a:bodyPr/>
          <a:lstStyle/>
          <a:p>
            <a:pPr>
              <a:lnSpc>
                <a:spcPct val="100000"/>
              </a:lnSpc>
              <a:buFont typeface="Wingdings" panose="05000000000000000000" pitchFamily="2" charset="2"/>
              <a:buChar char="Ø"/>
            </a:pPr>
            <a:r>
              <a:rPr lang="en-US" u="sng" dirty="0"/>
              <a:t>Luong et al.</a:t>
            </a:r>
            <a:r>
              <a:rPr lang="en-US" dirty="0"/>
              <a:t> </a:t>
            </a:r>
            <a:r>
              <a:rPr lang="en-US" b="1" dirty="0"/>
              <a:t>[18]</a:t>
            </a:r>
          </a:p>
          <a:p>
            <a:pPr lvl="1">
              <a:lnSpc>
                <a:spcPct val="100000"/>
              </a:lnSpc>
              <a:buFont typeface="Wingdings" panose="05000000000000000000" pitchFamily="2" charset="2"/>
              <a:buChar char="Ø"/>
            </a:pPr>
            <a:r>
              <a:rPr lang="en-US" dirty="0"/>
              <a:t>Evaluates interaction performance of VR controllers when compared to hand controllers (hand tracking)</a:t>
            </a:r>
          </a:p>
          <a:p>
            <a:pPr lvl="1">
              <a:lnSpc>
                <a:spcPct val="100000"/>
              </a:lnSpc>
              <a:buFont typeface="Wingdings" panose="05000000000000000000" pitchFamily="2" charset="2"/>
              <a:buChar char="Ø"/>
            </a:pPr>
            <a:r>
              <a:rPr lang="en-US" dirty="0"/>
              <a:t>Both utilizing used ray casting metaphor</a:t>
            </a:r>
          </a:p>
          <a:p>
            <a:pPr lvl="1">
              <a:lnSpc>
                <a:spcPct val="100000"/>
              </a:lnSpc>
              <a:buFont typeface="Wingdings" panose="05000000000000000000" pitchFamily="2" charset="2"/>
              <a:buChar char="Ø"/>
            </a:pPr>
            <a:r>
              <a:rPr lang="en-US" dirty="0"/>
              <a:t>Evaluated on task completion time and error</a:t>
            </a:r>
          </a:p>
          <a:p>
            <a:pPr lvl="1">
              <a:lnSpc>
                <a:spcPct val="100000"/>
              </a:lnSpc>
              <a:buFont typeface="Wingdings" panose="05000000000000000000" pitchFamily="2" charset="2"/>
              <a:buChar char="Ø"/>
            </a:pPr>
            <a:r>
              <a:rPr lang="en-US" dirty="0"/>
              <a:t>Common user sentiments: easier to reach objects farther away,  tiring to use for long periods of time – began to hold controllers closer to body</a:t>
            </a:r>
          </a:p>
          <a:p>
            <a:pPr lvl="1">
              <a:lnSpc>
                <a:spcPct val="100000"/>
              </a:lnSpc>
              <a:buFont typeface="Wingdings" panose="05000000000000000000" pitchFamily="2" charset="2"/>
              <a:buChar char="Ø"/>
            </a:pPr>
            <a:r>
              <a:rPr lang="en-US" dirty="0"/>
              <a:t>NeuroGaze: no physical controllers of any time – too physically demanding, interested in ray casting metaphor</a:t>
            </a:r>
            <a:br>
              <a:rPr lang="en-US" dirty="0"/>
            </a:br>
            <a:endParaRPr lang="en-US" dirty="0"/>
          </a:p>
          <a:p>
            <a:pPr lvl="1"/>
            <a:endParaRPr lang="en-US" dirty="0"/>
          </a:p>
        </p:txBody>
      </p:sp>
      <p:sp>
        <p:nvSpPr>
          <p:cNvPr id="2" name="Title 1">
            <a:extLst>
              <a:ext uri="{FF2B5EF4-FFF2-40B4-BE49-F238E27FC236}">
                <a16:creationId xmlns:a16="http://schemas.microsoft.com/office/drawing/2014/main" id="{9A5950B7-8029-AB78-6F53-C0B12E1C2CB1}"/>
              </a:ext>
            </a:extLst>
          </p:cNvPr>
          <p:cNvSpPr>
            <a:spLocks noGrp="1"/>
          </p:cNvSpPr>
          <p:nvPr>
            <p:ph type="title" idx="4294967295"/>
          </p:nvPr>
        </p:nvSpPr>
        <p:spPr>
          <a:xfrm>
            <a:off x="1104900" y="481594"/>
            <a:ext cx="9982200" cy="981075"/>
          </a:xfrm>
        </p:spPr>
        <p:txBody>
          <a:bodyPr/>
          <a:lstStyle/>
          <a:p>
            <a:r>
              <a:rPr lang="en-US" b="1" dirty="0"/>
              <a:t>Literature Review – Input Modalities in VR: Physical Controllers</a:t>
            </a:r>
          </a:p>
        </p:txBody>
      </p:sp>
      <p:pic>
        <p:nvPicPr>
          <p:cNvPr id="5" name="Picture 4" descr="A diagram of a 3d display&#10;&#10;Description automatically generated">
            <a:extLst>
              <a:ext uri="{FF2B5EF4-FFF2-40B4-BE49-F238E27FC236}">
                <a16:creationId xmlns:a16="http://schemas.microsoft.com/office/drawing/2014/main" id="{AF298B77-1115-67DD-03CC-D227B1976412}"/>
              </a:ext>
            </a:extLst>
          </p:cNvPr>
          <p:cNvPicPr>
            <a:picLocks noChangeAspect="1"/>
          </p:cNvPicPr>
          <p:nvPr/>
        </p:nvPicPr>
        <p:blipFill>
          <a:blip r:embed="rId3"/>
          <a:stretch>
            <a:fillRect/>
          </a:stretch>
        </p:blipFill>
        <p:spPr>
          <a:xfrm>
            <a:off x="7478737" y="2241153"/>
            <a:ext cx="3663848" cy="2375694"/>
          </a:xfrm>
          <a:prstGeom prst="rect">
            <a:avLst/>
          </a:prstGeom>
        </p:spPr>
      </p:pic>
      <p:sp>
        <p:nvSpPr>
          <p:cNvPr id="8" name="TextBox 7">
            <a:extLst>
              <a:ext uri="{FF2B5EF4-FFF2-40B4-BE49-F238E27FC236}">
                <a16:creationId xmlns:a16="http://schemas.microsoft.com/office/drawing/2014/main" id="{6F3647A9-543E-5BB3-3256-75B7C79019AD}"/>
              </a:ext>
            </a:extLst>
          </p:cNvPr>
          <p:cNvSpPr txBox="1"/>
          <p:nvPr/>
        </p:nvSpPr>
        <p:spPr>
          <a:xfrm>
            <a:off x="7043980" y="4794438"/>
            <a:ext cx="4533362" cy="369332"/>
          </a:xfrm>
          <a:prstGeom prst="rect">
            <a:avLst/>
          </a:prstGeom>
        </p:spPr>
        <p:txBody>
          <a:bodyPr wrap="square" lIns="0" tIns="0" rIns="0" bIns="0" rtlCol="0" anchor="t" anchorCtr="0">
            <a:spAutoFit/>
          </a:bodyPr>
          <a:lstStyle/>
          <a:p>
            <a:pPr algn="ctr"/>
            <a:r>
              <a:rPr lang="en-US" sz="1200" dirty="0">
                <a:latin typeface="Gotham Black"/>
              </a:rPr>
              <a:t>Ro, H. (2017). </a:t>
            </a:r>
            <a:r>
              <a:rPr lang="en-US" sz="1200" b="0" i="0" dirty="0">
                <a:solidFill>
                  <a:srgbClr val="2E3743"/>
                </a:solidFill>
                <a:effectLst/>
                <a:latin typeface="Gotham Black"/>
              </a:rPr>
              <a:t>Traditional ray-casting interface for 3D displays use ambiguous object selection. </a:t>
            </a:r>
            <a:endParaRPr lang="en-US" sz="1200" dirty="0">
              <a:latin typeface="Gotham Black"/>
            </a:endParaRPr>
          </a:p>
        </p:txBody>
      </p:sp>
    </p:spTree>
    <p:extLst>
      <p:ext uri="{BB962C8B-B14F-4D97-AF65-F5344CB8AC3E}">
        <p14:creationId xmlns:p14="http://schemas.microsoft.com/office/powerpoint/2010/main" val="252274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7E27C-C487-2968-A359-F076658E57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F4AEE-0935-C86A-1AD4-593E2362881A}"/>
              </a:ext>
            </a:extLst>
          </p:cNvPr>
          <p:cNvSpPr>
            <a:spLocks noGrp="1"/>
          </p:cNvSpPr>
          <p:nvPr>
            <p:ph type="body" sz="quarter" idx="10"/>
          </p:nvPr>
        </p:nvSpPr>
        <p:spPr>
          <a:xfrm>
            <a:off x="210356" y="1728206"/>
            <a:ext cx="5808372" cy="4648200"/>
          </a:xfrm>
        </p:spPr>
        <p:txBody>
          <a:bodyPr/>
          <a:lstStyle/>
          <a:p>
            <a:pPr lvl="2">
              <a:lnSpc>
                <a:spcPct val="100000"/>
              </a:lnSpc>
              <a:buFont typeface="Wingdings" panose="05000000000000000000" pitchFamily="2" charset="2"/>
              <a:buChar char="Ø"/>
            </a:pPr>
            <a:r>
              <a:rPr lang="en-US" dirty="0"/>
              <a:t>Eye Gaze </a:t>
            </a:r>
            <a:r>
              <a:rPr lang="en-US" dirty="0">
                <a:sym typeface="Wingdings" panose="05000000000000000000" pitchFamily="2" charset="2"/>
              </a:rPr>
              <a:t> eye tracking to measure direction of user’s eye with infrared cameras</a:t>
            </a:r>
            <a:br>
              <a:rPr lang="en-US" dirty="0">
                <a:sym typeface="Wingdings" panose="05000000000000000000" pitchFamily="2" charset="2"/>
              </a:rPr>
            </a:br>
            <a:endParaRPr lang="en-US" u="sng" dirty="0">
              <a:sym typeface="Wingdings" panose="05000000000000000000" pitchFamily="2" charset="2"/>
            </a:endParaRPr>
          </a:p>
          <a:p>
            <a:pPr lvl="2">
              <a:lnSpc>
                <a:spcPct val="100000"/>
              </a:lnSpc>
              <a:buFont typeface="Wingdings" panose="05000000000000000000" pitchFamily="2" charset="2"/>
              <a:buChar char="Ø"/>
            </a:pPr>
            <a:r>
              <a:rPr lang="en-US" u="sng" dirty="0">
                <a:sym typeface="Wingdings" panose="05000000000000000000" pitchFamily="2" charset="2"/>
              </a:rPr>
              <a:t>Four Basic Types of Eye Movements </a:t>
            </a:r>
            <a:endParaRPr lang="en-US" b="1" u="sng" dirty="0">
              <a:sym typeface="Wingdings" panose="05000000000000000000" pitchFamily="2" charset="2"/>
            </a:endParaRPr>
          </a:p>
          <a:p>
            <a:pPr marL="1714500" lvl="3" indent="-342900">
              <a:lnSpc>
                <a:spcPct val="100000"/>
              </a:lnSpc>
              <a:buFont typeface="+mj-lt"/>
              <a:buAutoNum type="arabicPeriod"/>
            </a:pPr>
            <a:r>
              <a:rPr lang="en-US" dirty="0">
                <a:sym typeface="Wingdings" panose="05000000000000000000" pitchFamily="2" charset="2"/>
              </a:rPr>
              <a:t>Saccades: rapid movements towards stimuli</a:t>
            </a:r>
          </a:p>
          <a:p>
            <a:pPr marL="1714500" lvl="3" indent="-342900">
              <a:lnSpc>
                <a:spcPct val="100000"/>
              </a:lnSpc>
              <a:buFont typeface="+mj-lt"/>
              <a:buAutoNum type="arabicPeriod"/>
            </a:pPr>
            <a:r>
              <a:rPr lang="en-US" dirty="0">
                <a:sym typeface="Wingdings" panose="05000000000000000000" pitchFamily="2" charset="2"/>
              </a:rPr>
              <a:t>Smooth Pursuit: slower tracking movements</a:t>
            </a:r>
          </a:p>
          <a:p>
            <a:pPr marL="1714500" lvl="3" indent="-342900">
              <a:lnSpc>
                <a:spcPct val="100000"/>
              </a:lnSpc>
              <a:buFont typeface="+mj-lt"/>
              <a:buAutoNum type="arabicPeriod"/>
            </a:pPr>
            <a:r>
              <a:rPr lang="en-US" dirty="0">
                <a:sym typeface="Wingdings" panose="05000000000000000000" pitchFamily="2" charset="2"/>
              </a:rPr>
              <a:t>Vergence: stimuli at different distances from observer </a:t>
            </a:r>
          </a:p>
          <a:p>
            <a:pPr marL="1714500" lvl="3" indent="-342900">
              <a:lnSpc>
                <a:spcPct val="100000"/>
              </a:lnSpc>
              <a:buFont typeface="+mj-lt"/>
              <a:buAutoNum type="arabicPeriod"/>
            </a:pPr>
            <a:r>
              <a:rPr lang="en-US" dirty="0" err="1">
                <a:sym typeface="Wingdings" panose="05000000000000000000" pitchFamily="2" charset="2"/>
              </a:rPr>
              <a:t>Vestibulo</a:t>
            </a:r>
            <a:r>
              <a:rPr lang="en-US" dirty="0">
                <a:sym typeface="Wingdings" panose="05000000000000000000" pitchFamily="2" charset="2"/>
              </a:rPr>
              <a:t>-ocular: stable vision while moving head</a:t>
            </a:r>
          </a:p>
          <a:p>
            <a:pPr lvl="2"/>
            <a:endParaRPr lang="en-US" dirty="0"/>
          </a:p>
        </p:txBody>
      </p:sp>
      <p:sp>
        <p:nvSpPr>
          <p:cNvPr id="2" name="Title 1">
            <a:extLst>
              <a:ext uri="{FF2B5EF4-FFF2-40B4-BE49-F238E27FC236}">
                <a16:creationId xmlns:a16="http://schemas.microsoft.com/office/drawing/2014/main" id="{80DD30D7-F9B9-02DC-ADAB-59D5E68D35C2}"/>
              </a:ext>
            </a:extLst>
          </p:cNvPr>
          <p:cNvSpPr>
            <a:spLocks noGrp="1"/>
          </p:cNvSpPr>
          <p:nvPr>
            <p:ph type="title" idx="4294967295"/>
          </p:nvPr>
        </p:nvSpPr>
        <p:spPr>
          <a:xfrm>
            <a:off x="1104900" y="481594"/>
            <a:ext cx="9982200" cy="981075"/>
          </a:xfrm>
        </p:spPr>
        <p:txBody>
          <a:bodyPr/>
          <a:lstStyle/>
          <a:p>
            <a:r>
              <a:rPr lang="en-US" b="1" dirty="0"/>
              <a:t>Literature Review – Input Modalities in VR: Eye Gaze</a:t>
            </a:r>
          </a:p>
        </p:txBody>
      </p:sp>
      <p:sp>
        <p:nvSpPr>
          <p:cNvPr id="4" name="Content Placeholder 2">
            <a:extLst>
              <a:ext uri="{FF2B5EF4-FFF2-40B4-BE49-F238E27FC236}">
                <a16:creationId xmlns:a16="http://schemas.microsoft.com/office/drawing/2014/main" id="{2C1B8275-10AF-B00C-A99D-ACBBAF708703}"/>
              </a:ext>
            </a:extLst>
          </p:cNvPr>
          <p:cNvSpPr txBox="1">
            <a:spLocks/>
          </p:cNvSpPr>
          <p:nvPr/>
        </p:nvSpPr>
        <p:spPr>
          <a:xfrm>
            <a:off x="5761151" y="1728206"/>
            <a:ext cx="5808372" cy="4648200"/>
          </a:xfrm>
          <a:prstGeom prst="rect">
            <a:avLst/>
          </a:prstGeom>
        </p:spPr>
        <p:txBody>
          <a:bodyPr vert="horz" lIns="0" tIns="0" rIns="0" bIns="0"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buFont typeface="Wingdings" panose="05000000000000000000" pitchFamily="2" charset="2"/>
              <a:buChar char="Ø"/>
            </a:pPr>
            <a:r>
              <a:rPr lang="en-US" u="sng" dirty="0" err="1">
                <a:sym typeface="Wingdings" panose="05000000000000000000" pitchFamily="2" charset="2"/>
              </a:rPr>
              <a:t>Piumsomboon</a:t>
            </a:r>
            <a:r>
              <a:rPr lang="en-US" u="sng" dirty="0">
                <a:sym typeface="Wingdings" panose="05000000000000000000" pitchFamily="2" charset="2"/>
              </a:rPr>
              <a:t> et al.</a:t>
            </a:r>
            <a:r>
              <a:rPr lang="en-US" dirty="0">
                <a:sym typeface="Wingdings" panose="05000000000000000000" pitchFamily="2" charset="2"/>
              </a:rPr>
              <a:t> </a:t>
            </a:r>
            <a:r>
              <a:rPr lang="en-US" b="1" dirty="0">
                <a:sym typeface="Wingdings" panose="05000000000000000000" pitchFamily="2" charset="2"/>
              </a:rPr>
              <a:t>[23]</a:t>
            </a:r>
          </a:p>
          <a:p>
            <a:pPr lvl="3">
              <a:buFont typeface="Wingdings" panose="05000000000000000000" pitchFamily="2" charset="2"/>
              <a:buChar char="Ø"/>
            </a:pPr>
            <a:r>
              <a:rPr lang="en-US" i="1" dirty="0">
                <a:sym typeface="Wingdings" panose="05000000000000000000" pitchFamily="2" charset="2"/>
              </a:rPr>
              <a:t>Duo-Reticles: </a:t>
            </a:r>
            <a:r>
              <a:rPr lang="en-US" dirty="0">
                <a:sym typeface="Wingdings" panose="05000000000000000000" pitchFamily="2" charset="2"/>
              </a:rPr>
              <a:t>eye-gaze + inertial reticle</a:t>
            </a:r>
          </a:p>
          <a:p>
            <a:pPr lvl="3">
              <a:buFont typeface="Wingdings" panose="05000000000000000000" pitchFamily="2" charset="2"/>
              <a:buChar char="Ø"/>
            </a:pPr>
            <a:r>
              <a:rPr lang="en-US" i="1" dirty="0">
                <a:sym typeface="Wingdings" panose="05000000000000000000" pitchFamily="2" charset="2"/>
              </a:rPr>
              <a:t>Radial Pursuit: </a:t>
            </a:r>
            <a:r>
              <a:rPr lang="en-US" dirty="0">
                <a:sym typeface="Wingdings" panose="05000000000000000000" pitchFamily="2" charset="2"/>
              </a:rPr>
              <a:t>slowly expand dense space</a:t>
            </a:r>
          </a:p>
          <a:p>
            <a:pPr lvl="3">
              <a:buFont typeface="Wingdings" panose="05000000000000000000" pitchFamily="2" charset="2"/>
              <a:buChar char="Ø"/>
            </a:pPr>
            <a:r>
              <a:rPr lang="en-US" i="1" dirty="0">
                <a:sym typeface="Wingdings" panose="05000000000000000000" pitchFamily="2" charset="2"/>
              </a:rPr>
              <a:t>Nod and Roll: </a:t>
            </a:r>
            <a:r>
              <a:rPr lang="en-US" dirty="0">
                <a:sym typeface="Wingdings" panose="05000000000000000000" pitchFamily="2" charset="2"/>
              </a:rPr>
              <a:t>eye gaze locks frame + head movement provides intent</a:t>
            </a:r>
          </a:p>
          <a:p>
            <a:pPr lvl="3">
              <a:buFont typeface="Wingdings" panose="05000000000000000000" pitchFamily="2" charset="2"/>
              <a:buChar char="Ø"/>
            </a:pPr>
            <a:r>
              <a:rPr lang="en-US" dirty="0">
                <a:sym typeface="Wingdings" panose="05000000000000000000" pitchFamily="2" charset="2"/>
              </a:rPr>
              <a:t>Find matching pairs (TCT/Error)</a:t>
            </a:r>
          </a:p>
          <a:p>
            <a:pPr lvl="3">
              <a:buFont typeface="Wingdings" panose="05000000000000000000" pitchFamily="2" charset="2"/>
              <a:buChar char="Ø"/>
            </a:pPr>
            <a:r>
              <a:rPr lang="en-US" dirty="0">
                <a:sym typeface="Wingdings" panose="05000000000000000000" pitchFamily="2" charset="2"/>
              </a:rPr>
              <a:t>7-point Likert Scale Usability Survey</a:t>
            </a:r>
          </a:p>
          <a:p>
            <a:pPr lvl="3">
              <a:buFont typeface="Wingdings" panose="05000000000000000000" pitchFamily="2" charset="2"/>
              <a:buChar char="Ø"/>
            </a:pPr>
            <a:endParaRPr lang="en-US" b="1" dirty="0">
              <a:sym typeface="Wingdings" panose="05000000000000000000" pitchFamily="2" charset="2"/>
            </a:endParaRPr>
          </a:p>
          <a:p>
            <a:pPr lvl="2"/>
            <a:endParaRPr lang="en-US" dirty="0"/>
          </a:p>
        </p:txBody>
      </p:sp>
    </p:spTree>
    <p:extLst>
      <p:ext uri="{BB962C8B-B14F-4D97-AF65-F5344CB8AC3E}">
        <p14:creationId xmlns:p14="http://schemas.microsoft.com/office/powerpoint/2010/main" val="107454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DDA6C-2598-95CD-4DAE-10A5CC9FE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E6B97-A002-69F6-33D3-AC9DADE6021C}"/>
              </a:ext>
            </a:extLst>
          </p:cNvPr>
          <p:cNvSpPr>
            <a:spLocks noGrp="1"/>
          </p:cNvSpPr>
          <p:nvPr>
            <p:ph type="title" idx="4294967295"/>
          </p:nvPr>
        </p:nvSpPr>
        <p:spPr>
          <a:xfrm>
            <a:off x="1104900" y="481594"/>
            <a:ext cx="9982200" cy="981075"/>
          </a:xfrm>
        </p:spPr>
        <p:txBody>
          <a:bodyPr/>
          <a:lstStyle/>
          <a:p>
            <a:r>
              <a:rPr lang="en-US" b="1" dirty="0"/>
              <a:t>Literature Review – Input Modalities in VR: Eye Gaze</a:t>
            </a:r>
          </a:p>
        </p:txBody>
      </p:sp>
      <p:sp>
        <p:nvSpPr>
          <p:cNvPr id="4" name="Content Placeholder 2">
            <a:extLst>
              <a:ext uri="{FF2B5EF4-FFF2-40B4-BE49-F238E27FC236}">
                <a16:creationId xmlns:a16="http://schemas.microsoft.com/office/drawing/2014/main" id="{044CB8BA-C354-87EB-8744-17C5EC88C89D}"/>
              </a:ext>
            </a:extLst>
          </p:cNvPr>
          <p:cNvSpPr txBox="1">
            <a:spLocks/>
          </p:cNvSpPr>
          <p:nvPr/>
        </p:nvSpPr>
        <p:spPr>
          <a:xfrm>
            <a:off x="5761151" y="1728206"/>
            <a:ext cx="5808372" cy="4648200"/>
          </a:xfrm>
          <a:prstGeom prst="rect">
            <a:avLst/>
          </a:prstGeom>
        </p:spPr>
        <p:txBody>
          <a:bodyPr vert="horz" lIns="0" tIns="0" rIns="0" bIns="0"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buFont typeface="Wingdings" panose="05000000000000000000" pitchFamily="2" charset="2"/>
              <a:buChar char="Ø"/>
            </a:pPr>
            <a:endParaRPr lang="en-US" b="1" dirty="0">
              <a:sym typeface="Wingdings" panose="05000000000000000000" pitchFamily="2" charset="2"/>
            </a:endParaRPr>
          </a:p>
          <a:p>
            <a:pPr lvl="2"/>
            <a:endParaRPr lang="en-US" dirty="0"/>
          </a:p>
        </p:txBody>
      </p:sp>
      <p:pic>
        <p:nvPicPr>
          <p:cNvPr id="6" name="Picture 5" descr="A collage of images of different shapes&#10;&#10;Description automatically generated">
            <a:extLst>
              <a:ext uri="{FF2B5EF4-FFF2-40B4-BE49-F238E27FC236}">
                <a16:creationId xmlns:a16="http://schemas.microsoft.com/office/drawing/2014/main" id="{9446D3AD-F746-4E43-38F4-283B6A5F75A4}"/>
              </a:ext>
            </a:extLst>
          </p:cNvPr>
          <p:cNvPicPr>
            <a:picLocks noChangeAspect="1"/>
          </p:cNvPicPr>
          <p:nvPr/>
        </p:nvPicPr>
        <p:blipFill rotWithShape="1">
          <a:blip r:embed="rId3"/>
          <a:srcRect b="7481"/>
          <a:stretch/>
        </p:blipFill>
        <p:spPr>
          <a:xfrm>
            <a:off x="2243217" y="1728206"/>
            <a:ext cx="7705565" cy="3663122"/>
          </a:xfrm>
          <a:prstGeom prst="rect">
            <a:avLst/>
          </a:prstGeom>
        </p:spPr>
      </p:pic>
      <p:sp>
        <p:nvSpPr>
          <p:cNvPr id="7" name="TextBox 6">
            <a:extLst>
              <a:ext uri="{FF2B5EF4-FFF2-40B4-BE49-F238E27FC236}">
                <a16:creationId xmlns:a16="http://schemas.microsoft.com/office/drawing/2014/main" id="{EBBCF975-CAB5-ADD6-7B10-7F81A5C19483}"/>
              </a:ext>
            </a:extLst>
          </p:cNvPr>
          <p:cNvSpPr txBox="1"/>
          <p:nvPr/>
        </p:nvSpPr>
        <p:spPr>
          <a:xfrm>
            <a:off x="3829318" y="5514535"/>
            <a:ext cx="4533362" cy="369332"/>
          </a:xfrm>
          <a:prstGeom prst="rect">
            <a:avLst/>
          </a:prstGeom>
        </p:spPr>
        <p:txBody>
          <a:bodyPr wrap="square" lIns="0" tIns="0" rIns="0" bIns="0" rtlCol="0" anchor="t" anchorCtr="0">
            <a:spAutoFit/>
          </a:bodyPr>
          <a:lstStyle/>
          <a:p>
            <a:pPr algn="ctr"/>
            <a:r>
              <a:rPr lang="en-US" sz="1200" dirty="0" err="1">
                <a:sym typeface="Wingdings" panose="05000000000000000000" pitchFamily="2" charset="2"/>
              </a:rPr>
              <a:t>Piumsomboon</a:t>
            </a:r>
            <a:r>
              <a:rPr lang="en-US" sz="1200" dirty="0">
                <a:latin typeface="Gotham Black"/>
              </a:rPr>
              <a:t>, T. (2017). </a:t>
            </a:r>
            <a:r>
              <a:rPr lang="en-US" sz="1200" b="0" i="0" dirty="0">
                <a:solidFill>
                  <a:srgbClr val="2E3743"/>
                </a:solidFill>
                <a:effectLst/>
                <a:latin typeface="Gotham Black"/>
              </a:rPr>
              <a:t>Visualized: Duo-Reticle, Radial Pursuit, and Nod and Roll</a:t>
            </a:r>
            <a:endParaRPr lang="en-US" sz="1200" dirty="0">
              <a:latin typeface="Gotham Black"/>
            </a:endParaRPr>
          </a:p>
        </p:txBody>
      </p:sp>
    </p:spTree>
    <p:extLst>
      <p:ext uri="{BB962C8B-B14F-4D97-AF65-F5344CB8AC3E}">
        <p14:creationId xmlns:p14="http://schemas.microsoft.com/office/powerpoint/2010/main" val="145800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BB1F4-6546-D90D-9547-3225244994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4DE26-4B3F-8E27-0DA1-730DEAEB62BD}"/>
              </a:ext>
            </a:extLst>
          </p:cNvPr>
          <p:cNvSpPr>
            <a:spLocks noGrp="1"/>
          </p:cNvSpPr>
          <p:nvPr>
            <p:ph type="body" sz="quarter" idx="10"/>
          </p:nvPr>
        </p:nvSpPr>
        <p:spPr>
          <a:xfrm>
            <a:off x="164742" y="1849035"/>
            <a:ext cx="9653253" cy="4648200"/>
          </a:xfrm>
        </p:spPr>
        <p:txBody>
          <a:bodyPr/>
          <a:lstStyle/>
          <a:p>
            <a:pPr lvl="2">
              <a:lnSpc>
                <a:spcPct val="100000"/>
              </a:lnSpc>
              <a:buFont typeface="Wingdings" panose="05000000000000000000" pitchFamily="2" charset="2"/>
              <a:buChar char="Ø"/>
            </a:pPr>
            <a:r>
              <a:rPr lang="en-US" u="sng" dirty="0">
                <a:sym typeface="Wingdings" panose="05000000000000000000" pitchFamily="2" charset="2"/>
              </a:rPr>
              <a:t>Francisco et al.</a:t>
            </a:r>
            <a:r>
              <a:rPr lang="en-US" dirty="0">
                <a:sym typeface="Wingdings" panose="05000000000000000000" pitchFamily="2" charset="2"/>
              </a:rPr>
              <a:t> </a:t>
            </a:r>
            <a:r>
              <a:rPr lang="en-US" b="1" dirty="0">
                <a:sym typeface="Wingdings" panose="05000000000000000000" pitchFamily="2" charset="2"/>
              </a:rPr>
              <a:t>[17]</a:t>
            </a:r>
          </a:p>
          <a:p>
            <a:pPr lvl="3">
              <a:lnSpc>
                <a:spcPct val="100000"/>
              </a:lnSpc>
              <a:buFont typeface="Wingdings" panose="05000000000000000000" pitchFamily="2" charset="2"/>
              <a:buChar char="Ø"/>
            </a:pPr>
            <a:r>
              <a:rPr lang="en-US" dirty="0">
                <a:sym typeface="Wingdings" panose="05000000000000000000" pitchFamily="2" charset="2"/>
              </a:rPr>
              <a:t>Point-and-click: VR controllers accuracy compared to VR controller + eye-gaze (ray casting metaphor) </a:t>
            </a:r>
          </a:p>
          <a:p>
            <a:pPr lvl="3">
              <a:lnSpc>
                <a:spcPct val="100000"/>
              </a:lnSpc>
              <a:buFont typeface="Wingdings" panose="05000000000000000000" pitchFamily="2" charset="2"/>
              <a:buChar char="Ø"/>
            </a:pPr>
            <a:r>
              <a:rPr lang="en-US" dirty="0">
                <a:sym typeface="Wingdings" panose="05000000000000000000" pitchFamily="2" charset="2"/>
              </a:rPr>
              <a:t>Eye gaze + VR controllers performed on par with VR controllers alone</a:t>
            </a:r>
          </a:p>
          <a:p>
            <a:pPr lvl="3">
              <a:lnSpc>
                <a:spcPct val="100000"/>
              </a:lnSpc>
              <a:buFont typeface="Wingdings" panose="05000000000000000000" pitchFamily="2" charset="2"/>
              <a:buChar char="Ø"/>
            </a:pPr>
            <a:r>
              <a:rPr lang="en-US" dirty="0">
                <a:sym typeface="Wingdings" panose="05000000000000000000" pitchFamily="2" charset="2"/>
              </a:rPr>
              <a:t>NASA-TLX: eye gaze yielded less cognitive load (physical demand, effort) </a:t>
            </a:r>
          </a:p>
          <a:p>
            <a:pPr lvl="3">
              <a:lnSpc>
                <a:spcPct val="100000"/>
              </a:lnSpc>
              <a:buFont typeface="Wingdings" panose="05000000000000000000" pitchFamily="2" charset="2"/>
              <a:buChar char="Ø"/>
            </a:pPr>
            <a:r>
              <a:rPr lang="en-US" dirty="0">
                <a:sym typeface="Wingdings" panose="05000000000000000000" pitchFamily="2" charset="2"/>
              </a:rPr>
              <a:t>SUS: participants preferred the combination over VR controllers alone</a:t>
            </a:r>
          </a:p>
          <a:p>
            <a:pPr marL="1371600" lvl="3" indent="0">
              <a:lnSpc>
                <a:spcPct val="100000"/>
              </a:lnSpc>
              <a:buNone/>
            </a:pPr>
            <a:endParaRPr lang="en-US" dirty="0">
              <a:sym typeface="Wingdings" panose="05000000000000000000" pitchFamily="2" charset="2"/>
            </a:endParaRPr>
          </a:p>
          <a:p>
            <a:pPr lvl="2">
              <a:lnSpc>
                <a:spcPct val="100000"/>
              </a:lnSpc>
              <a:buFont typeface="Wingdings" panose="05000000000000000000" pitchFamily="2" charset="2"/>
              <a:buChar char="Ø"/>
            </a:pPr>
            <a:r>
              <a:rPr lang="en-US" dirty="0">
                <a:sym typeface="Wingdings" panose="05000000000000000000" pitchFamily="2" charset="2"/>
              </a:rPr>
              <a:t>NeuroGaze: use eye gaze (with ray metaphor) with what non-invasive BCI?</a:t>
            </a:r>
          </a:p>
          <a:p>
            <a:pPr lvl="2">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marL="914400" lvl="2" indent="0">
              <a:lnSpc>
                <a:spcPct val="100000"/>
              </a:lnSpc>
              <a:buNone/>
            </a:pPr>
            <a:endParaRPr lang="en-US" u="sng" dirty="0">
              <a:sym typeface="Wingdings" panose="05000000000000000000" pitchFamily="2" charset="2"/>
            </a:endParaRPr>
          </a:p>
        </p:txBody>
      </p:sp>
      <p:sp>
        <p:nvSpPr>
          <p:cNvPr id="2" name="Title 1">
            <a:extLst>
              <a:ext uri="{FF2B5EF4-FFF2-40B4-BE49-F238E27FC236}">
                <a16:creationId xmlns:a16="http://schemas.microsoft.com/office/drawing/2014/main" id="{74DBE684-9746-F1B6-B022-6C5E34235DEC}"/>
              </a:ext>
            </a:extLst>
          </p:cNvPr>
          <p:cNvSpPr>
            <a:spLocks noGrp="1"/>
          </p:cNvSpPr>
          <p:nvPr>
            <p:ph type="title" idx="4294967295"/>
          </p:nvPr>
        </p:nvSpPr>
        <p:spPr>
          <a:xfrm>
            <a:off x="1104900" y="481594"/>
            <a:ext cx="9982200" cy="981075"/>
          </a:xfrm>
        </p:spPr>
        <p:txBody>
          <a:bodyPr/>
          <a:lstStyle/>
          <a:p>
            <a:r>
              <a:rPr lang="en-US" b="1" dirty="0"/>
              <a:t>Literature Review – Input Modalities in VR: Eye Gaze</a:t>
            </a:r>
          </a:p>
        </p:txBody>
      </p:sp>
      <p:sp>
        <p:nvSpPr>
          <p:cNvPr id="4" name="Content Placeholder 2">
            <a:extLst>
              <a:ext uri="{FF2B5EF4-FFF2-40B4-BE49-F238E27FC236}">
                <a16:creationId xmlns:a16="http://schemas.microsoft.com/office/drawing/2014/main" id="{EC9BCF8D-1822-0046-47E5-AF28B0DA09DA}"/>
              </a:ext>
            </a:extLst>
          </p:cNvPr>
          <p:cNvSpPr txBox="1">
            <a:spLocks/>
          </p:cNvSpPr>
          <p:nvPr/>
        </p:nvSpPr>
        <p:spPr>
          <a:xfrm>
            <a:off x="5761151" y="1728206"/>
            <a:ext cx="5808372" cy="4648200"/>
          </a:xfrm>
          <a:prstGeom prst="rect">
            <a:avLst/>
          </a:prstGeom>
        </p:spPr>
        <p:txBody>
          <a:bodyPr vert="horz" lIns="0" tIns="0" rIns="0" bIns="0"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buFont typeface="Wingdings" panose="05000000000000000000" pitchFamily="2" charset="2"/>
              <a:buChar char="Ø"/>
            </a:pPr>
            <a:endParaRPr lang="en-US" b="1" dirty="0">
              <a:sym typeface="Wingdings" panose="05000000000000000000" pitchFamily="2" charset="2"/>
            </a:endParaRPr>
          </a:p>
          <a:p>
            <a:pPr lvl="2"/>
            <a:endParaRPr lang="en-US" dirty="0"/>
          </a:p>
        </p:txBody>
      </p:sp>
    </p:spTree>
    <p:extLst>
      <p:ext uri="{BB962C8B-B14F-4D97-AF65-F5344CB8AC3E}">
        <p14:creationId xmlns:p14="http://schemas.microsoft.com/office/powerpoint/2010/main" val="343533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4B0E-F9DC-B42A-4C86-1E261237B4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7ECAB-C3B8-CD26-4B69-B64C02985C3C}"/>
              </a:ext>
            </a:extLst>
          </p:cNvPr>
          <p:cNvSpPr>
            <a:spLocks noGrp="1"/>
          </p:cNvSpPr>
          <p:nvPr>
            <p:ph type="body" sz="quarter" idx="10"/>
          </p:nvPr>
        </p:nvSpPr>
        <p:spPr>
          <a:xfrm>
            <a:off x="164743" y="1849035"/>
            <a:ext cx="5931258" cy="4648200"/>
          </a:xfrm>
        </p:spPr>
        <p:txBody>
          <a:bodyPr/>
          <a:lstStyle/>
          <a:p>
            <a:pPr lvl="2">
              <a:lnSpc>
                <a:spcPct val="100000"/>
              </a:lnSpc>
              <a:buFont typeface="Wingdings" panose="05000000000000000000" pitchFamily="2" charset="2"/>
              <a:buChar char="Ø"/>
            </a:pPr>
            <a:r>
              <a:rPr lang="en-US" dirty="0">
                <a:sym typeface="Wingdings" panose="05000000000000000000" pitchFamily="2" charset="2"/>
              </a:rPr>
              <a:t>Neural signals (e.g. EEG) translated into actionable mental commands</a:t>
            </a:r>
          </a:p>
          <a:p>
            <a:pPr lvl="2">
              <a:lnSpc>
                <a:spcPct val="100000"/>
              </a:lnSpc>
              <a:buFont typeface="Wingdings" panose="05000000000000000000" pitchFamily="2" charset="2"/>
              <a:buChar char="Ø"/>
            </a:pPr>
            <a:r>
              <a:rPr lang="en-US" dirty="0">
                <a:sym typeface="Wingdings" panose="05000000000000000000" pitchFamily="2" charset="2"/>
              </a:rPr>
              <a:t>International 10-20 system – NeuroGaze is compliant</a:t>
            </a:r>
          </a:p>
          <a:p>
            <a:pPr lvl="2">
              <a:lnSpc>
                <a:spcPct val="100000"/>
              </a:lnSpc>
              <a:buFont typeface="Wingdings" panose="05000000000000000000" pitchFamily="2" charset="2"/>
              <a:buChar char="Ø"/>
            </a:pPr>
            <a:r>
              <a:rPr lang="en-US" u="sng" dirty="0">
                <a:sym typeface="Wingdings" panose="05000000000000000000" pitchFamily="2" charset="2"/>
              </a:rPr>
              <a:t>Larsen et al.</a:t>
            </a:r>
            <a:r>
              <a:rPr lang="en-US" dirty="0">
                <a:sym typeface="Wingdings" panose="05000000000000000000" pitchFamily="2" charset="2"/>
              </a:rPr>
              <a:t> </a:t>
            </a:r>
            <a:r>
              <a:rPr lang="en-US" b="1" dirty="0">
                <a:sym typeface="Wingdings" panose="05000000000000000000" pitchFamily="2" charset="2"/>
              </a:rPr>
              <a:t>[15]</a:t>
            </a:r>
          </a:p>
          <a:p>
            <a:pPr lvl="3">
              <a:lnSpc>
                <a:spcPct val="100000"/>
              </a:lnSpc>
              <a:buFont typeface="Wingdings" panose="05000000000000000000" pitchFamily="2" charset="2"/>
              <a:buChar char="Ø"/>
            </a:pPr>
            <a:r>
              <a:rPr lang="en-US" i="1" dirty="0">
                <a:sym typeface="Wingdings" panose="05000000000000000000" pitchFamily="2" charset="2"/>
              </a:rPr>
              <a:t>SVVEP-Speller</a:t>
            </a:r>
          </a:p>
          <a:p>
            <a:pPr lvl="3">
              <a:lnSpc>
                <a:spcPct val="100000"/>
              </a:lnSpc>
              <a:buFont typeface="Wingdings" panose="05000000000000000000" pitchFamily="2" charset="2"/>
              <a:buChar char="Ø"/>
            </a:pPr>
            <a:r>
              <a:rPr lang="en-US" dirty="0">
                <a:sym typeface="Wingdings" panose="05000000000000000000" pitchFamily="2" charset="2"/>
              </a:rPr>
              <a:t>Look at letters of interest with flickering to train ML model on blink denoising</a:t>
            </a:r>
          </a:p>
          <a:p>
            <a:pPr lvl="3">
              <a:lnSpc>
                <a:spcPct val="100000"/>
              </a:lnSpc>
              <a:buFont typeface="Wingdings" panose="05000000000000000000" pitchFamily="2" charset="2"/>
              <a:buChar char="Ø"/>
            </a:pPr>
            <a:r>
              <a:rPr lang="en-US" dirty="0">
                <a:sym typeface="Wingdings" panose="05000000000000000000" pitchFamily="2" charset="2"/>
              </a:rPr>
              <a:t>Introduced us to the blinking noise problem</a:t>
            </a:r>
          </a:p>
          <a:p>
            <a:pPr lvl="3">
              <a:lnSpc>
                <a:spcPct val="100000"/>
              </a:lnSpc>
              <a:buFont typeface="Wingdings" panose="05000000000000000000" pitchFamily="2" charset="2"/>
              <a:buChar char="Ø"/>
            </a:pPr>
            <a:endParaRPr lang="en-US" dirty="0">
              <a:sym typeface="Wingdings" panose="05000000000000000000" pitchFamily="2" charset="2"/>
            </a:endParaRPr>
          </a:p>
          <a:p>
            <a:pPr lvl="2">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marL="914400" lvl="2" indent="0">
              <a:lnSpc>
                <a:spcPct val="100000"/>
              </a:lnSpc>
              <a:buNone/>
            </a:pPr>
            <a:endParaRPr lang="en-US" u="sng" dirty="0">
              <a:sym typeface="Wingdings" panose="05000000000000000000" pitchFamily="2" charset="2"/>
            </a:endParaRPr>
          </a:p>
        </p:txBody>
      </p:sp>
      <p:sp>
        <p:nvSpPr>
          <p:cNvPr id="2" name="Title 1">
            <a:extLst>
              <a:ext uri="{FF2B5EF4-FFF2-40B4-BE49-F238E27FC236}">
                <a16:creationId xmlns:a16="http://schemas.microsoft.com/office/drawing/2014/main" id="{5CBAD3CF-E942-EAF5-30CC-04E98EFC0C12}"/>
              </a:ext>
            </a:extLst>
          </p:cNvPr>
          <p:cNvSpPr>
            <a:spLocks noGrp="1"/>
          </p:cNvSpPr>
          <p:nvPr>
            <p:ph type="title" idx="4294967295"/>
          </p:nvPr>
        </p:nvSpPr>
        <p:spPr>
          <a:xfrm>
            <a:off x="1104900" y="481594"/>
            <a:ext cx="9982200" cy="981075"/>
          </a:xfrm>
        </p:spPr>
        <p:txBody>
          <a:bodyPr/>
          <a:lstStyle/>
          <a:p>
            <a:r>
              <a:rPr lang="en-US" b="1" dirty="0"/>
              <a:t>Literature Review – Input Modalities in VR: Brain Computer Interfaces</a:t>
            </a:r>
          </a:p>
        </p:txBody>
      </p:sp>
      <p:sp>
        <p:nvSpPr>
          <p:cNvPr id="4" name="Content Placeholder 2">
            <a:extLst>
              <a:ext uri="{FF2B5EF4-FFF2-40B4-BE49-F238E27FC236}">
                <a16:creationId xmlns:a16="http://schemas.microsoft.com/office/drawing/2014/main" id="{EB4B4638-7F30-6C77-D051-EA04C42386DD}"/>
              </a:ext>
            </a:extLst>
          </p:cNvPr>
          <p:cNvSpPr txBox="1">
            <a:spLocks/>
          </p:cNvSpPr>
          <p:nvPr/>
        </p:nvSpPr>
        <p:spPr>
          <a:xfrm>
            <a:off x="5761151" y="1728206"/>
            <a:ext cx="5808372" cy="4648200"/>
          </a:xfrm>
          <a:prstGeom prst="rect">
            <a:avLst/>
          </a:prstGeom>
        </p:spPr>
        <p:txBody>
          <a:bodyPr vert="horz" lIns="0" tIns="0" rIns="0" bIns="0"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buFont typeface="Wingdings" panose="05000000000000000000" pitchFamily="2" charset="2"/>
              <a:buChar char="Ø"/>
            </a:pPr>
            <a:endParaRPr lang="en-US" b="1" dirty="0">
              <a:sym typeface="Wingdings" panose="05000000000000000000" pitchFamily="2" charset="2"/>
            </a:endParaRPr>
          </a:p>
          <a:p>
            <a:pPr lvl="2"/>
            <a:endParaRPr lang="en-US" dirty="0"/>
          </a:p>
        </p:txBody>
      </p:sp>
      <p:pic>
        <p:nvPicPr>
          <p:cNvPr id="5" name="Picture 4" descr="Image detailing a top-down view of the International 10-20 system. There are nodes at each location with letter and number to describe location on the scalp.">
            <a:extLst>
              <a:ext uri="{FF2B5EF4-FFF2-40B4-BE49-F238E27FC236}">
                <a16:creationId xmlns:a16="http://schemas.microsoft.com/office/drawing/2014/main" id="{65053D4E-8247-DEE3-3F36-8A85B3D7B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4264" y="1728206"/>
            <a:ext cx="3896995" cy="3484880"/>
          </a:xfrm>
          <a:prstGeom prst="rect">
            <a:avLst/>
          </a:prstGeom>
        </p:spPr>
      </p:pic>
      <p:sp>
        <p:nvSpPr>
          <p:cNvPr id="6" name="TextBox 5">
            <a:extLst>
              <a:ext uri="{FF2B5EF4-FFF2-40B4-BE49-F238E27FC236}">
                <a16:creationId xmlns:a16="http://schemas.microsoft.com/office/drawing/2014/main" id="{7C9BB49A-C1A9-C8E3-582E-6840F91BBBB9}"/>
              </a:ext>
            </a:extLst>
          </p:cNvPr>
          <p:cNvSpPr txBox="1"/>
          <p:nvPr/>
        </p:nvSpPr>
        <p:spPr>
          <a:xfrm>
            <a:off x="6566081" y="5545395"/>
            <a:ext cx="4533362" cy="184666"/>
          </a:xfrm>
          <a:prstGeom prst="rect">
            <a:avLst/>
          </a:prstGeom>
        </p:spPr>
        <p:txBody>
          <a:bodyPr wrap="square" lIns="0" tIns="0" rIns="0" bIns="0" rtlCol="0" anchor="t" anchorCtr="0">
            <a:spAutoFit/>
          </a:bodyPr>
          <a:lstStyle/>
          <a:p>
            <a:pPr algn="ctr"/>
            <a:r>
              <a:rPr lang="en-US" sz="1200" dirty="0">
                <a:sym typeface="Wingdings" panose="05000000000000000000" pitchFamily="2" charset="2"/>
              </a:rPr>
              <a:t>Electrode locations of International 10-20 system for EEG recording</a:t>
            </a:r>
            <a:endParaRPr lang="en-US" sz="1200" dirty="0">
              <a:latin typeface="Gotham Black"/>
            </a:endParaRPr>
          </a:p>
        </p:txBody>
      </p:sp>
    </p:spTree>
    <p:extLst>
      <p:ext uri="{BB962C8B-B14F-4D97-AF65-F5344CB8AC3E}">
        <p14:creationId xmlns:p14="http://schemas.microsoft.com/office/powerpoint/2010/main" val="294221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08DAA-B82D-B6BF-1F33-734A606F3F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A12D0-ED14-74BF-1935-116160E8CB5B}"/>
              </a:ext>
            </a:extLst>
          </p:cNvPr>
          <p:cNvSpPr>
            <a:spLocks noGrp="1"/>
          </p:cNvSpPr>
          <p:nvPr>
            <p:ph type="body" sz="quarter" idx="10"/>
          </p:nvPr>
        </p:nvSpPr>
        <p:spPr>
          <a:xfrm>
            <a:off x="164743" y="1849035"/>
            <a:ext cx="5931258" cy="4648200"/>
          </a:xfrm>
        </p:spPr>
        <p:txBody>
          <a:bodyPr/>
          <a:lstStyle/>
          <a:p>
            <a:pPr lvl="2">
              <a:lnSpc>
                <a:spcPct val="100000"/>
              </a:lnSpc>
              <a:buFont typeface="Wingdings" panose="05000000000000000000" pitchFamily="2" charset="2"/>
              <a:buChar char="Ø"/>
            </a:pPr>
            <a:r>
              <a:rPr lang="en-US" u="sng" dirty="0" err="1">
                <a:sym typeface="Wingdings" panose="05000000000000000000" pitchFamily="2" charset="2"/>
              </a:rPr>
              <a:t>Putze</a:t>
            </a:r>
            <a:r>
              <a:rPr lang="en-US" u="sng" dirty="0">
                <a:sym typeface="Wingdings" panose="05000000000000000000" pitchFamily="2" charset="2"/>
              </a:rPr>
              <a:t> et al.</a:t>
            </a:r>
            <a:r>
              <a:rPr lang="en-US" dirty="0">
                <a:sym typeface="Wingdings" panose="05000000000000000000" pitchFamily="2" charset="2"/>
              </a:rPr>
              <a:t> </a:t>
            </a:r>
            <a:r>
              <a:rPr lang="en-US" b="1" dirty="0">
                <a:sym typeface="Wingdings" panose="05000000000000000000" pitchFamily="2" charset="2"/>
              </a:rPr>
              <a:t>[22]</a:t>
            </a:r>
          </a:p>
          <a:p>
            <a:pPr lvl="3">
              <a:lnSpc>
                <a:spcPct val="100000"/>
              </a:lnSpc>
              <a:buFont typeface="Wingdings" panose="05000000000000000000" pitchFamily="2" charset="2"/>
              <a:buChar char="Ø"/>
            </a:pPr>
            <a:r>
              <a:rPr lang="en-US" dirty="0">
                <a:sym typeface="Wingdings" panose="05000000000000000000" pitchFamily="2" charset="2"/>
              </a:rPr>
              <a:t>EEG+GAZE</a:t>
            </a:r>
          </a:p>
          <a:p>
            <a:pPr lvl="3">
              <a:lnSpc>
                <a:spcPct val="100000"/>
              </a:lnSpc>
              <a:buFont typeface="Wingdings" panose="05000000000000000000" pitchFamily="2" charset="2"/>
              <a:buChar char="Ø"/>
            </a:pPr>
            <a:r>
              <a:rPr lang="en-US" dirty="0">
                <a:sym typeface="Wingdings" panose="05000000000000000000" pitchFamily="2" charset="2"/>
              </a:rPr>
              <a:t>Trained ML classifier for intent only when a user’s eyes slowly moves towards an object</a:t>
            </a:r>
          </a:p>
          <a:p>
            <a:pPr lvl="3">
              <a:lnSpc>
                <a:spcPct val="100000"/>
              </a:lnSpc>
              <a:buFont typeface="Wingdings" panose="05000000000000000000" pitchFamily="2" charset="2"/>
              <a:buChar char="Ø"/>
            </a:pPr>
            <a:r>
              <a:rPr lang="en-US" dirty="0">
                <a:sym typeface="Wingdings" panose="05000000000000000000" pitchFamily="2" charset="2"/>
              </a:rPr>
              <a:t>Very limited false positives, more accurate classification for event-based evaluation scenes. </a:t>
            </a:r>
            <a:r>
              <a:rPr lang="en-US" b="1" dirty="0">
                <a:sym typeface="Wingdings" panose="05000000000000000000" pitchFamily="2" charset="2"/>
              </a:rPr>
              <a:t>[25]</a:t>
            </a:r>
            <a:r>
              <a:rPr lang="en-US" dirty="0">
                <a:sym typeface="Wingdings" panose="05000000000000000000" pitchFamily="2" charset="2"/>
              </a:rPr>
              <a:t>  </a:t>
            </a:r>
          </a:p>
          <a:p>
            <a:pPr lvl="3">
              <a:lnSpc>
                <a:spcPct val="100000"/>
              </a:lnSpc>
              <a:buFont typeface="Wingdings" panose="05000000000000000000" pitchFamily="2" charset="2"/>
              <a:buChar char="Ø"/>
            </a:pPr>
            <a:r>
              <a:rPr lang="en-US" dirty="0">
                <a:sym typeface="Wingdings" panose="05000000000000000000" pitchFamily="2" charset="2"/>
              </a:rPr>
              <a:t>In the end, NeuroGaze doesn’t use a model we developed… but it could!</a:t>
            </a:r>
          </a:p>
          <a:p>
            <a:pPr lvl="2">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marL="914400" lvl="2" indent="0">
              <a:lnSpc>
                <a:spcPct val="100000"/>
              </a:lnSpc>
              <a:buNone/>
            </a:pPr>
            <a:endParaRPr lang="en-US" u="sng" dirty="0">
              <a:sym typeface="Wingdings" panose="05000000000000000000" pitchFamily="2" charset="2"/>
            </a:endParaRPr>
          </a:p>
        </p:txBody>
      </p:sp>
      <p:sp>
        <p:nvSpPr>
          <p:cNvPr id="2" name="Title 1">
            <a:extLst>
              <a:ext uri="{FF2B5EF4-FFF2-40B4-BE49-F238E27FC236}">
                <a16:creationId xmlns:a16="http://schemas.microsoft.com/office/drawing/2014/main" id="{36F068AA-B04D-345D-A9CA-565C261C76A4}"/>
              </a:ext>
            </a:extLst>
          </p:cNvPr>
          <p:cNvSpPr>
            <a:spLocks noGrp="1"/>
          </p:cNvSpPr>
          <p:nvPr>
            <p:ph type="title" idx="4294967295"/>
          </p:nvPr>
        </p:nvSpPr>
        <p:spPr>
          <a:xfrm>
            <a:off x="1104900" y="481594"/>
            <a:ext cx="9982200" cy="981075"/>
          </a:xfrm>
        </p:spPr>
        <p:txBody>
          <a:bodyPr/>
          <a:lstStyle/>
          <a:p>
            <a:r>
              <a:rPr lang="en-US" b="1" dirty="0"/>
              <a:t>Literature Review – Input Modalities in VR: Brain Computer Interfaces</a:t>
            </a:r>
          </a:p>
        </p:txBody>
      </p:sp>
      <p:sp>
        <p:nvSpPr>
          <p:cNvPr id="4" name="Content Placeholder 2">
            <a:extLst>
              <a:ext uri="{FF2B5EF4-FFF2-40B4-BE49-F238E27FC236}">
                <a16:creationId xmlns:a16="http://schemas.microsoft.com/office/drawing/2014/main" id="{180F753D-826E-C8C4-F643-30D1634707FB}"/>
              </a:ext>
            </a:extLst>
          </p:cNvPr>
          <p:cNvSpPr txBox="1">
            <a:spLocks/>
          </p:cNvSpPr>
          <p:nvPr/>
        </p:nvSpPr>
        <p:spPr>
          <a:xfrm>
            <a:off x="5761151" y="1728206"/>
            <a:ext cx="5808372" cy="4648200"/>
          </a:xfrm>
          <a:prstGeom prst="rect">
            <a:avLst/>
          </a:prstGeom>
        </p:spPr>
        <p:txBody>
          <a:bodyPr vert="horz" lIns="0" tIns="0" rIns="0" bIns="0"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buFont typeface="Wingdings" panose="05000000000000000000" pitchFamily="2" charset="2"/>
              <a:buChar char="Ø"/>
            </a:pPr>
            <a:endParaRPr lang="en-US" b="1" dirty="0">
              <a:sym typeface="Wingdings" panose="05000000000000000000" pitchFamily="2" charset="2"/>
            </a:endParaRPr>
          </a:p>
          <a:p>
            <a:pPr lvl="2"/>
            <a:endParaRPr lang="en-US" dirty="0"/>
          </a:p>
        </p:txBody>
      </p:sp>
      <p:sp>
        <p:nvSpPr>
          <p:cNvPr id="6" name="TextBox 5">
            <a:extLst>
              <a:ext uri="{FF2B5EF4-FFF2-40B4-BE49-F238E27FC236}">
                <a16:creationId xmlns:a16="http://schemas.microsoft.com/office/drawing/2014/main" id="{0CD6570B-3626-9C68-21A6-D1F4E4661104}"/>
              </a:ext>
            </a:extLst>
          </p:cNvPr>
          <p:cNvSpPr txBox="1"/>
          <p:nvPr/>
        </p:nvSpPr>
        <p:spPr>
          <a:xfrm>
            <a:off x="6566081" y="4769183"/>
            <a:ext cx="4533362" cy="184666"/>
          </a:xfrm>
          <a:prstGeom prst="rect">
            <a:avLst/>
          </a:prstGeom>
        </p:spPr>
        <p:txBody>
          <a:bodyPr wrap="square" lIns="0" tIns="0" rIns="0" bIns="0" rtlCol="0" anchor="t" anchorCtr="0">
            <a:spAutoFit/>
          </a:bodyPr>
          <a:lstStyle/>
          <a:p>
            <a:pPr algn="ctr"/>
            <a:r>
              <a:rPr lang="en-US" sz="1200" dirty="0" err="1">
                <a:sym typeface="Wingdings" panose="05000000000000000000" pitchFamily="2" charset="2"/>
              </a:rPr>
              <a:t>Putze</a:t>
            </a:r>
            <a:r>
              <a:rPr lang="en-US" sz="1200" dirty="0">
                <a:sym typeface="Wingdings" panose="05000000000000000000" pitchFamily="2" charset="2"/>
              </a:rPr>
              <a:t>, F. (2016). Apparatus for recording EEG ad eye tracking data</a:t>
            </a:r>
            <a:endParaRPr lang="en-US" sz="1200" dirty="0">
              <a:latin typeface="Gotham Black"/>
            </a:endParaRPr>
          </a:p>
        </p:txBody>
      </p:sp>
      <p:pic>
        <p:nvPicPr>
          <p:cNvPr id="8" name="Picture 7" descr="A person wearing a white hat and a white cap using a computer&#10;&#10;Description automatically generated">
            <a:extLst>
              <a:ext uri="{FF2B5EF4-FFF2-40B4-BE49-F238E27FC236}">
                <a16:creationId xmlns:a16="http://schemas.microsoft.com/office/drawing/2014/main" id="{6CCEADFF-D942-C6F8-1F90-AF11AA33AED9}"/>
              </a:ext>
            </a:extLst>
          </p:cNvPr>
          <p:cNvPicPr>
            <a:picLocks noChangeAspect="1"/>
          </p:cNvPicPr>
          <p:nvPr/>
        </p:nvPicPr>
        <p:blipFill>
          <a:blip r:embed="rId3"/>
          <a:stretch>
            <a:fillRect/>
          </a:stretch>
        </p:blipFill>
        <p:spPr>
          <a:xfrm>
            <a:off x="6717917" y="2228682"/>
            <a:ext cx="4229690" cy="2400635"/>
          </a:xfrm>
          <a:prstGeom prst="rect">
            <a:avLst/>
          </a:prstGeom>
        </p:spPr>
      </p:pic>
    </p:spTree>
    <p:extLst>
      <p:ext uri="{BB962C8B-B14F-4D97-AF65-F5344CB8AC3E}">
        <p14:creationId xmlns:p14="http://schemas.microsoft.com/office/powerpoint/2010/main" val="349877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205C0-14CC-024C-D923-58124B8684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D07F7-0EFE-B025-C371-43F9FE9D5B07}"/>
              </a:ext>
            </a:extLst>
          </p:cNvPr>
          <p:cNvSpPr>
            <a:spLocks noGrp="1"/>
          </p:cNvSpPr>
          <p:nvPr>
            <p:ph type="body" sz="quarter" idx="10"/>
          </p:nvPr>
        </p:nvSpPr>
        <p:spPr>
          <a:xfrm>
            <a:off x="164743" y="1849035"/>
            <a:ext cx="5931258" cy="4648200"/>
          </a:xfrm>
        </p:spPr>
        <p:txBody>
          <a:bodyPr/>
          <a:lstStyle/>
          <a:p>
            <a:pPr lvl="2">
              <a:lnSpc>
                <a:spcPct val="100000"/>
              </a:lnSpc>
              <a:buFont typeface="Wingdings" panose="05000000000000000000" pitchFamily="2" charset="2"/>
              <a:buChar char="Ø"/>
            </a:pPr>
            <a:r>
              <a:rPr lang="en-US" u="sng" dirty="0">
                <a:sym typeface="Wingdings" panose="05000000000000000000" pitchFamily="2" charset="2"/>
              </a:rPr>
              <a:t>VR Controllers</a:t>
            </a:r>
          </a:p>
          <a:p>
            <a:pPr lvl="3">
              <a:lnSpc>
                <a:spcPct val="100000"/>
              </a:lnSpc>
              <a:buFont typeface="Wingdings" panose="05000000000000000000" pitchFamily="2" charset="2"/>
              <a:buChar char="Ø"/>
            </a:pPr>
            <a:r>
              <a:rPr lang="en-US" dirty="0">
                <a:sym typeface="Wingdings" panose="05000000000000000000" pitchFamily="2" charset="2"/>
              </a:rPr>
              <a:t>Performant for TCT</a:t>
            </a:r>
          </a:p>
          <a:p>
            <a:pPr lvl="3">
              <a:lnSpc>
                <a:spcPct val="100000"/>
              </a:lnSpc>
              <a:buFont typeface="Wingdings" panose="05000000000000000000" pitchFamily="2" charset="2"/>
              <a:buChar char="Ø"/>
            </a:pPr>
            <a:r>
              <a:rPr lang="en-US" dirty="0">
                <a:sym typeface="Wingdings" panose="05000000000000000000" pitchFamily="2" charset="2"/>
              </a:rPr>
              <a:t>Produce high Physical Demand </a:t>
            </a:r>
          </a:p>
          <a:p>
            <a:pPr lvl="3">
              <a:lnSpc>
                <a:spcPct val="100000"/>
              </a:lnSpc>
              <a:buFont typeface="Wingdings" panose="05000000000000000000" pitchFamily="2" charset="2"/>
              <a:buChar char="Ø"/>
            </a:pPr>
            <a:r>
              <a:rPr lang="en-US" dirty="0">
                <a:sym typeface="Wingdings" panose="05000000000000000000" pitchFamily="2" charset="2"/>
              </a:rPr>
              <a:t>Empowered by ray casting metaphor </a:t>
            </a:r>
          </a:p>
          <a:p>
            <a:pPr lvl="2">
              <a:lnSpc>
                <a:spcPct val="100000"/>
              </a:lnSpc>
              <a:buFont typeface="Wingdings" panose="05000000000000000000" pitchFamily="2" charset="2"/>
              <a:buChar char="Ø"/>
            </a:pPr>
            <a:r>
              <a:rPr lang="en-US" u="sng" dirty="0">
                <a:sym typeface="Wingdings" panose="05000000000000000000" pitchFamily="2" charset="2"/>
              </a:rPr>
              <a:t>Eye Gaze</a:t>
            </a:r>
          </a:p>
          <a:p>
            <a:pPr lvl="3">
              <a:lnSpc>
                <a:spcPct val="100000"/>
              </a:lnSpc>
              <a:buFont typeface="Wingdings" panose="05000000000000000000" pitchFamily="2" charset="2"/>
              <a:buChar char="Ø"/>
            </a:pPr>
            <a:r>
              <a:rPr lang="en-US" dirty="0">
                <a:sym typeface="Wingdings" panose="05000000000000000000" pitchFamily="2" charset="2"/>
              </a:rPr>
              <a:t>Duo-Reticle: power of saccade </a:t>
            </a:r>
          </a:p>
          <a:p>
            <a:pPr lvl="3">
              <a:lnSpc>
                <a:spcPct val="100000"/>
              </a:lnSpc>
              <a:buFont typeface="Wingdings" panose="05000000000000000000" pitchFamily="2" charset="2"/>
              <a:buChar char="Ø"/>
            </a:pPr>
            <a:r>
              <a:rPr lang="en-US" dirty="0">
                <a:sym typeface="Wingdings" panose="05000000000000000000" pitchFamily="2" charset="2"/>
              </a:rPr>
              <a:t>Lower Physical Demand the VRC</a:t>
            </a:r>
          </a:p>
          <a:p>
            <a:pPr lvl="3">
              <a:lnSpc>
                <a:spcPct val="100000"/>
              </a:lnSpc>
              <a:buFont typeface="Wingdings" panose="05000000000000000000" pitchFamily="2" charset="2"/>
              <a:buChar char="Ø"/>
            </a:pPr>
            <a:r>
              <a:rPr lang="en-US" dirty="0">
                <a:sym typeface="Wingdings" panose="05000000000000000000" pitchFamily="2" charset="2"/>
              </a:rPr>
              <a:t>Empowered by ray casting metaphor </a:t>
            </a:r>
          </a:p>
          <a:p>
            <a:pPr lvl="3">
              <a:lnSpc>
                <a:spcPct val="100000"/>
              </a:lnSpc>
              <a:buFont typeface="Wingdings" panose="05000000000000000000" pitchFamily="2" charset="2"/>
              <a:buChar char="Ø"/>
            </a:pPr>
            <a:r>
              <a:rPr lang="en-US" dirty="0">
                <a:sym typeface="Wingdings" panose="05000000000000000000" pitchFamily="2" charset="2"/>
              </a:rPr>
              <a:t>Comparable TCT – no significance </a:t>
            </a:r>
          </a:p>
          <a:p>
            <a:pPr marL="1371600" lvl="3" indent="0">
              <a:lnSpc>
                <a:spcPct val="100000"/>
              </a:lnSpc>
              <a:buNone/>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lvl="3">
              <a:lnSpc>
                <a:spcPct val="100000"/>
              </a:lnSpc>
              <a:buFont typeface="Wingdings" panose="05000000000000000000" pitchFamily="2" charset="2"/>
              <a:buChar char="Ø"/>
            </a:pPr>
            <a:endParaRPr lang="en-US" dirty="0">
              <a:sym typeface="Wingdings" panose="05000000000000000000" pitchFamily="2" charset="2"/>
            </a:endParaRPr>
          </a:p>
          <a:p>
            <a:pPr marL="914400" lvl="2" indent="0">
              <a:lnSpc>
                <a:spcPct val="100000"/>
              </a:lnSpc>
              <a:buNone/>
            </a:pPr>
            <a:endParaRPr lang="en-US" u="sng" dirty="0">
              <a:sym typeface="Wingdings" panose="05000000000000000000" pitchFamily="2" charset="2"/>
            </a:endParaRPr>
          </a:p>
        </p:txBody>
      </p:sp>
      <p:sp>
        <p:nvSpPr>
          <p:cNvPr id="2" name="Title 1">
            <a:extLst>
              <a:ext uri="{FF2B5EF4-FFF2-40B4-BE49-F238E27FC236}">
                <a16:creationId xmlns:a16="http://schemas.microsoft.com/office/drawing/2014/main" id="{44E4ADF8-6279-CA8D-0777-B203D523132C}"/>
              </a:ext>
            </a:extLst>
          </p:cNvPr>
          <p:cNvSpPr>
            <a:spLocks noGrp="1"/>
          </p:cNvSpPr>
          <p:nvPr>
            <p:ph type="title" idx="4294967295"/>
          </p:nvPr>
        </p:nvSpPr>
        <p:spPr>
          <a:xfrm>
            <a:off x="1104900" y="481594"/>
            <a:ext cx="9982200" cy="981075"/>
          </a:xfrm>
        </p:spPr>
        <p:txBody>
          <a:bodyPr/>
          <a:lstStyle/>
          <a:p>
            <a:r>
              <a:rPr lang="en-US" b="1" dirty="0"/>
              <a:t>Literature Review – Recap</a:t>
            </a:r>
          </a:p>
        </p:txBody>
      </p:sp>
      <p:sp>
        <p:nvSpPr>
          <p:cNvPr id="4" name="Content Placeholder 2">
            <a:extLst>
              <a:ext uri="{FF2B5EF4-FFF2-40B4-BE49-F238E27FC236}">
                <a16:creationId xmlns:a16="http://schemas.microsoft.com/office/drawing/2014/main" id="{4C899D7E-4064-9020-1E89-A45D798D1975}"/>
              </a:ext>
            </a:extLst>
          </p:cNvPr>
          <p:cNvSpPr txBox="1">
            <a:spLocks/>
          </p:cNvSpPr>
          <p:nvPr/>
        </p:nvSpPr>
        <p:spPr>
          <a:xfrm>
            <a:off x="5761151" y="1728206"/>
            <a:ext cx="5808372" cy="4648200"/>
          </a:xfrm>
          <a:prstGeom prst="rect">
            <a:avLst/>
          </a:prstGeom>
        </p:spPr>
        <p:txBody>
          <a:bodyPr vert="horz" lIns="0" tIns="0" rIns="0" bIns="0"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buFont typeface="Wingdings" panose="05000000000000000000" pitchFamily="2" charset="2"/>
              <a:buChar char="Ø"/>
            </a:pPr>
            <a:endParaRPr lang="en-US" b="1" dirty="0">
              <a:sym typeface="Wingdings" panose="05000000000000000000" pitchFamily="2" charset="2"/>
            </a:endParaRPr>
          </a:p>
          <a:p>
            <a:pPr lvl="2"/>
            <a:endParaRPr lang="en-US" dirty="0"/>
          </a:p>
        </p:txBody>
      </p:sp>
      <p:sp>
        <p:nvSpPr>
          <p:cNvPr id="7" name="TextBox 6">
            <a:extLst>
              <a:ext uri="{FF2B5EF4-FFF2-40B4-BE49-F238E27FC236}">
                <a16:creationId xmlns:a16="http://schemas.microsoft.com/office/drawing/2014/main" id="{6A08A611-C431-4F27-2360-A2CDF6525D68}"/>
              </a:ext>
            </a:extLst>
          </p:cNvPr>
          <p:cNvSpPr txBox="1"/>
          <p:nvPr/>
        </p:nvSpPr>
        <p:spPr>
          <a:xfrm>
            <a:off x="4989042" y="1852820"/>
            <a:ext cx="6098058" cy="5866350"/>
          </a:xfrm>
          <a:prstGeom prst="rect">
            <a:avLst/>
          </a:prstGeom>
          <a:noFill/>
        </p:spPr>
        <p:txBody>
          <a:bodyPr wrap="square">
            <a:spAutoFit/>
          </a:bodyPr>
          <a:lstStyle/>
          <a:p>
            <a:pPr lvl="2">
              <a:lnSpc>
                <a:spcPct val="150000"/>
              </a:lnSpc>
              <a:buFont typeface="Wingdings" panose="05000000000000000000" pitchFamily="2" charset="2"/>
              <a:buChar char="Ø"/>
            </a:pPr>
            <a:r>
              <a:rPr lang="en-US" u="sng" dirty="0">
                <a:sym typeface="Wingdings" panose="05000000000000000000" pitchFamily="2" charset="2"/>
              </a:rPr>
              <a:t> Brain Computer Interfaces </a:t>
            </a:r>
          </a:p>
          <a:p>
            <a:pPr lvl="3">
              <a:lnSpc>
                <a:spcPct val="150000"/>
              </a:lnSpc>
              <a:buFont typeface="Wingdings" panose="05000000000000000000" pitchFamily="2" charset="2"/>
              <a:buChar char="Ø"/>
            </a:pPr>
            <a:r>
              <a:rPr lang="en-US" dirty="0">
                <a:sym typeface="Wingdings" panose="05000000000000000000" pitchFamily="2" charset="2"/>
              </a:rPr>
              <a:t>Must be 10-20 International Compliant</a:t>
            </a:r>
          </a:p>
          <a:p>
            <a:pPr lvl="3">
              <a:lnSpc>
                <a:spcPct val="150000"/>
              </a:lnSpc>
              <a:buFont typeface="Wingdings" panose="05000000000000000000" pitchFamily="2" charset="2"/>
              <a:buChar char="Ø"/>
            </a:pPr>
            <a:r>
              <a:rPr lang="en-US" dirty="0">
                <a:sym typeface="Wingdings" panose="05000000000000000000" pitchFamily="2" charset="2"/>
              </a:rPr>
              <a:t>Classify and address noise artifacts when possible</a:t>
            </a:r>
          </a:p>
          <a:p>
            <a:pPr lvl="3">
              <a:lnSpc>
                <a:spcPct val="150000"/>
              </a:lnSpc>
              <a:buFont typeface="Wingdings" panose="05000000000000000000" pitchFamily="2" charset="2"/>
              <a:buChar char="Ø"/>
            </a:pPr>
            <a:r>
              <a:rPr lang="en-US" dirty="0">
                <a:sym typeface="Wingdings" panose="05000000000000000000" pitchFamily="2" charset="2"/>
              </a:rPr>
              <a:t>ML classifiers are developed enough to yield segment intent </a:t>
            </a:r>
          </a:p>
          <a:p>
            <a:pPr lvl="3">
              <a:lnSpc>
                <a:spcPct val="150000"/>
              </a:lnSpc>
            </a:pPr>
            <a:endParaRPr lang="en-US" dirty="0">
              <a:sym typeface="Wingdings" panose="05000000000000000000" pitchFamily="2" charset="2"/>
            </a:endParaRPr>
          </a:p>
          <a:p>
            <a:pPr lvl="3">
              <a:lnSpc>
                <a:spcPct val="150000"/>
              </a:lnSpc>
            </a:pPr>
            <a:endParaRPr lang="en-US" dirty="0">
              <a:sym typeface="Wingdings" panose="05000000000000000000" pitchFamily="2" charset="2"/>
            </a:endParaRPr>
          </a:p>
          <a:p>
            <a:pPr lvl="2">
              <a:lnSpc>
                <a:spcPct val="150000"/>
              </a:lnSpc>
              <a:buFont typeface="Wingdings" panose="05000000000000000000" pitchFamily="2" charset="2"/>
              <a:buChar char="Ø"/>
            </a:pPr>
            <a:r>
              <a:rPr lang="en-US" dirty="0">
                <a:sym typeface="Wingdings" panose="05000000000000000000" pitchFamily="2" charset="2"/>
              </a:rPr>
              <a:t> </a:t>
            </a:r>
            <a:r>
              <a:rPr lang="en-US" u="sng" dirty="0">
                <a:sym typeface="Wingdings" panose="05000000000000000000" pitchFamily="2" charset="2"/>
              </a:rPr>
              <a:t>NeuroGaze lends itself to all these interfaces</a:t>
            </a:r>
          </a:p>
          <a:p>
            <a:pPr marL="1371600" lvl="3" indent="0">
              <a:lnSpc>
                <a:spcPct val="150000"/>
              </a:lnSpc>
              <a:buNone/>
            </a:pPr>
            <a:endParaRPr lang="en-US" dirty="0">
              <a:sym typeface="Wingdings" panose="05000000000000000000" pitchFamily="2" charset="2"/>
            </a:endParaRPr>
          </a:p>
          <a:p>
            <a:pPr lvl="3">
              <a:lnSpc>
                <a:spcPct val="150000"/>
              </a:lnSpc>
              <a:buFont typeface="Wingdings" panose="05000000000000000000" pitchFamily="2" charset="2"/>
              <a:buChar char="Ø"/>
            </a:pPr>
            <a:endParaRPr lang="en-US" dirty="0">
              <a:sym typeface="Wingdings" panose="05000000000000000000" pitchFamily="2" charset="2"/>
            </a:endParaRPr>
          </a:p>
          <a:p>
            <a:pPr lvl="3">
              <a:lnSpc>
                <a:spcPct val="150000"/>
              </a:lnSpc>
              <a:buFont typeface="Wingdings" panose="05000000000000000000" pitchFamily="2" charset="2"/>
              <a:buChar char="Ø"/>
            </a:pPr>
            <a:endParaRPr lang="en-US" dirty="0">
              <a:sym typeface="Wingdings" panose="05000000000000000000" pitchFamily="2" charset="2"/>
            </a:endParaRPr>
          </a:p>
          <a:p>
            <a:pPr lvl="3">
              <a:lnSpc>
                <a:spcPct val="150000"/>
              </a:lnSpc>
              <a:buFont typeface="Wingdings" panose="05000000000000000000" pitchFamily="2" charset="2"/>
              <a:buChar char="Ø"/>
            </a:pPr>
            <a:endParaRPr lang="en-US" dirty="0">
              <a:sym typeface="Wingdings" panose="05000000000000000000" pitchFamily="2" charset="2"/>
            </a:endParaRPr>
          </a:p>
          <a:p>
            <a:pPr marL="914400" lvl="2" indent="0">
              <a:lnSpc>
                <a:spcPct val="150000"/>
              </a:lnSpc>
              <a:buNone/>
            </a:pPr>
            <a:endParaRPr lang="en-US" u="sng" dirty="0">
              <a:sym typeface="Wingdings" panose="05000000000000000000" pitchFamily="2" charset="2"/>
            </a:endParaRPr>
          </a:p>
        </p:txBody>
      </p:sp>
    </p:spTree>
    <p:extLst>
      <p:ext uri="{BB962C8B-B14F-4D97-AF65-F5344CB8AC3E}">
        <p14:creationId xmlns:p14="http://schemas.microsoft.com/office/powerpoint/2010/main" val="2310040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6525-3F37-EE17-DB6B-AF7566B79A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65D019-7D74-4EC5-B674-2CA23DED1CE4}"/>
              </a:ext>
            </a:extLst>
          </p:cNvPr>
          <p:cNvSpPr txBox="1"/>
          <p:nvPr/>
        </p:nvSpPr>
        <p:spPr>
          <a:xfrm>
            <a:off x="2625306" y="3218086"/>
            <a:ext cx="6941388"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SOFTWARE &amp; SYSTEM DESIGN - NEUROGAZE</a:t>
            </a:r>
          </a:p>
        </p:txBody>
      </p:sp>
    </p:spTree>
    <p:extLst>
      <p:ext uri="{BB962C8B-B14F-4D97-AF65-F5344CB8AC3E}">
        <p14:creationId xmlns:p14="http://schemas.microsoft.com/office/powerpoint/2010/main" val="278451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2E860F-7E42-0D14-04F5-008A32550784}"/>
              </a:ext>
            </a:extLst>
          </p:cNvPr>
          <p:cNvSpPr>
            <a:spLocks noGrp="1"/>
          </p:cNvSpPr>
          <p:nvPr>
            <p:ph type="body" sz="quarter" idx="10"/>
          </p:nvPr>
        </p:nvSpPr>
        <p:spPr>
          <a:xfrm>
            <a:off x="1104900" y="1746228"/>
            <a:ext cx="9982200" cy="4648200"/>
          </a:xfrm>
        </p:spPr>
        <p:txBody>
          <a:bodyPr/>
          <a:lstStyle/>
          <a:p>
            <a:pPr marL="0" indent="0" algn="just">
              <a:buNone/>
            </a:pPr>
            <a:r>
              <a:rPr lang="en-US" sz="1500" b="0" i="0" u="none" strike="noStrike" baseline="0" dirty="0">
                <a:latin typeface="Gotham Black"/>
              </a:rPr>
              <a:t>Presenting NeuroGaze, a novel Virtual Reality (VR) interface that integrates electroencephalogram (EEG) and eye-tracking technologies to enhance user interaction within virtual environments (VEs). Diverging from traditional VR input devices, NeuroGaze allows users to select objects in a VE through gaze direction and cognitive intent, captured via EEG signals. The research assesses </a:t>
            </a:r>
            <a:r>
              <a:rPr lang="en-US" sz="1500" b="0" i="0" u="none" strike="noStrike" baseline="0" dirty="0" err="1">
                <a:latin typeface="Gotham Black"/>
              </a:rPr>
              <a:t>NeuroGaze's</a:t>
            </a:r>
            <a:r>
              <a:rPr lang="en-US" sz="1500" b="0" i="0" u="none" strike="noStrike" baseline="0" dirty="0">
                <a:latin typeface="Gotham Black"/>
              </a:rPr>
              <a:t> performance against conventional input devices such as VR controllers and eye gaze combined with hand gestures. The experiment, conducted with 20 participants, evaluates task completion time, accuracy, cognitive load through the NASA-TLX surveys and user preference through a Post Evaluation survey. Results indicate that while NeuroGaze presents a learning curve, evidenced by longer average task durations, it potentially offers a more accurate selection method with lower cognitive load, as suggested by its lower error rate and significant different in NASA-TLX scores for some subscales. This study highlights the viability of incorporating biometric inputs for more accessible and less demanding VR interactions. Future work aims to explore a multimodal EEG-Functional near infrared spectroscopy (</a:t>
            </a:r>
            <a:r>
              <a:rPr lang="en-US" sz="1500" b="0" i="0" u="none" strike="noStrike" baseline="0" dirty="0" err="1">
                <a:latin typeface="Gotham Black"/>
              </a:rPr>
              <a:t>fNIRS</a:t>
            </a:r>
            <a:r>
              <a:rPr lang="en-US" sz="1500" b="0" i="0" u="none" strike="noStrike" baseline="0" dirty="0">
                <a:latin typeface="Gotham Black"/>
              </a:rPr>
              <a:t>) approach, further develop machine learning models for EEG signal classification, and extend system capabilities to dynamic objects selection, highlighting the progressive direction for the use of Brain Computer Interfaces (BCI) in virtual environments. </a:t>
            </a:r>
            <a:endParaRPr lang="en-US" sz="1500" dirty="0">
              <a:latin typeface="Gotham Black"/>
            </a:endParaRPr>
          </a:p>
        </p:txBody>
      </p:sp>
      <p:sp>
        <p:nvSpPr>
          <p:cNvPr id="5" name="Title 4">
            <a:extLst>
              <a:ext uri="{FF2B5EF4-FFF2-40B4-BE49-F238E27FC236}">
                <a16:creationId xmlns:a16="http://schemas.microsoft.com/office/drawing/2014/main" id="{5975373A-C55E-5748-4741-003B90AE0434}"/>
              </a:ext>
            </a:extLst>
          </p:cNvPr>
          <p:cNvSpPr>
            <a:spLocks noGrp="1"/>
          </p:cNvSpPr>
          <p:nvPr>
            <p:ph type="ctrTitle" idx="4294967295"/>
          </p:nvPr>
        </p:nvSpPr>
        <p:spPr>
          <a:xfrm>
            <a:off x="1104900" y="-525463"/>
            <a:ext cx="9982200" cy="2387601"/>
          </a:xfrm>
        </p:spPr>
        <p:txBody>
          <a:bodyPr/>
          <a:lstStyle/>
          <a:p>
            <a:r>
              <a:rPr lang="en-US" sz="2400" b="1" dirty="0">
                <a:latin typeface="Gotham Black"/>
              </a:rPr>
              <a:t>ABSTRACT</a:t>
            </a:r>
            <a:br>
              <a:rPr lang="en-US" sz="2400" b="1" dirty="0">
                <a:latin typeface="Gotham Black"/>
              </a:rPr>
            </a:br>
            <a:endParaRPr lang="en-US" dirty="0"/>
          </a:p>
        </p:txBody>
      </p:sp>
    </p:spTree>
    <p:extLst>
      <p:ext uri="{BB962C8B-B14F-4D97-AF65-F5344CB8AC3E}">
        <p14:creationId xmlns:p14="http://schemas.microsoft.com/office/powerpoint/2010/main" val="341453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563B2-043E-D449-D8A0-C0CB0E27D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75722-625B-CDEE-8FC1-3B707EF9F5E4}"/>
              </a:ext>
            </a:extLst>
          </p:cNvPr>
          <p:cNvSpPr>
            <a:spLocks noGrp="1"/>
          </p:cNvSpPr>
          <p:nvPr>
            <p:ph type="title"/>
          </p:nvPr>
        </p:nvSpPr>
        <p:spPr/>
        <p:txBody>
          <a:bodyPr/>
          <a:lstStyle/>
          <a:p>
            <a:r>
              <a:rPr lang="en-US" dirty="0"/>
              <a:t>Software &amp; System Design: System Overview</a:t>
            </a:r>
          </a:p>
        </p:txBody>
      </p:sp>
      <p:sp>
        <p:nvSpPr>
          <p:cNvPr id="3" name="Content Placeholder 2">
            <a:extLst>
              <a:ext uri="{FF2B5EF4-FFF2-40B4-BE49-F238E27FC236}">
                <a16:creationId xmlns:a16="http://schemas.microsoft.com/office/drawing/2014/main" id="{9030E16A-D6B9-DB2E-88BE-47076B196C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8364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4786-3624-5012-831D-BCCD626F6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103EF-567D-5C22-40D5-0D3C06DCA653}"/>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ED252F9-D8B6-A0AE-2EE7-8371FF1174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23898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04119-F7E7-7702-4AD4-F021B7AE4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1C319-45F1-4C40-BE53-71B7D4D86C57}"/>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CE63A8E-44FA-E003-0552-CAB9955A20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750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27596-6B21-6CE8-D4D8-E60193A93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E46DE-69CA-3147-1F20-A5A427C3C3E0}"/>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29F10B4D-A347-D3E1-4DB0-446ECD784F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9562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0BC07-EF42-7935-BD6F-E6377D403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C2D65-BFD5-F01A-FDFF-2AFFDB884AB9}"/>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0AED5292-263E-7EC6-C7E4-3CFAF8183A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6905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834B-29CD-E82C-C3F9-C5C9DAE74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06DAF-CACF-8FB6-ACAD-47AF7DA034A8}"/>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19A1A9E4-5AAE-5C18-EC99-AE0F444F02C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1941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07822-A4B3-809B-7AF2-C6A1704FF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614CE-9857-9D89-EA31-A688A0C53411}"/>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3DAE21B6-9E46-9907-4BAE-8A074E7162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609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4DC6C-5F16-3B34-9C49-423A8177C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623F6-5284-3594-9609-3074D9947706}"/>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97D5DD98-D8F3-AD5B-3BE1-B8A82D5711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93670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C5FB1-C748-2E1D-B39D-5A77A8E9C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9083A-2744-F19A-F3CF-51B94295984D}"/>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11F40A06-0218-EBF1-E7C6-DF68760A578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01929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D6D3C-6924-743D-BFCC-16A690A12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30479-9166-9FDF-7F35-834870C81247}"/>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640FA17E-F443-76CD-DDC0-8510634E138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18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F31-B600-894A-93F8-508A32AA93E2}"/>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0B5FDF25-EC16-A44A-AF96-05A2C88CBFBE}"/>
              </a:ext>
            </a:extLst>
          </p:cNvPr>
          <p:cNvSpPr>
            <a:spLocks noGrp="1"/>
          </p:cNvSpPr>
          <p:nvPr>
            <p:ph idx="1"/>
          </p:nvPr>
        </p:nvSpPr>
        <p:spPr>
          <a:xfrm>
            <a:off x="1104907" y="2538770"/>
            <a:ext cx="4398745" cy="3194280"/>
          </a:xfrm>
        </p:spPr>
        <p:txBody>
          <a:bodyPr numCol="1">
            <a:noAutofit/>
          </a:body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1</a:t>
            </a:r>
            <a:r>
              <a:rPr lang="en-US" sz="2000" dirty="0">
                <a:solidFill>
                  <a:prstClr val="black"/>
                </a:solidFill>
                <a:highlight>
                  <a:srgbClr val="F9C423"/>
                </a:highlight>
              </a:rPr>
              <a:t> </a:t>
            </a:r>
            <a:r>
              <a:rPr lang="en-US" sz="2000" dirty="0">
                <a:solidFill>
                  <a:prstClr val="black"/>
                </a:solidFill>
              </a:rPr>
              <a:t> </a:t>
            </a:r>
            <a:r>
              <a:rPr lang="en-US" sz="2000" dirty="0"/>
              <a:t>Introduction</a:t>
            </a:r>
          </a:p>
          <a:p>
            <a:pPr marL="0" indent="0">
              <a:buNone/>
            </a:pPr>
            <a:r>
              <a:rPr lang="en-US" sz="2000" dirty="0">
                <a:highlight>
                  <a:srgbClr val="F9C423"/>
                </a:highlight>
              </a:rPr>
              <a:t> </a:t>
            </a:r>
            <a:r>
              <a:rPr lang="en-US" sz="2000" b="1" dirty="0">
                <a:solidFill>
                  <a:schemeClr val="tx1"/>
                </a:solidFill>
                <a:highlight>
                  <a:srgbClr val="F9C423"/>
                </a:highlight>
                <a:latin typeface="Gotham Bold" pitchFamily="2" charset="0"/>
                <a:cs typeface="Gotham Bold" pitchFamily="2" charset="0"/>
              </a:rPr>
              <a:t>2</a:t>
            </a:r>
            <a:r>
              <a:rPr lang="en-US" sz="2000" dirty="0">
                <a:highlight>
                  <a:srgbClr val="F9C423"/>
                </a:highlight>
              </a:rPr>
              <a:t> </a:t>
            </a:r>
            <a:r>
              <a:rPr lang="en-US" sz="2000" dirty="0"/>
              <a:t> Literature Review</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3</a:t>
            </a:r>
            <a:r>
              <a:rPr lang="en-US" sz="2000" dirty="0">
                <a:solidFill>
                  <a:prstClr val="black"/>
                </a:solidFill>
                <a:highlight>
                  <a:srgbClr val="F9C423"/>
                </a:highlight>
              </a:rPr>
              <a:t> </a:t>
            </a:r>
            <a:r>
              <a:rPr lang="en-US" sz="2000" dirty="0">
                <a:solidFill>
                  <a:prstClr val="black"/>
                </a:solidFill>
              </a:rPr>
              <a:t> </a:t>
            </a:r>
            <a:r>
              <a:rPr lang="en-US" sz="2000" dirty="0"/>
              <a:t>Software &amp; System Design - NeuroGaze</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4</a:t>
            </a:r>
            <a:r>
              <a:rPr lang="en-US" sz="2000" dirty="0">
                <a:solidFill>
                  <a:prstClr val="black"/>
                </a:solidFill>
                <a:highlight>
                  <a:srgbClr val="F9C423"/>
                </a:highlight>
              </a:rPr>
              <a:t> </a:t>
            </a:r>
            <a:r>
              <a:rPr lang="en-US" sz="2000" dirty="0">
                <a:solidFill>
                  <a:prstClr val="black"/>
                </a:solidFill>
              </a:rPr>
              <a:t> </a:t>
            </a:r>
            <a:r>
              <a:rPr lang="en-US" sz="2000" dirty="0"/>
              <a:t>User Study</a:t>
            </a:r>
          </a:p>
          <a:p>
            <a:pPr marL="0" indent="0">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p:txBody>
      </p:sp>
      <p:sp>
        <p:nvSpPr>
          <p:cNvPr id="6" name="Content Placeholder 2">
            <a:extLst>
              <a:ext uri="{FF2B5EF4-FFF2-40B4-BE49-F238E27FC236}">
                <a16:creationId xmlns:a16="http://schemas.microsoft.com/office/drawing/2014/main" id="{473340FF-E5FE-D648-B144-FD8F5F4089B2}"/>
              </a:ext>
            </a:extLst>
          </p:cNvPr>
          <p:cNvSpPr txBox="1">
            <a:spLocks/>
          </p:cNvSpPr>
          <p:nvPr/>
        </p:nvSpPr>
        <p:spPr>
          <a:xfrm>
            <a:off x="6688350" y="2538770"/>
            <a:ext cx="4625915" cy="3194280"/>
          </a:xfrm>
          <a:prstGeom prst="rect">
            <a:avLst/>
          </a:prstGeom>
        </p:spPr>
        <p:txBody>
          <a:bodyPr vert="horz" lIns="0" tIns="0" rIns="0" bIns="0" numCol="1"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5</a:t>
            </a:r>
            <a:r>
              <a:rPr lang="en-US" sz="2000" dirty="0">
                <a:solidFill>
                  <a:prstClr val="black"/>
                </a:solidFill>
                <a:highlight>
                  <a:srgbClr val="F9C423"/>
                </a:highlight>
              </a:rPr>
              <a:t> </a:t>
            </a:r>
            <a:r>
              <a:rPr lang="en-US" sz="2000" dirty="0">
                <a:solidFill>
                  <a:prstClr val="black"/>
                </a:solidFill>
              </a:rPr>
              <a:t> </a:t>
            </a:r>
            <a:r>
              <a:rPr lang="en-US" sz="2000" dirty="0"/>
              <a:t>Future Work</a:t>
            </a:r>
          </a:p>
          <a:p>
            <a:pPr marL="0" indent="0">
              <a:buFont typeface="Arial" panose="020B0604020202020204" pitchFamily="34" charset="0"/>
              <a:buNone/>
            </a:pPr>
            <a:r>
              <a:rPr lang="en-US" sz="2000" b="1" dirty="0">
                <a:solidFill>
                  <a:schemeClr val="tx1"/>
                </a:solidFill>
                <a:highlight>
                  <a:srgbClr val="F9C423"/>
                </a:highlight>
                <a:latin typeface="Gotham Bold" pitchFamily="2" charset="0"/>
                <a:cs typeface="Gotham Bold" pitchFamily="2" charset="0"/>
              </a:rPr>
              <a:t> 6</a:t>
            </a:r>
            <a:r>
              <a:rPr lang="en-US" sz="2000" dirty="0">
                <a:highlight>
                  <a:srgbClr val="F9C423"/>
                </a:highlight>
              </a:rPr>
              <a:t> </a:t>
            </a:r>
            <a:r>
              <a:rPr lang="en-US" sz="2000" dirty="0"/>
              <a:t> Conclusion</a:t>
            </a:r>
          </a:p>
          <a:p>
            <a:pPr marL="0" indent="0">
              <a:buNone/>
            </a:pPr>
            <a:r>
              <a:rPr lang="en-US" b="1" dirty="0">
                <a:solidFill>
                  <a:schemeClr val="tx1"/>
                </a:solidFill>
                <a:highlight>
                  <a:srgbClr val="F9C423"/>
                </a:highlight>
                <a:latin typeface="Gotham Bold" pitchFamily="2" charset="0"/>
              </a:rPr>
              <a:t> </a:t>
            </a:r>
            <a:r>
              <a:rPr lang="en-US" sz="2000" b="1" dirty="0">
                <a:solidFill>
                  <a:schemeClr val="tx1"/>
                </a:solidFill>
                <a:highlight>
                  <a:srgbClr val="F9C423"/>
                </a:highlight>
                <a:latin typeface="Gotham Bold" pitchFamily="2" charset="0"/>
              </a:rPr>
              <a:t>7</a:t>
            </a:r>
            <a:r>
              <a:rPr lang="en-US" sz="2000" dirty="0">
                <a:highlight>
                  <a:srgbClr val="F9C423"/>
                </a:highlight>
              </a:rPr>
              <a:t> </a:t>
            </a:r>
            <a:r>
              <a:rPr lang="en-US" sz="2000" dirty="0"/>
              <a:t> References</a:t>
            </a:r>
          </a:p>
          <a:p>
            <a:pPr marL="0" indent="0">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p:txBody>
      </p:sp>
    </p:spTree>
    <p:extLst>
      <p:ext uri="{BB962C8B-B14F-4D97-AF65-F5344CB8AC3E}">
        <p14:creationId xmlns:p14="http://schemas.microsoft.com/office/powerpoint/2010/main" val="2648414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D03A-F95D-86F4-F854-3B029A8B2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BAA6A-DDFA-80B5-C102-B6271BBFA8F3}"/>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3A7EF207-86B0-748E-0200-5C1698525D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79589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6D47E-4DE9-FE66-DD49-20DA55928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B74DB-4D1F-7755-FCF6-840B1EA376AA}"/>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E4561CC2-B3B2-8AD6-C5E5-BC6C518552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830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9D37A-F64E-EBA8-5B79-BA2675223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4F672-AF16-C39A-D3C1-8E84B78E1C31}"/>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B23545ED-5342-768F-E034-6B678E3DED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30715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EC8FD-3801-17C1-E9C7-543679E06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189F0-FA72-DBFF-FF9E-BD6139794514}"/>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2425D9C9-2799-7568-6ED3-948B859771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9775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25CC1-98EA-5283-D182-FCA492784D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ADABE3-37F7-6E3D-7A6A-721FF9C8E7DF}"/>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USER STUDY</a:t>
            </a:r>
          </a:p>
        </p:txBody>
      </p:sp>
    </p:spTree>
    <p:extLst>
      <p:ext uri="{BB962C8B-B14F-4D97-AF65-F5344CB8AC3E}">
        <p14:creationId xmlns:p14="http://schemas.microsoft.com/office/powerpoint/2010/main" val="385355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A5359-139F-D47A-C772-566A925F5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2CDA8-2084-FBE7-C085-FCA3BEBAF2E5}"/>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5F9C8475-E02D-0B04-AD43-D1F2003C75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9692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0BDF-ADF2-E479-F3B8-E9B397905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15462-8542-62D1-0BD6-972DC1B55724}"/>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03705A19-3450-AE86-FCAC-B081281348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0065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F8704-6AA6-B98B-1C70-5EAE55AC0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03A1F-2131-D904-8B3C-D15642941147}"/>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806EFAB5-8707-446A-FFAA-76BCD859808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5585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6F30D-E407-8C08-2029-6B7CAA760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9A461-1FAB-A091-C065-7C9E90C7F153}"/>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F6F91C1E-A8CD-0645-B27C-9D5E765F9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60226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C6123-58F9-DC6D-F155-F528096C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0C3D1-17B8-D965-D8F5-1AEADEE00B35}"/>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8FC302FE-1328-279A-4F9D-24ED606AD7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6062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A63C5-3F1F-356F-3C8B-FF3693ACBF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13131A-74CF-0F6B-EBAC-ADBE0F0585F4}"/>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INTRODUCTION</a:t>
            </a:r>
          </a:p>
        </p:txBody>
      </p:sp>
    </p:spTree>
    <p:extLst>
      <p:ext uri="{BB962C8B-B14F-4D97-AF65-F5344CB8AC3E}">
        <p14:creationId xmlns:p14="http://schemas.microsoft.com/office/powerpoint/2010/main" val="1961575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F9AE4-2DD0-FD91-79A5-31CDFE0B7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049F7-4E11-09D4-BACE-3A1AB3FB9A59}"/>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1F08B377-7FEA-333E-C7AE-8AAD991DDB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6572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08991-1B2E-C007-456F-555571346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D585F-1BB3-2DB2-4C58-3CE1ECC4517F}"/>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0A96409C-C3DF-DF5B-8B74-C2125BC2F2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2482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7BEB7-6FE2-41A7-2EB9-C8434178E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478C8-993A-7D08-EF02-68E4E1F54F44}"/>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094005A9-D22B-A890-F9F9-A4FFBCEDF4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7765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7584-CE09-1CEA-9DF5-8D80F41D0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414E0-FB26-B90E-5BA2-70744B340E62}"/>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AD9C581E-B3E7-D790-DACB-EA9A5C77339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486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9E08F-E504-AA07-142C-60DF837E00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B7E1F6-7245-C237-B707-933783BEFC40}"/>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FUTURE WORK</a:t>
            </a:r>
          </a:p>
        </p:txBody>
      </p:sp>
    </p:spTree>
    <p:extLst>
      <p:ext uri="{BB962C8B-B14F-4D97-AF65-F5344CB8AC3E}">
        <p14:creationId xmlns:p14="http://schemas.microsoft.com/office/powerpoint/2010/main" val="2581958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EC073-BCC9-37E0-84E1-4E3F53169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72A33-1EB8-825B-86CC-E25F0CB67091}"/>
              </a:ext>
            </a:extLst>
          </p:cNvPr>
          <p:cNvSpPr>
            <a:spLocks noGrp="1"/>
          </p:cNvSpPr>
          <p:nvPr>
            <p:ph type="title"/>
          </p:nvPr>
        </p:nvSpPr>
        <p:spPr>
          <a:xfrm>
            <a:off x="1104900" y="1124950"/>
            <a:ext cx="9982199" cy="981801"/>
          </a:xfrm>
        </p:spPr>
        <p:txBody>
          <a:bodyPr/>
          <a:lstStyle/>
          <a:p>
            <a:r>
              <a:rPr lang="en-US" dirty="0"/>
              <a:t>Future Work: Addressing Ergonomics &amp; Limitations</a:t>
            </a:r>
          </a:p>
        </p:txBody>
      </p:sp>
      <p:sp>
        <p:nvSpPr>
          <p:cNvPr id="3" name="Content Placeholder 2">
            <a:extLst>
              <a:ext uri="{FF2B5EF4-FFF2-40B4-BE49-F238E27FC236}">
                <a16:creationId xmlns:a16="http://schemas.microsoft.com/office/drawing/2014/main" id="{F0925EE0-51C4-E899-F048-FCF46F52A109}"/>
              </a:ext>
            </a:extLst>
          </p:cNvPr>
          <p:cNvSpPr>
            <a:spLocks noGrp="1"/>
          </p:cNvSpPr>
          <p:nvPr>
            <p:ph idx="1"/>
          </p:nvPr>
        </p:nvSpPr>
        <p:spPr/>
        <p:txBody>
          <a:bodyPr/>
          <a:lstStyle/>
          <a:p>
            <a:r>
              <a:rPr lang="en-US" dirty="0" err="1"/>
              <a:t>Dwdw</a:t>
            </a:r>
            <a:endParaRPr lang="en-US" dirty="0"/>
          </a:p>
          <a:p>
            <a:r>
              <a:rPr lang="en-US" dirty="0" err="1"/>
              <a:t>Dwdwd</a:t>
            </a:r>
            <a:endParaRPr lang="en-US" dirty="0"/>
          </a:p>
          <a:p>
            <a:r>
              <a:rPr lang="en-US" dirty="0" err="1"/>
              <a:t>Wdwddw</a:t>
            </a:r>
            <a:endParaRPr lang="en-US" dirty="0"/>
          </a:p>
          <a:p>
            <a:r>
              <a:rPr lang="en-US" dirty="0" err="1"/>
              <a:t>Dwdwdw</a:t>
            </a:r>
            <a:endParaRPr lang="en-US" dirty="0"/>
          </a:p>
          <a:p>
            <a:r>
              <a:rPr lang="en-US" dirty="0"/>
              <a:t>Universal only pays me so much… </a:t>
            </a:r>
          </a:p>
        </p:txBody>
      </p:sp>
    </p:spTree>
    <p:extLst>
      <p:ext uri="{BB962C8B-B14F-4D97-AF65-F5344CB8AC3E}">
        <p14:creationId xmlns:p14="http://schemas.microsoft.com/office/powerpoint/2010/main" val="1602832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C4095-A86D-7F63-EDAC-A10C796BE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732180-CAA0-33C4-26C8-576A97303FC3}"/>
              </a:ext>
            </a:extLst>
          </p:cNvPr>
          <p:cNvSpPr>
            <a:spLocks noGrp="1"/>
          </p:cNvSpPr>
          <p:nvPr>
            <p:ph type="title"/>
          </p:nvPr>
        </p:nvSpPr>
        <p:spPr>
          <a:xfrm>
            <a:off x="1104900" y="1124950"/>
            <a:ext cx="9982199" cy="981801"/>
          </a:xfrm>
        </p:spPr>
        <p:txBody>
          <a:bodyPr/>
          <a:lstStyle/>
          <a:p>
            <a:r>
              <a:rPr lang="en-US" dirty="0"/>
              <a:t>Future Work: Other Non-invasive BCIs</a:t>
            </a:r>
          </a:p>
        </p:txBody>
      </p:sp>
      <p:sp>
        <p:nvSpPr>
          <p:cNvPr id="3" name="Content Placeholder 2">
            <a:extLst>
              <a:ext uri="{FF2B5EF4-FFF2-40B4-BE49-F238E27FC236}">
                <a16:creationId xmlns:a16="http://schemas.microsoft.com/office/drawing/2014/main" id="{908C1AE1-80F0-C1F0-E452-CADAEEA531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2427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D5B29-EC89-DB7A-9AB1-117B3531A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81235-DA9B-A05A-C230-1678C650B625}"/>
              </a:ext>
            </a:extLst>
          </p:cNvPr>
          <p:cNvSpPr>
            <a:spLocks noGrp="1"/>
          </p:cNvSpPr>
          <p:nvPr>
            <p:ph type="title"/>
          </p:nvPr>
        </p:nvSpPr>
        <p:spPr>
          <a:xfrm>
            <a:off x="1104900" y="1124950"/>
            <a:ext cx="9982199" cy="981801"/>
          </a:xfrm>
        </p:spPr>
        <p:txBody>
          <a:bodyPr/>
          <a:lstStyle/>
          <a:p>
            <a:r>
              <a:rPr lang="en-US" dirty="0"/>
              <a:t>Future Work: Experimental Design Improvements</a:t>
            </a:r>
          </a:p>
        </p:txBody>
      </p:sp>
      <p:sp>
        <p:nvSpPr>
          <p:cNvPr id="3" name="Content Placeholder 2">
            <a:extLst>
              <a:ext uri="{FF2B5EF4-FFF2-40B4-BE49-F238E27FC236}">
                <a16:creationId xmlns:a16="http://schemas.microsoft.com/office/drawing/2014/main" id="{00FA5734-1368-AA15-44D4-A1E12A60AB0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1469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16FB0-1B59-6110-6837-C616635E43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64EAD5-9FA8-0DA0-4BB3-9C65DDB30C67}"/>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CONCLUSION</a:t>
            </a:r>
          </a:p>
        </p:txBody>
      </p:sp>
    </p:spTree>
    <p:extLst>
      <p:ext uri="{BB962C8B-B14F-4D97-AF65-F5344CB8AC3E}">
        <p14:creationId xmlns:p14="http://schemas.microsoft.com/office/powerpoint/2010/main" val="1068307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8191F-810D-E615-193B-5A22BB1E0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8477A-4B61-C8D7-73FA-2903F0E1DE27}"/>
              </a:ext>
            </a:extLst>
          </p:cNvPr>
          <p:cNvSpPr>
            <a:spLocks noGrp="1"/>
          </p:cNvSpPr>
          <p:nvPr>
            <p:ph type="title"/>
          </p:nvPr>
        </p:nvSpPr>
        <p:spPr>
          <a:xfrm>
            <a:off x="1104900" y="1124950"/>
            <a:ext cx="9982199" cy="981801"/>
          </a:xfrm>
        </p:spPr>
        <p:txBody>
          <a:bodyPr/>
          <a:lstStyle/>
          <a:p>
            <a:r>
              <a:rPr lang="en-US" dirty="0"/>
              <a:t>Conclusion</a:t>
            </a:r>
          </a:p>
        </p:txBody>
      </p:sp>
      <p:sp>
        <p:nvSpPr>
          <p:cNvPr id="3" name="Content Placeholder 2">
            <a:extLst>
              <a:ext uri="{FF2B5EF4-FFF2-40B4-BE49-F238E27FC236}">
                <a16:creationId xmlns:a16="http://schemas.microsoft.com/office/drawing/2014/main" id="{4BE1CBBA-6563-8891-40B8-A25903C7FD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289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85F89-9650-E7D0-852A-6449E4D1358D}"/>
              </a:ext>
            </a:extLst>
          </p:cNvPr>
          <p:cNvSpPr>
            <a:spLocks noGrp="1"/>
          </p:cNvSpPr>
          <p:nvPr>
            <p:ph type="body" sz="quarter" idx="10"/>
          </p:nvPr>
        </p:nvSpPr>
        <p:spPr>
          <a:xfrm>
            <a:off x="1104900" y="1728206"/>
            <a:ext cx="9982200" cy="4648200"/>
          </a:xfrm>
        </p:spPr>
        <p:txBody>
          <a:bodyPr/>
          <a:lstStyle/>
          <a:p>
            <a:pPr>
              <a:buFont typeface="Wingdings" panose="05000000000000000000" pitchFamily="2" charset="2"/>
              <a:buChar char="Ø"/>
            </a:pPr>
            <a:r>
              <a:rPr lang="en-US" dirty="0"/>
              <a:t>Earliest visions for VR systems – a young scholar with a dream for the future</a:t>
            </a:r>
          </a:p>
          <a:p>
            <a:pPr>
              <a:buFont typeface="Wingdings" panose="05000000000000000000" pitchFamily="2" charset="2"/>
              <a:buChar char="Ø"/>
            </a:pPr>
            <a:r>
              <a:rPr lang="en-US" dirty="0"/>
              <a:t>The selection method problem</a:t>
            </a:r>
          </a:p>
          <a:p>
            <a:pPr lvl="1">
              <a:buFont typeface="Wingdings" panose="05000000000000000000" pitchFamily="2" charset="2"/>
              <a:buChar char="Ø"/>
            </a:pPr>
            <a:r>
              <a:rPr lang="en-US" dirty="0"/>
              <a:t>Disconnect with virtual environment</a:t>
            </a:r>
          </a:p>
          <a:p>
            <a:pPr lvl="1">
              <a:buFont typeface="Wingdings" panose="05000000000000000000" pitchFamily="2" charset="2"/>
              <a:buChar char="Ø"/>
            </a:pPr>
            <a:r>
              <a:rPr lang="en-US" dirty="0"/>
              <a:t>Cumbersome controls for selection</a:t>
            </a:r>
          </a:p>
          <a:p>
            <a:pPr lvl="1">
              <a:buFont typeface="Wingdings" panose="05000000000000000000" pitchFamily="2" charset="2"/>
              <a:buChar char="Ø"/>
            </a:pPr>
            <a:r>
              <a:rPr lang="en-US" dirty="0"/>
              <a:t>High physical demand for repeated motions</a:t>
            </a:r>
          </a:p>
          <a:p>
            <a:pPr lvl="1"/>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AC18B2C5-8E64-E65B-F81B-C7DB8154BD80}"/>
              </a:ext>
            </a:extLst>
          </p:cNvPr>
          <p:cNvSpPr>
            <a:spLocks noGrp="1"/>
          </p:cNvSpPr>
          <p:nvPr>
            <p:ph type="title" idx="4294967295"/>
          </p:nvPr>
        </p:nvSpPr>
        <p:spPr>
          <a:xfrm>
            <a:off x="1104900" y="481594"/>
            <a:ext cx="9982200" cy="981075"/>
          </a:xfrm>
        </p:spPr>
        <p:txBody>
          <a:bodyPr/>
          <a:lstStyle/>
          <a:p>
            <a:r>
              <a:rPr lang="en-US" b="1" dirty="0"/>
              <a:t>Introduction - Motivation</a:t>
            </a:r>
          </a:p>
        </p:txBody>
      </p:sp>
    </p:spTree>
    <p:extLst>
      <p:ext uri="{BB962C8B-B14F-4D97-AF65-F5344CB8AC3E}">
        <p14:creationId xmlns:p14="http://schemas.microsoft.com/office/powerpoint/2010/main" val="206392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p:txBody>
          <a:bodyPr/>
          <a:lstStyle/>
          <a:p>
            <a:r>
              <a:rPr lang="en-US" dirty="0"/>
              <a:t>INSERTING A NEW SLIDE</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723900" y="2638696"/>
            <a:ext cx="10744200" cy="2391105"/>
          </a:xfrm>
        </p:spPr>
        <p:txBody>
          <a:bodyPr/>
          <a:lstStyle/>
          <a:p>
            <a:pPr marL="0" indent="0">
              <a:buNone/>
            </a:pPr>
            <a:r>
              <a:rPr lang="en-US" dirty="0"/>
              <a:t>To insert a new slide, go to the “Home” Tab and click on the drop-down arrow next to “New Slide.” From there, you may select a slide layout from pre-made templates.</a:t>
            </a:r>
          </a:p>
          <a:p>
            <a:pPr marL="0" indent="0">
              <a:buNone/>
            </a:pPr>
            <a:r>
              <a:rPr lang="en-US" dirty="0"/>
              <a:t>These will give you a starting point for your presentation, but you may need to make slight modifications — such as font size and text-box placement — based on the length of your content.</a:t>
            </a:r>
          </a:p>
        </p:txBody>
      </p:sp>
    </p:spTree>
    <p:extLst>
      <p:ext uri="{BB962C8B-B14F-4D97-AF65-F5344CB8AC3E}">
        <p14:creationId xmlns:p14="http://schemas.microsoft.com/office/powerpoint/2010/main" val="3122194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9D69-859E-2F4B-A2D6-55364C11687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D9BECCE-4C5E-1D4D-8B1A-523FBFC19033}"/>
              </a:ext>
            </a:extLst>
          </p:cNvPr>
          <p:cNvSpPr>
            <a:spLocks noGrp="1"/>
          </p:cNvSpPr>
          <p:nvPr>
            <p:ph idx="1"/>
          </p:nvPr>
        </p:nvSpPr>
        <p:spPr>
          <a:xfrm>
            <a:off x="6553200" y="2275840"/>
            <a:ext cx="4914899" cy="3858262"/>
          </a:xfrm>
        </p:spPr>
        <p:txBody>
          <a:bodyPr/>
          <a:lstStyle/>
          <a:p>
            <a:pPr marL="0" indent="0">
              <a:buNone/>
            </a:pPr>
            <a:r>
              <a:rPr lang="en-US" sz="1400" b="1" dirty="0">
                <a:highlight>
                  <a:srgbClr val="F9C423"/>
                </a:highlight>
                <a:latin typeface="Gotham Bold" pitchFamily="2" charset="0"/>
                <a:cs typeface="Gotham Bold" pitchFamily="2" charset="0"/>
              </a:rPr>
              <a:t>FOOTER AND PAGE NUMBERS</a:t>
            </a:r>
            <a:br>
              <a:rPr lang="en-US" sz="1400" b="1" dirty="0">
                <a:highlight>
                  <a:srgbClr val="F9C423"/>
                </a:highlight>
                <a:latin typeface="Gotham Bold" pitchFamily="2" charset="0"/>
                <a:cs typeface="Gotham Bold" pitchFamily="2" charset="0"/>
              </a:rPr>
            </a:br>
            <a:r>
              <a:rPr lang="en-US" sz="1400" dirty="0"/>
              <a:t>Slides with white backgrounds include a footer with the name of the university and page numbers that update automatically.</a:t>
            </a:r>
            <a:endParaRPr lang="en-US" sz="1400" b="1" dirty="0">
              <a:latin typeface="Gotham Bold" pitchFamily="2" charset="0"/>
              <a:cs typeface="Gotham Bold" pitchFamily="2" charset="0"/>
            </a:endParaRPr>
          </a:p>
          <a:p>
            <a:pPr marL="0" indent="0">
              <a:buNone/>
            </a:pPr>
            <a:r>
              <a:rPr lang="en-US" sz="1400" b="1" dirty="0">
                <a:highlight>
                  <a:srgbClr val="F9C423"/>
                </a:highlight>
                <a:latin typeface="Gotham Bold" pitchFamily="2" charset="0"/>
                <a:cs typeface="Gotham Bold" pitchFamily="2" charset="0"/>
              </a:rPr>
              <a:t>GUIDES</a:t>
            </a:r>
            <a:br>
              <a:rPr lang="en-US" sz="1400" b="1" dirty="0">
                <a:highlight>
                  <a:srgbClr val="F9C423"/>
                </a:highlight>
                <a:latin typeface="Gotham Bold" pitchFamily="2" charset="0"/>
                <a:cs typeface="Gotham Bold" pitchFamily="2" charset="0"/>
              </a:rPr>
            </a:br>
            <a:r>
              <a:rPr lang="en-US" sz="1400" dirty="0"/>
              <a:t>To assist with layouts, all slides include guidelines with suggested margins. Guides can be turned on and off under “View,” and then “Guides.”</a:t>
            </a:r>
            <a:br>
              <a:rPr lang="en-US" sz="1400" dirty="0"/>
            </a:br>
            <a:endParaRPr lang="en-US" dirty="0"/>
          </a:p>
        </p:txBody>
      </p:sp>
      <p:sp>
        <p:nvSpPr>
          <p:cNvPr id="8" name="Picture Placeholder 7">
            <a:extLst>
              <a:ext uri="{FF2B5EF4-FFF2-40B4-BE49-F238E27FC236}">
                <a16:creationId xmlns:a16="http://schemas.microsoft.com/office/drawing/2014/main" id="{A0F719E9-E61F-9F41-AC80-7FE2BB6E61A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690427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1B78-0083-0D4C-80FF-9DCDBB7FF23B}"/>
              </a:ext>
            </a:extLst>
          </p:cNvPr>
          <p:cNvSpPr>
            <a:spLocks noGrp="1"/>
          </p:cNvSpPr>
          <p:nvPr>
            <p:ph type="title"/>
          </p:nvPr>
        </p:nvSpPr>
        <p:spPr/>
        <p:txBody>
          <a:bodyPr/>
          <a:lstStyle/>
          <a:p>
            <a:r>
              <a:rPr lang="en-US" dirty="0"/>
              <a:t>ADJUSTING TEXT</a:t>
            </a:r>
          </a:p>
        </p:txBody>
      </p:sp>
      <p:sp>
        <p:nvSpPr>
          <p:cNvPr id="3" name="Content Placeholder 2">
            <a:extLst>
              <a:ext uri="{FF2B5EF4-FFF2-40B4-BE49-F238E27FC236}">
                <a16:creationId xmlns:a16="http://schemas.microsoft.com/office/drawing/2014/main" id="{9785DCC8-DAF1-D543-8FA4-0D6AE35E2DB3}"/>
              </a:ext>
            </a:extLst>
          </p:cNvPr>
          <p:cNvSpPr>
            <a:spLocks noGrp="1"/>
          </p:cNvSpPr>
          <p:nvPr>
            <p:ph idx="1"/>
          </p:nvPr>
        </p:nvSpPr>
        <p:spPr/>
        <p:txBody>
          <a:bodyPr/>
          <a:lstStyle/>
          <a:p>
            <a:r>
              <a:rPr lang="en-US" dirty="0"/>
              <a:t>By default, all new text and content frames will include bulleted lists. If you would like to remove these, go to the “Home” tab, and select “None” in the “Bullets” drop-down </a:t>
            </a:r>
          </a:p>
        </p:txBody>
      </p:sp>
      <p:sp>
        <p:nvSpPr>
          <p:cNvPr id="4" name="Text Placeholder 3">
            <a:extLst>
              <a:ext uri="{FF2B5EF4-FFF2-40B4-BE49-F238E27FC236}">
                <a16:creationId xmlns:a16="http://schemas.microsoft.com/office/drawing/2014/main" id="{5D52FD2F-1FD6-DB4C-8FEC-C662C46AB152}"/>
              </a:ext>
            </a:extLst>
          </p:cNvPr>
          <p:cNvSpPr>
            <a:spLocks noGrp="1"/>
          </p:cNvSpPr>
          <p:nvPr>
            <p:ph type="body" sz="quarter" idx="10"/>
          </p:nvPr>
        </p:nvSpPr>
        <p:spPr>
          <a:xfrm>
            <a:off x="4533901" y="1104900"/>
            <a:ext cx="3086097" cy="4838700"/>
          </a:xfrm>
        </p:spPr>
        <p:txBody>
          <a:bodyPr/>
          <a:lstStyle/>
          <a:p>
            <a:pPr marL="0" indent="0">
              <a:buNone/>
            </a:pPr>
            <a:r>
              <a:rPr lang="en-US" b="1" dirty="0">
                <a:highlight>
                  <a:srgbClr val="F9C423"/>
                </a:highlight>
                <a:latin typeface="Gotham Bold" pitchFamily="2" charset="0"/>
                <a:cs typeface="Gotham Bold" pitchFamily="2" charset="0"/>
              </a:rPr>
              <a:t>TYPEFACES</a:t>
            </a:r>
            <a:br>
              <a:rPr lang="en-US" b="1" dirty="0">
                <a:highlight>
                  <a:srgbClr val="F9C423"/>
                </a:highlight>
                <a:latin typeface="Gotham Bold" pitchFamily="2" charset="0"/>
                <a:cs typeface="Gotham Bold" pitchFamily="2" charset="0"/>
              </a:rPr>
            </a:br>
            <a:r>
              <a:rPr lang="en-US" dirty="0"/>
              <a:t>This template uses the typeface Gotham. A limited number of discounted Gotham font licenses are available for purchase by UCF communicators only. </a:t>
            </a:r>
            <a:r>
              <a:rPr lang="en-US" u="sng" dirty="0">
                <a:hlinkClick r:id="rId2"/>
              </a:rPr>
              <a:t>Get Gotham here</a:t>
            </a:r>
            <a:r>
              <a:rPr lang="en-US" dirty="0">
                <a:hlinkClick r:id="rId2"/>
              </a:rPr>
              <a:t>.</a:t>
            </a:r>
            <a:r>
              <a:rPr lang="en-US" dirty="0"/>
              <a:t> Alternate suggested typefaces are Helvetica, Verdana, or Arial.</a:t>
            </a:r>
            <a:endParaRPr lang="en-US" dirty="0">
              <a:solidFill>
                <a:schemeClr val="bg1">
                  <a:lumMod val="65000"/>
                </a:schemeClr>
              </a:solidFill>
              <a:highlight>
                <a:srgbClr val="F9C423"/>
              </a:highlight>
            </a:endParaRPr>
          </a:p>
          <a:p>
            <a:pPr marL="0" indent="0">
              <a:buNone/>
            </a:pPr>
            <a:r>
              <a:rPr lang="en-US" b="1" dirty="0">
                <a:highlight>
                  <a:srgbClr val="F9C423"/>
                </a:highlight>
                <a:latin typeface="Gotham Bold" pitchFamily="2" charset="0"/>
                <a:cs typeface="Gotham Bold" pitchFamily="2" charset="0"/>
              </a:rPr>
              <a:t>EXTRA STYLING</a:t>
            </a:r>
            <a:br>
              <a:rPr lang="en-US" b="1" dirty="0">
                <a:highlight>
                  <a:srgbClr val="F9C423"/>
                </a:highlight>
                <a:latin typeface="Gotham Bold" pitchFamily="2" charset="0"/>
                <a:cs typeface="Gotham Bold" pitchFamily="2" charset="0"/>
              </a:rPr>
            </a:br>
            <a:r>
              <a:rPr lang="en-US" dirty="0"/>
              <a:t>A couple of ways to add emphasis to a word or phrase within your content are to add </a:t>
            </a:r>
            <a:r>
              <a:rPr lang="en-US" dirty="0">
                <a:latin typeface="Gotham Bold" pitchFamily="2" charset="0"/>
                <a:cs typeface="Gotham Bold" pitchFamily="2" charset="0"/>
              </a:rPr>
              <a:t>bold styling </a:t>
            </a:r>
            <a:r>
              <a:rPr lang="en-US" dirty="0"/>
              <a:t>or adding a </a:t>
            </a:r>
            <a:r>
              <a:rPr lang="en-US" dirty="0">
                <a:highlight>
                  <a:srgbClr val="F9C423"/>
                </a:highlight>
              </a:rPr>
              <a:t>highlight</a:t>
            </a:r>
            <a:r>
              <a:rPr lang="en-US" dirty="0"/>
              <a:t> in “bright gold.”</a:t>
            </a:r>
          </a:p>
          <a:p>
            <a:pPr marL="0" indent="0">
              <a:buNone/>
            </a:pPr>
            <a:endParaRPr lang="en-US" dirty="0">
              <a:solidFill>
                <a:schemeClr val="bg1">
                  <a:lumMod val="65000"/>
                </a:schemeClr>
              </a:solidFill>
            </a:endParaRP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D34456E5-09CA-D447-904C-D21AB25838F5}"/>
              </a:ext>
            </a:extLst>
          </p:cNvPr>
          <p:cNvSpPr>
            <a:spLocks noGrp="1"/>
          </p:cNvSpPr>
          <p:nvPr>
            <p:ph type="body" sz="quarter" idx="11"/>
          </p:nvPr>
        </p:nvSpPr>
        <p:spPr>
          <a:xfrm>
            <a:off x="8001003" y="1104900"/>
            <a:ext cx="3086097" cy="4838700"/>
          </a:xfrm>
        </p:spPr>
        <p:txBody>
          <a:bodyPr/>
          <a:lstStyle/>
          <a:p>
            <a:pPr marL="0" indent="0">
              <a:buNone/>
            </a:pPr>
            <a:r>
              <a:rPr lang="en-US" b="1" dirty="0">
                <a:highlight>
                  <a:srgbClr val="F9C423"/>
                </a:highlight>
                <a:latin typeface="Gotham Bold" pitchFamily="2" charset="0"/>
                <a:cs typeface="Gotham Bold" pitchFamily="2" charset="0"/>
              </a:rPr>
              <a:t>FONT SIZES AND LINE SPACING</a:t>
            </a:r>
            <a:br>
              <a:rPr lang="en-US" b="1" dirty="0">
                <a:highlight>
                  <a:srgbClr val="F9C423"/>
                </a:highlight>
                <a:latin typeface="Gotham Bold" pitchFamily="2" charset="0"/>
                <a:cs typeface="Gotham Bold" pitchFamily="2" charset="0"/>
              </a:rPr>
            </a:br>
            <a:r>
              <a:rPr lang="en-US" dirty="0"/>
              <a:t>These can be adjusted manually to fit your content. The default font size for slide titles is 24pt. The default font sizes for slide text are 18pt and 14pt. The default line spacing is 1.5 with 10pt set for the “Space After” in the “Line Spacing Options” dialog box.</a:t>
            </a:r>
            <a:endParaRPr lang="en-US" b="1" dirty="0">
              <a:highlight>
                <a:srgbClr val="F9C423"/>
              </a:highlight>
              <a:latin typeface="Gotham Bold" pitchFamily="2" charset="0"/>
              <a:cs typeface="Gotham Bold" pitchFamily="2" charset="0"/>
            </a:endParaRPr>
          </a:p>
          <a:p>
            <a:pPr marL="0" indent="0">
              <a:buNone/>
            </a:pPr>
            <a:r>
              <a:rPr lang="en-US" b="1" dirty="0">
                <a:highlight>
                  <a:srgbClr val="F9C423"/>
                </a:highlight>
                <a:latin typeface="Gotham Bold" pitchFamily="2" charset="0"/>
                <a:cs typeface="Gotham Bold" pitchFamily="2" charset="0"/>
              </a:rPr>
              <a:t>CONTENT FRAMES</a:t>
            </a:r>
            <a:br>
              <a:rPr lang="en-US" b="1" dirty="0">
                <a:highlight>
                  <a:srgbClr val="F9C423"/>
                </a:highlight>
                <a:latin typeface="Gotham Bold" pitchFamily="2" charset="0"/>
                <a:cs typeface="Gotham Bold" pitchFamily="2" charset="0"/>
              </a:rPr>
            </a:br>
            <a:r>
              <a:rPr lang="en-US" dirty="0"/>
              <a:t>The size and placement of your content frames may be adjusted to fit you content. </a:t>
            </a:r>
          </a:p>
        </p:txBody>
      </p:sp>
    </p:spTree>
    <p:extLst>
      <p:ext uri="{BB962C8B-B14F-4D97-AF65-F5344CB8AC3E}">
        <p14:creationId xmlns:p14="http://schemas.microsoft.com/office/powerpoint/2010/main" val="139783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FD9B94-48CF-1F8A-0BEA-80C6E6DBB7E0}"/>
              </a:ext>
            </a:extLst>
          </p:cNvPr>
          <p:cNvSpPr/>
          <p:nvPr/>
        </p:nvSpPr>
        <p:spPr>
          <a:xfrm>
            <a:off x="991673" y="2209200"/>
            <a:ext cx="965916" cy="2120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4BCB0-F970-9348-9ED7-C526C51F86A6}"/>
              </a:ext>
            </a:extLst>
          </p:cNvPr>
          <p:cNvSpPr>
            <a:spLocks noGrp="1"/>
          </p:cNvSpPr>
          <p:nvPr>
            <p:ph type="title"/>
          </p:nvPr>
        </p:nvSpPr>
        <p:spPr>
          <a:xfrm>
            <a:off x="1104900" y="381599"/>
            <a:ext cx="4419599" cy="1104300"/>
          </a:xfrm>
        </p:spPr>
        <p:txBody>
          <a:bodyPr anchor="b">
            <a:normAutofit/>
          </a:bodyPr>
          <a:lstStyle/>
          <a:p>
            <a:r>
              <a:rPr lang="en-US" dirty="0"/>
              <a:t>PICTURE PLACEHOLDERS</a:t>
            </a:r>
          </a:p>
        </p:txBody>
      </p:sp>
      <p:sp>
        <p:nvSpPr>
          <p:cNvPr id="6" name="Picture Placeholder 5">
            <a:extLst>
              <a:ext uri="{FF2B5EF4-FFF2-40B4-BE49-F238E27FC236}">
                <a16:creationId xmlns:a16="http://schemas.microsoft.com/office/drawing/2014/main" id="{B4CCE73F-5E27-52B3-6BCE-AB527353A0B9}"/>
              </a:ext>
            </a:extLst>
          </p:cNvPr>
          <p:cNvSpPr>
            <a:spLocks noGrp="1"/>
          </p:cNvSpPr>
          <p:nvPr>
            <p:ph type="pic" sz="quarter" idx="13"/>
          </p:nvPr>
        </p:nvSpPr>
        <p:spPr/>
        <p:txBody>
          <a:bodyPr/>
          <a:lstStyle/>
          <a:p>
            <a:endParaRPr lang="en-US" dirty="0"/>
          </a:p>
        </p:txBody>
      </p:sp>
      <p:sp>
        <p:nvSpPr>
          <p:cNvPr id="3" name="Content Placeholder 2">
            <a:extLst>
              <a:ext uri="{FF2B5EF4-FFF2-40B4-BE49-F238E27FC236}">
                <a16:creationId xmlns:a16="http://schemas.microsoft.com/office/drawing/2014/main" id="{59B84D4B-560F-C64B-81F9-16880002E837}"/>
              </a:ext>
            </a:extLst>
          </p:cNvPr>
          <p:cNvSpPr>
            <a:spLocks noGrp="1"/>
          </p:cNvSpPr>
          <p:nvPr>
            <p:ph idx="1"/>
          </p:nvPr>
        </p:nvSpPr>
        <p:spPr>
          <a:xfrm>
            <a:off x="991673" y="1635618"/>
            <a:ext cx="4662152" cy="4262906"/>
          </a:xfrm>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Tree>
    <p:extLst>
      <p:ext uri="{BB962C8B-B14F-4D97-AF65-F5344CB8AC3E}">
        <p14:creationId xmlns:p14="http://schemas.microsoft.com/office/powerpoint/2010/main" val="2686573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727-96F5-C74F-B0B8-ED7ED348C415}"/>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C6B874A2-33D7-6646-AA5A-38973C883ABF}"/>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444068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D114-A5AB-2145-B41D-0097EED2F61B}"/>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1DE9BC6C-31A8-5446-A460-182F37A0495C}"/>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562650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ACC55F-6A3C-4A4A-B641-D7BCBA1CE7C4}"/>
              </a:ext>
              <a:ext uri="{C183D7F6-B498-43B3-948B-1728B52AA6E4}">
                <adec:decorative xmlns:adec="http://schemas.microsoft.com/office/drawing/2017/decorative" val="1"/>
              </a:ext>
            </a:extLst>
          </p:cNvPr>
          <p:cNvSpPr/>
          <p:nvPr/>
        </p:nvSpPr>
        <p:spPr>
          <a:xfrm>
            <a:off x="8232177" y="3044867"/>
            <a:ext cx="1757197" cy="1225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ABAC6-9885-3346-A7E3-FEBB15C82749}"/>
              </a:ext>
            </a:extLst>
          </p:cNvPr>
          <p:cNvSpPr>
            <a:spLocks noGrp="1"/>
          </p:cNvSpPr>
          <p:nvPr>
            <p:ph type="title"/>
          </p:nvPr>
        </p:nvSpPr>
        <p:spPr>
          <a:xfrm>
            <a:off x="723897" y="723900"/>
            <a:ext cx="5066571" cy="1104300"/>
          </a:xfrm>
        </p:spPr>
        <p:txBody>
          <a:bodyPr/>
          <a:lstStyle/>
          <a:p>
            <a:r>
              <a:rPr lang="en-US" dirty="0"/>
              <a:t>DESIGN ELEMENTS</a:t>
            </a:r>
          </a:p>
        </p:txBody>
      </p:sp>
      <p:sp>
        <p:nvSpPr>
          <p:cNvPr id="3" name="Content Placeholder">
            <a:extLst>
              <a:ext uri="{FF2B5EF4-FFF2-40B4-BE49-F238E27FC236}">
                <a16:creationId xmlns:a16="http://schemas.microsoft.com/office/drawing/2014/main" id="{FDE7560E-E091-8440-9BC7-E885698D1672}"/>
              </a:ext>
            </a:extLst>
          </p:cNvPr>
          <p:cNvSpPr>
            <a:spLocks noGrp="1"/>
          </p:cNvSpPr>
          <p:nvPr>
            <p:ph idx="1"/>
          </p:nvPr>
        </p:nvSpPr>
        <p:spPr>
          <a:xfrm>
            <a:off x="723900" y="2137720"/>
            <a:ext cx="5372100" cy="3958280"/>
          </a:xfrm>
        </p:spPr>
        <p:txBody>
          <a:bodyPr/>
          <a:lstStyle/>
          <a:p>
            <a:pPr marL="0" indent="0">
              <a:buNone/>
            </a:pPr>
            <a:r>
              <a:rPr lang="en-US" dirty="0"/>
              <a:t>By default, decorative items such as the lines underneath the slide titles, the large quotation marks, and vertical- and horizontal-divider lines are built into the designs of the Slide Masters. </a:t>
            </a:r>
          </a:p>
          <a:p>
            <a:pPr marL="0" indent="0">
              <a:buNone/>
            </a:pPr>
            <a:r>
              <a:rPr lang="en-US" dirty="0"/>
              <a:t>If you need to create a custom layout, here are a few of those elements that can be copied and pasted into your own presentation.</a:t>
            </a:r>
          </a:p>
          <a:p>
            <a:endParaRPr lang="en-US" dirty="0"/>
          </a:p>
        </p:txBody>
      </p:sp>
      <p:sp>
        <p:nvSpPr>
          <p:cNvPr id="6" name="Content Placeholder 1">
            <a:extLst>
              <a:ext uri="{FF2B5EF4-FFF2-40B4-BE49-F238E27FC236}">
                <a16:creationId xmlns:a16="http://schemas.microsoft.com/office/drawing/2014/main" id="{4F11C455-27ED-D24E-91D3-01A320AB0179}"/>
              </a:ext>
            </a:extLst>
          </p:cNvPr>
          <p:cNvSpPr txBox="1">
            <a:spLocks/>
          </p:cNvSpPr>
          <p:nvPr/>
        </p:nvSpPr>
        <p:spPr>
          <a:xfrm>
            <a:off x="6666677" y="932883"/>
            <a:ext cx="4983645" cy="357895"/>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Short line used underneath slide titles</a:t>
            </a:r>
            <a:br>
              <a:rPr lang="en-US" sz="1400" dirty="0"/>
            </a:br>
            <a:r>
              <a:rPr lang="en-US" sz="1400" dirty="0"/>
              <a:t>(UCF yellow)</a:t>
            </a:r>
          </a:p>
          <a:p>
            <a:endParaRPr lang="en-US" dirty="0"/>
          </a:p>
        </p:txBody>
      </p:sp>
      <p:sp>
        <p:nvSpPr>
          <p:cNvPr id="9" name="Content Placeholder 2">
            <a:extLst>
              <a:ext uri="{FF2B5EF4-FFF2-40B4-BE49-F238E27FC236}">
                <a16:creationId xmlns:a16="http://schemas.microsoft.com/office/drawing/2014/main" id="{AB308EC3-D640-5A49-BAE6-977D72E93DA8}"/>
              </a:ext>
            </a:extLst>
          </p:cNvPr>
          <p:cNvSpPr txBox="1">
            <a:spLocks/>
          </p:cNvSpPr>
          <p:nvPr/>
        </p:nvSpPr>
        <p:spPr>
          <a:xfrm>
            <a:off x="6666677" y="2073411"/>
            <a:ext cx="4983645" cy="687947"/>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Longer line used on Title, Divider and Quotation Slides (UCF yellow or white)</a:t>
            </a:r>
          </a:p>
          <a:p>
            <a:endParaRPr lang="en-US" dirty="0"/>
          </a:p>
        </p:txBody>
      </p:sp>
      <p:sp>
        <p:nvSpPr>
          <p:cNvPr id="10" name="Content Placeholder 3">
            <a:extLst>
              <a:ext uri="{FF2B5EF4-FFF2-40B4-BE49-F238E27FC236}">
                <a16:creationId xmlns:a16="http://schemas.microsoft.com/office/drawing/2014/main" id="{D91B1067-DC0D-FC4A-B98A-96029190782B}"/>
              </a:ext>
            </a:extLst>
          </p:cNvPr>
          <p:cNvSpPr txBox="1">
            <a:spLocks/>
          </p:cNvSpPr>
          <p:nvPr/>
        </p:nvSpPr>
        <p:spPr>
          <a:xfrm>
            <a:off x="6666677" y="4270675"/>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Images of the large opening quotation mark used on Quotation Slides (.</a:t>
            </a:r>
            <a:r>
              <a:rPr lang="en-US" sz="1400" dirty="0" err="1"/>
              <a:t>png</a:t>
            </a:r>
            <a:r>
              <a:rPr lang="en-US" sz="1400" dirty="0"/>
              <a:t> files in UCF yellow and white)</a:t>
            </a:r>
            <a:endParaRPr lang="en-US" dirty="0"/>
          </a:p>
        </p:txBody>
      </p:sp>
      <p:sp>
        <p:nvSpPr>
          <p:cNvPr id="13" name="Content Placeholder 4">
            <a:extLst>
              <a:ext uri="{FF2B5EF4-FFF2-40B4-BE49-F238E27FC236}">
                <a16:creationId xmlns:a16="http://schemas.microsoft.com/office/drawing/2014/main" id="{5C7A4861-AA8B-B24F-8AA1-BC5FAF2B38FD}"/>
              </a:ext>
            </a:extLst>
          </p:cNvPr>
          <p:cNvSpPr txBox="1">
            <a:spLocks/>
          </p:cNvSpPr>
          <p:nvPr/>
        </p:nvSpPr>
        <p:spPr>
          <a:xfrm>
            <a:off x="6666677" y="5390806"/>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the left: Vertical divider line to place between columns of content (light grey)</a:t>
            </a:r>
            <a:endParaRPr lang="en-US" dirty="0"/>
          </a:p>
        </p:txBody>
      </p:sp>
      <p:cxnSp>
        <p:nvCxnSpPr>
          <p:cNvPr id="5" name="Straight Connector">
            <a:extLst>
              <a:ext uri="{FF2B5EF4-FFF2-40B4-BE49-F238E27FC236}">
                <a16:creationId xmlns:a16="http://schemas.microsoft.com/office/drawing/2014/main" id="{DC38767D-45EA-884C-81EE-FB3278428BE4}"/>
              </a:ext>
              <a:ext uri="{C183D7F6-B498-43B3-948B-1728B52AA6E4}">
                <adec:decorative xmlns:adec="http://schemas.microsoft.com/office/drawing/2017/decorative" val="1"/>
              </a:ext>
            </a:extLst>
          </p:cNvPr>
          <p:cNvCxnSpPr>
            <a:cxnSpLocks/>
          </p:cNvCxnSpPr>
          <p:nvPr/>
        </p:nvCxnSpPr>
        <p:spPr>
          <a:xfrm flipV="1">
            <a:off x="6300505"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a:extLst>
              <a:ext uri="{FF2B5EF4-FFF2-40B4-BE49-F238E27FC236}">
                <a16:creationId xmlns:a16="http://schemas.microsoft.com/office/drawing/2014/main" id="{C6E685C7-405E-3B41-BCD9-90398994C48B}"/>
              </a:ext>
              <a:ext uri="{C183D7F6-B498-43B3-948B-1728B52AA6E4}">
                <adec:decorative xmlns:adec="http://schemas.microsoft.com/office/drawing/2017/decorative" val="1"/>
              </a:ext>
            </a:extLst>
          </p:cNvPr>
          <p:cNvCxnSpPr>
            <a:cxnSpLocks/>
          </p:cNvCxnSpPr>
          <p:nvPr/>
        </p:nvCxnSpPr>
        <p:spPr>
          <a:xfrm>
            <a:off x="6666677" y="77924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30995CE-2545-1541-8AAD-11D017F13CC2}"/>
              </a:ext>
              <a:ext uri="{C183D7F6-B498-43B3-948B-1728B52AA6E4}">
                <adec:decorative xmlns:adec="http://schemas.microsoft.com/office/drawing/2017/decorative" val="1"/>
              </a:ext>
            </a:extLst>
          </p:cNvPr>
          <p:cNvCxnSpPr>
            <a:cxnSpLocks/>
          </p:cNvCxnSpPr>
          <p:nvPr/>
        </p:nvCxnSpPr>
        <p:spPr>
          <a:xfrm>
            <a:off x="6645651" y="195271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11" name="Large Quotation Mark">
            <a:extLst>
              <a:ext uri="{FF2B5EF4-FFF2-40B4-BE49-F238E27FC236}">
                <a16:creationId xmlns:a16="http://schemas.microsoft.com/office/drawing/2014/main" id="{C4F47B44-BB5A-8740-8437-17ED742CDE6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6589556" y="3044867"/>
            <a:ext cx="1550505" cy="1311966"/>
          </a:xfrm>
          <a:prstGeom prst="rect">
            <a:avLst/>
          </a:prstGeom>
        </p:spPr>
      </p:pic>
      <p:pic>
        <p:nvPicPr>
          <p:cNvPr id="12" name="Large Quotation Mark">
            <a:extLst>
              <a:ext uri="{FF2B5EF4-FFF2-40B4-BE49-F238E27FC236}">
                <a16:creationId xmlns:a16="http://schemas.microsoft.com/office/drawing/2014/main" id="{F50F29E4-01FB-F04E-8B47-B0FBB560B365}"/>
              </a:ext>
              <a:ext uri="{C183D7F6-B498-43B3-948B-1728B52AA6E4}">
                <adec:decorative xmlns:adec="http://schemas.microsoft.com/office/drawing/2017/decorative" val="1"/>
              </a:ext>
            </a:extLst>
          </p:cNvPr>
          <p:cNvPicPr>
            <a:picLocks noChangeAspect="1"/>
          </p:cNvPicPr>
          <p:nvPr/>
        </p:nvPicPr>
        <p:blipFill rotWithShape="1">
          <a:blip r:embed="rId3"/>
          <a:srcRect l="29772" t="19475" r="29641" b="47417"/>
          <a:stretch/>
        </p:blipFill>
        <p:spPr>
          <a:xfrm>
            <a:off x="8149819" y="2796181"/>
            <a:ext cx="1854926" cy="1815737"/>
          </a:xfrm>
          <a:prstGeom prst="rect">
            <a:avLst/>
          </a:prstGeom>
        </p:spPr>
      </p:pic>
    </p:spTree>
    <p:extLst>
      <p:ext uri="{BB962C8B-B14F-4D97-AF65-F5344CB8AC3E}">
        <p14:creationId xmlns:p14="http://schemas.microsoft.com/office/powerpoint/2010/main" val="1863640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4B5EC-CCC0-AF3B-23EE-20DF2520F6D9}"/>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Times New Roman" panose="02020603050405020304" pitchFamily="18" charset="0"/>
              </a:rPr>
              <a:t>[1</a:t>
            </a:r>
            <a:r>
              <a:rPr lang="en-US" sz="800" b="1" i="0" u="none" strike="noStrike" baseline="0" dirty="0">
                <a:latin typeface="Gotham Black"/>
              </a:rPr>
              <a:t>] </a:t>
            </a:r>
            <a:r>
              <a:rPr lang="en-US" sz="800" b="0" i="0" u="none" strike="noStrike" baseline="0" dirty="0">
                <a:latin typeface="Gotham Black"/>
              </a:rPr>
              <a:t>Agarwal, M., &amp; Sivakumar, R. (2019). Blink: A Fully Automated Unsupervised Algorithm for Eye-Blink Detection in EEG Signals. In </a:t>
            </a:r>
            <a:r>
              <a:rPr lang="en-US" sz="800" b="0" i="1" u="none" strike="noStrike" baseline="0" dirty="0">
                <a:latin typeface="Gotham Black"/>
              </a:rPr>
              <a:t>2019 57th Annual Allerton Conference on Communication, Control, and Computing (Allerton) </a:t>
            </a:r>
            <a:r>
              <a:rPr lang="en-US" sz="800" b="0" i="0" u="none" strike="noStrike" baseline="0" dirty="0">
                <a:latin typeface="Gotham Black"/>
              </a:rPr>
              <a:t>(pp. 1113-1121). Monticello, IL, USA: IEEE. https://doi.org/10.1109/ALLERTON.2019.8919795 </a:t>
            </a:r>
          </a:p>
          <a:p>
            <a:pPr marL="457200" indent="-457200">
              <a:buNone/>
            </a:pPr>
            <a:r>
              <a:rPr lang="en-US" sz="800" b="1" i="0" u="none" strike="noStrike" baseline="0" dirty="0">
                <a:latin typeface="Gotham Black"/>
              </a:rPr>
              <a:t>[2] </a:t>
            </a:r>
            <a:r>
              <a:rPr lang="en-US" sz="800" b="0" i="0" u="none" strike="noStrike" baseline="0" dirty="0" err="1">
                <a:latin typeface="Gotham Black"/>
              </a:rPr>
              <a:t>Argelaguet</a:t>
            </a:r>
            <a:r>
              <a:rPr lang="en-US" sz="800" b="0" i="0" u="none" strike="noStrike" baseline="0" dirty="0">
                <a:latin typeface="Gotham Black"/>
              </a:rPr>
              <a:t>, F., &amp; Andujar, C. (2013). A Survey of 3D Object Selection Techniques for Virtual Envi-</a:t>
            </a:r>
            <a:r>
              <a:rPr lang="en-US" sz="800" b="0" i="0" u="none" strike="noStrike" baseline="0" dirty="0" err="1">
                <a:latin typeface="Gotham Black"/>
              </a:rPr>
              <a:t>ronments</a:t>
            </a:r>
            <a:r>
              <a:rPr lang="en-US" sz="800" b="0" i="0" u="none" strike="noStrike" baseline="0" dirty="0">
                <a:latin typeface="Gotham Black"/>
              </a:rPr>
              <a:t>. </a:t>
            </a:r>
            <a:r>
              <a:rPr lang="en-US" sz="800" b="0" i="1" u="none" strike="noStrike" baseline="0" dirty="0">
                <a:latin typeface="Gotham Black"/>
              </a:rPr>
              <a:t>Computers &amp; Graphics, 37</a:t>
            </a:r>
            <a:r>
              <a:rPr lang="en-US" sz="800" b="0" i="0" u="none" strike="noStrike" baseline="0" dirty="0">
                <a:latin typeface="Gotham Black"/>
              </a:rPr>
              <a:t>(3), 121-136. https://doi.org/10.1016/j.cag.2012.12.003 </a:t>
            </a:r>
          </a:p>
          <a:p>
            <a:pPr marL="457200" indent="-457200">
              <a:buNone/>
            </a:pPr>
            <a:r>
              <a:rPr lang="en-US" sz="800" b="1" i="0" u="none" strike="noStrike" baseline="0" dirty="0">
                <a:latin typeface="Gotham Black"/>
              </a:rPr>
              <a:t>[3] </a:t>
            </a:r>
            <a:r>
              <a:rPr lang="en-US" sz="800" b="0" i="0" u="none" strike="noStrike" baseline="0" dirty="0" err="1">
                <a:latin typeface="Gotham Black"/>
              </a:rPr>
              <a:t>Baceviciute</a:t>
            </a:r>
            <a:r>
              <a:rPr lang="en-US" sz="800" b="0" i="0" u="none" strike="noStrike" baseline="0" dirty="0">
                <a:latin typeface="Gotham Black"/>
              </a:rPr>
              <a:t>, S., Lucas, G., </a:t>
            </a:r>
            <a:r>
              <a:rPr lang="en-US" sz="800" b="0" i="0" u="none" strike="noStrike" baseline="0" dirty="0" err="1">
                <a:latin typeface="Gotham Black"/>
              </a:rPr>
              <a:t>Terkildsen</a:t>
            </a:r>
            <a:r>
              <a:rPr lang="en-US" sz="800" b="0" i="0" u="none" strike="noStrike" baseline="0" dirty="0">
                <a:latin typeface="Gotham Black"/>
              </a:rPr>
              <a:t>, T., &amp; </a:t>
            </a:r>
            <a:r>
              <a:rPr lang="en-US" sz="800" b="0" i="0" u="none" strike="noStrike" baseline="0" dirty="0" err="1">
                <a:latin typeface="Gotham Black"/>
              </a:rPr>
              <a:t>Makransky</a:t>
            </a:r>
            <a:r>
              <a:rPr lang="en-US" sz="800" b="0" i="0" u="none" strike="noStrike" baseline="0" dirty="0">
                <a:latin typeface="Gotham Black"/>
              </a:rPr>
              <a:t>, G. (2022). Investigating the redundancy </a:t>
            </a:r>
            <a:r>
              <a:rPr lang="en-US" sz="800" b="0" i="0" u="none" strike="noStrike" baseline="0" dirty="0" err="1">
                <a:latin typeface="Gotham Black"/>
              </a:rPr>
              <a:t>prin-ciple</a:t>
            </a:r>
            <a:r>
              <a:rPr lang="en-US" sz="800" b="0" i="0" u="none" strike="noStrike" baseline="0" dirty="0">
                <a:latin typeface="Gotham Black"/>
              </a:rPr>
              <a:t> in immersive virtual reality environments: An eye-tracking and EEG study. </a:t>
            </a:r>
            <a:r>
              <a:rPr lang="en-US" sz="800" b="0" i="1" u="none" strike="noStrike" baseline="0" dirty="0">
                <a:latin typeface="Gotham Black"/>
              </a:rPr>
              <a:t>Journal of Com-</a:t>
            </a:r>
            <a:r>
              <a:rPr lang="en-US" sz="800" b="0" i="1" u="none" strike="noStrike" baseline="0" dirty="0" err="1">
                <a:latin typeface="Gotham Black"/>
              </a:rPr>
              <a:t>puter</a:t>
            </a:r>
            <a:r>
              <a:rPr lang="en-US" sz="800" b="0" i="1" u="none" strike="noStrike" baseline="0" dirty="0">
                <a:latin typeface="Gotham Black"/>
              </a:rPr>
              <a:t> Assisted Learning, 38</a:t>
            </a:r>
            <a:r>
              <a:rPr lang="en-US" sz="800" b="0" i="0" u="none" strike="noStrike" baseline="0" dirty="0">
                <a:latin typeface="Gotham Black"/>
              </a:rPr>
              <a:t>(1), 120-136. https://doi.org/10.1111/jcal.12595 </a:t>
            </a:r>
          </a:p>
          <a:p>
            <a:pPr marL="457200" indent="-457200">
              <a:buNone/>
            </a:pPr>
            <a:r>
              <a:rPr lang="en-US" sz="800" b="1" i="0" u="none" strike="noStrike" baseline="0" dirty="0">
                <a:latin typeface="Gotham Black"/>
              </a:rPr>
              <a:t>[4] </a:t>
            </a:r>
            <a:r>
              <a:rPr lang="en-US" sz="800" b="0" i="0" u="none" strike="noStrike" baseline="0" dirty="0" err="1">
                <a:latin typeface="Gotham Black"/>
              </a:rPr>
              <a:t>Blattgerste</a:t>
            </a:r>
            <a:r>
              <a:rPr lang="en-US" sz="800" b="0" i="0" u="none" strike="noStrike" baseline="0" dirty="0">
                <a:latin typeface="Gotham Black"/>
              </a:rPr>
              <a:t>, J., Renner, P., &amp; Pfeiffer, T. (2018). Advantages of eye-gaze over head-gaze-based </a:t>
            </a:r>
            <a:r>
              <a:rPr lang="en-US" sz="800" b="0" i="0" u="none" strike="noStrike" baseline="0" dirty="0" err="1">
                <a:latin typeface="Gotham Black"/>
              </a:rPr>
              <a:t>selec-tion</a:t>
            </a:r>
            <a:r>
              <a:rPr lang="en-US" sz="800" b="0" i="0" u="none" strike="noStrike" baseline="0" dirty="0">
                <a:latin typeface="Gotham Black"/>
              </a:rPr>
              <a:t> in virtual and augmented reality under varying field of views. In </a:t>
            </a:r>
            <a:r>
              <a:rPr lang="en-US" sz="800" b="0" i="1" u="none" strike="noStrike" baseline="0" dirty="0">
                <a:latin typeface="Gotham Black"/>
              </a:rPr>
              <a:t>Proceedings of the Work-shop on Communication by Gaze Interaction</a:t>
            </a:r>
            <a:r>
              <a:rPr lang="en-US" sz="800" b="0" i="0" u="none" strike="noStrike" baseline="0" dirty="0">
                <a:latin typeface="Gotham Black"/>
              </a:rPr>
              <a:t>. https://doi.org/10.1145/3206343.3206349 </a:t>
            </a:r>
          </a:p>
          <a:p>
            <a:pPr marL="457200" indent="-457200">
              <a:buNone/>
            </a:pPr>
            <a:r>
              <a:rPr lang="en-US" sz="800" b="1" i="0" u="none" strike="noStrike" baseline="0" dirty="0">
                <a:latin typeface="Gotham Black"/>
              </a:rPr>
              <a:t>[5] </a:t>
            </a:r>
            <a:r>
              <a:rPr lang="en-US" sz="800" b="0" i="0" u="none" strike="noStrike" baseline="0" dirty="0">
                <a:latin typeface="Gotham Black"/>
              </a:rPr>
              <a:t>Clark, L. D., Bhagat, A. B., &amp; Riggs, S. L. (2020). Extending </a:t>
            </a:r>
            <a:r>
              <a:rPr lang="en-US" sz="800" b="0" i="0" u="none" strike="noStrike" baseline="0" dirty="0" err="1">
                <a:latin typeface="Gotham Black"/>
              </a:rPr>
              <a:t>Fitts’</a:t>
            </a:r>
            <a:r>
              <a:rPr lang="en-US" sz="800" b="0" i="0" u="none" strike="noStrike" baseline="0" dirty="0">
                <a:latin typeface="Gotham Black"/>
              </a:rPr>
              <a:t> law in three-dimensional virtual environments with current low-cost virtual reality technology. </a:t>
            </a:r>
            <a:r>
              <a:rPr lang="en-US" sz="800" b="0" i="1" u="none" strike="noStrike" baseline="0" dirty="0">
                <a:latin typeface="Gotham Black"/>
              </a:rPr>
              <a:t>International Journal of Human-Computer Studies</a:t>
            </a:r>
            <a:r>
              <a:rPr lang="en-US" sz="800" b="0" i="0" u="none" strike="noStrike" baseline="0" dirty="0">
                <a:latin typeface="Gotham Black"/>
              </a:rPr>
              <a:t>, 139, 102413. https://doi.org/10.1016/j.ijhcs.2020.102413</a:t>
            </a:r>
          </a:p>
          <a:p>
            <a:pPr marL="0" indent="0">
              <a:buNone/>
            </a:pPr>
            <a:endParaRPr lang="en-US" sz="700" dirty="0"/>
          </a:p>
        </p:txBody>
      </p:sp>
      <p:sp>
        <p:nvSpPr>
          <p:cNvPr id="4" name="TextBox 3">
            <a:extLst>
              <a:ext uri="{FF2B5EF4-FFF2-40B4-BE49-F238E27FC236}">
                <a16:creationId xmlns:a16="http://schemas.microsoft.com/office/drawing/2014/main" id="{2A1F16C1-C310-59EC-DC29-1454C2A15111}"/>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E458462B-F97C-076E-2C18-C785DC1BF62A}"/>
              </a:ext>
            </a:extLst>
          </p:cNvPr>
          <p:cNvSpPr txBox="1"/>
          <p:nvPr/>
        </p:nvSpPr>
        <p:spPr>
          <a:xfrm>
            <a:off x="4830792" y="1595416"/>
            <a:ext cx="3014216" cy="4212885"/>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[6] </a:t>
            </a:r>
            <a:r>
              <a:rPr lang="en-US" sz="800" b="0" i="0" u="none" strike="noStrike" baseline="0" dirty="0" err="1">
                <a:latin typeface="Gotham Black"/>
              </a:rPr>
              <a:t>Decety</a:t>
            </a:r>
            <a:r>
              <a:rPr lang="en-US" sz="800" b="0" i="0" u="none" strike="noStrike" baseline="0" dirty="0">
                <a:latin typeface="Gotham Black"/>
              </a:rPr>
              <a:t>, J. (1996). The neurophysiological basis of motor imagery. </a:t>
            </a:r>
            <a:r>
              <a:rPr lang="en-US" sz="800" b="0" i="0" u="none" strike="noStrike" baseline="0" dirty="0" err="1">
                <a:latin typeface="Gotham Black"/>
              </a:rPr>
              <a:t>Behavioural</a:t>
            </a:r>
            <a:r>
              <a:rPr lang="en-US" sz="800" b="0" i="0" u="none" strike="noStrike" baseline="0" dirty="0">
                <a:latin typeface="Gotham Black"/>
              </a:rPr>
              <a:t> Brain Research, 77(1-2), 45-52. https://doi.org/10.1016/0166-4328(95)00225-1 </a:t>
            </a:r>
          </a:p>
          <a:p>
            <a:pPr marL="457200" indent="-457200">
              <a:lnSpc>
                <a:spcPct val="150000"/>
              </a:lnSpc>
              <a:buNone/>
            </a:pPr>
            <a:r>
              <a:rPr lang="en-US" sz="800" b="1" i="0" u="none" strike="noStrike" baseline="0" dirty="0">
                <a:latin typeface="Gotham Black"/>
              </a:rPr>
              <a:t>[7] </a:t>
            </a:r>
            <a:r>
              <a:rPr lang="en-US" sz="800" b="0" i="0" u="none" strike="noStrike" baseline="0" dirty="0" err="1">
                <a:latin typeface="Gotham Black"/>
              </a:rPr>
              <a:t>Fakhruzzaman</a:t>
            </a:r>
            <a:r>
              <a:rPr lang="en-US" sz="800" b="0" i="0" u="none" strike="noStrike" baseline="0" dirty="0">
                <a:latin typeface="Gotham Black"/>
              </a:rPr>
              <a:t>, M. N., </a:t>
            </a:r>
            <a:r>
              <a:rPr lang="en-US" sz="800" b="0" i="0" u="none" strike="noStrike" baseline="0" dirty="0" err="1">
                <a:latin typeface="Gotham Black"/>
              </a:rPr>
              <a:t>Riksakomara</a:t>
            </a:r>
            <a:r>
              <a:rPr lang="en-US" sz="800" b="0" i="0" u="none" strike="noStrike" baseline="0" dirty="0">
                <a:latin typeface="Gotham Black"/>
              </a:rPr>
              <a:t>, E., &amp; </a:t>
            </a:r>
            <a:r>
              <a:rPr lang="en-US" sz="800" b="0" i="0" u="none" strike="noStrike" baseline="0" dirty="0" err="1">
                <a:latin typeface="Gotham Black"/>
              </a:rPr>
              <a:t>Suryotrisongko</a:t>
            </a:r>
            <a:r>
              <a:rPr lang="en-US" sz="800" b="0" i="0" u="none" strike="noStrike" baseline="0" dirty="0">
                <a:latin typeface="Gotham Black"/>
              </a:rPr>
              <a:t>, H. (2015). EEG Wave Identification in Human Brain with </a:t>
            </a:r>
            <a:r>
              <a:rPr lang="en-US" sz="800" b="0" i="0" u="none" strike="noStrike" baseline="0" dirty="0" err="1">
                <a:latin typeface="Gotham Black"/>
              </a:rPr>
              <a:t>Emotiv</a:t>
            </a:r>
            <a:r>
              <a:rPr lang="en-US" sz="800" b="0" i="0" u="none" strike="noStrike" baseline="0" dirty="0">
                <a:latin typeface="Gotham Black"/>
              </a:rPr>
              <a:t> EPOC for Motor Imagery. Procedia Computer Science, 72, 269–276. https://doi.org/10.1016/j.procs.2015.12.140</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[8] </a:t>
            </a:r>
            <a:r>
              <a:rPr lang="en-US" sz="800" kern="100" dirty="0">
                <a:effectLst/>
                <a:latin typeface="Gotham Black"/>
                <a:ea typeface="Calibri" panose="020F0502020204030204" pitchFamily="34" charset="0"/>
                <a:cs typeface="Times New Roman" panose="02020603050405020304" pitchFamily="18" charset="0"/>
              </a:rPr>
              <a:t>Fahmi, F., Tanjung, K., Nainggolan, F., </a:t>
            </a:r>
            <a:r>
              <a:rPr lang="en-US" sz="800" kern="100" dirty="0" err="1">
                <a:effectLst/>
                <a:latin typeface="Gotham Black"/>
                <a:ea typeface="Calibri" panose="020F0502020204030204" pitchFamily="34" charset="0"/>
                <a:cs typeface="Times New Roman" panose="02020603050405020304" pitchFamily="18" charset="0"/>
              </a:rPr>
              <a:t>Siregar</a:t>
            </a:r>
            <a:r>
              <a:rPr lang="en-US" sz="800" kern="100" dirty="0">
                <a:effectLst/>
                <a:latin typeface="Gotham Black"/>
                <a:ea typeface="Calibri" panose="020F0502020204030204" pitchFamily="34" charset="0"/>
                <a:cs typeface="Times New Roman" panose="02020603050405020304" pitchFamily="18" charset="0"/>
              </a:rPr>
              <a:t>, B., </a:t>
            </a:r>
            <a:r>
              <a:rPr lang="en-US" sz="800" kern="100" dirty="0" err="1">
                <a:effectLst/>
                <a:latin typeface="Gotham Black"/>
                <a:ea typeface="Calibri" panose="020F0502020204030204" pitchFamily="34" charset="0"/>
                <a:cs typeface="Times New Roman" panose="02020603050405020304" pitchFamily="18" charset="0"/>
              </a:rPr>
              <a:t>Mubarakah</a:t>
            </a:r>
            <a:r>
              <a:rPr lang="en-US" sz="800" kern="100" dirty="0">
                <a:effectLst/>
                <a:latin typeface="Gotham Black"/>
                <a:ea typeface="Calibri" panose="020F0502020204030204" pitchFamily="34" charset="0"/>
                <a:cs typeface="Times New Roman" panose="02020603050405020304" pitchFamily="18" charset="0"/>
              </a:rPr>
              <a:t>, N., &amp; </a:t>
            </a:r>
            <a:r>
              <a:rPr lang="en-US" sz="800" kern="100" dirty="0" err="1">
                <a:effectLst/>
                <a:latin typeface="Gotham Black"/>
                <a:ea typeface="Calibri" panose="020F0502020204030204" pitchFamily="34" charset="0"/>
                <a:cs typeface="Times New Roman" panose="02020603050405020304" pitchFamily="18" charset="0"/>
              </a:rPr>
              <a:t>Zarlis</a:t>
            </a:r>
            <a:r>
              <a:rPr lang="en-US" sz="800" kern="100" dirty="0">
                <a:effectLst/>
                <a:latin typeface="Gotham Black"/>
                <a:ea typeface="Calibri" panose="020F0502020204030204" pitchFamily="34" charset="0"/>
                <a:cs typeface="Times New Roman" panose="02020603050405020304" pitchFamily="18" charset="0"/>
              </a:rPr>
              <a:t>, M. (2020). Comparison study of user experience between virtual reality controllers leap motion controllers and senso glove for anatomy learning systems in a virtual reality environment. </a:t>
            </a:r>
            <a:r>
              <a:rPr lang="en-US" sz="800" i="1" kern="100" dirty="0">
                <a:effectLst/>
                <a:latin typeface="Gotham Black"/>
                <a:ea typeface="Calibri" panose="020F0502020204030204" pitchFamily="34" charset="0"/>
                <a:cs typeface="Times New Roman" panose="02020603050405020304" pitchFamily="18" charset="0"/>
              </a:rPr>
              <a:t>IOP Conference Series: Materials Science and Engineering, 851</a:t>
            </a:r>
            <a:r>
              <a:rPr lang="en-US" sz="800" kern="100" dirty="0">
                <a:effectLst/>
                <a:latin typeface="Gotham Black"/>
                <a:ea typeface="Calibri" panose="020F0502020204030204" pitchFamily="34" charset="0"/>
                <a:cs typeface="Times New Roman" panose="02020603050405020304" pitchFamily="18" charset="0"/>
              </a:rPr>
              <a:t>(1), 012024. https://doi.org/10.1088/1757-899X/851/1/012024</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[9] </a:t>
            </a:r>
            <a:r>
              <a:rPr lang="en-US" sz="800" kern="100" dirty="0">
                <a:effectLst/>
                <a:latin typeface="Gotham Black"/>
                <a:ea typeface="Calibri" panose="020F0502020204030204" pitchFamily="34" charset="0"/>
                <a:cs typeface="Times New Roman" panose="02020603050405020304" pitchFamily="18" charset="0"/>
              </a:rPr>
              <a:t>Fitts, P. M., &amp; Seeger, C. M. (1953). S-R compatibility: Spatial characteristics of stimulus and response codes. </a:t>
            </a:r>
            <a:r>
              <a:rPr lang="en-US" sz="800" i="1" kern="100" dirty="0">
                <a:effectLst/>
                <a:latin typeface="Gotham Black"/>
                <a:ea typeface="Calibri" panose="020F0502020204030204" pitchFamily="34" charset="0"/>
                <a:cs typeface="Times New Roman" panose="02020603050405020304" pitchFamily="18" charset="0"/>
              </a:rPr>
              <a:t>Journal of Experimental Psychology, 46</a:t>
            </a:r>
            <a:r>
              <a:rPr lang="en-US" sz="800" kern="100" dirty="0">
                <a:effectLst/>
                <a:latin typeface="Gotham Black"/>
                <a:ea typeface="Calibri" panose="020F0502020204030204" pitchFamily="34" charset="0"/>
                <a:cs typeface="Times New Roman" panose="02020603050405020304" pitchFamily="18" charset="0"/>
              </a:rPr>
              <a:t>(3), 199-210. https://doi.org/10.1037/h0062827</a:t>
            </a:r>
          </a:p>
          <a:p>
            <a:pPr marL="457200" marR="0" indent="-457200">
              <a:lnSpc>
                <a:spcPct val="200000"/>
              </a:lnSpc>
              <a:spcBef>
                <a:spcPts val="0"/>
              </a:spcBef>
              <a:spcAft>
                <a:spcPts val="0"/>
              </a:spcAft>
            </a:pPr>
            <a:endParaRPr lang="en-US" sz="800" dirty="0">
              <a:latin typeface="Gotham Black"/>
            </a:endParaRPr>
          </a:p>
        </p:txBody>
      </p:sp>
      <p:sp>
        <p:nvSpPr>
          <p:cNvPr id="8" name="TextBox 7">
            <a:extLst>
              <a:ext uri="{FF2B5EF4-FFF2-40B4-BE49-F238E27FC236}">
                <a16:creationId xmlns:a16="http://schemas.microsoft.com/office/drawing/2014/main" id="{CFC98ECB-79B7-B114-3C2C-E221AA4D6758}"/>
              </a:ext>
            </a:extLst>
          </p:cNvPr>
          <p:cNvSpPr txBox="1"/>
          <p:nvPr/>
        </p:nvSpPr>
        <p:spPr>
          <a:xfrm>
            <a:off x="8199410" y="1516646"/>
            <a:ext cx="2786332" cy="4370427"/>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latin typeface="Gotham Black"/>
                <a:ea typeface="Calibri" panose="020F0502020204030204" pitchFamily="34" charset="0"/>
                <a:cs typeface="Times New Roman" panose="02020603050405020304" pitchFamily="18" charset="0"/>
              </a:rPr>
              <a:t>[</a:t>
            </a:r>
            <a:r>
              <a:rPr lang="en-US" sz="800" b="1" kern="100" dirty="0">
                <a:effectLst/>
                <a:latin typeface="Gotham Black"/>
                <a:ea typeface="Calibri" panose="020F0502020204030204" pitchFamily="34" charset="0"/>
                <a:cs typeface="Times New Roman" panose="02020603050405020304" pitchFamily="18" charset="0"/>
              </a:rPr>
              <a:t>10] </a:t>
            </a:r>
            <a:r>
              <a:rPr lang="en-US" sz="800" kern="100" dirty="0">
                <a:effectLst/>
                <a:latin typeface="Gotham Black"/>
                <a:ea typeface="Calibri" panose="020F0502020204030204" pitchFamily="34" charset="0"/>
                <a:cs typeface="Times New Roman" panose="02020603050405020304" pitchFamily="18" charset="0"/>
              </a:rPr>
              <a:t>Hosp, B., </a:t>
            </a:r>
            <a:r>
              <a:rPr lang="en-US" sz="800" kern="100" dirty="0" err="1">
                <a:effectLst/>
                <a:latin typeface="Gotham Black"/>
                <a:ea typeface="Calibri" panose="020F0502020204030204" pitchFamily="34" charset="0"/>
                <a:cs typeface="Times New Roman" panose="02020603050405020304" pitchFamily="18" charset="0"/>
              </a:rPr>
              <a:t>Eivazi</a:t>
            </a:r>
            <a:r>
              <a:rPr lang="en-US" sz="800" kern="100" dirty="0">
                <a:effectLst/>
                <a:latin typeface="Gotham Black"/>
                <a:ea typeface="Calibri" panose="020F0502020204030204" pitchFamily="34" charset="0"/>
                <a:cs typeface="Times New Roman" panose="02020603050405020304" pitchFamily="18" charset="0"/>
              </a:rPr>
              <a:t>, S., Maurer, M., </a:t>
            </a:r>
            <a:r>
              <a:rPr lang="en-US" sz="800" kern="100" dirty="0" err="1">
                <a:effectLst/>
                <a:latin typeface="Gotham Black"/>
                <a:ea typeface="Calibri" panose="020F0502020204030204" pitchFamily="34" charset="0"/>
                <a:cs typeface="Times New Roman" panose="02020603050405020304" pitchFamily="18" charset="0"/>
              </a:rPr>
              <a:t>Fuhl</a:t>
            </a:r>
            <a:r>
              <a:rPr lang="en-US" sz="800" kern="100" dirty="0">
                <a:effectLst/>
                <a:latin typeface="Gotham Black"/>
                <a:ea typeface="Calibri" panose="020F0502020204030204" pitchFamily="34" charset="0"/>
                <a:cs typeface="Times New Roman" panose="02020603050405020304" pitchFamily="18" charset="0"/>
              </a:rPr>
              <a:t>, W., Geisler, D., &amp; </a:t>
            </a:r>
            <a:r>
              <a:rPr lang="en-US" sz="800" kern="100" dirty="0" err="1">
                <a:effectLst/>
                <a:latin typeface="Gotham Black"/>
                <a:ea typeface="Calibri" panose="020F0502020204030204" pitchFamily="34" charset="0"/>
                <a:cs typeface="Times New Roman" panose="02020603050405020304" pitchFamily="18" charset="0"/>
              </a:rPr>
              <a:t>Kasneci</a:t>
            </a:r>
            <a:r>
              <a:rPr lang="en-US" sz="800" kern="100" dirty="0">
                <a:effectLst/>
                <a:latin typeface="Gotham Black"/>
                <a:ea typeface="Calibri" panose="020F0502020204030204" pitchFamily="34" charset="0"/>
                <a:cs typeface="Times New Roman" panose="02020603050405020304" pitchFamily="18" charset="0"/>
              </a:rPr>
              <a:t>, E. (2020). </a:t>
            </a:r>
            <a:r>
              <a:rPr lang="en-US" sz="800" kern="100" dirty="0" err="1">
                <a:effectLst/>
                <a:latin typeface="Gotham Black"/>
                <a:ea typeface="Calibri" panose="020F0502020204030204" pitchFamily="34" charset="0"/>
                <a:cs typeface="Times New Roman" panose="02020603050405020304" pitchFamily="18" charset="0"/>
              </a:rPr>
              <a:t>RemoteEye</a:t>
            </a:r>
            <a:r>
              <a:rPr lang="en-US" sz="800" kern="100" dirty="0">
                <a:effectLst/>
                <a:latin typeface="Gotham Black"/>
                <a:ea typeface="Calibri" panose="020F0502020204030204" pitchFamily="34" charset="0"/>
                <a:cs typeface="Times New Roman" panose="02020603050405020304" pitchFamily="18" charset="0"/>
              </a:rPr>
              <a:t>: An open-source high-speed remote eye tracker. </a:t>
            </a:r>
            <a:r>
              <a:rPr lang="en-US" sz="800" i="1" kern="100" dirty="0">
                <a:effectLst/>
                <a:latin typeface="Gotham Black"/>
                <a:ea typeface="Calibri" panose="020F0502020204030204" pitchFamily="34" charset="0"/>
                <a:cs typeface="Times New Roman" panose="02020603050405020304" pitchFamily="18" charset="0"/>
              </a:rPr>
              <a:t>Behavior Research Methods, 52</a:t>
            </a:r>
            <a:r>
              <a:rPr lang="en-US" sz="800" kern="100" dirty="0">
                <a:effectLst/>
                <a:latin typeface="Gotham Black"/>
                <a:ea typeface="Calibri" panose="020F0502020204030204" pitchFamily="34" charset="0"/>
                <a:cs typeface="Times New Roman" panose="02020603050405020304" pitchFamily="18" charset="0"/>
              </a:rPr>
              <a:t>, 1387–1401. https://doi.org/10.3758/s13428-019-01305-2</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[11] </a:t>
            </a:r>
            <a:r>
              <a:rPr lang="en-US" sz="800" kern="100" dirty="0" err="1">
                <a:effectLst/>
                <a:latin typeface="Gotham Black"/>
                <a:ea typeface="Calibri" panose="020F0502020204030204" pitchFamily="34" charset="0"/>
                <a:cs typeface="Times New Roman" panose="02020603050405020304" pitchFamily="18" charset="0"/>
              </a:rPr>
              <a:t>Imaoka</a:t>
            </a:r>
            <a:r>
              <a:rPr lang="en-US" sz="800" kern="100" dirty="0">
                <a:effectLst/>
                <a:latin typeface="Gotham Black"/>
                <a:ea typeface="Calibri" panose="020F0502020204030204" pitchFamily="34" charset="0"/>
                <a:cs typeface="Times New Roman" panose="02020603050405020304" pitchFamily="18" charset="0"/>
              </a:rPr>
              <a:t>, Y., </a:t>
            </a:r>
            <a:r>
              <a:rPr lang="en-US" sz="800" kern="100" dirty="0" err="1">
                <a:effectLst/>
                <a:latin typeface="Gotham Black"/>
                <a:ea typeface="Calibri" panose="020F0502020204030204" pitchFamily="34" charset="0"/>
                <a:cs typeface="Times New Roman" panose="02020603050405020304" pitchFamily="18" charset="0"/>
              </a:rPr>
              <a:t>Flury</a:t>
            </a:r>
            <a:r>
              <a:rPr lang="en-US" sz="800" kern="100" dirty="0">
                <a:effectLst/>
                <a:latin typeface="Gotham Black"/>
                <a:ea typeface="Calibri" panose="020F0502020204030204" pitchFamily="34" charset="0"/>
                <a:cs typeface="Times New Roman" panose="02020603050405020304" pitchFamily="18" charset="0"/>
              </a:rPr>
              <a:t>, A., &amp; de Bruin, E. D. (2020). Assessing Saccadic Eye Movements With Head-Mounted Display Virtual Reality Technology. </a:t>
            </a:r>
            <a:r>
              <a:rPr lang="en-US" sz="800" i="1" kern="100" dirty="0">
                <a:effectLst/>
                <a:latin typeface="Gotham Black"/>
                <a:ea typeface="Calibri" panose="020F0502020204030204" pitchFamily="34" charset="0"/>
                <a:cs typeface="Times New Roman" panose="02020603050405020304" pitchFamily="18" charset="0"/>
              </a:rPr>
              <a:t>Frontiers in Psychiatry, 11</a:t>
            </a:r>
            <a:r>
              <a:rPr lang="en-US" sz="800" kern="100" dirty="0">
                <a:effectLst/>
                <a:latin typeface="Gotham Black"/>
                <a:ea typeface="Calibri" panose="020F0502020204030204" pitchFamily="34" charset="0"/>
                <a:cs typeface="Times New Roman" panose="02020603050405020304" pitchFamily="18" charset="0"/>
              </a:rPr>
              <a:t>, 572938. https://doi.org/10.3389/fpsyt.2020.572938</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[12] </a:t>
            </a:r>
            <a:r>
              <a:rPr lang="en-US" sz="800" kern="100" dirty="0" err="1">
                <a:effectLst/>
                <a:latin typeface="Gotham Black"/>
                <a:ea typeface="Calibri" panose="020F0502020204030204" pitchFamily="34" charset="0"/>
                <a:cs typeface="Times New Roman" panose="02020603050405020304" pitchFamily="18" charset="0"/>
              </a:rPr>
              <a:t>Jurcak</a:t>
            </a:r>
            <a:r>
              <a:rPr lang="en-US" sz="800" kern="100" dirty="0">
                <a:effectLst/>
                <a:latin typeface="Gotham Black"/>
                <a:ea typeface="Calibri" panose="020F0502020204030204" pitchFamily="34" charset="0"/>
                <a:cs typeface="Times New Roman" panose="02020603050405020304" pitchFamily="18" charset="0"/>
              </a:rPr>
              <a:t>, V., Tsuzuki, D., &amp; Dan, I. (2007). 10/20, 10/10, and 10/5 systems revisited: Their valid-</a:t>
            </a:r>
            <a:r>
              <a:rPr lang="en-US" sz="800" kern="100" dirty="0" err="1">
                <a:effectLst/>
                <a:latin typeface="Gotham Black"/>
                <a:ea typeface="Calibri" panose="020F0502020204030204" pitchFamily="34" charset="0"/>
                <a:cs typeface="Times New Roman" panose="02020603050405020304" pitchFamily="18" charset="0"/>
              </a:rPr>
              <a:t>ity</a:t>
            </a:r>
            <a:r>
              <a:rPr lang="en-US" sz="800" kern="100" dirty="0">
                <a:effectLst/>
                <a:latin typeface="Gotham Black"/>
                <a:ea typeface="Calibri" panose="020F0502020204030204" pitchFamily="34" charset="0"/>
                <a:cs typeface="Times New Roman" panose="02020603050405020304" pitchFamily="18" charset="0"/>
              </a:rPr>
              <a:t> as relative head-surface-based positioning systems. </a:t>
            </a:r>
            <a:r>
              <a:rPr lang="en-US" sz="800" kern="100" dirty="0" err="1">
                <a:effectLst/>
                <a:latin typeface="Gotham Black"/>
                <a:ea typeface="Calibri" panose="020F0502020204030204" pitchFamily="34" charset="0"/>
                <a:cs typeface="Times New Roman" panose="02020603050405020304" pitchFamily="18" charset="0"/>
              </a:rPr>
              <a:t>NeuroImage</a:t>
            </a:r>
            <a:r>
              <a:rPr lang="en-US" sz="800" kern="100" dirty="0">
                <a:effectLst/>
                <a:latin typeface="Gotham Black"/>
                <a:ea typeface="Calibri" panose="020F0502020204030204" pitchFamily="34" charset="0"/>
                <a:cs typeface="Times New Roman" panose="02020603050405020304" pitchFamily="18" charset="0"/>
              </a:rPr>
              <a:t>, 34(4), 1600–1611. https://doi.org/10.1016/j.neuroimage.2006.09.024</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[13] </a:t>
            </a:r>
            <a:r>
              <a:rPr lang="en-US" sz="800" kern="100" dirty="0">
                <a:effectLst/>
                <a:latin typeface="Gotham Black"/>
                <a:ea typeface="Calibri" panose="020F0502020204030204" pitchFamily="34" charset="0"/>
                <a:cs typeface="Times New Roman" panose="02020603050405020304" pitchFamily="18" charset="0"/>
              </a:rPr>
              <a:t>Khan, G. M. (2015). A new electrode placement method for obtaining 12-lead ECGs. Open Heart, 2(1), e000226. https://doi.org/10.1136/openhrt-2014-000226</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[14] </a:t>
            </a:r>
            <a:r>
              <a:rPr lang="en-US" sz="800" kern="100" dirty="0" err="1">
                <a:effectLst/>
                <a:latin typeface="Gotham Black"/>
                <a:ea typeface="Calibri" panose="020F0502020204030204" pitchFamily="34" charset="0"/>
                <a:cs typeface="Times New Roman" panose="02020603050405020304" pitchFamily="18" charset="0"/>
              </a:rPr>
              <a:t>Khazi</a:t>
            </a:r>
            <a:r>
              <a:rPr lang="en-US" sz="800" kern="100" dirty="0">
                <a:effectLst/>
                <a:latin typeface="Gotham Black"/>
                <a:ea typeface="Calibri" panose="020F0502020204030204" pitchFamily="34" charset="0"/>
                <a:cs typeface="Times New Roman" panose="02020603050405020304" pitchFamily="18" charset="0"/>
              </a:rPr>
              <a:t>, M., Kumar, A., &amp; J, V. M. (2012). Analysis of EEG using 10:20 electrode system. Inter-national Journal of Innovative Research in Science, Engineering and Technology, 1(2).</a:t>
            </a:r>
          </a:p>
          <a:p>
            <a:pPr marL="457200" marR="0" indent="-457200">
              <a:lnSpc>
                <a:spcPct val="150000"/>
              </a:lnSpc>
              <a:spcBef>
                <a:spcPts val="0"/>
              </a:spcBef>
              <a:spcAft>
                <a:spcPts val="0"/>
              </a:spcAft>
            </a:pPr>
            <a:endParaRPr lang="en-US" sz="800" kern="100" dirty="0">
              <a:effectLst/>
              <a:latin typeface="Gotham Black"/>
              <a:ea typeface="Calibri" panose="020F0502020204030204" pitchFamily="34" charset="0"/>
              <a:cs typeface="Times New Roman" panose="02020603050405020304" pitchFamily="18" charset="0"/>
            </a:endParaRPr>
          </a:p>
          <a:p>
            <a:pPr marL="457200" indent="-457200">
              <a:lnSpc>
                <a:spcPct val="150000"/>
              </a:lnSpc>
              <a:buNone/>
            </a:pPr>
            <a:endParaRPr lang="en-US" sz="800" b="0" i="0" u="none" strike="noStrike" baseline="0" dirty="0">
              <a:latin typeface="Gotham Black"/>
            </a:endParaRPr>
          </a:p>
          <a:p>
            <a:pPr algn="l"/>
            <a:endParaRPr lang="en-US" sz="800" dirty="0"/>
          </a:p>
        </p:txBody>
      </p:sp>
    </p:spTree>
    <p:extLst>
      <p:ext uri="{BB962C8B-B14F-4D97-AF65-F5344CB8AC3E}">
        <p14:creationId xmlns:p14="http://schemas.microsoft.com/office/powerpoint/2010/main" val="334584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95D10-6458-8CFE-9974-B514B3EFBC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DD2C96-1287-030E-A3A5-2485BAE32027}"/>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Gotham Black"/>
              </a:rPr>
              <a:t>[15] </a:t>
            </a:r>
            <a:r>
              <a:rPr lang="en-US" sz="800" i="0" u="none" strike="noStrike" baseline="0" dirty="0" err="1">
                <a:latin typeface="Gotham Black"/>
              </a:rPr>
              <a:t>Khundam</a:t>
            </a:r>
            <a:r>
              <a:rPr lang="en-US" sz="800" i="0" u="none" strike="noStrike" baseline="0" dirty="0">
                <a:latin typeface="Gotham Black"/>
              </a:rPr>
              <a:t>, C., </a:t>
            </a:r>
            <a:r>
              <a:rPr lang="en-US" sz="800" i="0" u="none" strike="noStrike" baseline="0" dirty="0" err="1">
                <a:latin typeface="Gotham Black"/>
              </a:rPr>
              <a:t>Vorachart</a:t>
            </a:r>
            <a:r>
              <a:rPr lang="en-US" sz="800" i="0" u="none" strike="noStrike" baseline="0" dirty="0">
                <a:latin typeface="Gotham Black"/>
              </a:rPr>
              <a:t>, V., </a:t>
            </a:r>
            <a:r>
              <a:rPr lang="en-US" sz="800" i="0" u="none" strike="noStrike" baseline="0" dirty="0" err="1">
                <a:latin typeface="Gotham Black"/>
              </a:rPr>
              <a:t>Preeyawongsakul</a:t>
            </a:r>
            <a:r>
              <a:rPr lang="en-US" sz="800" i="0" u="none" strike="noStrike" baseline="0" dirty="0">
                <a:latin typeface="Gotham Black"/>
              </a:rPr>
              <a:t>, P., </a:t>
            </a:r>
            <a:r>
              <a:rPr lang="en-US" sz="800" i="0" u="none" strike="noStrike" baseline="0" dirty="0" err="1">
                <a:latin typeface="Gotham Black"/>
              </a:rPr>
              <a:t>Hosap</a:t>
            </a:r>
            <a:r>
              <a:rPr lang="en-US" sz="800" i="0" u="none" strike="noStrike" baseline="0" dirty="0">
                <a:latin typeface="Gotham Black"/>
              </a:rPr>
              <a:t>, W., &amp; Noël, F. (2021). A </a:t>
            </a:r>
            <a:r>
              <a:rPr lang="en-US" sz="800" i="0" u="none" strike="noStrike" baseline="0" dirty="0" err="1">
                <a:latin typeface="Gotham Black"/>
              </a:rPr>
              <a:t>Compara-tive</a:t>
            </a:r>
            <a:r>
              <a:rPr lang="en-US" sz="800" i="0" u="none" strike="noStrike" baseline="0" dirty="0">
                <a:latin typeface="Gotham Black"/>
              </a:rPr>
              <a:t> Study of Interaction Time and Usability of Using Controllers and Hand Tracking in Vir-</a:t>
            </a:r>
            <a:r>
              <a:rPr lang="en-US" sz="800" i="0" u="none" strike="noStrike" baseline="0" dirty="0" err="1">
                <a:latin typeface="Gotham Black"/>
              </a:rPr>
              <a:t>tual</a:t>
            </a:r>
            <a:r>
              <a:rPr lang="en-US" sz="800" i="0" u="none" strike="noStrike" baseline="0" dirty="0">
                <a:latin typeface="Gotham Black"/>
              </a:rPr>
              <a:t> Reality Training. Informatics, 8(3), 60. https://doi.org/10.3390/informatics8030060</a:t>
            </a:r>
          </a:p>
          <a:p>
            <a:pPr marL="457200" indent="-457200">
              <a:buNone/>
            </a:pPr>
            <a:r>
              <a:rPr lang="en-US" sz="800" b="1" i="0" u="none" strike="noStrike" baseline="0" dirty="0">
                <a:latin typeface="Gotham Black"/>
              </a:rPr>
              <a:t>[16] </a:t>
            </a:r>
            <a:r>
              <a:rPr lang="en-US" sz="800" i="0" u="none" strike="noStrike" baseline="0" dirty="0">
                <a:latin typeface="Gotham Black"/>
              </a:rPr>
              <a:t>LaViola Jr., J. J., </a:t>
            </a:r>
            <a:r>
              <a:rPr lang="en-US" sz="800" i="0" u="none" strike="noStrike" baseline="0" dirty="0" err="1">
                <a:latin typeface="Gotham Black"/>
              </a:rPr>
              <a:t>Kruijff</a:t>
            </a:r>
            <a:r>
              <a:rPr lang="en-US" sz="800" i="0" u="none" strike="noStrike" baseline="0" dirty="0">
                <a:latin typeface="Gotham Black"/>
              </a:rPr>
              <a:t>, E., Bowman, D. A., McMahan, R. P., &amp; </a:t>
            </a:r>
            <a:r>
              <a:rPr lang="en-US" sz="800" i="0" u="none" strike="noStrike" baseline="0" dirty="0" err="1">
                <a:latin typeface="Gotham Black"/>
              </a:rPr>
              <a:t>Poupyrev</a:t>
            </a:r>
            <a:r>
              <a:rPr lang="en-US" sz="800" i="0" u="none" strike="noStrike" baseline="0" dirty="0">
                <a:latin typeface="Gotham Black"/>
              </a:rPr>
              <a:t>, I. (2017). 3D User Interfaces: Theory and Practice. Addison-Wesley Professional.</a:t>
            </a:r>
          </a:p>
          <a:p>
            <a:pPr marL="457200" indent="-457200">
              <a:buNone/>
            </a:pPr>
            <a:r>
              <a:rPr lang="en-US" sz="800" b="1" dirty="0">
                <a:latin typeface="Gotham Black"/>
              </a:rPr>
              <a:t>[17] </a:t>
            </a:r>
            <a:r>
              <a:rPr lang="en-US" sz="800" dirty="0">
                <a:latin typeface="Gotham Black"/>
              </a:rPr>
              <a:t>Larsen, O. F. P., </a:t>
            </a:r>
            <a:r>
              <a:rPr lang="en-US" sz="800" dirty="0" err="1">
                <a:latin typeface="Gotham Black"/>
              </a:rPr>
              <a:t>Tresselt</a:t>
            </a:r>
            <a:r>
              <a:rPr lang="en-US" sz="800" dirty="0">
                <a:latin typeface="Gotham Black"/>
              </a:rPr>
              <a:t>, W. G., Lorenz, E. A., Holt, T., </a:t>
            </a:r>
            <a:r>
              <a:rPr lang="en-US" sz="800" dirty="0" err="1">
                <a:latin typeface="Gotham Black"/>
              </a:rPr>
              <a:t>Sandstrak</a:t>
            </a:r>
            <a:r>
              <a:rPr lang="en-US" sz="800" dirty="0">
                <a:latin typeface="Gotham Black"/>
              </a:rPr>
              <a:t>, G., Hansen, T. I., Su, X., &amp; Holt, A. (2024). A method for synchronized use of EEG and eye tracking in fully immersive VR. Frontiers in Human Neuroscience, 18, 1347974. https://doi.org/10.3389/fnhum.2024.1347974</a:t>
            </a:r>
          </a:p>
          <a:p>
            <a:pPr marL="457200" indent="-457200">
              <a:buNone/>
            </a:pPr>
            <a:r>
              <a:rPr lang="en-US" sz="800" b="1" dirty="0">
                <a:latin typeface="Gotham Black"/>
              </a:rPr>
              <a:t>[18] </a:t>
            </a:r>
            <a:r>
              <a:rPr lang="en-US" sz="800" dirty="0">
                <a:latin typeface="Gotham Black"/>
              </a:rPr>
              <a:t>Lin, W., Du, L., Harris-Adamson, C., Barr, A., &amp; Rempel, D. (2017). Design of hand gestures for manipulating objects in virtual reality. In M. </a:t>
            </a:r>
            <a:r>
              <a:rPr lang="en-US" sz="800" dirty="0" err="1">
                <a:latin typeface="Gotham Black"/>
              </a:rPr>
              <a:t>Kurosu</a:t>
            </a:r>
            <a:r>
              <a:rPr lang="en-US" sz="800" dirty="0">
                <a:latin typeface="Gotham Black"/>
              </a:rPr>
              <a:t> (Ed.), Human-Computer Interaction. Theories, Methods, and Human Issues: 19th International Conference, HCI Interna-</a:t>
            </a:r>
            <a:r>
              <a:rPr lang="en-US" sz="800" dirty="0" err="1">
                <a:latin typeface="Gotham Black"/>
              </a:rPr>
              <a:t>tional</a:t>
            </a:r>
            <a:r>
              <a:rPr lang="en-US" sz="800" dirty="0">
                <a:latin typeface="Gotham Black"/>
              </a:rPr>
              <a:t> 2017, Vancouver, BC, Canada, July 9-14, 2017, Proceedings, Part I (pp. 584–592). Springer International Publishing. https://doi.org/10.1007/978-3-319-58071-5_44</a:t>
            </a:r>
          </a:p>
          <a:p>
            <a:pPr marL="457200" indent="-457200">
              <a:buNone/>
            </a:pPr>
            <a:r>
              <a:rPr lang="en-US" sz="800" b="1" dirty="0">
                <a:latin typeface="Gotham Black"/>
              </a:rPr>
              <a:t>[19] </a:t>
            </a:r>
            <a:r>
              <a:rPr lang="en-US" sz="800" dirty="0">
                <a:latin typeface="Gotham Black"/>
              </a:rPr>
              <a:t>Lopez Luro, F., &amp; </a:t>
            </a:r>
            <a:r>
              <a:rPr lang="en-US" sz="800" dirty="0" err="1">
                <a:latin typeface="Gotham Black"/>
              </a:rPr>
              <a:t>Sundstedt</a:t>
            </a:r>
            <a:r>
              <a:rPr lang="en-US" sz="800" dirty="0">
                <a:latin typeface="Gotham Black"/>
              </a:rPr>
              <a:t>, V. (2019). A comparative study of eye tracking and hand control-</a:t>
            </a:r>
            <a:r>
              <a:rPr lang="en-US" sz="800" dirty="0" err="1">
                <a:latin typeface="Gotham Black"/>
              </a:rPr>
              <a:t>ler</a:t>
            </a:r>
            <a:r>
              <a:rPr lang="en-US" sz="800" dirty="0">
                <a:latin typeface="Gotham Black"/>
              </a:rPr>
              <a:t> for aiming tasks in virtual reality. In ETRA '19: Proceedings of the 11th ACM Symposium on Eye Tracking Research &amp; Applications (Article No. 68, pp. 1–9). ACM. https://doi.org/10.1145/3317956.3318153</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1C3CA9AD-D80A-215B-2182-46AA35AFFEBD}"/>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DE6D9839-30EC-3172-2946-A910AE76714A}"/>
              </a:ext>
            </a:extLst>
          </p:cNvPr>
          <p:cNvSpPr txBox="1"/>
          <p:nvPr/>
        </p:nvSpPr>
        <p:spPr>
          <a:xfrm>
            <a:off x="4830792" y="1595416"/>
            <a:ext cx="3014216" cy="3858942"/>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[20]</a:t>
            </a:r>
            <a:r>
              <a:rPr lang="en-US" sz="800" i="0" u="none" strike="noStrike" baseline="0" dirty="0">
                <a:latin typeface="Gotham Black"/>
              </a:rPr>
              <a:t> Luong, T., Cheng, Y. F., </a:t>
            </a:r>
            <a:r>
              <a:rPr lang="en-US" sz="800" i="0" u="none" strike="noStrike" baseline="0" dirty="0" err="1">
                <a:latin typeface="Gotham Black"/>
              </a:rPr>
              <a:t>Mobus</a:t>
            </a:r>
            <a:r>
              <a:rPr lang="en-US" sz="800" i="0" u="none" strike="noStrike" baseline="0" dirty="0">
                <a:latin typeface="Gotham Black"/>
              </a:rPr>
              <a:t>, M., Fender, A., &amp; </a:t>
            </a:r>
            <a:r>
              <a:rPr lang="en-US" sz="800" i="0" u="none" strike="noStrike" baseline="0" dirty="0" err="1">
                <a:latin typeface="Gotham Black"/>
              </a:rPr>
              <a:t>Holz</a:t>
            </a:r>
            <a:r>
              <a:rPr lang="en-US" sz="800" i="0" u="none" strike="noStrike" baseline="0" dirty="0">
                <a:latin typeface="Gotham Black"/>
              </a:rPr>
              <a:t>, C. (2023). Controllers or Bare Hands? A Controlled Evaluation of Input Techniques on Interaction Performance and Exertion in Virtual Reality. IEEE Transactions on Visualization and Computer Graphics, 29(11), 4633-4642.</a:t>
            </a:r>
          </a:p>
          <a:p>
            <a:pPr marL="457200" indent="-457200">
              <a:lnSpc>
                <a:spcPct val="150000"/>
              </a:lnSpc>
              <a:buNone/>
            </a:pPr>
            <a:r>
              <a:rPr lang="en-US" sz="800" b="1" i="0" u="none" strike="noStrike" baseline="0" dirty="0">
                <a:latin typeface="Gotham Black"/>
              </a:rPr>
              <a:t>[21]</a:t>
            </a:r>
            <a:r>
              <a:rPr lang="en-US" sz="800" i="0" u="none" strike="noStrike" baseline="0" dirty="0">
                <a:latin typeface="Gotham Black"/>
              </a:rPr>
              <a:t> Oviatt, S. (1999). Mutual disambiguation of recognition errors in a multimodal architecture. In CHI '99 - Proceedings of the SIGCHI conference on Human Factors in Computing Systems (pp. 576-583). Association for Computing Machinery (ACM). https://doi.org/10.1145/302979.303163</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[22] </a:t>
            </a:r>
            <a:r>
              <a:rPr lang="en-US" sz="800" kern="100" dirty="0">
                <a:effectLst/>
                <a:latin typeface="Gotham Black"/>
                <a:ea typeface="Calibri" panose="020F0502020204030204" pitchFamily="34" charset="0"/>
                <a:cs typeface="Times New Roman" panose="02020603050405020304" pitchFamily="18" charset="0"/>
              </a:rPr>
              <a:t>Perret, J., &amp; Vander </a:t>
            </a:r>
            <a:r>
              <a:rPr lang="en-US" sz="800" kern="100" dirty="0" err="1">
                <a:effectLst/>
                <a:latin typeface="Gotham Black"/>
                <a:ea typeface="Calibri" panose="020F0502020204030204" pitchFamily="34" charset="0"/>
                <a:cs typeface="Times New Roman" panose="02020603050405020304" pitchFamily="18" charset="0"/>
              </a:rPr>
              <a:t>Poorten</a:t>
            </a:r>
            <a:r>
              <a:rPr lang="en-US" sz="800" kern="100" dirty="0">
                <a:effectLst/>
                <a:latin typeface="Gotham Black"/>
                <a:ea typeface="Calibri" panose="020F0502020204030204" pitchFamily="34" charset="0"/>
                <a:cs typeface="Times New Roman" panose="02020603050405020304" pitchFamily="18" charset="0"/>
              </a:rPr>
              <a:t>, E. B. (2018). Touching Virtual Reality: A Review of Haptic Gloves. Conference Paper, June 2018. </a:t>
            </a:r>
            <a:r>
              <a:rPr lang="en-US" sz="800" kern="100" dirty="0" err="1">
                <a:effectLst/>
                <a:latin typeface="Gotham Black"/>
                <a:ea typeface="Calibri" panose="020F0502020204030204" pitchFamily="34" charset="0"/>
                <a:cs typeface="Times New Roman" panose="02020603050405020304" pitchFamily="18" charset="0"/>
              </a:rPr>
              <a:t>Haption</a:t>
            </a:r>
            <a:r>
              <a:rPr lang="en-US" sz="800" kern="100" dirty="0">
                <a:effectLst/>
                <a:latin typeface="Gotham Black"/>
                <a:ea typeface="Calibri" panose="020F0502020204030204" pitchFamily="34" charset="0"/>
                <a:cs typeface="Times New Roman" panose="02020603050405020304" pitchFamily="18" charset="0"/>
              </a:rPr>
              <a:t> GmbH, Aachen, Germany; Department of Mechanical Engineering, KU Leuven, Belgium. Retrieved from https://www.researchgate.net/publication/324562855</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[23] </a:t>
            </a:r>
            <a:r>
              <a:rPr lang="en-US" sz="800" kern="100" dirty="0" err="1">
                <a:effectLst/>
                <a:latin typeface="Gotham Black"/>
                <a:ea typeface="Calibri" panose="020F0502020204030204" pitchFamily="34" charset="0"/>
                <a:cs typeface="Times New Roman" panose="02020603050405020304" pitchFamily="18" charset="0"/>
              </a:rPr>
              <a:t>Piumsomboon</a:t>
            </a:r>
            <a:r>
              <a:rPr lang="en-US" sz="800" kern="100" dirty="0">
                <a:effectLst/>
                <a:latin typeface="Gotham Black"/>
                <a:ea typeface="Calibri" panose="020F0502020204030204" pitchFamily="34" charset="0"/>
                <a:cs typeface="Times New Roman" panose="02020603050405020304" pitchFamily="18" charset="0"/>
              </a:rPr>
              <a:t>, T., Lee, G. A., Lindeman, R. W., &amp; </a:t>
            </a:r>
            <a:r>
              <a:rPr lang="en-US" sz="800" kern="100" dirty="0" err="1">
                <a:effectLst/>
                <a:latin typeface="Gotham Black"/>
                <a:ea typeface="Calibri" panose="020F0502020204030204" pitchFamily="34" charset="0"/>
                <a:cs typeface="Times New Roman" panose="02020603050405020304" pitchFamily="18" charset="0"/>
              </a:rPr>
              <a:t>Billinghurst</a:t>
            </a:r>
            <a:r>
              <a:rPr lang="en-US" sz="800" kern="100" dirty="0">
                <a:effectLst/>
                <a:latin typeface="Gotham Black"/>
                <a:ea typeface="Calibri" panose="020F0502020204030204" pitchFamily="34" charset="0"/>
                <a:cs typeface="Times New Roman" panose="02020603050405020304" pitchFamily="18" charset="0"/>
              </a:rPr>
              <a:t>, M. (2017). Exploring natural eye-gaze-based interaction for immersive virtual reality. In Proceedings of the 2017 IEEE Symposium on 3D User Interfaces (3DUI) (pp. 1-10). IEEE. https://doi.org/10.1109/3DUI.2017.7893315</a:t>
            </a:r>
          </a:p>
          <a:p>
            <a:pPr marL="457200" indent="-457200">
              <a:lnSpc>
                <a:spcPct val="150000"/>
              </a:lnSpc>
              <a:buNone/>
            </a:pPr>
            <a:endParaRPr lang="en-US" sz="800" dirty="0">
              <a:latin typeface="Gotham Black"/>
            </a:endParaRPr>
          </a:p>
        </p:txBody>
      </p:sp>
      <p:sp>
        <p:nvSpPr>
          <p:cNvPr id="8" name="TextBox 7">
            <a:extLst>
              <a:ext uri="{FF2B5EF4-FFF2-40B4-BE49-F238E27FC236}">
                <a16:creationId xmlns:a16="http://schemas.microsoft.com/office/drawing/2014/main" id="{52937FDC-2280-A128-D4C9-931EF6CBE66E}"/>
              </a:ext>
            </a:extLst>
          </p:cNvPr>
          <p:cNvSpPr txBox="1"/>
          <p:nvPr/>
        </p:nvSpPr>
        <p:spPr>
          <a:xfrm>
            <a:off x="8199410" y="1516646"/>
            <a:ext cx="2786332" cy="3939540"/>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[24] </a:t>
            </a:r>
            <a:r>
              <a:rPr lang="en-US" sz="800" kern="100" dirty="0" err="1">
                <a:effectLst/>
                <a:latin typeface="Gotham Black"/>
                <a:ea typeface="Calibri" panose="020F0502020204030204" pitchFamily="34" charset="0"/>
                <a:cs typeface="Times New Roman" panose="02020603050405020304" pitchFamily="18" charset="0"/>
              </a:rPr>
              <a:t>Plöchl</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Ossandón</a:t>
            </a:r>
            <a:r>
              <a:rPr lang="en-US" sz="800" kern="100" dirty="0">
                <a:effectLst/>
                <a:latin typeface="Gotham Black"/>
                <a:ea typeface="Calibri" panose="020F0502020204030204" pitchFamily="34" charset="0"/>
                <a:cs typeface="Times New Roman" panose="02020603050405020304" pitchFamily="18" charset="0"/>
              </a:rPr>
              <a:t>, J. P., &amp; König, P. (2012). Combining EEG and eye tracking: Identification, characterization, and correction of eye movement artifacts in electroencephalographic data. </a:t>
            </a:r>
            <a:r>
              <a:rPr lang="en-US" sz="800" i="1" kern="100" dirty="0">
                <a:effectLst/>
                <a:latin typeface="Gotham Black"/>
                <a:ea typeface="Calibri" panose="020F0502020204030204" pitchFamily="34" charset="0"/>
                <a:cs typeface="Times New Roman" panose="02020603050405020304" pitchFamily="18" charset="0"/>
              </a:rPr>
              <a:t>Frontiers in Human Neuroscience, 6</a:t>
            </a:r>
            <a:r>
              <a:rPr lang="en-US" sz="800" kern="100" dirty="0">
                <a:effectLst/>
                <a:latin typeface="Gotham Black"/>
                <a:ea typeface="Calibri" panose="020F0502020204030204" pitchFamily="34" charset="0"/>
                <a:cs typeface="Times New Roman" panose="02020603050405020304" pitchFamily="18" charset="0"/>
              </a:rPr>
              <a:t>, Article 278. </a:t>
            </a:r>
            <a:r>
              <a:rPr lang="en-US" sz="800" kern="100" dirty="0">
                <a:effectLst/>
                <a:latin typeface="Gotham Black"/>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https://doi.org/10.3389/fnhum.2012.00278</a:t>
            </a:r>
            <a:endParaRPr lang="en-US" sz="800" kern="100" dirty="0">
              <a:effectLst/>
              <a:latin typeface="Gotham Black"/>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[25] </a:t>
            </a:r>
            <a:r>
              <a:rPr lang="en-US" sz="800" kern="100" dirty="0" err="1">
                <a:effectLst/>
                <a:latin typeface="Gotham Black"/>
                <a:ea typeface="Calibri" panose="020F0502020204030204" pitchFamily="34" charset="0"/>
                <a:cs typeface="Times New Roman" panose="02020603050405020304" pitchFamily="18" charset="0"/>
              </a:rPr>
              <a:t>Putze</a:t>
            </a:r>
            <a:r>
              <a:rPr lang="en-US" sz="800" kern="100" dirty="0">
                <a:effectLst/>
                <a:latin typeface="Gotham Black"/>
                <a:ea typeface="Calibri" panose="020F0502020204030204" pitchFamily="34" charset="0"/>
                <a:cs typeface="Times New Roman" panose="02020603050405020304" pitchFamily="18" charset="0"/>
              </a:rPr>
              <a:t>, F., Popp, J., </a:t>
            </a:r>
            <a:r>
              <a:rPr lang="en-US" sz="800" kern="100" dirty="0" err="1">
                <a:effectLst/>
                <a:latin typeface="Gotham Black"/>
                <a:ea typeface="Calibri" panose="020F0502020204030204" pitchFamily="34" charset="0"/>
                <a:cs typeface="Times New Roman" panose="02020603050405020304" pitchFamily="18" charset="0"/>
              </a:rPr>
              <a:t>Hild</a:t>
            </a:r>
            <a:r>
              <a:rPr lang="en-US" sz="800" kern="100" dirty="0">
                <a:effectLst/>
                <a:latin typeface="Gotham Black"/>
                <a:ea typeface="Calibri" panose="020F0502020204030204" pitchFamily="34" charset="0"/>
                <a:cs typeface="Times New Roman" panose="02020603050405020304" pitchFamily="18" charset="0"/>
              </a:rPr>
              <a:t>, J., </a:t>
            </a:r>
            <a:r>
              <a:rPr lang="en-US" sz="800" kern="100" dirty="0" err="1">
                <a:effectLst/>
                <a:latin typeface="Gotham Black"/>
                <a:ea typeface="Calibri" panose="020F0502020204030204" pitchFamily="34" charset="0"/>
                <a:cs typeface="Times New Roman" panose="02020603050405020304" pitchFamily="18" charset="0"/>
              </a:rPr>
              <a:t>Beyerer</a:t>
            </a:r>
            <a:r>
              <a:rPr lang="en-US" sz="800" kern="100" dirty="0">
                <a:effectLst/>
                <a:latin typeface="Gotham Black"/>
                <a:ea typeface="Calibri" panose="020F0502020204030204" pitchFamily="34" charset="0"/>
                <a:cs typeface="Times New Roman" panose="02020603050405020304" pitchFamily="18" charset="0"/>
              </a:rPr>
              <a:t>, J., &amp; Schultz, T. (2016). Intervention-Free Selection using EEG and Eye Tracking. In </a:t>
            </a:r>
            <a:r>
              <a:rPr lang="en-US" sz="800" i="1" kern="100" dirty="0">
                <a:effectLst/>
                <a:latin typeface="Gotham Black"/>
                <a:ea typeface="Calibri" panose="020F0502020204030204" pitchFamily="34" charset="0"/>
                <a:cs typeface="Times New Roman" panose="02020603050405020304" pitchFamily="18" charset="0"/>
              </a:rPr>
              <a:t>Proceedings of the 18th ACM International Conference on Multimodal Interaction</a:t>
            </a:r>
            <a:r>
              <a:rPr lang="en-US" sz="800" kern="100" dirty="0">
                <a:effectLst/>
                <a:latin typeface="Gotham Black"/>
                <a:ea typeface="Calibri" panose="020F0502020204030204" pitchFamily="34" charset="0"/>
                <a:cs typeface="Times New Roman" panose="02020603050405020304" pitchFamily="18" charset="0"/>
              </a:rPr>
              <a:t> (ICMI '16), Tokyo, Japan. ACM. https://doi.org/10.1145/2993148.2993199</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[26] </a:t>
            </a:r>
            <a:r>
              <a:rPr lang="en-US" sz="800" kern="100" dirty="0">
                <a:effectLst/>
                <a:latin typeface="Gotham Black"/>
                <a:ea typeface="Calibri" panose="020F0502020204030204" pitchFamily="34" charset="0"/>
                <a:cs typeface="Times New Roman" panose="02020603050405020304" pitchFamily="18" charset="0"/>
              </a:rPr>
              <a:t>Rayner, K. (1998). Eye movements in reading and information processing: 20 years of research. </a:t>
            </a:r>
            <a:r>
              <a:rPr lang="en-US" sz="800" i="1" kern="100" dirty="0">
                <a:effectLst/>
                <a:latin typeface="Gotham Black"/>
                <a:ea typeface="Calibri" panose="020F0502020204030204" pitchFamily="34" charset="0"/>
                <a:cs typeface="Times New Roman" panose="02020603050405020304" pitchFamily="18" charset="0"/>
              </a:rPr>
              <a:t>Psychological Bulletin, 124</a:t>
            </a:r>
            <a:r>
              <a:rPr lang="en-US" sz="800" kern="100" dirty="0">
                <a:effectLst/>
                <a:latin typeface="Gotham Black"/>
                <a:ea typeface="Calibri" panose="020F0502020204030204" pitchFamily="34" charset="0"/>
                <a:cs typeface="Times New Roman" panose="02020603050405020304" pitchFamily="18" charset="0"/>
              </a:rPr>
              <a:t>(3), 372–422. https://doi.org/10.1037/0033-2909.124.3.372</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[27] </a:t>
            </a:r>
            <a:r>
              <a:rPr lang="en-US" sz="800" kern="100" dirty="0">
                <a:effectLst/>
                <a:latin typeface="Gotham Black"/>
                <a:ea typeface="Calibri" panose="020F0502020204030204" pitchFamily="34" charset="0"/>
                <a:cs typeface="Times New Roman" panose="02020603050405020304" pitchFamily="18" charset="0"/>
              </a:rPr>
              <a:t>Rosenfeld, R., D. Olsen, and A. </a:t>
            </a:r>
            <a:r>
              <a:rPr lang="en-US" sz="800" kern="100" dirty="0" err="1">
                <a:effectLst/>
                <a:latin typeface="Gotham Black"/>
                <a:ea typeface="Calibri" panose="020F0502020204030204" pitchFamily="34" charset="0"/>
                <a:cs typeface="Times New Roman" panose="02020603050405020304" pitchFamily="18" charset="0"/>
              </a:rPr>
              <a:t>Rudnicky</a:t>
            </a:r>
            <a:r>
              <a:rPr lang="en-US" sz="800" kern="100" dirty="0">
                <a:effectLst/>
                <a:latin typeface="Gotham Black"/>
                <a:ea typeface="Calibri" panose="020F0502020204030204" pitchFamily="34" charset="0"/>
                <a:cs typeface="Times New Roman" panose="02020603050405020304" pitchFamily="18" charset="0"/>
              </a:rPr>
              <a:t> (2001). “Universal Speech Interface.” </a:t>
            </a:r>
            <a:r>
              <a:rPr lang="en-US" sz="800" i="1" kern="100" dirty="0">
                <a:effectLst/>
                <a:latin typeface="Gotham Black"/>
                <a:ea typeface="Calibri" panose="020F0502020204030204" pitchFamily="34" charset="0"/>
                <a:cs typeface="Times New Roman" panose="02020603050405020304" pitchFamily="18" charset="0"/>
              </a:rPr>
              <a:t>Interactions 8(6): 33-44.</a:t>
            </a:r>
            <a:r>
              <a:rPr lang="en-US" sz="800" kern="100" dirty="0">
                <a:effectLst/>
                <a:latin typeface="Gotham Black"/>
                <a:ea typeface="Calibri" panose="020F0502020204030204" pitchFamily="34" charset="0"/>
                <a:cs typeface="Times New Roman" panose="02020603050405020304" pitchFamily="18" charset="0"/>
              </a:rPr>
              <a:t> </a:t>
            </a:r>
            <a:endParaRPr lang="en-US" sz="800" b="0" i="0" u="none" strike="noStrike" baseline="0" dirty="0">
              <a:latin typeface="Gotham Black"/>
            </a:endParaRPr>
          </a:p>
          <a:p>
            <a:pPr algn="l"/>
            <a:endParaRPr lang="en-US" sz="800" dirty="0">
              <a:latin typeface="Gotham Black"/>
            </a:endParaRPr>
          </a:p>
        </p:txBody>
      </p:sp>
    </p:spTree>
    <p:extLst>
      <p:ext uri="{BB962C8B-B14F-4D97-AF65-F5344CB8AC3E}">
        <p14:creationId xmlns:p14="http://schemas.microsoft.com/office/powerpoint/2010/main" val="2447794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F1601-0779-5625-D461-A83F896A5BE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37AB-5EC4-8EF5-82FE-F047CE324FE0}"/>
              </a:ext>
            </a:extLst>
          </p:cNvPr>
          <p:cNvSpPr>
            <a:spLocks noGrp="1"/>
          </p:cNvSpPr>
          <p:nvPr>
            <p:ph type="body" sz="quarter" idx="10"/>
          </p:nvPr>
        </p:nvSpPr>
        <p:spPr>
          <a:xfrm>
            <a:off x="957532" y="1516646"/>
            <a:ext cx="3518858" cy="3692105"/>
          </a:xfrm>
        </p:spPr>
        <p:txBody>
          <a:bodyPr/>
          <a:lstStyle/>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[28] </a:t>
            </a:r>
            <a:r>
              <a:rPr lang="en-US" sz="800" kern="100" dirty="0">
                <a:effectLst/>
                <a:latin typeface="Gotham Black"/>
                <a:ea typeface="Calibri" panose="020F0502020204030204" pitchFamily="34" charset="0"/>
                <a:cs typeface="Times New Roman" panose="02020603050405020304" pitchFamily="18" charset="0"/>
              </a:rPr>
              <a:t>Whitmire, E. (2018). High-Fidelity Interaction for Virtual and Augmented Reality. In </a:t>
            </a:r>
            <a:r>
              <a:rPr lang="en-US" sz="800" i="1" kern="100" dirty="0">
                <a:effectLst/>
                <a:latin typeface="Gotham Black"/>
                <a:ea typeface="Calibri" panose="020F0502020204030204" pitchFamily="34" charset="0"/>
                <a:cs typeface="Times New Roman" panose="02020603050405020304" pitchFamily="18" charset="0"/>
              </a:rPr>
              <a:t>2018 IEEE Conference on Virtual Reality and 3D User Interfaces</a:t>
            </a:r>
            <a:r>
              <a:rPr lang="en-US" sz="800" kern="100" dirty="0">
                <a:effectLst/>
                <a:latin typeface="Gotham Black"/>
                <a:ea typeface="Calibri" panose="020F0502020204030204" pitchFamily="34" charset="0"/>
                <a:cs typeface="Times New Roman" panose="02020603050405020304" pitchFamily="18" charset="0"/>
              </a:rPr>
              <a:t> (pp. 796-798). Reutlingen, Germany: IEEE. https://doi.org/10.1109/VR.2018.8446520</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[29] </a:t>
            </a:r>
            <a:r>
              <a:rPr lang="en-US" sz="800" kern="100" dirty="0" err="1">
                <a:effectLst/>
                <a:latin typeface="Gotham Black"/>
                <a:ea typeface="Calibri" panose="020F0502020204030204" pitchFamily="34" charset="0"/>
                <a:cs typeface="Times New Roman" panose="02020603050405020304" pitchFamily="18" charset="0"/>
              </a:rPr>
              <a:t>Wolpaw</a:t>
            </a:r>
            <a:r>
              <a:rPr lang="en-US" sz="800" kern="100" dirty="0">
                <a:effectLst/>
                <a:latin typeface="Gotham Black"/>
                <a:ea typeface="Calibri" panose="020F0502020204030204" pitchFamily="34" charset="0"/>
                <a:cs typeface="Times New Roman" panose="02020603050405020304" pitchFamily="18" charset="0"/>
              </a:rPr>
              <a:t>, J. R., </a:t>
            </a:r>
            <a:r>
              <a:rPr lang="en-US" sz="800" kern="100" dirty="0" err="1">
                <a:effectLst/>
                <a:latin typeface="Gotham Black"/>
                <a:ea typeface="Calibri" panose="020F0502020204030204" pitchFamily="34" charset="0"/>
                <a:cs typeface="Times New Roman" panose="02020603050405020304" pitchFamily="18" charset="0"/>
              </a:rPr>
              <a:t>Birbaumer</a:t>
            </a:r>
            <a:r>
              <a:rPr lang="en-US" sz="800" kern="100" dirty="0">
                <a:effectLst/>
                <a:latin typeface="Gotham Black"/>
                <a:ea typeface="Calibri" panose="020F0502020204030204" pitchFamily="34" charset="0"/>
                <a:cs typeface="Times New Roman" panose="02020603050405020304" pitchFamily="18" charset="0"/>
              </a:rPr>
              <a:t>, N., McFarland, D. J., </a:t>
            </a:r>
            <a:r>
              <a:rPr lang="en-US" sz="800" kern="100" dirty="0" err="1">
                <a:effectLst/>
                <a:latin typeface="Gotham Black"/>
                <a:ea typeface="Calibri" panose="020F0502020204030204" pitchFamily="34" charset="0"/>
                <a:cs typeface="Times New Roman" panose="02020603050405020304" pitchFamily="18" charset="0"/>
              </a:rPr>
              <a:t>Pfurtscheller</a:t>
            </a:r>
            <a:r>
              <a:rPr lang="en-US" sz="800" kern="100" dirty="0">
                <a:effectLst/>
                <a:latin typeface="Gotham Black"/>
                <a:ea typeface="Calibri" panose="020F0502020204030204" pitchFamily="34" charset="0"/>
                <a:cs typeface="Times New Roman" panose="02020603050405020304" pitchFamily="18" charset="0"/>
              </a:rPr>
              <a:t>, G., &amp; Vaughan, T. M. (2002). Brain-computer interfaces for communication and control. </a:t>
            </a:r>
            <a:r>
              <a:rPr lang="en-US" sz="800" i="1" kern="100" dirty="0">
                <a:effectLst/>
                <a:latin typeface="Gotham Black"/>
                <a:ea typeface="Calibri" panose="020F0502020204030204" pitchFamily="34" charset="0"/>
                <a:cs typeface="Times New Roman" panose="02020603050405020304" pitchFamily="18" charset="0"/>
              </a:rPr>
              <a:t>Clinical Neurophysiology, 113</a:t>
            </a:r>
            <a:r>
              <a:rPr lang="en-US" sz="800" kern="100" dirty="0">
                <a:effectLst/>
                <a:latin typeface="Gotham Black"/>
                <a:ea typeface="Calibri" panose="020F0502020204030204" pitchFamily="34" charset="0"/>
                <a:cs typeface="Times New Roman" panose="02020603050405020304" pitchFamily="18" charset="0"/>
              </a:rPr>
              <a:t>(6), 767–791. https://doi.org/10.1016/S1388-2457(02)00057-3</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[30] </a:t>
            </a:r>
            <a:r>
              <a:rPr lang="en-US" sz="800" kern="100" dirty="0">
                <a:effectLst/>
                <a:latin typeface="Gotham Black"/>
                <a:ea typeface="Calibri" panose="020F0502020204030204" pitchFamily="34" charset="0"/>
                <a:cs typeface="Times New Roman" panose="02020603050405020304" pitchFamily="18" charset="0"/>
              </a:rPr>
              <a:t>Zander, T. O., </a:t>
            </a:r>
            <a:r>
              <a:rPr lang="en-US" sz="800" kern="100" dirty="0" err="1">
                <a:effectLst/>
                <a:latin typeface="Gotham Black"/>
                <a:ea typeface="Calibri" panose="020F0502020204030204" pitchFamily="34" charset="0"/>
                <a:cs typeface="Times New Roman" panose="02020603050405020304" pitchFamily="18" charset="0"/>
              </a:rPr>
              <a:t>Gärtner</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Kothe</a:t>
            </a:r>
            <a:r>
              <a:rPr lang="en-US" sz="800" kern="100" dirty="0">
                <a:effectLst/>
                <a:latin typeface="Gotham Black"/>
                <a:ea typeface="Calibri" panose="020F0502020204030204" pitchFamily="34" charset="0"/>
                <a:cs typeface="Times New Roman" panose="02020603050405020304" pitchFamily="18" charset="0"/>
              </a:rPr>
              <a:t>, C., &amp; </a:t>
            </a:r>
            <a:r>
              <a:rPr lang="en-US" sz="800" kern="100" dirty="0" err="1">
                <a:effectLst/>
                <a:latin typeface="Gotham Black"/>
                <a:ea typeface="Calibri" panose="020F0502020204030204" pitchFamily="34" charset="0"/>
                <a:cs typeface="Times New Roman" panose="02020603050405020304" pitchFamily="18" charset="0"/>
              </a:rPr>
              <a:t>Vilimek</a:t>
            </a:r>
            <a:r>
              <a:rPr lang="en-US" sz="800" kern="100" dirty="0">
                <a:effectLst/>
                <a:latin typeface="Gotham Black"/>
                <a:ea typeface="Calibri" panose="020F0502020204030204" pitchFamily="34" charset="0"/>
                <a:cs typeface="Times New Roman" panose="02020603050405020304" pitchFamily="18" charset="0"/>
              </a:rPr>
              <a:t>, R. (2011). Combining Eye Gaze Input With a Brain–Computer Interface for Touchless Human–Computer Interaction. </a:t>
            </a:r>
            <a:r>
              <a:rPr lang="en-US" sz="800" i="1" kern="100" dirty="0">
                <a:effectLst/>
                <a:latin typeface="Gotham Black"/>
                <a:ea typeface="Calibri" panose="020F0502020204030204" pitchFamily="34" charset="0"/>
                <a:cs typeface="Times New Roman" panose="02020603050405020304" pitchFamily="18" charset="0"/>
              </a:rPr>
              <a:t>International Journal of Human-Computer Interaction, 27</a:t>
            </a:r>
            <a:r>
              <a:rPr lang="en-US" sz="800" kern="100" dirty="0">
                <a:effectLst/>
                <a:latin typeface="Gotham Black"/>
                <a:ea typeface="Calibri" panose="020F0502020204030204" pitchFamily="34" charset="0"/>
                <a:cs typeface="Times New Roman" panose="02020603050405020304" pitchFamily="18" charset="0"/>
              </a:rPr>
              <a:t>(1), 38-51. https://doi.org/10.1080/10447318.2011.535752</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[31] </a:t>
            </a:r>
            <a:r>
              <a:rPr lang="en-US" sz="800" kern="100" dirty="0">
                <a:effectLst/>
                <a:latin typeface="Gotham Black"/>
                <a:ea typeface="Calibri" panose="020F0502020204030204" pitchFamily="34" charset="0"/>
                <a:cs typeface="Times New Roman" panose="02020603050405020304" pitchFamily="18" charset="0"/>
              </a:rPr>
              <a:t>Zhai, S. (1995). “Human Performance in Six Degree of Freedom Input Control.” </a:t>
            </a:r>
            <a:r>
              <a:rPr lang="en-US" sz="800" i="1" kern="100" dirty="0">
                <a:effectLst/>
                <a:latin typeface="Gotham Black"/>
                <a:ea typeface="Calibri" panose="020F0502020204030204" pitchFamily="34" charset="0"/>
                <a:cs typeface="Times New Roman" panose="02020603050405020304" pitchFamily="18" charset="0"/>
              </a:rPr>
              <a:t>PhD Dissertation</a:t>
            </a:r>
            <a:r>
              <a:rPr lang="en-US" sz="800" kern="100" dirty="0">
                <a:effectLst/>
                <a:latin typeface="Gotham Black"/>
                <a:ea typeface="Calibri" panose="020F0502020204030204" pitchFamily="34" charset="0"/>
                <a:cs typeface="Times New Roman" panose="02020603050405020304" pitchFamily="18" charset="0"/>
              </a:rPr>
              <a:t>, Department of Computer Science, University of Toronto</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3DF8913B-0659-E07D-52A1-3632274AF08E}"/>
              </a:ext>
            </a:extLst>
          </p:cNvPr>
          <p:cNvSpPr txBox="1"/>
          <p:nvPr/>
        </p:nvSpPr>
        <p:spPr>
          <a:xfrm>
            <a:off x="957532" y="914400"/>
            <a:ext cx="3666226" cy="738664"/>
          </a:xfrm>
          <a:prstGeom prst="rect">
            <a:avLst/>
          </a:prstGeom>
        </p:spPr>
        <p:txBody>
          <a:bodyPr wrap="square" lIns="0" tIns="0" rIns="0" bIns="0" rtlCol="0" anchor="t" anchorCtr="0">
            <a:spAutoFit/>
          </a:bodyPr>
          <a:lstStyle/>
          <a:p>
            <a:r>
              <a:rPr lang="en-US" sz="2400" b="1" dirty="0">
                <a:latin typeface="Gotham Black"/>
              </a:rPr>
              <a:t>REFERNCES</a:t>
            </a:r>
          </a:p>
          <a:p>
            <a:pPr algn="l"/>
            <a:endParaRPr lang="en-US" sz="2400" dirty="0">
              <a:latin typeface="Gotham Black"/>
            </a:endParaRPr>
          </a:p>
        </p:txBody>
      </p:sp>
    </p:spTree>
    <p:extLst>
      <p:ext uri="{BB962C8B-B14F-4D97-AF65-F5344CB8AC3E}">
        <p14:creationId xmlns:p14="http://schemas.microsoft.com/office/powerpoint/2010/main" val="34987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DCB3B-43F2-48A6-1C3C-6E1BB04D80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BCD3E-2A80-C3A3-7B3B-81B54314D5AA}"/>
              </a:ext>
            </a:extLst>
          </p:cNvPr>
          <p:cNvSpPr>
            <a:spLocks noGrp="1"/>
          </p:cNvSpPr>
          <p:nvPr>
            <p:ph type="body" sz="quarter" idx="10"/>
          </p:nvPr>
        </p:nvSpPr>
        <p:spPr>
          <a:xfrm>
            <a:off x="1104900" y="1728206"/>
            <a:ext cx="5501962" cy="4648200"/>
          </a:xfrm>
        </p:spPr>
        <p:txBody>
          <a:bodyPr/>
          <a:lstStyle/>
          <a:p>
            <a:pPr>
              <a:buFont typeface="Wingdings" panose="05000000000000000000" pitchFamily="2" charset="2"/>
              <a:buChar char="Ø"/>
            </a:pPr>
            <a:r>
              <a:rPr lang="en-US" b="1" u="sng" dirty="0"/>
              <a:t>The BCI Solution</a:t>
            </a:r>
          </a:p>
          <a:p>
            <a:pPr lvl="1">
              <a:buFont typeface="Wingdings" panose="05000000000000000000" pitchFamily="2" charset="2"/>
              <a:buChar char="Ø"/>
            </a:pPr>
            <a:r>
              <a:rPr lang="en-US" dirty="0"/>
              <a:t>Industry research and</a:t>
            </a:r>
            <a:r>
              <a:rPr lang="en-US" i="1" dirty="0"/>
              <a:t> Towards Brain-Computer Interfaces</a:t>
            </a:r>
            <a:r>
              <a:rPr lang="en-US" dirty="0"/>
              <a:t> </a:t>
            </a:r>
          </a:p>
          <a:p>
            <a:pPr lvl="1">
              <a:buFont typeface="Wingdings" panose="05000000000000000000" pitchFamily="2" charset="2"/>
              <a:buChar char="Ø"/>
            </a:pPr>
            <a:r>
              <a:rPr lang="en-US" dirty="0"/>
              <a:t>Existing but limited research for BCI selection in VR</a:t>
            </a:r>
          </a:p>
          <a:p>
            <a:pPr lvl="1">
              <a:buFont typeface="Wingdings" panose="05000000000000000000" pitchFamily="2" charset="2"/>
              <a:buChar char="Ø"/>
            </a:pPr>
            <a:r>
              <a:rPr lang="en-US" dirty="0"/>
              <a:t>Eye-movement artifacts found in EEG stream to build artifact correction methods </a:t>
            </a:r>
            <a:r>
              <a:rPr lang="en-US" b="1" dirty="0"/>
              <a:t>[21]</a:t>
            </a:r>
          </a:p>
          <a:p>
            <a:pPr lvl="1">
              <a:buFont typeface="Wingdings" panose="05000000000000000000" pitchFamily="2" charset="2"/>
              <a:buChar char="Ø"/>
            </a:pPr>
            <a:r>
              <a:rPr lang="en-US" dirty="0"/>
              <a:t>Using VR as a medium to simulate environments for recording EEG data</a:t>
            </a:r>
          </a:p>
          <a:p>
            <a:pPr lvl="1"/>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189D664A-DF2C-C254-332B-5A0AE45560BB}"/>
              </a:ext>
            </a:extLst>
          </p:cNvPr>
          <p:cNvSpPr>
            <a:spLocks noGrp="1"/>
          </p:cNvSpPr>
          <p:nvPr>
            <p:ph type="title" idx="4294967295"/>
          </p:nvPr>
        </p:nvSpPr>
        <p:spPr>
          <a:xfrm>
            <a:off x="1104900" y="481594"/>
            <a:ext cx="9982200" cy="981075"/>
          </a:xfrm>
        </p:spPr>
        <p:txBody>
          <a:bodyPr/>
          <a:lstStyle/>
          <a:p>
            <a:r>
              <a:rPr lang="en-US" b="1" dirty="0"/>
              <a:t>Introduction - Motivation</a:t>
            </a:r>
          </a:p>
        </p:txBody>
      </p:sp>
      <p:pic>
        <p:nvPicPr>
          <p:cNvPr id="5" name="Picture 4" descr="A headphones with text and symbols&#10;&#10;Description automatically generated with medium confidence">
            <a:extLst>
              <a:ext uri="{FF2B5EF4-FFF2-40B4-BE49-F238E27FC236}">
                <a16:creationId xmlns:a16="http://schemas.microsoft.com/office/drawing/2014/main" id="{B3C0742B-3C60-7009-53DC-618DEF4547D5}"/>
              </a:ext>
            </a:extLst>
          </p:cNvPr>
          <p:cNvPicPr>
            <a:picLocks noChangeAspect="1"/>
          </p:cNvPicPr>
          <p:nvPr/>
        </p:nvPicPr>
        <p:blipFill rotWithShape="1">
          <a:blip r:embed="rId3"/>
          <a:srcRect l="8546" t="10783" r="8397" b="14650"/>
          <a:stretch/>
        </p:blipFill>
        <p:spPr>
          <a:xfrm>
            <a:off x="7058797" y="1579925"/>
            <a:ext cx="4028303" cy="2893221"/>
          </a:xfrm>
          <a:prstGeom prst="rect">
            <a:avLst/>
          </a:prstGeom>
        </p:spPr>
      </p:pic>
      <p:sp>
        <p:nvSpPr>
          <p:cNvPr id="6" name="TextBox 5">
            <a:extLst>
              <a:ext uri="{FF2B5EF4-FFF2-40B4-BE49-F238E27FC236}">
                <a16:creationId xmlns:a16="http://schemas.microsoft.com/office/drawing/2014/main" id="{2894923E-F97D-DBE1-683F-4E48777CC4BA}"/>
              </a:ext>
            </a:extLst>
          </p:cNvPr>
          <p:cNvSpPr txBox="1"/>
          <p:nvPr/>
        </p:nvSpPr>
        <p:spPr>
          <a:xfrm>
            <a:off x="7528288" y="4498069"/>
            <a:ext cx="3089320" cy="184666"/>
          </a:xfrm>
          <a:prstGeom prst="rect">
            <a:avLst/>
          </a:prstGeom>
        </p:spPr>
        <p:txBody>
          <a:bodyPr wrap="square" lIns="0" tIns="0" rIns="0" bIns="0" rtlCol="0" anchor="t" anchorCtr="0">
            <a:spAutoFit/>
          </a:bodyPr>
          <a:lstStyle/>
          <a:p>
            <a:pPr algn="ctr"/>
            <a:r>
              <a:rPr lang="en-US" sz="1200" dirty="0">
                <a:latin typeface="Gotham Black"/>
              </a:rPr>
              <a:t> </a:t>
            </a:r>
            <a:r>
              <a:rPr lang="en-US" sz="1200" dirty="0" err="1">
                <a:latin typeface="Gotham Black"/>
              </a:rPr>
              <a:t>Emotiv</a:t>
            </a:r>
            <a:r>
              <a:rPr lang="en-US" sz="1200" dirty="0">
                <a:latin typeface="Gotham Black"/>
              </a:rPr>
              <a:t> EPOC X EEG headset</a:t>
            </a:r>
          </a:p>
        </p:txBody>
      </p:sp>
    </p:spTree>
    <p:extLst>
      <p:ext uri="{BB962C8B-B14F-4D97-AF65-F5344CB8AC3E}">
        <p14:creationId xmlns:p14="http://schemas.microsoft.com/office/powerpoint/2010/main" val="309388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76AB8-13A8-4FAE-1C44-E25C55DCFE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6C78A-A231-2291-5685-4A6F978ECFB8}"/>
              </a:ext>
            </a:extLst>
          </p:cNvPr>
          <p:cNvSpPr>
            <a:spLocks noGrp="1"/>
          </p:cNvSpPr>
          <p:nvPr>
            <p:ph type="body" sz="quarter" idx="10"/>
          </p:nvPr>
        </p:nvSpPr>
        <p:spPr>
          <a:xfrm>
            <a:off x="1104900" y="1728206"/>
            <a:ext cx="6377725" cy="4648200"/>
          </a:xfrm>
        </p:spPr>
        <p:txBody>
          <a:bodyPr/>
          <a:lstStyle/>
          <a:p>
            <a:pPr>
              <a:buFont typeface="Wingdings" panose="05000000000000000000" pitchFamily="2" charset="2"/>
              <a:buChar char="Ø"/>
            </a:pPr>
            <a:r>
              <a:rPr lang="en-US" b="1" u="sng" dirty="0"/>
              <a:t>VR Controllers</a:t>
            </a:r>
            <a:r>
              <a:rPr lang="en-US" b="1" dirty="0"/>
              <a:t>	</a:t>
            </a:r>
          </a:p>
          <a:p>
            <a:pPr lvl="1">
              <a:buFont typeface="Wingdings" panose="05000000000000000000" pitchFamily="2" charset="2"/>
              <a:buChar char="Ø"/>
            </a:pPr>
            <a:r>
              <a:rPr lang="en-US" dirty="0"/>
              <a:t>Handheld devices that allow users to interact with a VE </a:t>
            </a:r>
          </a:p>
          <a:p>
            <a:pPr lvl="1">
              <a:buFont typeface="Wingdings" panose="05000000000000000000" pitchFamily="2" charset="2"/>
              <a:buChar char="Ø"/>
            </a:pPr>
            <a:r>
              <a:rPr lang="en-US" dirty="0"/>
              <a:t>Enable users to navigate through menus and select objects</a:t>
            </a:r>
          </a:p>
          <a:p>
            <a:pPr lvl="1">
              <a:buFont typeface="Wingdings" panose="05000000000000000000" pitchFamily="2" charset="2"/>
              <a:buChar char="Ø"/>
            </a:pPr>
            <a:r>
              <a:rPr lang="en-US" i="1" dirty="0"/>
              <a:t>Point-and-click</a:t>
            </a:r>
            <a:r>
              <a:rPr lang="en-US" dirty="0"/>
              <a:t> selection technique, ray casting metaphor</a:t>
            </a:r>
          </a:p>
          <a:p>
            <a:pPr lvl="1">
              <a:buFont typeface="Wingdings" panose="05000000000000000000" pitchFamily="2" charset="2"/>
              <a:buChar char="Ø"/>
            </a:pPr>
            <a:r>
              <a:rPr lang="en-US" dirty="0"/>
              <a:t> Precise control over selection and manipulation tasks, physically tiring when used for longer durations </a:t>
            </a:r>
            <a:r>
              <a:rPr lang="en-US" b="1" dirty="0"/>
              <a:t>[17]</a:t>
            </a:r>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9328592F-F1C5-04D7-A001-4E4D85C36FC0}"/>
              </a:ext>
            </a:extLst>
          </p:cNvPr>
          <p:cNvSpPr>
            <a:spLocks noGrp="1"/>
          </p:cNvSpPr>
          <p:nvPr>
            <p:ph type="title" idx="4294967295"/>
          </p:nvPr>
        </p:nvSpPr>
        <p:spPr>
          <a:xfrm>
            <a:off x="1104900" y="481594"/>
            <a:ext cx="9982200" cy="981075"/>
          </a:xfrm>
        </p:spPr>
        <p:txBody>
          <a:bodyPr/>
          <a:lstStyle/>
          <a:p>
            <a:r>
              <a:rPr lang="en-US" b="1" dirty="0"/>
              <a:t>Introduction – Input Devices</a:t>
            </a:r>
          </a:p>
        </p:txBody>
      </p:sp>
      <p:pic>
        <p:nvPicPr>
          <p:cNvPr id="1026" name="Picture 2">
            <a:extLst>
              <a:ext uri="{FF2B5EF4-FFF2-40B4-BE49-F238E27FC236}">
                <a16:creationId xmlns:a16="http://schemas.microsoft.com/office/drawing/2014/main" id="{D37B1146-0AB3-80D2-7DC3-9B8F6EE188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07" b="27288"/>
          <a:stretch/>
        </p:blipFill>
        <p:spPr bwMode="auto">
          <a:xfrm>
            <a:off x="7482625" y="2075935"/>
            <a:ext cx="3957750" cy="20512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003D4-59B8-808E-D092-3BDD7CCDDDFC}"/>
              </a:ext>
            </a:extLst>
          </p:cNvPr>
          <p:cNvSpPr txBox="1"/>
          <p:nvPr/>
        </p:nvSpPr>
        <p:spPr>
          <a:xfrm>
            <a:off x="7916840" y="4127157"/>
            <a:ext cx="3089320" cy="184666"/>
          </a:xfrm>
          <a:prstGeom prst="rect">
            <a:avLst/>
          </a:prstGeom>
        </p:spPr>
        <p:txBody>
          <a:bodyPr wrap="square" lIns="0" tIns="0" rIns="0" bIns="0" rtlCol="0" anchor="t" anchorCtr="0">
            <a:spAutoFit/>
          </a:bodyPr>
          <a:lstStyle/>
          <a:p>
            <a:pPr algn="ctr"/>
            <a:r>
              <a:rPr lang="en-US" sz="1200" dirty="0">
                <a:latin typeface="Gotham Black"/>
              </a:rPr>
              <a:t>Meta Quest Pro VR Controllers</a:t>
            </a:r>
          </a:p>
        </p:txBody>
      </p:sp>
    </p:spTree>
    <p:extLst>
      <p:ext uri="{BB962C8B-B14F-4D97-AF65-F5344CB8AC3E}">
        <p14:creationId xmlns:p14="http://schemas.microsoft.com/office/powerpoint/2010/main" val="86133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2D41C-B808-0272-5164-E7CD83F9EF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9F904-D0C8-2F9E-F266-D60665526630}"/>
              </a:ext>
            </a:extLst>
          </p:cNvPr>
          <p:cNvSpPr>
            <a:spLocks noGrp="1"/>
          </p:cNvSpPr>
          <p:nvPr>
            <p:ph type="body" sz="quarter" idx="10"/>
          </p:nvPr>
        </p:nvSpPr>
        <p:spPr>
          <a:xfrm>
            <a:off x="1104900" y="1728206"/>
            <a:ext cx="4458773" cy="4648200"/>
          </a:xfrm>
        </p:spPr>
        <p:txBody>
          <a:bodyPr/>
          <a:lstStyle/>
          <a:p>
            <a:pPr>
              <a:buFont typeface="Wingdings" panose="05000000000000000000" pitchFamily="2" charset="2"/>
              <a:buChar char="Ø"/>
            </a:pPr>
            <a:r>
              <a:rPr lang="en-US" b="1" u="sng" dirty="0"/>
              <a:t>Eye Gaze &amp; Hand Tracking</a:t>
            </a:r>
          </a:p>
          <a:p>
            <a:pPr lvl="1">
              <a:buFont typeface="Wingdings" panose="05000000000000000000" pitchFamily="2" charset="2"/>
              <a:buChar char="Ø"/>
            </a:pPr>
            <a:r>
              <a:rPr lang="en-US" dirty="0"/>
              <a:t>Eye tracking to show interest, hand gesture for intent</a:t>
            </a:r>
          </a:p>
          <a:p>
            <a:pPr lvl="1">
              <a:buFont typeface="Wingdings" panose="05000000000000000000" pitchFamily="2" charset="2"/>
              <a:buChar char="Ø"/>
            </a:pPr>
            <a:r>
              <a:rPr lang="en-US" dirty="0"/>
              <a:t>IR cameras in Meta Quest Pro HMD</a:t>
            </a:r>
          </a:p>
          <a:p>
            <a:pPr lvl="1">
              <a:buFont typeface="Wingdings" panose="05000000000000000000" pitchFamily="2" charset="2"/>
              <a:buChar char="Ø"/>
            </a:pPr>
            <a:r>
              <a:rPr lang="en-US" dirty="0"/>
              <a:t>Hand gesture – pinching, specific hand movement to specify command </a:t>
            </a:r>
            <a:r>
              <a:rPr lang="en-US" b="1" dirty="0"/>
              <a:t>[16]</a:t>
            </a:r>
          </a:p>
        </p:txBody>
      </p:sp>
      <p:sp>
        <p:nvSpPr>
          <p:cNvPr id="2" name="Title 1">
            <a:extLst>
              <a:ext uri="{FF2B5EF4-FFF2-40B4-BE49-F238E27FC236}">
                <a16:creationId xmlns:a16="http://schemas.microsoft.com/office/drawing/2014/main" id="{6CEA6BAA-83A6-B6F1-D887-5CF85DD5E078}"/>
              </a:ext>
            </a:extLst>
          </p:cNvPr>
          <p:cNvSpPr>
            <a:spLocks noGrp="1"/>
          </p:cNvSpPr>
          <p:nvPr>
            <p:ph type="title" idx="4294967295"/>
          </p:nvPr>
        </p:nvSpPr>
        <p:spPr>
          <a:xfrm>
            <a:off x="1104900" y="481594"/>
            <a:ext cx="9982200" cy="981075"/>
          </a:xfrm>
        </p:spPr>
        <p:txBody>
          <a:bodyPr/>
          <a:lstStyle/>
          <a:p>
            <a:r>
              <a:rPr lang="en-US" b="1" dirty="0"/>
              <a:t>Introduction – Input Devices</a:t>
            </a:r>
          </a:p>
        </p:txBody>
      </p:sp>
      <p:sp>
        <p:nvSpPr>
          <p:cNvPr id="4" name="AutoShape 2" descr="How You Control Apple Vision Pro With Your Eyes &amp; Hands">
            <a:extLst>
              <a:ext uri="{FF2B5EF4-FFF2-40B4-BE49-F238E27FC236}">
                <a16:creationId xmlns:a16="http://schemas.microsoft.com/office/drawing/2014/main" id="{C68E8E5B-E0D5-A0A1-927F-16CEDCDA8C02}"/>
              </a:ext>
            </a:extLst>
          </p:cNvPr>
          <p:cNvSpPr>
            <a:spLocks noChangeAspect="1" noChangeArrowheads="1"/>
          </p:cNvSpPr>
          <p:nvPr/>
        </p:nvSpPr>
        <p:spPr bwMode="auto">
          <a:xfrm>
            <a:off x="5943599" y="3276599"/>
            <a:ext cx="2273643" cy="22736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person wearing goggles and holding his hand up&#10;&#10;Description automatically generated">
            <a:extLst>
              <a:ext uri="{FF2B5EF4-FFF2-40B4-BE49-F238E27FC236}">
                <a16:creationId xmlns:a16="http://schemas.microsoft.com/office/drawing/2014/main" id="{20003EB3-3CF5-2DF8-4ABA-1DF1416A80E6}"/>
              </a:ext>
            </a:extLst>
          </p:cNvPr>
          <p:cNvPicPr>
            <a:picLocks noChangeAspect="1"/>
          </p:cNvPicPr>
          <p:nvPr/>
        </p:nvPicPr>
        <p:blipFill>
          <a:blip r:embed="rId3"/>
          <a:stretch>
            <a:fillRect/>
          </a:stretch>
        </p:blipFill>
        <p:spPr>
          <a:xfrm>
            <a:off x="6817795" y="1093159"/>
            <a:ext cx="3867666" cy="2175562"/>
          </a:xfrm>
          <a:prstGeom prst="rect">
            <a:avLst/>
          </a:prstGeom>
        </p:spPr>
      </p:pic>
      <p:pic>
        <p:nvPicPr>
          <p:cNvPr id="14" name="Picture 13" descr="A screenshot of a computer screen&#10;&#10;Description automatically generated">
            <a:extLst>
              <a:ext uri="{FF2B5EF4-FFF2-40B4-BE49-F238E27FC236}">
                <a16:creationId xmlns:a16="http://schemas.microsoft.com/office/drawing/2014/main" id="{B8111886-6610-1196-9346-1989D2C5358E}"/>
              </a:ext>
            </a:extLst>
          </p:cNvPr>
          <p:cNvPicPr>
            <a:picLocks noChangeAspect="1"/>
          </p:cNvPicPr>
          <p:nvPr/>
        </p:nvPicPr>
        <p:blipFill>
          <a:blip r:embed="rId4"/>
          <a:stretch>
            <a:fillRect/>
          </a:stretch>
        </p:blipFill>
        <p:spPr>
          <a:xfrm>
            <a:off x="6817795" y="3554061"/>
            <a:ext cx="3867666" cy="2186643"/>
          </a:xfrm>
          <a:prstGeom prst="rect">
            <a:avLst/>
          </a:prstGeom>
        </p:spPr>
      </p:pic>
    </p:spTree>
    <p:extLst>
      <p:ext uri="{BB962C8B-B14F-4D97-AF65-F5344CB8AC3E}">
        <p14:creationId xmlns:p14="http://schemas.microsoft.com/office/powerpoint/2010/main" val="164813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61184-42A6-00C0-00FB-D015BA9C0C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4E2CB-427A-6EFE-115D-A5918727840A}"/>
              </a:ext>
            </a:extLst>
          </p:cNvPr>
          <p:cNvSpPr>
            <a:spLocks noGrp="1"/>
          </p:cNvSpPr>
          <p:nvPr>
            <p:ph type="body" sz="quarter" idx="10"/>
          </p:nvPr>
        </p:nvSpPr>
        <p:spPr>
          <a:xfrm>
            <a:off x="1104899" y="1728206"/>
            <a:ext cx="6609545" cy="4648200"/>
          </a:xfrm>
        </p:spPr>
        <p:txBody>
          <a:bodyPr/>
          <a:lstStyle/>
          <a:p>
            <a:pPr>
              <a:buFont typeface="Wingdings" panose="05000000000000000000" pitchFamily="2" charset="2"/>
              <a:buChar char="Ø"/>
            </a:pPr>
            <a:r>
              <a:rPr lang="en-US" b="1" u="sng" dirty="0"/>
              <a:t>NeuroGaze</a:t>
            </a:r>
          </a:p>
          <a:p>
            <a:pPr lvl="1">
              <a:buFont typeface="Wingdings" panose="05000000000000000000" pitchFamily="2" charset="2"/>
              <a:buChar char="Ø"/>
            </a:pPr>
            <a:r>
              <a:rPr lang="en-US" dirty="0"/>
              <a:t>Our developed input device </a:t>
            </a:r>
          </a:p>
          <a:p>
            <a:pPr lvl="1">
              <a:buFont typeface="Wingdings" panose="05000000000000000000" pitchFamily="2" charset="2"/>
              <a:buChar char="Ø"/>
            </a:pPr>
            <a:r>
              <a:rPr lang="en-US" dirty="0"/>
              <a:t>Non-invasive BCI, specifically using electroencephalogram (EEG)</a:t>
            </a:r>
          </a:p>
          <a:p>
            <a:pPr lvl="1">
              <a:buFont typeface="Wingdings" panose="05000000000000000000" pitchFamily="2" charset="2"/>
              <a:buChar char="Ø"/>
            </a:pPr>
            <a:r>
              <a:rPr lang="en-US" dirty="0"/>
              <a:t>IR cameras in Meta Quest Pro HMD for eye tracking (interest)</a:t>
            </a:r>
          </a:p>
          <a:p>
            <a:pPr lvl="1">
              <a:buFont typeface="Wingdings" panose="05000000000000000000" pitchFamily="2" charset="2"/>
              <a:buChar char="Ø"/>
            </a:pPr>
            <a:r>
              <a:rPr lang="en-US" dirty="0" err="1"/>
              <a:t>Emotiv</a:t>
            </a:r>
            <a:r>
              <a:rPr lang="en-US" dirty="0"/>
              <a:t> EPOC X for EEG data stream (intent)</a:t>
            </a:r>
          </a:p>
          <a:p>
            <a:pPr lvl="1">
              <a:buFont typeface="Wingdings" panose="05000000000000000000" pitchFamily="2" charset="2"/>
              <a:buChar char="Ø"/>
            </a:pPr>
            <a:r>
              <a:rPr lang="en-US" dirty="0" err="1"/>
              <a:t>EmotivBCI</a:t>
            </a:r>
            <a:r>
              <a:rPr lang="en-US" dirty="0"/>
              <a:t> program for preprocessing, segmentation, classification</a:t>
            </a:r>
          </a:p>
        </p:txBody>
      </p:sp>
      <p:sp>
        <p:nvSpPr>
          <p:cNvPr id="2" name="Title 1">
            <a:extLst>
              <a:ext uri="{FF2B5EF4-FFF2-40B4-BE49-F238E27FC236}">
                <a16:creationId xmlns:a16="http://schemas.microsoft.com/office/drawing/2014/main" id="{82AC8297-FE2F-35D4-4392-2FD4CB27E1CD}"/>
              </a:ext>
            </a:extLst>
          </p:cNvPr>
          <p:cNvSpPr>
            <a:spLocks noGrp="1"/>
          </p:cNvSpPr>
          <p:nvPr>
            <p:ph type="title" idx="4294967295"/>
          </p:nvPr>
        </p:nvSpPr>
        <p:spPr>
          <a:xfrm>
            <a:off x="1104900" y="481594"/>
            <a:ext cx="9982200" cy="981075"/>
          </a:xfrm>
        </p:spPr>
        <p:txBody>
          <a:bodyPr/>
          <a:lstStyle/>
          <a:p>
            <a:r>
              <a:rPr lang="en-US" b="1" dirty="0"/>
              <a:t>Introduction – Input Devices</a:t>
            </a:r>
          </a:p>
        </p:txBody>
      </p:sp>
    </p:spTree>
    <p:extLst>
      <p:ext uri="{BB962C8B-B14F-4D97-AF65-F5344CB8AC3E}">
        <p14:creationId xmlns:p14="http://schemas.microsoft.com/office/powerpoint/2010/main" val="3986325418"/>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0B71893E-1823-834C-8E66-8A6728866CE8}"/>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689B2DFA-C230-404D-B106-2468D2991173}"/>
    </a:ext>
  </a:extLst>
</a:theme>
</file>

<file path=ppt/theme/theme3.xml><?xml version="1.0" encoding="utf-8"?>
<a:theme xmlns:a="http://schemas.openxmlformats.org/drawingml/2006/main" name="UCF - Two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A51995C-3008-4042-9752-95DDCD460B51}"/>
    </a:ext>
  </a:extLst>
</a:theme>
</file>

<file path=ppt/theme/theme4.xml><?xml version="1.0" encoding="utf-8"?>
<a:theme xmlns:a="http://schemas.openxmlformats.org/drawingml/2006/main" name="UCF - Three+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632B3B8-28B7-5749-8F76-7EB8FF9D3D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NeuroGazeThesisDefense</Template>
  <TotalTime>821</TotalTime>
  <Words>5250</Words>
  <Application>Microsoft Office PowerPoint</Application>
  <PresentationFormat>Widescreen</PresentationFormat>
  <Paragraphs>397</Paragraphs>
  <Slides>59</Slides>
  <Notes>17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59</vt:i4>
      </vt:variant>
    </vt:vector>
  </HeadingPairs>
  <TitlesOfParts>
    <vt:vector size="70" baseType="lpstr">
      <vt:lpstr>Arial</vt:lpstr>
      <vt:lpstr>Calibri</vt:lpstr>
      <vt:lpstr>Gotham Black</vt:lpstr>
      <vt:lpstr>Gotham Bold</vt:lpstr>
      <vt:lpstr>Gotham Book</vt:lpstr>
      <vt:lpstr>Times New Roman</vt:lpstr>
      <vt:lpstr>Wingdings</vt:lpstr>
      <vt:lpstr>UCF - Title, Divider, Mission Statement and Quotation Slides</vt:lpstr>
      <vt:lpstr>UCF - Single Column Content Slides</vt:lpstr>
      <vt:lpstr>UCF - Two Column Content Slides</vt:lpstr>
      <vt:lpstr>UCF - Three+ Column Content Slides</vt:lpstr>
      <vt:lpstr>NeuroGaze in Virtual Reality: Assessing an EEG and Eye Tracking Interface Against Traditional Virtual Reality Input Devices</vt:lpstr>
      <vt:lpstr>ABSTRACT </vt:lpstr>
      <vt:lpstr>CONTENTS</vt:lpstr>
      <vt:lpstr>PowerPoint Presentation</vt:lpstr>
      <vt:lpstr>Introduction - Motivation</vt:lpstr>
      <vt:lpstr>Introduction - Motivation</vt:lpstr>
      <vt:lpstr>Introduction – Input Devices</vt:lpstr>
      <vt:lpstr>Introduction – Input Devices</vt:lpstr>
      <vt:lpstr>Introduction – Input Devices</vt:lpstr>
      <vt:lpstr>PowerPoint Presentation</vt:lpstr>
      <vt:lpstr>Literature Review – Input Modalities in VR: Physical Controllers</vt:lpstr>
      <vt:lpstr>Literature Review – Input Modalities in VR: Physical Controllers</vt:lpstr>
      <vt:lpstr>Literature Review – Input Modalities in VR: Eye Gaze</vt:lpstr>
      <vt:lpstr>Literature Review – Input Modalities in VR: Eye Gaze</vt:lpstr>
      <vt:lpstr>Literature Review – Input Modalities in VR: Eye Gaze</vt:lpstr>
      <vt:lpstr>Literature Review – Input Modalities in VR: Brain Computer Interfaces</vt:lpstr>
      <vt:lpstr>Literature Review – Input Modalities in VR: Brain Computer Interfaces</vt:lpstr>
      <vt:lpstr>Literature Review – Recap</vt:lpstr>
      <vt:lpstr>PowerPoint Presentation</vt:lpstr>
      <vt:lpstr>Software &amp; System Design: System Overview</vt:lpstr>
      <vt:lpstr>Software &amp; System Design: EEG Hardware</vt:lpstr>
      <vt:lpstr>Software &amp; System Design: EEG Hardware</vt:lpstr>
      <vt:lpstr>Software &amp; System Design: EEG Hardware</vt:lpstr>
      <vt:lpstr>Software &amp; System Design: EEG Software</vt:lpstr>
      <vt:lpstr>Software &amp; System Design: EEG Software</vt:lpstr>
      <vt:lpstr>Software &amp; System Design: EEG Software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PowerPoint Presentation</vt:lpstr>
      <vt:lpstr>User Study: Experimental Design</vt:lpstr>
      <vt:lpstr>User Study: Experimental Design</vt:lpstr>
      <vt:lpstr>User Study: Experimental Design</vt:lpstr>
      <vt:lpstr>User Study: Results</vt:lpstr>
      <vt:lpstr>User Study: Results</vt:lpstr>
      <vt:lpstr>User Study: Results</vt:lpstr>
      <vt:lpstr>User Study: Results</vt:lpstr>
      <vt:lpstr>User Study: Discussion</vt:lpstr>
      <vt:lpstr>User Study: Discussion</vt:lpstr>
      <vt:lpstr>PowerPoint Presentation</vt:lpstr>
      <vt:lpstr>Future Work: Addressing Ergonomics &amp; Limitations</vt:lpstr>
      <vt:lpstr>Future Work: Other Non-invasive BCIs</vt:lpstr>
      <vt:lpstr>Future Work: Experimental Design Improvements</vt:lpstr>
      <vt:lpstr>PowerPoint Presentation</vt:lpstr>
      <vt:lpstr>Conclusion</vt:lpstr>
      <vt:lpstr>INSERTING A NEW SLIDE</vt:lpstr>
      <vt:lpstr>FEATURES</vt:lpstr>
      <vt:lpstr>ADJUSTING TEXT</vt:lpstr>
      <vt:lpstr>PICTURE PLACEHOLDERS</vt:lpstr>
      <vt:lpstr>“We remain committed to unleashing potential in people, organizations, ideas, and the communities we serve. That charge inspires us and illuminates fantastic possibilities ahead.”</vt:lpstr>
      <vt:lpstr>We remain committed to unleashing potential in people, organizations, ideas, and the communities we serve. That charge inspires us and illuminates fantastic possibilities ahead.”</vt:lpstr>
      <vt:lpstr>DESIGN ELEMENTS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creator>Wanyea Barbel</dc:creator>
  <cp:lastModifiedBy>Wanyea Barbel</cp:lastModifiedBy>
  <cp:revision>66</cp:revision>
  <dcterms:created xsi:type="dcterms:W3CDTF">2024-03-31T03:21:16Z</dcterms:created>
  <dcterms:modified xsi:type="dcterms:W3CDTF">2024-04-01T10:35:48Z</dcterms:modified>
</cp:coreProperties>
</file>