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5143500" cx="9144000"/>
  <p:notesSz cx="6858000" cy="9144000"/>
  <p:embeddedFontLst>
    <p:embeddedFont>
      <p:font typeface="Roboto Slab"/>
      <p:regular r:id="rId35"/>
      <p:bold r:id="rId36"/>
    </p:embeddedFont>
    <p:embeddedFont>
      <p:font typeface="Roboto"/>
      <p:regular r:id="rId37"/>
      <p:bold r:id="rId38"/>
      <p:italic r:id="rId39"/>
      <p:boldItalic r:id="rId40"/>
    </p:embeddedFont>
    <p:embeddedFont>
      <p:font typeface="Lexend Deca"/>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Wan Yit Yo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C84BFF-4FE8-4C55-B387-700EABD80CCC}">
  <a:tblStyle styleId="{4EC84BFF-4FE8-4C55-B387-700EABD80CCC}"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12C12B8-3575-4623-A789-FE4BD648178E}"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3.xml"/><Relationship Id="rId42" Type="http://schemas.openxmlformats.org/officeDocument/2006/relationships/font" Target="fonts/LexendDeca-bold.fntdata"/><Relationship Id="rId41" Type="http://schemas.openxmlformats.org/officeDocument/2006/relationships/font" Target="fonts/LexendDeca-regular.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Slab-regular.fntdata"/><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regular.fntdata"/><Relationship Id="rId14" Type="http://schemas.openxmlformats.org/officeDocument/2006/relationships/slide" Target="slides/slide7.xml"/><Relationship Id="rId36" Type="http://schemas.openxmlformats.org/officeDocument/2006/relationships/font" Target="fonts/RobotoSlab-bold.fntdata"/><Relationship Id="rId17" Type="http://schemas.openxmlformats.org/officeDocument/2006/relationships/slide" Target="slides/slide10.xml"/><Relationship Id="rId39" Type="http://schemas.openxmlformats.org/officeDocument/2006/relationships/font" Target="fonts/Roboto-italic.fntdata"/><Relationship Id="rId16" Type="http://schemas.openxmlformats.org/officeDocument/2006/relationships/slide" Target="slides/slide9.xml"/><Relationship Id="rId38" Type="http://schemas.openxmlformats.org/officeDocument/2006/relationships/font" Target="fonts/Roboto-bold.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2-13T14:07:53.573">
    <p:pos x="6000" y="0"/>
    <p:text>slide 7 &amp; 8 duplicate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3e391aae7e_4_2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3e391aae7e_4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64588cf9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a64588cf9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3e391aae7e_4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3e391aae7e_4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a64588cf9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a64588cf9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3e391aae7e_4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3e391aae7e_4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64588cf9a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a64588cf9a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3e391aae7e_4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3e391aae7e_4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3e391aae7e_4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3e391aae7e_4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3e391aae7e_4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3e391aae7e_4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64588cf9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64588cf9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a343de2a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a343de2a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63d109924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a63d10992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a63d109924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a63d1099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a64588cf9a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a64588cf9a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a64588cf9a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a64588cf9a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a64588cf9a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a64588cf9a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3e391aae7e_4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3e391aae7e_4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a64588cf9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a64588cf9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3e391aae7e_4_7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3e391aae7e_4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e391aae7e_4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e391aae7e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e391aae7e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e391aae7e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64588cf9a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64588cf9a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e391aae7e_4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e391aae7e_4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Based on the available research, it is evident that machine learning algorithms can be effective in detecting fake news related to COVID-19. Specifically, models such as Naive Bayes, Linear SVC, Logistic Regression, Decision Tree, and Random Forest have all shown promising results when applied to datasets containing COVID-19-related news articles.</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chemeClr val="dk1"/>
                </a:solidFill>
                <a:latin typeface="Roboto"/>
                <a:ea typeface="Roboto"/>
                <a:cs typeface="Roboto"/>
                <a:sym typeface="Roboto"/>
              </a:rPr>
              <a:t>Additionally, the choice of vectorizer, whether it be count or TF-IDF, can impact the performance of these models. In the experiments conducted in this study, TF-IDF vectorizer resulted in better performance for most of the models.</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chemeClr val="dk1"/>
                </a:solidFill>
                <a:latin typeface="Roboto"/>
                <a:ea typeface="Roboto"/>
                <a:cs typeface="Roboto"/>
                <a:sym typeface="Roboto"/>
              </a:rPr>
              <a:t>However, it is important to note that the detection of fake news related to COVID-19 is a complex task that requires careful consideration of various factors such as the sources of the news articles, the language used in the articles, and the context in which the articles are presented. Therefore, while machine learning algorithms can be useful in detecting fake news related to COVID-19, they should not be solely relied upon and should be complemented with human expertise and critical thinking.</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64588cf9a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64588cf9a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64588cf9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64588cf9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3e391aae7e_4_4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3e391aae7e_4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2">
    <p:spTree>
      <p:nvGrpSpPr>
        <p:cNvPr id="66" name="Shape 66"/>
        <p:cNvGrpSpPr/>
        <p:nvPr/>
      </p:nvGrpSpPr>
      <p:grpSpPr>
        <a:xfrm>
          <a:off x="0" y="0"/>
          <a:ext cx="0" cy="0"/>
          <a:chOff x="0" y="0"/>
          <a:chExt cx="0" cy="0"/>
        </a:xfrm>
      </p:grpSpPr>
      <p:sp>
        <p:nvSpPr>
          <p:cNvPr id="67" name="Google Shape;67;p1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68" name="Google Shape;68;p12"/>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69" name="Google Shape;69;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jp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jpg"/><Relationship Id="rId5" Type="http://schemas.openxmlformats.org/officeDocument/2006/relationships/hyperlink" Target="https://www.kaggle.com/datasets/elvinagammed/covid19-fake-news-dataset-nl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22.png"/><Relationship Id="rId5" Type="http://schemas.openxmlformats.org/officeDocument/2006/relationships/image" Target="../media/image2.png"/><Relationship Id="rId6"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2.png"/><Relationship Id="rId5" Type="http://schemas.openxmlformats.org/officeDocument/2006/relationships/image" Target="../media/image4.jpg"/><Relationship Id="rId6"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4.jpg"/><Relationship Id="rId5"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4.jpg"/><Relationship Id="rId5"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4.jpg"/><Relationship Id="rId5"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jpg"/><Relationship Id="rId5" Type="http://schemas.openxmlformats.org/officeDocument/2006/relationships/image" Target="../media/image1.jpg"/><Relationship Id="rId6" Type="http://schemas.openxmlformats.org/officeDocument/2006/relationships/hyperlink" Target="https://en.wikipedia.org/wiki/Toomas_Hendrik_Ilv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jpg"/><Relationship Id="rId5" Type="http://schemas.openxmlformats.org/officeDocument/2006/relationships/image" Target="../media/image12.png"/><Relationship Id="rId6" Type="http://schemas.openxmlformats.org/officeDocument/2006/relationships/image" Target="../media/image23.png"/><Relationship Id="rId7" Type="http://schemas.openxmlformats.org/officeDocument/2006/relationships/image" Target="../media/image9.jpg"/><Relationship Id="rId8"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comments" Target="../comments/comment1.xml"/><Relationship Id="rId4" Type="http://schemas.openxmlformats.org/officeDocument/2006/relationships/image" Target="../media/image2.png"/><Relationship Id="rId5"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2.png"/><Relationship Id="rId5"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type="ctrTitle"/>
          </p:nvPr>
        </p:nvSpPr>
        <p:spPr>
          <a:xfrm>
            <a:off x="1003050" y="1475600"/>
            <a:ext cx="7137900" cy="1790700"/>
          </a:xfrm>
          <a:prstGeom prst="rect">
            <a:avLst/>
          </a:prstGeom>
        </p:spPr>
        <p:txBody>
          <a:bodyPr anchorCtr="0" anchor="b" bIns="34275" lIns="68575" spcFirstLastPara="1" rIns="68575" wrap="square" tIns="34275">
            <a:normAutofit fontScale="90000"/>
          </a:bodyPr>
          <a:lstStyle/>
          <a:p>
            <a:pPr indent="0" lvl="0" marL="0" rtl="0" algn="ctr">
              <a:spcBef>
                <a:spcPts val="0"/>
              </a:spcBef>
              <a:spcAft>
                <a:spcPts val="0"/>
              </a:spcAft>
              <a:buNone/>
            </a:pPr>
            <a:r>
              <a:rPr lang="en"/>
              <a:t>Explainability in NLP model: Detection of Covid-19 Twitter Fake News </a:t>
            </a:r>
            <a:endParaRPr/>
          </a:p>
        </p:txBody>
      </p:sp>
      <p:sp>
        <p:nvSpPr>
          <p:cNvPr id="77" name="Google Shape;77;p13"/>
          <p:cNvSpPr txBox="1"/>
          <p:nvPr>
            <p:ph idx="1" type="subTitle"/>
          </p:nvPr>
        </p:nvSpPr>
        <p:spPr>
          <a:xfrm>
            <a:off x="2008650" y="3498000"/>
            <a:ext cx="5126700" cy="4575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solidFill>
                  <a:schemeClr val="accent1"/>
                </a:solidFill>
              </a:rPr>
              <a:t>Wan Yit Yong, Rajesh Jaiswal, Fernando Perez Tellez</a:t>
            </a:r>
            <a:endParaRPr>
              <a:solidFill>
                <a:schemeClr val="accent1"/>
              </a:solidFill>
            </a:endParaRPr>
          </a:p>
        </p:txBody>
      </p:sp>
      <p:pic>
        <p:nvPicPr>
          <p:cNvPr id="78" name="Google Shape;78;p13"/>
          <p:cNvPicPr preferRelativeResize="0"/>
          <p:nvPr/>
        </p:nvPicPr>
        <p:blipFill>
          <a:blip r:embed="rId3">
            <a:alphaModFix/>
          </a:blip>
          <a:stretch>
            <a:fillRect/>
          </a:stretch>
        </p:blipFill>
        <p:spPr>
          <a:xfrm>
            <a:off x="6538149" y="0"/>
            <a:ext cx="1664625" cy="1048551"/>
          </a:xfrm>
          <a:prstGeom prst="rect">
            <a:avLst/>
          </a:prstGeom>
          <a:noFill/>
          <a:ln>
            <a:noFill/>
          </a:ln>
        </p:spPr>
      </p:pic>
      <p:pic>
        <p:nvPicPr>
          <p:cNvPr id="79" name="Google Shape;79;p13"/>
          <p:cNvPicPr preferRelativeResize="0"/>
          <p:nvPr/>
        </p:nvPicPr>
        <p:blipFill>
          <a:blip r:embed="rId4">
            <a:alphaModFix/>
          </a:blip>
          <a:stretch>
            <a:fillRect/>
          </a:stretch>
        </p:blipFill>
        <p:spPr>
          <a:xfrm>
            <a:off x="8095450" y="0"/>
            <a:ext cx="1048550" cy="1048550"/>
          </a:xfrm>
          <a:prstGeom prst="rect">
            <a:avLst/>
          </a:prstGeom>
          <a:noFill/>
          <a:ln>
            <a:noFill/>
          </a:ln>
        </p:spPr>
      </p:pic>
      <p:pic>
        <p:nvPicPr>
          <p:cNvPr id="80" name="Google Shape;80;p13"/>
          <p:cNvPicPr preferRelativeResize="0"/>
          <p:nvPr/>
        </p:nvPicPr>
        <p:blipFill>
          <a:blip r:embed="rId5">
            <a:alphaModFix/>
          </a:blip>
          <a:stretch>
            <a:fillRect/>
          </a:stretch>
        </p:blipFill>
        <p:spPr>
          <a:xfrm>
            <a:off x="7109725" y="3109225"/>
            <a:ext cx="2034275" cy="2034275"/>
          </a:xfrm>
          <a:prstGeom prst="rect">
            <a:avLst/>
          </a:prstGeom>
          <a:noFill/>
          <a:ln>
            <a:noFill/>
          </a:ln>
        </p:spPr>
      </p:pic>
      <p:sp>
        <p:nvSpPr>
          <p:cNvPr id="81" name="Google Shape;81;p13"/>
          <p:cNvSpPr txBox="1"/>
          <p:nvPr/>
        </p:nvSpPr>
        <p:spPr>
          <a:xfrm>
            <a:off x="1003050" y="3955488"/>
            <a:ext cx="1997100" cy="475800"/>
          </a:xfrm>
          <a:prstGeom prst="rect">
            <a:avLst/>
          </a:prstGeom>
          <a:solidFill>
            <a:srgbClr val="FFFFFF">
              <a:alpha val="3459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13394F"/>
                </a:solidFill>
                <a:latin typeface="Lexend Deca"/>
                <a:ea typeface="Lexend Deca"/>
                <a:cs typeface="Lexend Deca"/>
                <a:sym typeface="Lexend Deca"/>
              </a:rPr>
              <a:t>December 14 2023 - HCAI-ep conference 2023</a:t>
            </a:r>
            <a:endParaRPr sz="1100">
              <a:solidFill>
                <a:srgbClr val="13394F"/>
              </a:solidFill>
              <a:latin typeface="Lexend Deca"/>
              <a:ea typeface="Lexend Deca"/>
              <a:cs typeface="Lexend Deca"/>
              <a:sym typeface="Lexend De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901525" y="833775"/>
            <a:ext cx="2898300" cy="50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a:t>
            </a:r>
            <a:endParaRPr/>
          </a:p>
        </p:txBody>
      </p:sp>
      <p:graphicFrame>
        <p:nvGraphicFramePr>
          <p:cNvPr id="188" name="Google Shape;188;p22"/>
          <p:cNvGraphicFramePr/>
          <p:nvPr/>
        </p:nvGraphicFramePr>
        <p:xfrm>
          <a:off x="4452100" y="1340281"/>
          <a:ext cx="3000000" cy="3000000"/>
        </p:xfrm>
        <a:graphic>
          <a:graphicData uri="http://schemas.openxmlformats.org/drawingml/2006/table">
            <a:tbl>
              <a:tblPr>
                <a:noFill/>
                <a:tableStyleId>{4EC84BFF-4FE8-4C55-B387-700EABD80CCC}</a:tableStyleId>
              </a:tblPr>
              <a:tblGrid>
                <a:gridCol w="934850"/>
                <a:gridCol w="934850"/>
                <a:gridCol w="934850"/>
                <a:gridCol w="934850"/>
              </a:tblGrid>
              <a:tr h="677100">
                <a:tc>
                  <a:txBody>
                    <a:bodyPr/>
                    <a:lstStyle/>
                    <a:p>
                      <a:pPr indent="0" lvl="0" marL="0" rtl="0" algn="l">
                        <a:spcBef>
                          <a:spcPts val="0"/>
                        </a:spcBef>
                        <a:spcAft>
                          <a:spcPts val="0"/>
                        </a:spcAft>
                        <a:buNone/>
                      </a:pPr>
                      <a:r>
                        <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607D8B"/>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607D8B"/>
                          </a:solidFill>
                          <a:latin typeface="Roboto Slab"/>
                          <a:ea typeface="Roboto Slab"/>
                          <a:cs typeface="Roboto Slab"/>
                          <a:sym typeface="Roboto Slab"/>
                        </a:rPr>
                        <a:t>Fake</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607D8B"/>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607D8B"/>
                          </a:solidFill>
                          <a:latin typeface="Roboto Slab"/>
                          <a:ea typeface="Roboto Slab"/>
                          <a:cs typeface="Roboto Slab"/>
                          <a:sym typeface="Roboto Slab"/>
                        </a:rPr>
                        <a:t>Real</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607D8B"/>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607D8B"/>
                          </a:solidFill>
                          <a:latin typeface="Roboto Slab"/>
                          <a:ea typeface="Roboto Slab"/>
                          <a:cs typeface="Roboto Slab"/>
                          <a:sym typeface="Roboto Slab"/>
                        </a:rPr>
                        <a:t>Combined</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607D8B"/>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7100">
                <a:tc>
                  <a:txBody>
                    <a:bodyPr/>
                    <a:lstStyle/>
                    <a:p>
                      <a:pPr indent="0" lvl="0" marL="0" rtl="0" algn="r">
                        <a:spcBef>
                          <a:spcPts val="0"/>
                        </a:spcBef>
                        <a:spcAft>
                          <a:spcPts val="0"/>
                        </a:spcAft>
                        <a:buNone/>
                      </a:pPr>
                      <a:r>
                        <a:rPr lang="en" sz="1100">
                          <a:solidFill>
                            <a:srgbClr val="607D8B"/>
                          </a:solidFill>
                          <a:latin typeface="Roboto Slab"/>
                          <a:ea typeface="Roboto Slab"/>
                          <a:cs typeface="Roboto Slab"/>
                          <a:sym typeface="Roboto Slab"/>
                        </a:rPr>
                        <a:t>Unique Words</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b="1" lang="en" sz="1400">
                          <a:solidFill>
                            <a:srgbClr val="263238"/>
                          </a:solidFill>
                          <a:latin typeface="Source Sans Pro"/>
                          <a:ea typeface="Source Sans Pro"/>
                          <a:cs typeface="Source Sans Pro"/>
                          <a:sym typeface="Source Sans Pro"/>
                        </a:rPr>
                        <a:t>1</a:t>
                      </a:r>
                      <a:r>
                        <a:rPr b="1" lang="en">
                          <a:solidFill>
                            <a:srgbClr val="263238"/>
                          </a:solidFill>
                          <a:latin typeface="Source Sans Pro"/>
                          <a:ea typeface="Source Sans Pro"/>
                          <a:cs typeface="Source Sans Pro"/>
                          <a:sym typeface="Source Sans Pro"/>
                        </a:rPr>
                        <a:t>9728</a:t>
                      </a:r>
                      <a:endParaRPr b="1" sz="1400">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b="1" lang="en" sz="1400">
                          <a:solidFill>
                            <a:srgbClr val="263238"/>
                          </a:solidFill>
                          <a:latin typeface="Source Sans Pro"/>
                          <a:ea typeface="Source Sans Pro"/>
                          <a:cs typeface="Source Sans Pro"/>
                          <a:sym typeface="Source Sans Pro"/>
                        </a:rPr>
                        <a:t>2</a:t>
                      </a:r>
                      <a:r>
                        <a:rPr b="1" lang="en">
                          <a:solidFill>
                            <a:srgbClr val="263238"/>
                          </a:solidFill>
                          <a:latin typeface="Source Sans Pro"/>
                          <a:ea typeface="Source Sans Pro"/>
                          <a:cs typeface="Source Sans Pro"/>
                          <a:sym typeface="Source Sans Pro"/>
                        </a:rPr>
                        <a:t>2916</a:t>
                      </a:r>
                      <a:endParaRPr b="1" sz="1400">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b="1" lang="en">
                          <a:solidFill>
                            <a:srgbClr val="263238"/>
                          </a:solidFill>
                          <a:latin typeface="Source Sans Pro"/>
                          <a:ea typeface="Source Sans Pro"/>
                          <a:cs typeface="Source Sans Pro"/>
                          <a:sym typeface="Source Sans Pro"/>
                        </a:rPr>
                        <a:t>3</a:t>
                      </a:r>
                      <a:r>
                        <a:rPr b="1" lang="en" sz="1400">
                          <a:solidFill>
                            <a:srgbClr val="263238"/>
                          </a:solidFill>
                          <a:latin typeface="Source Sans Pro"/>
                          <a:ea typeface="Source Sans Pro"/>
                          <a:cs typeface="Source Sans Pro"/>
                          <a:sym typeface="Source Sans Pro"/>
                        </a:rPr>
                        <a:t>7503</a:t>
                      </a:r>
                      <a:endParaRPr b="1" sz="1400">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CEFF1"/>
                    </a:solidFill>
                  </a:tcPr>
                </a:tc>
              </a:tr>
              <a:tr h="677100">
                <a:tc>
                  <a:txBody>
                    <a:bodyPr/>
                    <a:lstStyle/>
                    <a:p>
                      <a:pPr indent="0" lvl="0" marL="0" rtl="0" algn="r">
                        <a:spcBef>
                          <a:spcPts val="0"/>
                        </a:spcBef>
                        <a:spcAft>
                          <a:spcPts val="0"/>
                        </a:spcAft>
                        <a:buNone/>
                      </a:pPr>
                      <a:r>
                        <a:rPr lang="en" sz="1100">
                          <a:solidFill>
                            <a:srgbClr val="607D8B"/>
                          </a:solidFill>
                          <a:latin typeface="Roboto Slab"/>
                          <a:ea typeface="Roboto Slab"/>
                          <a:cs typeface="Roboto Slab"/>
                          <a:sym typeface="Roboto Slab"/>
                        </a:rPr>
                        <a:t>Avg words per post</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263238"/>
                          </a:solidFill>
                          <a:latin typeface="Source Sans Pro"/>
                          <a:ea typeface="Source Sans Pro"/>
                          <a:cs typeface="Source Sans Pro"/>
                          <a:sym typeface="Source Sans Pro"/>
                        </a:rPr>
                        <a:t>21.65</a:t>
                      </a:r>
                      <a:endParaRPr b="1" sz="1400">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263238"/>
                          </a:solidFill>
                          <a:latin typeface="Source Sans Pro"/>
                          <a:ea typeface="Source Sans Pro"/>
                          <a:cs typeface="Source Sans Pro"/>
                          <a:sym typeface="Source Sans Pro"/>
                        </a:rPr>
                        <a:t>31.97</a:t>
                      </a:r>
                      <a:endParaRPr b="1" sz="1400">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263238"/>
                          </a:solidFill>
                          <a:latin typeface="Source Sans Pro"/>
                          <a:ea typeface="Source Sans Pro"/>
                          <a:cs typeface="Source Sans Pro"/>
                          <a:sym typeface="Source Sans Pro"/>
                        </a:rPr>
                        <a:t>27.05</a:t>
                      </a:r>
                      <a:endParaRPr b="1" sz="1400">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7100">
                <a:tc>
                  <a:txBody>
                    <a:bodyPr/>
                    <a:lstStyle/>
                    <a:p>
                      <a:pPr indent="0" lvl="0" marL="0" rtl="0" algn="r">
                        <a:spcBef>
                          <a:spcPts val="0"/>
                        </a:spcBef>
                        <a:spcAft>
                          <a:spcPts val="0"/>
                        </a:spcAft>
                        <a:buNone/>
                      </a:pPr>
                      <a:r>
                        <a:rPr lang="en" sz="1100">
                          <a:solidFill>
                            <a:srgbClr val="607D8B"/>
                          </a:solidFill>
                          <a:latin typeface="Roboto Slab"/>
                          <a:ea typeface="Roboto Slab"/>
                          <a:cs typeface="Roboto Slab"/>
                          <a:sym typeface="Roboto Slab"/>
                        </a:rPr>
                        <a:t>Avg chars per post</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607D8B"/>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b="1" lang="en">
                          <a:solidFill>
                            <a:srgbClr val="263238"/>
                          </a:solidFill>
                          <a:latin typeface="Source Sans Pro"/>
                          <a:ea typeface="Source Sans Pro"/>
                          <a:cs typeface="Source Sans Pro"/>
                          <a:sym typeface="Source Sans Pro"/>
                        </a:rPr>
                        <a:t>143.26</a:t>
                      </a:r>
                      <a:endParaRPr b="1" sz="1400">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607D8B"/>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b="1" lang="en">
                          <a:solidFill>
                            <a:srgbClr val="263238"/>
                          </a:solidFill>
                          <a:latin typeface="Source Sans Pro"/>
                          <a:ea typeface="Source Sans Pro"/>
                          <a:cs typeface="Source Sans Pro"/>
                          <a:sym typeface="Source Sans Pro"/>
                        </a:rPr>
                        <a:t>218.37</a:t>
                      </a:r>
                      <a:endParaRPr b="1" sz="1400">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607D8B"/>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b="1" lang="en">
                          <a:solidFill>
                            <a:srgbClr val="263238"/>
                          </a:solidFill>
                          <a:latin typeface="Source Sans Pro"/>
                          <a:ea typeface="Source Sans Pro"/>
                          <a:cs typeface="Source Sans Pro"/>
                          <a:sym typeface="Source Sans Pro"/>
                        </a:rPr>
                        <a:t>182.57</a:t>
                      </a:r>
                      <a:endParaRPr b="1" sz="1400">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607D8B"/>
                      </a:solidFill>
                      <a:prstDash val="solid"/>
                      <a:round/>
                      <a:headEnd len="sm" w="sm" type="none"/>
                      <a:tailEnd len="sm" w="sm" type="none"/>
                    </a:lnB>
                    <a:solidFill>
                      <a:srgbClr val="ECEFF1"/>
                    </a:solidFill>
                  </a:tcPr>
                </a:tc>
              </a:tr>
            </a:tbl>
          </a:graphicData>
        </a:graphic>
      </p:graphicFrame>
      <p:pic>
        <p:nvPicPr>
          <p:cNvPr id="189" name="Google Shape;189;p22"/>
          <p:cNvPicPr preferRelativeResize="0"/>
          <p:nvPr/>
        </p:nvPicPr>
        <p:blipFill>
          <a:blip r:embed="rId3">
            <a:alphaModFix amt="60000"/>
          </a:blip>
          <a:stretch>
            <a:fillRect/>
          </a:stretch>
        </p:blipFill>
        <p:spPr>
          <a:xfrm>
            <a:off x="6538149" y="0"/>
            <a:ext cx="1664625" cy="1048551"/>
          </a:xfrm>
          <a:prstGeom prst="rect">
            <a:avLst/>
          </a:prstGeom>
          <a:noFill/>
          <a:ln>
            <a:noFill/>
          </a:ln>
        </p:spPr>
      </p:pic>
      <p:pic>
        <p:nvPicPr>
          <p:cNvPr id="190" name="Google Shape;190;p22"/>
          <p:cNvPicPr preferRelativeResize="0"/>
          <p:nvPr/>
        </p:nvPicPr>
        <p:blipFill>
          <a:blip r:embed="rId4">
            <a:alphaModFix amt="60000"/>
          </a:blip>
          <a:stretch>
            <a:fillRect/>
          </a:stretch>
        </p:blipFill>
        <p:spPr>
          <a:xfrm>
            <a:off x="8095450" y="0"/>
            <a:ext cx="1048550" cy="1048550"/>
          </a:xfrm>
          <a:prstGeom prst="rect">
            <a:avLst/>
          </a:prstGeom>
          <a:noFill/>
          <a:ln>
            <a:noFill/>
          </a:ln>
        </p:spPr>
      </p:pic>
      <p:sp>
        <p:nvSpPr>
          <p:cNvPr id="191" name="Google Shape;191;p22"/>
          <p:cNvSpPr txBox="1"/>
          <p:nvPr>
            <p:ph idx="4294967295" type="body"/>
          </p:nvPr>
        </p:nvSpPr>
        <p:spPr>
          <a:xfrm>
            <a:off x="901525" y="1340275"/>
            <a:ext cx="3670200" cy="26844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CovidFakeNews Dataset</a:t>
            </a:r>
            <a:endParaRPr sz="1800"/>
          </a:p>
          <a:p>
            <a:pPr indent="-342900" lvl="0" marL="457200" rtl="0" algn="l">
              <a:spcBef>
                <a:spcPts val="0"/>
              </a:spcBef>
              <a:spcAft>
                <a:spcPts val="0"/>
              </a:spcAft>
              <a:buSzPts val="1800"/>
              <a:buChar char="-"/>
            </a:pPr>
            <a:r>
              <a:rPr lang="en" sz="1800"/>
              <a:t>Provided by Patwa P (2021)</a:t>
            </a:r>
            <a:r>
              <a:rPr lang="en" sz="1000"/>
              <a:t>[2]</a:t>
            </a:r>
            <a:endParaRPr sz="1000"/>
          </a:p>
          <a:p>
            <a:pPr indent="0" lvl="0" marL="914400" rtl="0" algn="l">
              <a:spcBef>
                <a:spcPts val="600"/>
              </a:spcBef>
              <a:spcAft>
                <a:spcPts val="0"/>
              </a:spcAft>
              <a:buNone/>
            </a:pPr>
            <a:r>
              <a:t/>
            </a:r>
            <a:endParaRPr sz="1800"/>
          </a:p>
          <a:p>
            <a:pPr indent="-342900" lvl="0" marL="457200" rtl="0" algn="l">
              <a:spcBef>
                <a:spcPts val="600"/>
              </a:spcBef>
              <a:spcAft>
                <a:spcPts val="0"/>
              </a:spcAft>
              <a:buSzPts val="1800"/>
              <a:buChar char="-"/>
            </a:pPr>
            <a:r>
              <a:rPr lang="en" sz="1800"/>
              <a:t>10700 Twitter tweets </a:t>
            </a:r>
            <a:endParaRPr sz="1800"/>
          </a:p>
          <a:p>
            <a:pPr indent="-342900" lvl="0" marL="457200" rtl="0" algn="l">
              <a:spcBef>
                <a:spcPts val="0"/>
              </a:spcBef>
              <a:spcAft>
                <a:spcPts val="0"/>
              </a:spcAft>
              <a:buSzPts val="1800"/>
              <a:buChar char="-"/>
            </a:pPr>
            <a:r>
              <a:rPr lang="en" sz="1800"/>
              <a:t>52.34% real news and 47.66% fake news</a:t>
            </a:r>
            <a:endParaRPr sz="1800"/>
          </a:p>
        </p:txBody>
      </p:sp>
      <p:sp>
        <p:nvSpPr>
          <p:cNvPr id="192" name="Google Shape;192;p22"/>
          <p:cNvSpPr txBox="1"/>
          <p:nvPr/>
        </p:nvSpPr>
        <p:spPr>
          <a:xfrm>
            <a:off x="901525" y="4024675"/>
            <a:ext cx="3858900" cy="5022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1100"/>
              <a:t>[2] - </a:t>
            </a:r>
            <a:r>
              <a:rPr lang="en" sz="1100" u="sng">
                <a:solidFill>
                  <a:schemeClr val="hlink"/>
                </a:solidFill>
                <a:hlinkClick r:id="rId5"/>
              </a:rPr>
              <a:t>COVID19 Fake News Dataset NLP </a:t>
            </a:r>
            <a:endParaRPr sz="1500">
              <a:solidFill>
                <a:srgbClr val="13394F"/>
              </a:solidFill>
              <a:latin typeface="Lexend Deca"/>
              <a:ea typeface="Lexend Deca"/>
              <a:cs typeface="Lexend Deca"/>
              <a:sym typeface="Lexend Dec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786150" y="833773"/>
            <a:ext cx="7571700" cy="50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Preprocessing</a:t>
            </a:r>
            <a:endParaRPr/>
          </a:p>
        </p:txBody>
      </p:sp>
      <p:pic>
        <p:nvPicPr>
          <p:cNvPr id="198" name="Google Shape;198;p23"/>
          <p:cNvPicPr preferRelativeResize="0"/>
          <p:nvPr/>
        </p:nvPicPr>
        <p:blipFill>
          <a:blip r:embed="rId3">
            <a:alphaModFix amt="60000"/>
          </a:blip>
          <a:stretch>
            <a:fillRect/>
          </a:stretch>
        </p:blipFill>
        <p:spPr>
          <a:xfrm>
            <a:off x="6538149" y="0"/>
            <a:ext cx="1664625" cy="1048551"/>
          </a:xfrm>
          <a:prstGeom prst="rect">
            <a:avLst/>
          </a:prstGeom>
          <a:noFill/>
          <a:ln>
            <a:noFill/>
          </a:ln>
        </p:spPr>
      </p:pic>
      <p:pic>
        <p:nvPicPr>
          <p:cNvPr id="199" name="Google Shape;199;p23"/>
          <p:cNvPicPr preferRelativeResize="0"/>
          <p:nvPr/>
        </p:nvPicPr>
        <p:blipFill>
          <a:blip r:embed="rId4">
            <a:alphaModFix amt="60000"/>
          </a:blip>
          <a:stretch>
            <a:fillRect/>
          </a:stretch>
        </p:blipFill>
        <p:spPr>
          <a:xfrm>
            <a:off x="8095450" y="0"/>
            <a:ext cx="1048550" cy="1048550"/>
          </a:xfrm>
          <a:prstGeom prst="rect">
            <a:avLst/>
          </a:prstGeom>
          <a:noFill/>
          <a:ln>
            <a:noFill/>
          </a:ln>
        </p:spPr>
      </p:pic>
      <p:graphicFrame>
        <p:nvGraphicFramePr>
          <p:cNvPr id="200" name="Google Shape;200;p23"/>
          <p:cNvGraphicFramePr/>
          <p:nvPr/>
        </p:nvGraphicFramePr>
        <p:xfrm>
          <a:off x="786150" y="1340181"/>
          <a:ext cx="3000000" cy="3000000"/>
        </p:xfrm>
        <a:graphic>
          <a:graphicData uri="http://schemas.openxmlformats.org/drawingml/2006/table">
            <a:tbl>
              <a:tblPr>
                <a:noFill/>
                <a:tableStyleId>{4EC84BFF-4FE8-4C55-B387-700EABD80CCC}</a:tableStyleId>
              </a:tblPr>
              <a:tblGrid>
                <a:gridCol w="2592925"/>
                <a:gridCol w="4716375"/>
              </a:tblGrid>
              <a:tr h="966775">
                <a:tc>
                  <a:txBody>
                    <a:bodyPr/>
                    <a:lstStyle/>
                    <a:p>
                      <a:pPr indent="0" lvl="0" marL="0" rtl="0" algn="l">
                        <a:spcBef>
                          <a:spcPts val="0"/>
                        </a:spcBef>
                        <a:spcAft>
                          <a:spcPts val="0"/>
                        </a:spcAft>
                        <a:buNone/>
                      </a:pPr>
                      <a:r>
                        <a:rPr lang="en" sz="1800">
                          <a:solidFill>
                            <a:srgbClr val="607D8B"/>
                          </a:solidFill>
                          <a:latin typeface="Roboto Slab"/>
                          <a:ea typeface="Roboto Slab"/>
                          <a:cs typeface="Roboto Slab"/>
                          <a:sym typeface="Roboto Slab"/>
                        </a:rPr>
                        <a:t>Text Normalization</a:t>
                      </a:r>
                      <a:endParaRPr sz="1800">
                        <a:solidFill>
                          <a:srgbClr val="607D8B"/>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b="1" lang="en">
                          <a:solidFill>
                            <a:srgbClr val="263238"/>
                          </a:solidFill>
                          <a:latin typeface="Source Sans Pro"/>
                          <a:ea typeface="Source Sans Pro"/>
                          <a:cs typeface="Source Sans Pro"/>
                          <a:sym typeface="Source Sans Pro"/>
                        </a:rPr>
                        <a:t>Cleaning and standardizing text into uniform format</a:t>
                      </a:r>
                      <a:endParaRPr b="1" sz="1400">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CEFF1"/>
                    </a:solidFill>
                  </a:tcPr>
                </a:tc>
              </a:tr>
              <a:tr h="966775">
                <a:tc>
                  <a:txBody>
                    <a:bodyPr/>
                    <a:lstStyle/>
                    <a:p>
                      <a:pPr indent="0" lvl="0" marL="0" rtl="0" algn="l">
                        <a:spcBef>
                          <a:spcPts val="0"/>
                        </a:spcBef>
                        <a:spcAft>
                          <a:spcPts val="0"/>
                        </a:spcAft>
                        <a:buNone/>
                      </a:pPr>
                      <a:r>
                        <a:rPr lang="en" sz="1800">
                          <a:solidFill>
                            <a:srgbClr val="607D8B"/>
                          </a:solidFill>
                          <a:latin typeface="Roboto Slab"/>
                          <a:ea typeface="Roboto Slab"/>
                          <a:cs typeface="Roboto Slab"/>
                          <a:sym typeface="Roboto Slab"/>
                        </a:rPr>
                        <a:t>Stop-words Removal</a:t>
                      </a:r>
                      <a:endParaRPr sz="1800">
                        <a:solidFill>
                          <a:srgbClr val="607D8B"/>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263238"/>
                          </a:solidFill>
                          <a:latin typeface="Source Sans Pro"/>
                          <a:ea typeface="Source Sans Pro"/>
                          <a:cs typeface="Source Sans Pro"/>
                          <a:sym typeface="Source Sans Pro"/>
                        </a:rPr>
                        <a:t>Remove stop words frequently occur that do not affect</a:t>
                      </a:r>
                      <a:endParaRPr b="1">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966775">
                <a:tc>
                  <a:txBody>
                    <a:bodyPr/>
                    <a:lstStyle/>
                    <a:p>
                      <a:pPr indent="0" lvl="0" marL="0" rtl="0" algn="l">
                        <a:spcBef>
                          <a:spcPts val="0"/>
                        </a:spcBef>
                        <a:spcAft>
                          <a:spcPts val="0"/>
                        </a:spcAft>
                        <a:buNone/>
                      </a:pPr>
                      <a:r>
                        <a:rPr lang="en" sz="1800">
                          <a:solidFill>
                            <a:srgbClr val="607D8B"/>
                          </a:solidFill>
                          <a:latin typeface="Roboto Slab"/>
                          <a:ea typeface="Roboto Slab"/>
                          <a:cs typeface="Roboto Slab"/>
                          <a:sym typeface="Roboto Slab"/>
                        </a:rPr>
                        <a:t>Tokenization</a:t>
                      </a:r>
                      <a:endParaRPr sz="1800">
                        <a:solidFill>
                          <a:srgbClr val="607D8B"/>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607D8B"/>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b="1" lang="en">
                          <a:solidFill>
                            <a:srgbClr val="263238"/>
                          </a:solidFill>
                          <a:latin typeface="Source Sans Pro"/>
                          <a:ea typeface="Source Sans Pro"/>
                          <a:cs typeface="Source Sans Pro"/>
                          <a:sym typeface="Source Sans Pro"/>
                        </a:rPr>
                        <a:t>Breaking down sentence into individual component</a:t>
                      </a:r>
                      <a:endParaRPr b="1">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607D8B"/>
                      </a:solidFill>
                      <a:prstDash val="solid"/>
                      <a:round/>
                      <a:headEnd len="sm" w="sm" type="none"/>
                      <a:tailEnd len="sm" w="sm" type="none"/>
                    </a:lnB>
                    <a:solidFill>
                      <a:srgbClr val="ECEFF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912850" y="870625"/>
            <a:ext cx="7290000" cy="60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 </a:t>
            </a:r>
            <a:r>
              <a:rPr lang="en"/>
              <a:t>Extraction</a:t>
            </a:r>
            <a:endParaRPr/>
          </a:p>
        </p:txBody>
      </p:sp>
      <p:sp>
        <p:nvSpPr>
          <p:cNvPr id="206" name="Google Shape;206;p24"/>
          <p:cNvSpPr txBox="1"/>
          <p:nvPr>
            <p:ph idx="1" type="body"/>
          </p:nvPr>
        </p:nvSpPr>
        <p:spPr>
          <a:xfrm>
            <a:off x="896700" y="1514700"/>
            <a:ext cx="3675300" cy="298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TF-IDF Vectorizer</a:t>
            </a:r>
            <a:endParaRPr b="1"/>
          </a:p>
        </p:txBody>
      </p:sp>
      <p:sp>
        <p:nvSpPr>
          <p:cNvPr id="207" name="Google Shape;207;p24"/>
          <p:cNvSpPr txBox="1"/>
          <p:nvPr>
            <p:ph idx="2" type="body"/>
          </p:nvPr>
        </p:nvSpPr>
        <p:spPr>
          <a:xfrm>
            <a:off x="4652834" y="1476025"/>
            <a:ext cx="36753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Count Vectorizer</a:t>
            </a:r>
            <a:endParaRPr b="1"/>
          </a:p>
          <a:p>
            <a:pPr indent="0" lvl="0" marL="0" rtl="0" algn="l">
              <a:spcBef>
                <a:spcPts val="600"/>
              </a:spcBef>
              <a:spcAft>
                <a:spcPts val="0"/>
              </a:spcAft>
              <a:buNone/>
            </a:pPr>
            <a:r>
              <a:t/>
            </a:r>
            <a:endParaRPr/>
          </a:p>
          <a:p>
            <a:pPr indent="0" lvl="0" marL="0" rtl="0" algn="l">
              <a:spcBef>
                <a:spcPts val="600"/>
              </a:spcBef>
              <a:spcAft>
                <a:spcPts val="0"/>
              </a:spcAft>
              <a:buNone/>
            </a:pPr>
            <a:r>
              <a:rPr lang="en" sz="1200">
                <a:solidFill>
                  <a:srgbClr val="292929"/>
                </a:solidFill>
                <a:highlight>
                  <a:srgbClr val="F2F2F2"/>
                </a:highlight>
                <a:latin typeface="Courier New"/>
                <a:ea typeface="Courier New"/>
                <a:cs typeface="Courier New"/>
                <a:sym typeface="Courier New"/>
              </a:rPr>
              <a:t>text = [‘Hello my name is james, this is my python notebook’]</a:t>
            </a:r>
            <a:endParaRPr/>
          </a:p>
        </p:txBody>
      </p:sp>
      <p:pic>
        <p:nvPicPr>
          <p:cNvPr id="208" name="Google Shape;208;p24"/>
          <p:cNvPicPr preferRelativeResize="0"/>
          <p:nvPr/>
        </p:nvPicPr>
        <p:blipFill>
          <a:blip r:embed="rId3">
            <a:alphaModFix/>
          </a:blip>
          <a:stretch>
            <a:fillRect/>
          </a:stretch>
        </p:blipFill>
        <p:spPr>
          <a:xfrm>
            <a:off x="769163" y="2042125"/>
            <a:ext cx="3344875" cy="1855500"/>
          </a:xfrm>
          <a:prstGeom prst="rect">
            <a:avLst/>
          </a:prstGeom>
          <a:noFill/>
          <a:ln>
            <a:noFill/>
          </a:ln>
        </p:spPr>
      </p:pic>
      <p:pic>
        <p:nvPicPr>
          <p:cNvPr id="209" name="Google Shape;209;p24"/>
          <p:cNvPicPr preferRelativeResize="0"/>
          <p:nvPr/>
        </p:nvPicPr>
        <p:blipFill>
          <a:blip r:embed="rId4">
            <a:alphaModFix/>
          </a:blip>
          <a:stretch>
            <a:fillRect/>
          </a:stretch>
        </p:blipFill>
        <p:spPr>
          <a:xfrm>
            <a:off x="4785913" y="3010050"/>
            <a:ext cx="3409150" cy="1047750"/>
          </a:xfrm>
          <a:prstGeom prst="rect">
            <a:avLst/>
          </a:prstGeom>
          <a:noFill/>
          <a:ln>
            <a:noFill/>
          </a:ln>
        </p:spPr>
      </p:pic>
      <p:pic>
        <p:nvPicPr>
          <p:cNvPr id="210" name="Google Shape;210;p24"/>
          <p:cNvPicPr preferRelativeResize="0"/>
          <p:nvPr/>
        </p:nvPicPr>
        <p:blipFill>
          <a:blip r:embed="rId5">
            <a:alphaModFix amt="60000"/>
          </a:blip>
          <a:stretch>
            <a:fillRect/>
          </a:stretch>
        </p:blipFill>
        <p:spPr>
          <a:xfrm>
            <a:off x="6538149" y="0"/>
            <a:ext cx="1664625" cy="1048551"/>
          </a:xfrm>
          <a:prstGeom prst="rect">
            <a:avLst/>
          </a:prstGeom>
          <a:noFill/>
          <a:ln>
            <a:noFill/>
          </a:ln>
        </p:spPr>
      </p:pic>
      <p:pic>
        <p:nvPicPr>
          <p:cNvPr id="211" name="Google Shape;211;p24"/>
          <p:cNvPicPr preferRelativeResize="0"/>
          <p:nvPr/>
        </p:nvPicPr>
        <p:blipFill>
          <a:blip r:embed="rId6">
            <a:alphaModFix amt="60000"/>
          </a:blip>
          <a:stretch>
            <a:fillRect/>
          </a:stretch>
        </p:blipFill>
        <p:spPr>
          <a:xfrm>
            <a:off x="8095450" y="0"/>
            <a:ext cx="1048550" cy="1048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25"/>
          <p:cNvPicPr preferRelativeResize="0"/>
          <p:nvPr/>
        </p:nvPicPr>
        <p:blipFill>
          <a:blip r:embed="rId3">
            <a:alphaModFix amt="60000"/>
          </a:blip>
          <a:stretch>
            <a:fillRect/>
          </a:stretch>
        </p:blipFill>
        <p:spPr>
          <a:xfrm>
            <a:off x="8095450" y="0"/>
            <a:ext cx="1048550" cy="1048550"/>
          </a:xfrm>
          <a:prstGeom prst="rect">
            <a:avLst/>
          </a:prstGeom>
          <a:noFill/>
          <a:ln>
            <a:noFill/>
          </a:ln>
        </p:spPr>
      </p:pic>
      <p:grpSp>
        <p:nvGrpSpPr>
          <p:cNvPr id="217" name="Google Shape;217;p25"/>
          <p:cNvGrpSpPr/>
          <p:nvPr/>
        </p:nvGrpSpPr>
        <p:grpSpPr>
          <a:xfrm flipH="1">
            <a:off x="3160302" y="873930"/>
            <a:ext cx="2823390" cy="3627740"/>
            <a:chOff x="3160302" y="912830"/>
            <a:chExt cx="2823390" cy="3627740"/>
          </a:xfrm>
        </p:grpSpPr>
        <p:grpSp>
          <p:nvGrpSpPr>
            <p:cNvPr id="218" name="Google Shape;218;p25"/>
            <p:cNvGrpSpPr/>
            <p:nvPr/>
          </p:nvGrpSpPr>
          <p:grpSpPr>
            <a:xfrm>
              <a:off x="3357050" y="2387208"/>
              <a:ext cx="2626641" cy="672754"/>
              <a:chOff x="3321050" y="1066800"/>
              <a:chExt cx="6505573" cy="1508125"/>
            </a:xfrm>
          </p:grpSpPr>
          <p:sp>
            <p:nvSpPr>
              <p:cNvPr id="219" name="Google Shape;219;p25"/>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ABC2D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263238"/>
                  </a:buClr>
                  <a:buSzPts val="1400"/>
                  <a:buFont typeface="Calibri"/>
                  <a:buNone/>
                </a:pPr>
                <a:r>
                  <a:rPr lang="en" sz="1800">
                    <a:solidFill>
                      <a:srgbClr val="263238"/>
                    </a:solidFill>
                    <a:latin typeface="Calibri"/>
                    <a:ea typeface="Calibri"/>
                    <a:cs typeface="Calibri"/>
                    <a:sym typeface="Calibri"/>
                  </a:rPr>
                  <a:t>Logistic Regression</a:t>
                </a:r>
                <a:endParaRPr b="0" i="0" sz="1800" u="none" cap="none" strike="noStrike">
                  <a:solidFill>
                    <a:srgbClr val="263238"/>
                  </a:solidFill>
                  <a:latin typeface="Calibri"/>
                  <a:ea typeface="Calibri"/>
                  <a:cs typeface="Calibri"/>
                  <a:sym typeface="Calibri"/>
                </a:endParaRPr>
              </a:p>
            </p:txBody>
          </p:sp>
          <p:sp>
            <p:nvSpPr>
              <p:cNvPr id="220" name="Google Shape;220;p25"/>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8AB7D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263238"/>
                  </a:buClr>
                  <a:buSzPts val="1400"/>
                  <a:buFont typeface="Calibri"/>
                  <a:buNone/>
                </a:pPr>
                <a:r>
                  <a:t/>
                </a:r>
                <a:endParaRPr b="0" i="0" sz="1800" u="none" cap="none" strike="noStrike">
                  <a:solidFill>
                    <a:srgbClr val="263238"/>
                  </a:solidFill>
                  <a:latin typeface="Calibri"/>
                  <a:ea typeface="Calibri"/>
                  <a:cs typeface="Calibri"/>
                  <a:sym typeface="Calibri"/>
                </a:endParaRPr>
              </a:p>
            </p:txBody>
          </p:sp>
        </p:grpSp>
        <p:grpSp>
          <p:nvGrpSpPr>
            <p:cNvPr id="221" name="Google Shape;221;p25"/>
            <p:cNvGrpSpPr/>
            <p:nvPr/>
          </p:nvGrpSpPr>
          <p:grpSpPr>
            <a:xfrm flipH="1">
              <a:off x="3160302" y="3127512"/>
              <a:ext cx="2626641" cy="672754"/>
              <a:chOff x="3321050" y="1066800"/>
              <a:chExt cx="6505573" cy="1508125"/>
            </a:xfrm>
          </p:grpSpPr>
          <p:sp>
            <p:nvSpPr>
              <p:cNvPr id="222" name="Google Shape;222;p25"/>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8AB7D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263238"/>
                  </a:buClr>
                  <a:buSzPts val="1400"/>
                  <a:buFont typeface="Calibri"/>
                  <a:buNone/>
                </a:pPr>
                <a:r>
                  <a:rPr lang="en" sz="1800">
                    <a:solidFill>
                      <a:srgbClr val="263238"/>
                    </a:solidFill>
                    <a:latin typeface="Calibri"/>
                    <a:ea typeface="Calibri"/>
                    <a:cs typeface="Calibri"/>
                    <a:sym typeface="Calibri"/>
                  </a:rPr>
                  <a:t>Decision Tree</a:t>
                </a:r>
                <a:endParaRPr b="0" i="0" sz="1800" u="none" cap="none" strike="noStrike">
                  <a:solidFill>
                    <a:srgbClr val="263238"/>
                  </a:solidFill>
                  <a:latin typeface="Calibri"/>
                  <a:ea typeface="Calibri"/>
                  <a:cs typeface="Calibri"/>
                  <a:sym typeface="Calibri"/>
                </a:endParaRPr>
              </a:p>
            </p:txBody>
          </p:sp>
          <p:sp>
            <p:nvSpPr>
              <p:cNvPr id="223" name="Google Shape;223;p25"/>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263238"/>
                  </a:buClr>
                  <a:buSzPts val="1400"/>
                  <a:buFont typeface="Calibri"/>
                  <a:buNone/>
                </a:pPr>
                <a:r>
                  <a:t/>
                </a:r>
                <a:endParaRPr b="0" i="0" sz="1800" u="none" cap="none" strike="noStrike">
                  <a:solidFill>
                    <a:srgbClr val="263238"/>
                  </a:solidFill>
                  <a:latin typeface="Calibri"/>
                  <a:ea typeface="Calibri"/>
                  <a:cs typeface="Calibri"/>
                  <a:sym typeface="Calibri"/>
                </a:endParaRPr>
              </a:p>
            </p:txBody>
          </p:sp>
        </p:grpSp>
        <p:grpSp>
          <p:nvGrpSpPr>
            <p:cNvPr id="224" name="Google Shape;224;p25"/>
            <p:cNvGrpSpPr/>
            <p:nvPr/>
          </p:nvGrpSpPr>
          <p:grpSpPr>
            <a:xfrm>
              <a:off x="3357050" y="3867816"/>
              <a:ext cx="2626641" cy="672754"/>
              <a:chOff x="3321050" y="1066800"/>
              <a:chExt cx="6505573" cy="1508125"/>
            </a:xfrm>
          </p:grpSpPr>
          <p:sp>
            <p:nvSpPr>
              <p:cNvPr id="225" name="Google Shape;225;p25"/>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ACDBF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263238"/>
                  </a:buClr>
                  <a:buSzPts val="1400"/>
                  <a:buFont typeface="Calibri"/>
                  <a:buNone/>
                </a:pPr>
                <a:r>
                  <a:rPr lang="en" sz="1800">
                    <a:solidFill>
                      <a:srgbClr val="263238"/>
                    </a:solidFill>
                    <a:latin typeface="Calibri"/>
                    <a:ea typeface="Calibri"/>
                    <a:cs typeface="Calibri"/>
                    <a:sym typeface="Calibri"/>
                  </a:rPr>
                  <a:t>Random Forest</a:t>
                </a:r>
                <a:endParaRPr b="0" i="0" sz="1800" u="none" cap="none" strike="noStrike">
                  <a:solidFill>
                    <a:srgbClr val="263238"/>
                  </a:solidFill>
                  <a:latin typeface="Calibri"/>
                  <a:ea typeface="Calibri"/>
                  <a:cs typeface="Calibri"/>
                  <a:sym typeface="Calibri"/>
                </a:endParaRPr>
              </a:p>
            </p:txBody>
          </p:sp>
          <p:sp>
            <p:nvSpPr>
              <p:cNvPr id="226" name="Google Shape;226;p25"/>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0091E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263238"/>
                  </a:buClr>
                  <a:buSzPts val="1400"/>
                  <a:buFont typeface="Calibri"/>
                  <a:buNone/>
                </a:pPr>
                <a:r>
                  <a:t/>
                </a:r>
                <a:endParaRPr b="0" i="0" sz="1800" u="none" cap="none" strike="noStrike">
                  <a:solidFill>
                    <a:srgbClr val="263238"/>
                  </a:solidFill>
                  <a:latin typeface="Calibri"/>
                  <a:ea typeface="Calibri"/>
                  <a:cs typeface="Calibri"/>
                  <a:sym typeface="Calibri"/>
                </a:endParaRPr>
              </a:p>
            </p:txBody>
          </p:sp>
        </p:grpSp>
        <p:grpSp>
          <p:nvGrpSpPr>
            <p:cNvPr id="227" name="Google Shape;227;p25"/>
            <p:cNvGrpSpPr/>
            <p:nvPr/>
          </p:nvGrpSpPr>
          <p:grpSpPr>
            <a:xfrm>
              <a:off x="3357050" y="912830"/>
              <a:ext cx="2626641" cy="672754"/>
              <a:chOff x="3321050" y="1066800"/>
              <a:chExt cx="6505573" cy="1508125"/>
            </a:xfrm>
          </p:grpSpPr>
          <p:sp>
            <p:nvSpPr>
              <p:cNvPr id="228" name="Google Shape;228;p25"/>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lang="en" sz="1800">
                    <a:solidFill>
                      <a:srgbClr val="263238"/>
                    </a:solidFill>
                    <a:latin typeface="Calibri"/>
                    <a:ea typeface="Calibri"/>
                    <a:cs typeface="Calibri"/>
                    <a:sym typeface="Calibri"/>
                  </a:rPr>
                  <a:t>Naive Bayes</a:t>
                </a:r>
                <a:endParaRPr b="0" i="0" sz="1800" u="none" cap="none" strike="noStrike">
                  <a:solidFill>
                    <a:srgbClr val="263238"/>
                  </a:solidFill>
                  <a:latin typeface="Calibri"/>
                  <a:ea typeface="Calibri"/>
                  <a:cs typeface="Calibri"/>
                  <a:sym typeface="Calibri"/>
                </a:endParaRPr>
              </a:p>
            </p:txBody>
          </p:sp>
          <p:sp>
            <p:nvSpPr>
              <p:cNvPr id="229" name="Google Shape;229;p25"/>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3238"/>
                  </a:buClr>
                  <a:buSzPts val="1400"/>
                  <a:buFont typeface="Calibri"/>
                  <a:buNone/>
                </a:pPr>
                <a:r>
                  <a:t/>
                </a:r>
                <a:endParaRPr b="0" i="0" sz="1400" u="none" cap="none" strike="noStrike">
                  <a:solidFill>
                    <a:srgbClr val="263238"/>
                  </a:solidFill>
                  <a:latin typeface="Calibri"/>
                  <a:ea typeface="Calibri"/>
                  <a:cs typeface="Calibri"/>
                  <a:sym typeface="Calibri"/>
                </a:endParaRPr>
              </a:p>
            </p:txBody>
          </p:sp>
        </p:grpSp>
        <p:grpSp>
          <p:nvGrpSpPr>
            <p:cNvPr id="230" name="Google Shape;230;p25"/>
            <p:cNvGrpSpPr/>
            <p:nvPr/>
          </p:nvGrpSpPr>
          <p:grpSpPr>
            <a:xfrm flipH="1">
              <a:off x="3160302" y="1653134"/>
              <a:ext cx="2626641" cy="672754"/>
              <a:chOff x="3321050" y="1066800"/>
              <a:chExt cx="6505573" cy="1508125"/>
            </a:xfrm>
          </p:grpSpPr>
          <p:sp>
            <p:nvSpPr>
              <p:cNvPr id="231" name="Google Shape;231;p25"/>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263238"/>
                  </a:buClr>
                  <a:buSzPts val="1400"/>
                  <a:buFont typeface="Calibri"/>
                  <a:buNone/>
                </a:pPr>
                <a:r>
                  <a:rPr lang="en" sz="1800">
                    <a:solidFill>
                      <a:srgbClr val="263238"/>
                    </a:solidFill>
                    <a:latin typeface="Calibri"/>
                    <a:ea typeface="Calibri"/>
                    <a:cs typeface="Calibri"/>
                    <a:sym typeface="Calibri"/>
                  </a:rPr>
                  <a:t>Support Vector Machine </a:t>
                </a:r>
                <a:endParaRPr b="0" i="0" sz="1800" u="none" cap="none" strike="noStrike">
                  <a:solidFill>
                    <a:srgbClr val="263238"/>
                  </a:solidFill>
                  <a:latin typeface="Calibri"/>
                  <a:ea typeface="Calibri"/>
                  <a:cs typeface="Calibri"/>
                  <a:sym typeface="Calibri"/>
                </a:endParaRPr>
              </a:p>
            </p:txBody>
          </p:sp>
          <p:sp>
            <p:nvSpPr>
              <p:cNvPr id="232" name="Google Shape;232;p25"/>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ABC2D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3238"/>
                  </a:buClr>
                  <a:buSzPts val="1400"/>
                  <a:buFont typeface="Calibri"/>
                  <a:buNone/>
                </a:pPr>
                <a:r>
                  <a:t/>
                </a:r>
                <a:endParaRPr b="0" i="0" sz="1400" u="none" cap="none" strike="noStrike">
                  <a:solidFill>
                    <a:srgbClr val="263238"/>
                  </a:solidFill>
                  <a:latin typeface="Calibri"/>
                  <a:ea typeface="Calibri"/>
                  <a:cs typeface="Calibri"/>
                  <a:sym typeface="Calibri"/>
                </a:endParaRPr>
              </a:p>
            </p:txBody>
          </p:sp>
        </p:grpSp>
      </p:grpSp>
      <p:sp>
        <p:nvSpPr>
          <p:cNvPr id="233" name="Google Shape;233;p25"/>
          <p:cNvSpPr txBox="1"/>
          <p:nvPr/>
        </p:nvSpPr>
        <p:spPr>
          <a:xfrm>
            <a:off x="0" y="679350"/>
            <a:ext cx="3160200" cy="11235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a:solidFill>
                  <a:schemeClr val="dk2"/>
                </a:solidFill>
                <a:latin typeface="Source Sans Pro"/>
                <a:ea typeface="Source Sans Pro"/>
                <a:cs typeface="Source Sans Pro"/>
                <a:sym typeface="Source Sans Pro"/>
              </a:rPr>
              <a:t>Advantages</a:t>
            </a:r>
            <a:r>
              <a:rPr lang="en">
                <a:solidFill>
                  <a:schemeClr val="dk1"/>
                </a:solidFill>
                <a:latin typeface="Source Sans Pro"/>
                <a:ea typeface="Source Sans Pro"/>
                <a:cs typeface="Source Sans Pro"/>
                <a:sym typeface="Source Sans Pro"/>
              </a:rPr>
              <a:t>: Less complex, Scales well, Can handle high-dimensional data</a:t>
            </a:r>
            <a:endParaRPr>
              <a:solidFill>
                <a:schemeClr val="dk1"/>
              </a:solidFill>
              <a:latin typeface="Source Sans Pro"/>
              <a:ea typeface="Source Sans Pro"/>
              <a:cs typeface="Source Sans Pro"/>
              <a:sym typeface="Source Sans Pro"/>
            </a:endParaRPr>
          </a:p>
          <a:p>
            <a:pPr indent="0" lvl="0" marL="0" rtl="0" algn="l">
              <a:spcBef>
                <a:spcPts val="600"/>
              </a:spcBef>
              <a:spcAft>
                <a:spcPts val="0"/>
              </a:spcAft>
              <a:buNone/>
            </a:pPr>
            <a:r>
              <a:rPr b="1" lang="en">
                <a:solidFill>
                  <a:schemeClr val="dk2"/>
                </a:solidFill>
                <a:latin typeface="Source Sans Pro"/>
                <a:ea typeface="Source Sans Pro"/>
                <a:cs typeface="Source Sans Pro"/>
                <a:sym typeface="Source Sans Pro"/>
              </a:rPr>
              <a:t>Disadvantages</a:t>
            </a:r>
            <a:r>
              <a:rPr lang="en">
                <a:solidFill>
                  <a:schemeClr val="dk1"/>
                </a:solidFill>
                <a:latin typeface="Source Sans Pro"/>
                <a:ea typeface="Source Sans Pro"/>
                <a:cs typeface="Source Sans Pro"/>
                <a:sym typeface="Source Sans Pro"/>
              </a:rPr>
              <a:t>: Subject to Zero frequency</a:t>
            </a:r>
            <a:endParaRPr sz="1300"/>
          </a:p>
        </p:txBody>
      </p:sp>
      <p:sp>
        <p:nvSpPr>
          <p:cNvPr id="234" name="Google Shape;234;p25"/>
          <p:cNvSpPr txBox="1"/>
          <p:nvPr/>
        </p:nvSpPr>
        <p:spPr>
          <a:xfrm>
            <a:off x="5983800" y="1448250"/>
            <a:ext cx="3160200" cy="1123500"/>
          </a:xfrm>
          <a:prstGeom prst="rect">
            <a:avLst/>
          </a:prstGeom>
          <a:solidFill>
            <a:schemeClr val="accent4"/>
          </a:solid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a:solidFill>
                  <a:schemeClr val="dk2"/>
                </a:solidFill>
                <a:latin typeface="Source Sans Pro"/>
                <a:ea typeface="Source Sans Pro"/>
                <a:cs typeface="Source Sans Pro"/>
                <a:sym typeface="Source Sans Pro"/>
              </a:rPr>
              <a:t>Advantages</a:t>
            </a:r>
            <a:r>
              <a:rPr lang="en">
                <a:solidFill>
                  <a:schemeClr val="dk1"/>
                </a:solidFill>
                <a:latin typeface="Source Sans Pro"/>
                <a:ea typeface="Source Sans Pro"/>
                <a:cs typeface="Source Sans Pro"/>
                <a:sym typeface="Source Sans Pro"/>
              </a:rPr>
              <a:t>: Memory efficient, Accurate in high-dimensional data</a:t>
            </a:r>
            <a:endParaRPr>
              <a:solidFill>
                <a:schemeClr val="dk1"/>
              </a:solidFill>
              <a:latin typeface="Source Sans Pro"/>
              <a:ea typeface="Source Sans Pro"/>
              <a:cs typeface="Source Sans Pro"/>
              <a:sym typeface="Source Sans Pro"/>
            </a:endParaRPr>
          </a:p>
          <a:p>
            <a:pPr indent="0" lvl="0" marL="0" rtl="0" algn="l">
              <a:spcBef>
                <a:spcPts val="600"/>
              </a:spcBef>
              <a:spcAft>
                <a:spcPts val="0"/>
              </a:spcAft>
              <a:buNone/>
            </a:pPr>
            <a:r>
              <a:rPr b="1" lang="en">
                <a:solidFill>
                  <a:schemeClr val="dk2"/>
                </a:solidFill>
                <a:latin typeface="Source Sans Pro"/>
                <a:ea typeface="Source Sans Pro"/>
                <a:cs typeface="Source Sans Pro"/>
                <a:sym typeface="Source Sans Pro"/>
              </a:rPr>
              <a:t>Disadvantages</a:t>
            </a:r>
            <a:r>
              <a:rPr lang="en">
                <a:solidFill>
                  <a:schemeClr val="dk1"/>
                </a:solidFill>
                <a:latin typeface="Source Sans Pro"/>
                <a:ea typeface="Source Sans Pro"/>
                <a:cs typeface="Source Sans Pro"/>
                <a:sym typeface="Source Sans Pro"/>
              </a:rPr>
              <a:t>: Prone to overfitting, Small datasets</a:t>
            </a:r>
            <a:endParaRPr>
              <a:solidFill>
                <a:schemeClr val="dk1"/>
              </a:solidFill>
              <a:latin typeface="Source Sans Pro"/>
              <a:ea typeface="Source Sans Pro"/>
              <a:cs typeface="Source Sans Pro"/>
              <a:sym typeface="Source Sans Pro"/>
            </a:endParaRPr>
          </a:p>
        </p:txBody>
      </p:sp>
      <p:sp>
        <p:nvSpPr>
          <p:cNvPr id="235" name="Google Shape;235;p25"/>
          <p:cNvSpPr txBox="1"/>
          <p:nvPr/>
        </p:nvSpPr>
        <p:spPr>
          <a:xfrm>
            <a:off x="0" y="2095150"/>
            <a:ext cx="3160200" cy="1123500"/>
          </a:xfrm>
          <a:prstGeom prst="rect">
            <a:avLst/>
          </a:prstGeom>
          <a:solidFill>
            <a:srgbClr val="ABC2D0"/>
          </a:solid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a:solidFill>
                  <a:schemeClr val="dk2"/>
                </a:solidFill>
                <a:latin typeface="Source Sans Pro"/>
                <a:ea typeface="Source Sans Pro"/>
                <a:cs typeface="Source Sans Pro"/>
                <a:sym typeface="Source Sans Pro"/>
              </a:rPr>
              <a:t>Advantages</a:t>
            </a:r>
            <a:r>
              <a:rPr lang="en">
                <a:solidFill>
                  <a:schemeClr val="dk1"/>
                </a:solidFill>
                <a:latin typeface="Source Sans Pro"/>
                <a:ea typeface="Source Sans Pro"/>
                <a:cs typeface="Source Sans Pro"/>
                <a:sym typeface="Source Sans Pro"/>
              </a:rPr>
              <a:t>: Simple to implement, can handle continuous and categorical variables</a:t>
            </a:r>
            <a:endParaRPr>
              <a:solidFill>
                <a:schemeClr val="dk1"/>
              </a:solidFill>
              <a:latin typeface="Source Sans Pro"/>
              <a:ea typeface="Source Sans Pro"/>
              <a:cs typeface="Source Sans Pro"/>
              <a:sym typeface="Source Sans Pro"/>
            </a:endParaRPr>
          </a:p>
          <a:p>
            <a:pPr indent="0" lvl="0" marL="0" rtl="0" algn="l">
              <a:spcBef>
                <a:spcPts val="600"/>
              </a:spcBef>
              <a:spcAft>
                <a:spcPts val="0"/>
              </a:spcAft>
              <a:buNone/>
            </a:pPr>
            <a:r>
              <a:rPr b="1" lang="en">
                <a:solidFill>
                  <a:schemeClr val="dk2"/>
                </a:solidFill>
                <a:latin typeface="Source Sans Pro"/>
                <a:ea typeface="Source Sans Pro"/>
                <a:cs typeface="Source Sans Pro"/>
                <a:sym typeface="Source Sans Pro"/>
              </a:rPr>
              <a:t>Disadvantages</a:t>
            </a:r>
            <a:r>
              <a:rPr lang="en">
                <a:solidFill>
                  <a:schemeClr val="dk1"/>
                </a:solidFill>
                <a:latin typeface="Source Sans Pro"/>
                <a:ea typeface="Source Sans Pro"/>
                <a:cs typeface="Source Sans Pro"/>
                <a:sym typeface="Source Sans Pro"/>
              </a:rPr>
              <a:t>: Sensitive to outliers</a:t>
            </a:r>
            <a:endParaRPr>
              <a:solidFill>
                <a:schemeClr val="dk1"/>
              </a:solidFill>
              <a:latin typeface="Source Sans Pro"/>
              <a:ea typeface="Source Sans Pro"/>
              <a:cs typeface="Source Sans Pro"/>
              <a:sym typeface="Source Sans Pro"/>
            </a:endParaRPr>
          </a:p>
        </p:txBody>
      </p:sp>
      <p:sp>
        <p:nvSpPr>
          <p:cNvPr id="236" name="Google Shape;236;p25"/>
          <p:cNvSpPr txBox="1"/>
          <p:nvPr/>
        </p:nvSpPr>
        <p:spPr>
          <a:xfrm>
            <a:off x="5983800" y="2836650"/>
            <a:ext cx="3160200" cy="1123500"/>
          </a:xfrm>
          <a:prstGeom prst="rect">
            <a:avLst/>
          </a:prstGeom>
          <a:solidFill>
            <a:srgbClr val="8AB7D2"/>
          </a:solid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a:solidFill>
                  <a:schemeClr val="dk2"/>
                </a:solidFill>
                <a:latin typeface="Source Sans Pro"/>
                <a:ea typeface="Source Sans Pro"/>
                <a:cs typeface="Source Sans Pro"/>
                <a:sym typeface="Source Sans Pro"/>
              </a:rPr>
              <a:t>Advantages</a:t>
            </a:r>
            <a:r>
              <a:rPr lang="en">
                <a:solidFill>
                  <a:schemeClr val="dk1"/>
                </a:solidFill>
                <a:latin typeface="Source Sans Pro"/>
                <a:ea typeface="Source Sans Pro"/>
                <a:cs typeface="Source Sans Pro"/>
                <a:sym typeface="Source Sans Pro"/>
              </a:rPr>
              <a:t>: </a:t>
            </a:r>
            <a:r>
              <a:rPr lang="en">
                <a:solidFill>
                  <a:schemeClr val="dk1"/>
                </a:solidFill>
                <a:latin typeface="Source Sans Pro"/>
                <a:ea typeface="Source Sans Pro"/>
                <a:cs typeface="Source Sans Pro"/>
                <a:sym typeface="Source Sans Pro"/>
              </a:rPr>
              <a:t>Easy to understand, Able to check the accountability of the model</a:t>
            </a:r>
            <a:endParaRPr>
              <a:solidFill>
                <a:schemeClr val="dk1"/>
              </a:solidFill>
              <a:latin typeface="Source Sans Pro"/>
              <a:ea typeface="Source Sans Pro"/>
              <a:cs typeface="Source Sans Pro"/>
              <a:sym typeface="Source Sans Pro"/>
            </a:endParaRPr>
          </a:p>
          <a:p>
            <a:pPr indent="0" lvl="0" marL="0" rtl="0" algn="l">
              <a:spcBef>
                <a:spcPts val="600"/>
              </a:spcBef>
              <a:spcAft>
                <a:spcPts val="0"/>
              </a:spcAft>
              <a:buNone/>
            </a:pPr>
            <a:r>
              <a:rPr b="1" lang="en">
                <a:solidFill>
                  <a:schemeClr val="dk2"/>
                </a:solidFill>
                <a:latin typeface="Source Sans Pro"/>
                <a:ea typeface="Source Sans Pro"/>
                <a:cs typeface="Source Sans Pro"/>
                <a:sym typeface="Source Sans Pro"/>
              </a:rPr>
              <a:t>Disadvantages</a:t>
            </a:r>
            <a:r>
              <a:rPr lang="en">
                <a:solidFill>
                  <a:schemeClr val="dk1"/>
                </a:solidFill>
                <a:latin typeface="Source Sans Pro"/>
                <a:ea typeface="Source Sans Pro"/>
                <a:cs typeface="Source Sans Pro"/>
                <a:sym typeface="Source Sans Pro"/>
              </a:rPr>
              <a:t>: </a:t>
            </a:r>
            <a:r>
              <a:rPr lang="en">
                <a:solidFill>
                  <a:schemeClr val="dk1"/>
                </a:solidFill>
                <a:latin typeface="Source Sans Pro"/>
                <a:ea typeface="Source Sans Pro"/>
                <a:cs typeface="Source Sans Pro"/>
                <a:sym typeface="Source Sans Pro"/>
              </a:rPr>
              <a:t>Easily overfitting training data</a:t>
            </a:r>
            <a:endParaRPr>
              <a:solidFill>
                <a:schemeClr val="dk1"/>
              </a:solidFill>
              <a:latin typeface="Source Sans Pro"/>
              <a:ea typeface="Source Sans Pro"/>
              <a:cs typeface="Source Sans Pro"/>
              <a:sym typeface="Source Sans Pro"/>
            </a:endParaRPr>
          </a:p>
        </p:txBody>
      </p:sp>
      <p:sp>
        <p:nvSpPr>
          <p:cNvPr id="237" name="Google Shape;237;p25"/>
          <p:cNvSpPr txBox="1"/>
          <p:nvPr/>
        </p:nvSpPr>
        <p:spPr>
          <a:xfrm>
            <a:off x="0" y="3510950"/>
            <a:ext cx="3160200" cy="1123500"/>
          </a:xfrm>
          <a:prstGeom prst="rect">
            <a:avLst/>
          </a:prstGeom>
          <a:solidFill>
            <a:srgbClr val="ACDBF8"/>
          </a:solid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a:solidFill>
                  <a:schemeClr val="dk2"/>
                </a:solidFill>
                <a:latin typeface="Source Sans Pro"/>
                <a:ea typeface="Source Sans Pro"/>
                <a:cs typeface="Source Sans Pro"/>
                <a:sym typeface="Source Sans Pro"/>
              </a:rPr>
              <a:t>Advantages</a:t>
            </a:r>
            <a:r>
              <a:rPr lang="en">
                <a:solidFill>
                  <a:schemeClr val="dk1"/>
                </a:solidFill>
                <a:latin typeface="Source Sans Pro"/>
                <a:ea typeface="Source Sans Pro"/>
                <a:cs typeface="Source Sans Pro"/>
                <a:sym typeface="Source Sans Pro"/>
              </a:rPr>
              <a:t>: </a:t>
            </a:r>
            <a:r>
              <a:rPr lang="en">
                <a:solidFill>
                  <a:schemeClr val="dk1"/>
                </a:solidFill>
                <a:latin typeface="Source Sans Pro"/>
                <a:ea typeface="Source Sans Pro"/>
                <a:cs typeface="Source Sans Pro"/>
                <a:sym typeface="Source Sans Pro"/>
              </a:rPr>
              <a:t>Reduced risk of overfitting, Provide flexibility </a:t>
            </a:r>
            <a:endParaRPr>
              <a:solidFill>
                <a:schemeClr val="dk1"/>
              </a:solidFill>
              <a:latin typeface="Source Sans Pro"/>
              <a:ea typeface="Source Sans Pro"/>
              <a:cs typeface="Source Sans Pro"/>
              <a:sym typeface="Source Sans Pro"/>
            </a:endParaRPr>
          </a:p>
          <a:p>
            <a:pPr indent="0" lvl="0" marL="0" rtl="0" algn="l">
              <a:spcBef>
                <a:spcPts val="600"/>
              </a:spcBef>
              <a:spcAft>
                <a:spcPts val="0"/>
              </a:spcAft>
              <a:buNone/>
            </a:pPr>
            <a:r>
              <a:rPr b="1" lang="en">
                <a:solidFill>
                  <a:schemeClr val="dk2"/>
                </a:solidFill>
                <a:latin typeface="Source Sans Pro"/>
                <a:ea typeface="Source Sans Pro"/>
                <a:cs typeface="Source Sans Pro"/>
                <a:sym typeface="Source Sans Pro"/>
              </a:rPr>
              <a:t>Disadvantages</a:t>
            </a:r>
            <a:r>
              <a:rPr lang="en">
                <a:solidFill>
                  <a:schemeClr val="dk1"/>
                </a:solidFill>
                <a:latin typeface="Source Sans Pro"/>
                <a:ea typeface="Source Sans Pro"/>
                <a:cs typeface="Source Sans Pro"/>
                <a:sym typeface="Source Sans Pro"/>
              </a:rPr>
              <a:t>: </a:t>
            </a:r>
            <a:r>
              <a:rPr lang="en">
                <a:solidFill>
                  <a:schemeClr val="dk1"/>
                </a:solidFill>
                <a:latin typeface="Source Sans Pro"/>
                <a:ea typeface="Source Sans Pro"/>
                <a:cs typeface="Source Sans Pro"/>
                <a:sym typeface="Source Sans Pro"/>
              </a:rPr>
              <a:t>Time consuming, more resources, more complex</a:t>
            </a:r>
            <a:endParaRPr>
              <a:solidFill>
                <a:schemeClr val="dk1"/>
              </a:solidFill>
              <a:latin typeface="Source Sans Pro"/>
              <a:ea typeface="Source Sans Pro"/>
              <a:cs typeface="Source Sans Pro"/>
              <a:sym typeface="Source Sans Pro"/>
            </a:endParaRPr>
          </a:p>
        </p:txBody>
      </p:sp>
      <p:pic>
        <p:nvPicPr>
          <p:cNvPr id="238" name="Google Shape;238;p25"/>
          <p:cNvPicPr preferRelativeResize="0"/>
          <p:nvPr/>
        </p:nvPicPr>
        <p:blipFill>
          <a:blip r:embed="rId4">
            <a:alphaModFix amt="60000"/>
          </a:blip>
          <a:stretch>
            <a:fillRect/>
          </a:stretch>
        </p:blipFill>
        <p:spPr>
          <a:xfrm>
            <a:off x="6538149" y="0"/>
            <a:ext cx="1664625" cy="1048551"/>
          </a:xfrm>
          <a:prstGeom prst="rect">
            <a:avLst/>
          </a:prstGeom>
          <a:noFill/>
          <a:ln>
            <a:noFill/>
          </a:ln>
        </p:spPr>
      </p:pic>
      <p:sp>
        <p:nvSpPr>
          <p:cNvPr id="239" name="Google Shape;239;p25"/>
          <p:cNvSpPr txBox="1"/>
          <p:nvPr>
            <p:ph idx="4294967295" type="title"/>
          </p:nvPr>
        </p:nvSpPr>
        <p:spPr>
          <a:xfrm>
            <a:off x="3160350" y="185650"/>
            <a:ext cx="2823300" cy="60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ML methods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6"/>
          <p:cNvSpPr txBox="1"/>
          <p:nvPr>
            <p:ph type="title"/>
          </p:nvPr>
        </p:nvSpPr>
        <p:spPr>
          <a:xfrm>
            <a:off x="786150" y="936332"/>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245" name="Google Shape;245;p26"/>
          <p:cNvSpPr txBox="1"/>
          <p:nvPr>
            <p:ph idx="1" type="body"/>
          </p:nvPr>
        </p:nvSpPr>
        <p:spPr>
          <a:xfrm>
            <a:off x="786150" y="1638926"/>
            <a:ext cx="7571700" cy="2724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The evaluation’s main objective is to ascertain how well the model recognizes the bogus news.</a:t>
            </a:r>
            <a:endParaRPr/>
          </a:p>
          <a:p>
            <a:pPr indent="-381000" lvl="0" marL="457200" rtl="0" algn="l">
              <a:spcBef>
                <a:spcPts val="1000"/>
              </a:spcBef>
              <a:spcAft>
                <a:spcPts val="0"/>
              </a:spcAft>
              <a:buSzPts val="2400"/>
              <a:buChar char="-"/>
            </a:pPr>
            <a:r>
              <a:rPr lang="en"/>
              <a:t>Accuracy,</a:t>
            </a:r>
            <a:r>
              <a:rPr lang="en"/>
              <a:t> Precision, Recall, and F1-score </a:t>
            </a:r>
            <a:r>
              <a:rPr lang="en"/>
              <a:t>are the metrics will be employes</a:t>
            </a:r>
            <a:endParaRPr/>
          </a:p>
          <a:p>
            <a:pPr indent="-381000" lvl="0" marL="457200" rtl="0" algn="l">
              <a:spcBef>
                <a:spcPts val="1000"/>
              </a:spcBef>
              <a:spcAft>
                <a:spcPts val="1000"/>
              </a:spcAft>
              <a:buSzPts val="2400"/>
              <a:buChar char="-"/>
            </a:pPr>
            <a:r>
              <a:rPr lang="en"/>
              <a:t>Confusion matrix will also be used to evaluate the performance.</a:t>
            </a:r>
            <a:endParaRPr/>
          </a:p>
        </p:txBody>
      </p:sp>
      <p:pic>
        <p:nvPicPr>
          <p:cNvPr id="246" name="Google Shape;246;p26"/>
          <p:cNvPicPr preferRelativeResize="0"/>
          <p:nvPr/>
        </p:nvPicPr>
        <p:blipFill>
          <a:blip r:embed="rId3">
            <a:alphaModFix amt="60000"/>
          </a:blip>
          <a:stretch>
            <a:fillRect/>
          </a:stretch>
        </p:blipFill>
        <p:spPr>
          <a:xfrm>
            <a:off x="6538149" y="0"/>
            <a:ext cx="1664625" cy="1048551"/>
          </a:xfrm>
          <a:prstGeom prst="rect">
            <a:avLst/>
          </a:prstGeom>
          <a:noFill/>
          <a:ln>
            <a:noFill/>
          </a:ln>
        </p:spPr>
      </p:pic>
      <p:pic>
        <p:nvPicPr>
          <p:cNvPr id="247" name="Google Shape;247;p26"/>
          <p:cNvPicPr preferRelativeResize="0"/>
          <p:nvPr/>
        </p:nvPicPr>
        <p:blipFill>
          <a:blip r:embed="rId4">
            <a:alphaModFix amt="60000"/>
          </a:blip>
          <a:stretch>
            <a:fillRect/>
          </a:stretch>
        </p:blipFill>
        <p:spPr>
          <a:xfrm>
            <a:off x="8095450" y="0"/>
            <a:ext cx="1048550" cy="1048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7"/>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Results &amp; Discussion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8"/>
          <p:cNvSpPr txBox="1"/>
          <p:nvPr>
            <p:ph type="title"/>
          </p:nvPr>
        </p:nvSpPr>
        <p:spPr>
          <a:xfrm>
            <a:off x="786150" y="846432"/>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a:t>
            </a:r>
            <a:r>
              <a:rPr lang="en"/>
              <a:t>with</a:t>
            </a:r>
            <a:r>
              <a:rPr lang="en"/>
              <a:t> Count Vectorizer</a:t>
            </a:r>
            <a:endParaRPr/>
          </a:p>
        </p:txBody>
      </p:sp>
      <p:graphicFrame>
        <p:nvGraphicFramePr>
          <p:cNvPr id="258" name="Google Shape;258;p28"/>
          <p:cNvGraphicFramePr/>
          <p:nvPr/>
        </p:nvGraphicFramePr>
        <p:xfrm>
          <a:off x="806700" y="1616663"/>
          <a:ext cx="3000000" cy="3000000"/>
        </p:xfrm>
        <a:graphic>
          <a:graphicData uri="http://schemas.openxmlformats.org/drawingml/2006/table">
            <a:tbl>
              <a:tblPr>
                <a:noFill/>
                <a:tableStyleId>{712C12B8-3575-4623-A789-FE4BD648178E}</a:tableStyleId>
              </a:tblPr>
              <a:tblGrid>
                <a:gridCol w="1297950"/>
                <a:gridCol w="1487700"/>
                <a:gridCol w="1487700"/>
                <a:gridCol w="1487700"/>
                <a:gridCol w="1487700"/>
              </a:tblGrid>
              <a:tr h="401425">
                <a:tc>
                  <a:txBody>
                    <a:bodyPr/>
                    <a:lstStyle/>
                    <a:p>
                      <a:pPr indent="0" lvl="0" marL="0" rtl="0" algn="r">
                        <a:spcBef>
                          <a:spcPts val="0"/>
                        </a:spcBef>
                        <a:spcAft>
                          <a:spcPts val="0"/>
                        </a:spcAft>
                        <a:buNone/>
                      </a:pPr>
                      <a:r>
                        <a:t/>
                      </a:r>
                      <a:endParaRPr sz="1100">
                        <a:solidFill>
                          <a:srgbClr val="607D8B"/>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0091EA"/>
                      </a:solidFill>
                      <a:prstDash val="solid"/>
                      <a:round/>
                      <a:headEnd len="sm" w="sm" type="none"/>
                      <a:tailEnd len="sm" w="sm" type="none"/>
                    </a:lnR>
                    <a:lnT cap="flat" cmpd="sng" w="9525">
                      <a:solidFill>
                        <a:srgbClr val="ECEFF1">
                          <a:alpha val="0"/>
                        </a:srgbClr>
                      </a:solidFill>
                      <a:prstDash val="solid"/>
                      <a:round/>
                      <a:headEnd len="sm" w="sm" type="none"/>
                      <a:tailEnd len="sm" w="sm" type="none"/>
                    </a:lnT>
                    <a:lnB cap="flat" cmpd="sng" w="9525">
                      <a:solidFill>
                        <a:srgbClr val="ECEFF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Source Sans Pro"/>
                          <a:ea typeface="Source Sans Pro"/>
                          <a:cs typeface="Source Sans Pro"/>
                          <a:sym typeface="Source Sans Pro"/>
                        </a:rPr>
                        <a:t>Accuracy</a:t>
                      </a:r>
                      <a:endParaRPr sz="1100">
                        <a:solidFill>
                          <a:srgbClr val="FFFFFF"/>
                        </a:solidFill>
                        <a:latin typeface="Source Sans Pro"/>
                        <a:ea typeface="Source Sans Pro"/>
                        <a:cs typeface="Source Sans Pro"/>
                        <a:sym typeface="Source Sans Pro"/>
                      </a:endParaRPr>
                    </a:p>
                  </a:txBody>
                  <a:tcPr marT="91425" marB="91425" marR="91425" marL="91425" anchor="ctr">
                    <a:lnL cap="flat" cmpd="sng" w="9525">
                      <a:solidFill>
                        <a:srgbClr val="0091EA"/>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607D8B"/>
                      </a:solidFill>
                      <a:prstDash val="solid"/>
                      <a:round/>
                      <a:headEnd len="sm" w="sm" type="none"/>
                      <a:tailEnd len="sm" w="sm" type="none"/>
                    </a:lnT>
                    <a:lnB cap="flat" cmpd="sng" w="9525">
                      <a:solidFill>
                        <a:srgbClr val="ECEFF1"/>
                      </a:solidFill>
                      <a:prstDash val="solid"/>
                      <a:round/>
                      <a:headEnd len="sm" w="sm" type="none"/>
                      <a:tailEnd len="sm" w="sm" type="none"/>
                    </a:lnB>
                    <a:solidFill>
                      <a:srgbClr val="0091EA"/>
                    </a:solidFill>
                  </a:tcPr>
                </a:tc>
                <a:tc>
                  <a:txBody>
                    <a:bodyPr/>
                    <a:lstStyle/>
                    <a:p>
                      <a:pPr indent="0" lvl="0" marL="0" rtl="0" algn="ctr">
                        <a:spcBef>
                          <a:spcPts val="0"/>
                        </a:spcBef>
                        <a:spcAft>
                          <a:spcPts val="0"/>
                        </a:spcAft>
                        <a:buNone/>
                      </a:pPr>
                      <a:r>
                        <a:rPr lang="en" sz="1100">
                          <a:solidFill>
                            <a:srgbClr val="FFFFFF"/>
                          </a:solidFill>
                          <a:latin typeface="Source Sans Pro"/>
                          <a:ea typeface="Source Sans Pro"/>
                          <a:cs typeface="Source Sans Pro"/>
                          <a:sym typeface="Source Sans Pro"/>
                        </a:rPr>
                        <a:t>Precision</a:t>
                      </a:r>
                      <a:endParaRPr sz="1100">
                        <a:solidFill>
                          <a:srgbClr val="FFFFFF"/>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607D8B"/>
                      </a:solidFill>
                      <a:prstDash val="solid"/>
                      <a:round/>
                      <a:headEnd len="sm" w="sm" type="none"/>
                      <a:tailEnd len="sm" w="sm" type="none"/>
                    </a:lnT>
                    <a:lnB cap="flat" cmpd="sng" w="9525">
                      <a:solidFill>
                        <a:srgbClr val="ECEFF1"/>
                      </a:solidFill>
                      <a:prstDash val="solid"/>
                      <a:round/>
                      <a:headEnd len="sm" w="sm" type="none"/>
                      <a:tailEnd len="sm" w="sm" type="none"/>
                    </a:lnB>
                    <a:solidFill>
                      <a:srgbClr val="0091EA"/>
                    </a:solidFill>
                  </a:tcPr>
                </a:tc>
                <a:tc>
                  <a:txBody>
                    <a:bodyPr/>
                    <a:lstStyle/>
                    <a:p>
                      <a:pPr indent="0" lvl="0" marL="0" rtl="0" algn="ctr">
                        <a:spcBef>
                          <a:spcPts val="0"/>
                        </a:spcBef>
                        <a:spcAft>
                          <a:spcPts val="0"/>
                        </a:spcAft>
                        <a:buNone/>
                      </a:pPr>
                      <a:r>
                        <a:rPr lang="en" sz="1100">
                          <a:solidFill>
                            <a:srgbClr val="FFFFFF"/>
                          </a:solidFill>
                          <a:latin typeface="Source Sans Pro"/>
                          <a:ea typeface="Source Sans Pro"/>
                          <a:cs typeface="Source Sans Pro"/>
                          <a:sym typeface="Source Sans Pro"/>
                        </a:rPr>
                        <a:t>Recall</a:t>
                      </a:r>
                      <a:endParaRPr sz="1100">
                        <a:solidFill>
                          <a:srgbClr val="FFFFFF"/>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607D8B"/>
                      </a:solidFill>
                      <a:prstDash val="solid"/>
                      <a:round/>
                      <a:headEnd len="sm" w="sm" type="none"/>
                      <a:tailEnd len="sm" w="sm" type="none"/>
                    </a:lnT>
                    <a:lnB cap="flat" cmpd="sng" w="9525">
                      <a:solidFill>
                        <a:srgbClr val="ECEFF1"/>
                      </a:solidFill>
                      <a:prstDash val="solid"/>
                      <a:round/>
                      <a:headEnd len="sm" w="sm" type="none"/>
                      <a:tailEnd len="sm" w="sm" type="none"/>
                    </a:lnB>
                    <a:solidFill>
                      <a:srgbClr val="0091EA"/>
                    </a:solidFill>
                  </a:tcPr>
                </a:tc>
                <a:tc>
                  <a:txBody>
                    <a:bodyPr/>
                    <a:lstStyle/>
                    <a:p>
                      <a:pPr indent="0" lvl="0" marL="0" rtl="0" algn="ctr">
                        <a:spcBef>
                          <a:spcPts val="0"/>
                        </a:spcBef>
                        <a:spcAft>
                          <a:spcPts val="0"/>
                        </a:spcAft>
                        <a:buNone/>
                      </a:pPr>
                      <a:r>
                        <a:rPr lang="en" sz="1100">
                          <a:solidFill>
                            <a:srgbClr val="FFFFFF"/>
                          </a:solidFill>
                          <a:latin typeface="Source Sans Pro"/>
                          <a:ea typeface="Source Sans Pro"/>
                          <a:cs typeface="Source Sans Pro"/>
                          <a:sym typeface="Source Sans Pro"/>
                        </a:rPr>
                        <a:t>F1-</a:t>
                      </a:r>
                      <a:r>
                        <a:rPr lang="en" sz="1100">
                          <a:solidFill>
                            <a:srgbClr val="FFFFFF"/>
                          </a:solidFill>
                          <a:latin typeface="Source Sans Pro"/>
                          <a:ea typeface="Source Sans Pro"/>
                          <a:cs typeface="Source Sans Pro"/>
                          <a:sym typeface="Source Sans Pro"/>
                        </a:rPr>
                        <a:t>score</a:t>
                      </a:r>
                      <a:endParaRPr sz="1100">
                        <a:solidFill>
                          <a:srgbClr val="FFFFFF"/>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0091EA"/>
                      </a:solidFill>
                      <a:prstDash val="solid"/>
                      <a:round/>
                      <a:headEnd len="sm" w="sm" type="none"/>
                      <a:tailEnd len="sm" w="sm" type="none"/>
                    </a:lnR>
                    <a:lnT cap="flat" cmpd="sng" w="9525">
                      <a:solidFill>
                        <a:srgbClr val="607D8B"/>
                      </a:solidFill>
                      <a:prstDash val="solid"/>
                      <a:round/>
                      <a:headEnd len="sm" w="sm" type="none"/>
                      <a:tailEnd len="sm" w="sm" type="none"/>
                    </a:lnT>
                    <a:lnB cap="flat" cmpd="sng" w="9525">
                      <a:solidFill>
                        <a:srgbClr val="ECEFF1"/>
                      </a:solidFill>
                      <a:prstDash val="solid"/>
                      <a:round/>
                      <a:headEnd len="sm" w="sm" type="none"/>
                      <a:tailEnd len="sm" w="sm" type="none"/>
                    </a:lnB>
                    <a:solidFill>
                      <a:srgbClr val="0091EA"/>
                    </a:solidFill>
                  </a:tcPr>
                </a:tc>
              </a:tr>
              <a:tr h="504675">
                <a:tc>
                  <a:txBody>
                    <a:bodyPr/>
                    <a:lstStyle/>
                    <a:p>
                      <a:pPr indent="0" lvl="0" marL="0" rtl="0" algn="r">
                        <a:spcBef>
                          <a:spcPts val="0"/>
                        </a:spcBef>
                        <a:spcAft>
                          <a:spcPts val="0"/>
                        </a:spcAft>
                        <a:buNone/>
                      </a:pPr>
                      <a:r>
                        <a:rPr lang="en" sz="1100">
                          <a:solidFill>
                            <a:srgbClr val="607D8B"/>
                          </a:solidFill>
                          <a:latin typeface="Source Sans Pro"/>
                          <a:ea typeface="Source Sans Pro"/>
                          <a:cs typeface="Source Sans Pro"/>
                          <a:sym typeface="Source Sans Pro"/>
                        </a:rPr>
                        <a:t>Naive Bayes Classifier</a:t>
                      </a:r>
                      <a:endParaRPr sz="1100">
                        <a:solidFill>
                          <a:srgbClr val="607D8B"/>
                        </a:solidFill>
                        <a:latin typeface="Source Sans Pro"/>
                        <a:ea typeface="Source Sans Pro"/>
                        <a:cs typeface="Source Sans Pro"/>
                        <a:sym typeface="Source Sans Pro"/>
                      </a:endParaRPr>
                    </a:p>
                  </a:txBody>
                  <a:tcPr marT="91425" marB="91425" marR="91425" marL="91425" anchor="ctr">
                    <a:lnL cap="flat" cmpd="sng" w="9525">
                      <a:solidFill>
                        <a:srgbClr val="ECEFF1"/>
                      </a:solidFill>
                      <a:prstDash val="solid"/>
                      <a:round/>
                      <a:headEnd len="sm" w="sm" type="none"/>
                      <a:tailEnd len="sm" w="sm" type="none"/>
                    </a:lnL>
                    <a:lnR cap="flat" cmpd="sng" w="9525">
                      <a:solidFill>
                        <a:srgbClr val="ECEFF1"/>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263238"/>
                          </a:solidFill>
                          <a:latin typeface="Source Sans Pro"/>
                          <a:ea typeface="Source Sans Pro"/>
                          <a:cs typeface="Source Sans Pro"/>
                          <a:sym typeface="Source Sans Pro"/>
                        </a:rPr>
                        <a:t>0.906825</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263238"/>
                          </a:solidFill>
                          <a:latin typeface="Source Sans Pro"/>
                          <a:ea typeface="Source Sans Pro"/>
                          <a:cs typeface="Source Sans Pro"/>
                          <a:sym typeface="Source Sans Pro"/>
                        </a:rPr>
                        <a:t>0.907118</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263238"/>
                          </a:solidFill>
                          <a:latin typeface="Source Sans Pro"/>
                          <a:ea typeface="Source Sans Pro"/>
                          <a:cs typeface="Source Sans Pro"/>
                          <a:sym typeface="Source Sans Pro"/>
                        </a:rPr>
                        <a:t>0.906247</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263238"/>
                          </a:solidFill>
                          <a:latin typeface="Source Sans Pro"/>
                          <a:ea typeface="Source Sans Pro"/>
                          <a:cs typeface="Source Sans Pro"/>
                          <a:sym typeface="Source Sans Pro"/>
                        </a:rPr>
                        <a:t>0.906583</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tcPr>
                </a:tc>
              </a:tr>
              <a:tr h="504675">
                <a:tc>
                  <a:txBody>
                    <a:bodyPr/>
                    <a:lstStyle/>
                    <a:p>
                      <a:pPr indent="0" lvl="0" marL="0" rtl="0" algn="r">
                        <a:spcBef>
                          <a:spcPts val="0"/>
                        </a:spcBef>
                        <a:spcAft>
                          <a:spcPts val="0"/>
                        </a:spcAft>
                        <a:buNone/>
                      </a:pPr>
                      <a:r>
                        <a:rPr lang="en" sz="1100">
                          <a:solidFill>
                            <a:srgbClr val="607D8B"/>
                          </a:solidFill>
                          <a:latin typeface="Source Sans Pro"/>
                          <a:ea typeface="Source Sans Pro"/>
                          <a:cs typeface="Source Sans Pro"/>
                          <a:sym typeface="Source Sans Pro"/>
                        </a:rPr>
                        <a:t>Support Vector Machine</a:t>
                      </a:r>
                      <a:endParaRPr sz="1100">
                        <a:solidFill>
                          <a:srgbClr val="607D8B"/>
                        </a:solidFill>
                        <a:latin typeface="Source Sans Pro"/>
                        <a:ea typeface="Source Sans Pro"/>
                        <a:cs typeface="Source Sans Pro"/>
                        <a:sym typeface="Source Sans Pro"/>
                      </a:endParaRPr>
                    </a:p>
                  </a:txBody>
                  <a:tcPr marT="91425" marB="91425" marR="91425" marL="91425" anchor="ctr">
                    <a:lnL cap="flat" cmpd="sng" w="9525">
                      <a:solidFill>
                        <a:srgbClr val="ECEFF1"/>
                      </a:solidFill>
                      <a:prstDash val="solid"/>
                      <a:round/>
                      <a:headEnd len="sm" w="sm" type="none"/>
                      <a:tailEnd len="sm" w="sm" type="none"/>
                    </a:lnL>
                    <a:lnR cap="flat" cmpd="sng" w="9525">
                      <a:solidFill>
                        <a:srgbClr val="ECEFF1"/>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tcPr>
                </a:tc>
                <a:tc>
                  <a:txBody>
                    <a:bodyPr/>
                    <a:lstStyle/>
                    <a:p>
                      <a:pPr indent="0" lvl="0" marL="0" rtl="0" algn="ctr">
                        <a:spcBef>
                          <a:spcPts val="0"/>
                        </a:spcBef>
                        <a:spcAft>
                          <a:spcPts val="0"/>
                        </a:spcAft>
                        <a:buClr>
                          <a:srgbClr val="263238"/>
                        </a:buClr>
                        <a:buSzPts val="1100"/>
                        <a:buFont typeface="Arial"/>
                        <a:buNone/>
                      </a:pPr>
                      <a:r>
                        <a:rPr lang="en" sz="1300">
                          <a:solidFill>
                            <a:srgbClr val="263238"/>
                          </a:solidFill>
                          <a:latin typeface="Source Sans Pro"/>
                          <a:ea typeface="Source Sans Pro"/>
                          <a:cs typeface="Source Sans Pro"/>
                          <a:sym typeface="Source Sans Pro"/>
                        </a:rPr>
                        <a:t>0.913905</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263238"/>
                          </a:solidFill>
                          <a:latin typeface="Source Sans Pro"/>
                          <a:ea typeface="Source Sans Pro"/>
                          <a:cs typeface="Source Sans Pro"/>
                          <a:sym typeface="Source Sans Pro"/>
                        </a:rPr>
                        <a:t>0.913658</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263238"/>
                          </a:solidFill>
                          <a:latin typeface="Source Sans Pro"/>
                          <a:ea typeface="Source Sans Pro"/>
                          <a:cs typeface="Source Sans Pro"/>
                          <a:sym typeface="Source Sans Pro"/>
                        </a:rPr>
                        <a:t>0.914109</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263238"/>
                          </a:solidFill>
                          <a:latin typeface="Source Sans Pro"/>
                          <a:ea typeface="Source Sans Pro"/>
                          <a:cs typeface="Source Sans Pro"/>
                          <a:sym typeface="Source Sans Pro"/>
                        </a:rPr>
                        <a:t>0.913817</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tcPr>
                </a:tc>
              </a:tr>
              <a:tr h="504675">
                <a:tc>
                  <a:txBody>
                    <a:bodyPr/>
                    <a:lstStyle/>
                    <a:p>
                      <a:pPr indent="0" lvl="0" marL="0" rtl="0" algn="r">
                        <a:spcBef>
                          <a:spcPts val="0"/>
                        </a:spcBef>
                        <a:spcAft>
                          <a:spcPts val="0"/>
                        </a:spcAft>
                        <a:buNone/>
                      </a:pPr>
                      <a:r>
                        <a:rPr lang="en" sz="1100">
                          <a:solidFill>
                            <a:srgbClr val="607D8B"/>
                          </a:solidFill>
                          <a:latin typeface="Source Sans Pro"/>
                          <a:ea typeface="Source Sans Pro"/>
                          <a:cs typeface="Source Sans Pro"/>
                          <a:sym typeface="Source Sans Pro"/>
                        </a:rPr>
                        <a:t>Logistic Regression</a:t>
                      </a:r>
                      <a:endParaRPr sz="1100">
                        <a:solidFill>
                          <a:srgbClr val="607D8B"/>
                        </a:solidFill>
                        <a:latin typeface="Source Sans Pro"/>
                        <a:ea typeface="Source Sans Pro"/>
                        <a:cs typeface="Source Sans Pro"/>
                        <a:sym typeface="Source Sans Pro"/>
                      </a:endParaRPr>
                    </a:p>
                  </a:txBody>
                  <a:tcPr marT="91425" marB="91425" marR="91425" marL="91425" anchor="ctr">
                    <a:lnL cap="flat" cmpd="sng" w="9525">
                      <a:solidFill>
                        <a:srgbClr val="ECEFF1"/>
                      </a:solidFill>
                      <a:prstDash val="solid"/>
                      <a:round/>
                      <a:headEnd len="sm" w="sm" type="none"/>
                      <a:tailEnd len="sm" w="sm" type="none"/>
                    </a:lnL>
                    <a:lnR cap="flat" cmpd="sng" w="9525">
                      <a:solidFill>
                        <a:srgbClr val="ECEFF1"/>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Clr>
                          <a:srgbClr val="263238"/>
                        </a:buClr>
                        <a:buSzPts val="1100"/>
                        <a:buFont typeface="Arial"/>
                        <a:buNone/>
                      </a:pPr>
                      <a:r>
                        <a:rPr lang="en" sz="1300">
                          <a:solidFill>
                            <a:srgbClr val="263238"/>
                          </a:solidFill>
                          <a:latin typeface="Source Sans Pro"/>
                          <a:ea typeface="Source Sans Pro"/>
                          <a:cs typeface="Source Sans Pro"/>
                          <a:sym typeface="Source Sans Pro"/>
                        </a:rPr>
                        <a:t>0.920702</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300">
                          <a:solidFill>
                            <a:srgbClr val="263238"/>
                          </a:solidFill>
                          <a:latin typeface="Source Sans Pro"/>
                          <a:ea typeface="Source Sans Pro"/>
                          <a:cs typeface="Source Sans Pro"/>
                          <a:sym typeface="Source Sans Pro"/>
                        </a:rPr>
                        <a:t>0.920507</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300">
                          <a:solidFill>
                            <a:srgbClr val="263238"/>
                          </a:solidFill>
                          <a:latin typeface="Source Sans Pro"/>
                          <a:ea typeface="Source Sans Pro"/>
                          <a:cs typeface="Source Sans Pro"/>
                          <a:sym typeface="Source Sans Pro"/>
                        </a:rPr>
                        <a:t>0.921124</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300">
                          <a:solidFill>
                            <a:srgbClr val="263238"/>
                          </a:solidFill>
                          <a:latin typeface="Source Sans Pro"/>
                          <a:ea typeface="Source Sans Pro"/>
                          <a:cs typeface="Source Sans Pro"/>
                          <a:sym typeface="Source Sans Pro"/>
                        </a:rPr>
                        <a:t>0.920645</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solidFill>
                      <a:schemeClr val="lt2"/>
                    </a:solidFill>
                  </a:tcPr>
                </a:tc>
              </a:tr>
              <a:tr h="504675">
                <a:tc>
                  <a:txBody>
                    <a:bodyPr/>
                    <a:lstStyle/>
                    <a:p>
                      <a:pPr indent="0" lvl="0" marL="0" rtl="0" algn="r">
                        <a:spcBef>
                          <a:spcPts val="0"/>
                        </a:spcBef>
                        <a:spcAft>
                          <a:spcPts val="0"/>
                        </a:spcAft>
                        <a:buNone/>
                      </a:pPr>
                      <a:r>
                        <a:rPr lang="en" sz="1100">
                          <a:solidFill>
                            <a:srgbClr val="607D8B"/>
                          </a:solidFill>
                          <a:latin typeface="Source Sans Pro"/>
                          <a:ea typeface="Source Sans Pro"/>
                          <a:cs typeface="Source Sans Pro"/>
                          <a:sym typeface="Source Sans Pro"/>
                        </a:rPr>
                        <a:t>Decision Tree</a:t>
                      </a:r>
                      <a:endParaRPr sz="1100">
                        <a:solidFill>
                          <a:srgbClr val="607D8B"/>
                        </a:solidFill>
                        <a:latin typeface="Source Sans Pro"/>
                        <a:ea typeface="Source Sans Pro"/>
                        <a:cs typeface="Source Sans Pro"/>
                        <a:sym typeface="Source Sans Pro"/>
                      </a:endParaRPr>
                    </a:p>
                  </a:txBody>
                  <a:tcPr marT="91425" marB="91425" marR="91425" marL="91425" anchor="ctr">
                    <a:lnL cap="flat" cmpd="sng" w="9525">
                      <a:solidFill>
                        <a:srgbClr val="ECEFF1"/>
                      </a:solidFill>
                      <a:prstDash val="solid"/>
                      <a:round/>
                      <a:headEnd len="sm" w="sm" type="none"/>
                      <a:tailEnd len="sm" w="sm" type="none"/>
                    </a:lnL>
                    <a:lnR cap="flat" cmpd="sng" w="9525">
                      <a:solidFill>
                        <a:srgbClr val="ECEFF1"/>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tcPr>
                </a:tc>
                <a:tc>
                  <a:txBody>
                    <a:bodyPr/>
                    <a:lstStyle/>
                    <a:p>
                      <a:pPr indent="0" lvl="0" marL="0" rtl="0" algn="ctr">
                        <a:spcBef>
                          <a:spcPts val="0"/>
                        </a:spcBef>
                        <a:spcAft>
                          <a:spcPts val="0"/>
                        </a:spcAft>
                        <a:buClr>
                          <a:srgbClr val="263238"/>
                        </a:buClr>
                        <a:buSzPts val="1100"/>
                        <a:buFont typeface="Arial"/>
                        <a:buNone/>
                      </a:pPr>
                      <a:r>
                        <a:rPr lang="en" sz="1300">
                          <a:solidFill>
                            <a:srgbClr val="263238"/>
                          </a:solidFill>
                          <a:latin typeface="Source Sans Pro"/>
                          <a:ea typeface="Source Sans Pro"/>
                          <a:cs typeface="Source Sans Pro"/>
                          <a:sym typeface="Source Sans Pro"/>
                        </a:rPr>
                        <a:t>0.840272</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263238"/>
                          </a:solidFill>
                          <a:latin typeface="Source Sans Pro"/>
                          <a:ea typeface="Source Sans Pro"/>
                          <a:cs typeface="Source Sans Pro"/>
                          <a:sym typeface="Source Sans Pro"/>
                        </a:rPr>
                        <a:t>0.840211</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263238"/>
                          </a:solidFill>
                          <a:latin typeface="Source Sans Pro"/>
                          <a:ea typeface="Source Sans Pro"/>
                          <a:cs typeface="Source Sans Pro"/>
                          <a:sym typeface="Source Sans Pro"/>
                        </a:rPr>
                        <a:t>0.839688</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263238"/>
                          </a:solidFill>
                          <a:latin typeface="Source Sans Pro"/>
                          <a:ea typeface="Source Sans Pro"/>
                          <a:cs typeface="Source Sans Pro"/>
                          <a:sym typeface="Source Sans Pro"/>
                        </a:rPr>
                        <a:t>0.839896</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tcPr>
                </a:tc>
              </a:tr>
              <a:tr h="504675">
                <a:tc>
                  <a:txBody>
                    <a:bodyPr/>
                    <a:lstStyle/>
                    <a:p>
                      <a:pPr indent="0" lvl="0" marL="0" rtl="0" algn="r">
                        <a:spcBef>
                          <a:spcPts val="0"/>
                        </a:spcBef>
                        <a:spcAft>
                          <a:spcPts val="0"/>
                        </a:spcAft>
                        <a:buNone/>
                      </a:pPr>
                      <a:r>
                        <a:rPr lang="en" sz="1100">
                          <a:solidFill>
                            <a:srgbClr val="607D8B"/>
                          </a:solidFill>
                          <a:latin typeface="Source Sans Pro"/>
                          <a:ea typeface="Source Sans Pro"/>
                          <a:cs typeface="Source Sans Pro"/>
                          <a:sym typeface="Source Sans Pro"/>
                        </a:rPr>
                        <a:t>Random Forest</a:t>
                      </a:r>
                      <a:endParaRPr sz="1100">
                        <a:solidFill>
                          <a:srgbClr val="607D8B"/>
                        </a:solidFill>
                        <a:latin typeface="Source Sans Pro"/>
                        <a:ea typeface="Source Sans Pro"/>
                        <a:cs typeface="Source Sans Pro"/>
                        <a:sym typeface="Source Sans Pro"/>
                      </a:endParaRPr>
                    </a:p>
                  </a:txBody>
                  <a:tcPr marT="91425" marB="91425" marR="91425" marL="91425" anchor="ctr">
                    <a:lnL cap="flat" cmpd="sng" w="9525">
                      <a:solidFill>
                        <a:srgbClr val="ECEFF1"/>
                      </a:solidFill>
                      <a:prstDash val="solid"/>
                      <a:round/>
                      <a:headEnd len="sm" w="sm" type="none"/>
                      <a:tailEnd len="sm" w="sm" type="none"/>
                    </a:lnL>
                    <a:lnR cap="flat" cmpd="sng" w="9525">
                      <a:solidFill>
                        <a:srgbClr val="ECEFF1"/>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607D8B"/>
                      </a:solidFill>
                      <a:prstDash val="solid"/>
                      <a:round/>
                      <a:headEnd len="sm" w="sm" type="none"/>
                      <a:tailEnd len="sm" w="sm" type="none"/>
                    </a:lnB>
                  </a:tcPr>
                </a:tc>
                <a:tc>
                  <a:txBody>
                    <a:bodyPr/>
                    <a:lstStyle/>
                    <a:p>
                      <a:pPr indent="0" lvl="0" marL="0" rtl="0" algn="ctr">
                        <a:spcBef>
                          <a:spcPts val="0"/>
                        </a:spcBef>
                        <a:spcAft>
                          <a:spcPts val="0"/>
                        </a:spcAft>
                        <a:buClr>
                          <a:srgbClr val="263238"/>
                        </a:buClr>
                        <a:buSzPts val="1100"/>
                        <a:buFont typeface="Arial"/>
                        <a:buNone/>
                      </a:pPr>
                      <a:r>
                        <a:rPr lang="en" sz="1300">
                          <a:solidFill>
                            <a:srgbClr val="263238"/>
                          </a:solidFill>
                          <a:latin typeface="Source Sans Pro"/>
                          <a:ea typeface="Source Sans Pro"/>
                          <a:cs typeface="Source Sans Pro"/>
                          <a:sym typeface="Source Sans Pro"/>
                        </a:rPr>
                        <a:t>0.912206</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607D8B"/>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263238"/>
                          </a:solidFill>
                          <a:latin typeface="Source Sans Pro"/>
                          <a:ea typeface="Source Sans Pro"/>
                          <a:cs typeface="Source Sans Pro"/>
                          <a:sym typeface="Source Sans Pro"/>
                        </a:rPr>
                        <a:t>0.912236</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607D8B"/>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263238"/>
                          </a:solidFill>
                          <a:latin typeface="Source Sans Pro"/>
                          <a:ea typeface="Source Sans Pro"/>
                          <a:cs typeface="Source Sans Pro"/>
                          <a:sym typeface="Source Sans Pro"/>
                        </a:rPr>
                        <a:t>0.912912</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607D8B"/>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263238"/>
                          </a:solidFill>
                          <a:latin typeface="Source Sans Pro"/>
                          <a:ea typeface="Source Sans Pro"/>
                          <a:cs typeface="Source Sans Pro"/>
                          <a:sym typeface="Source Sans Pro"/>
                        </a:rPr>
                        <a:t>0.912173</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607D8B"/>
                      </a:solidFill>
                      <a:prstDash val="solid"/>
                      <a:round/>
                      <a:headEnd len="sm" w="sm" type="none"/>
                      <a:tailEnd len="sm" w="sm" type="none"/>
                    </a:lnB>
                  </a:tcPr>
                </a:tc>
              </a:tr>
            </a:tbl>
          </a:graphicData>
        </a:graphic>
      </p:graphicFrame>
      <p:pic>
        <p:nvPicPr>
          <p:cNvPr id="259" name="Google Shape;259;p28"/>
          <p:cNvPicPr preferRelativeResize="0"/>
          <p:nvPr/>
        </p:nvPicPr>
        <p:blipFill>
          <a:blip r:embed="rId3">
            <a:alphaModFix amt="60000"/>
          </a:blip>
          <a:stretch>
            <a:fillRect/>
          </a:stretch>
        </p:blipFill>
        <p:spPr>
          <a:xfrm>
            <a:off x="6538149" y="0"/>
            <a:ext cx="1664625" cy="1048551"/>
          </a:xfrm>
          <a:prstGeom prst="rect">
            <a:avLst/>
          </a:prstGeom>
          <a:noFill/>
          <a:ln>
            <a:noFill/>
          </a:ln>
        </p:spPr>
      </p:pic>
      <p:pic>
        <p:nvPicPr>
          <p:cNvPr id="260" name="Google Shape;260;p28"/>
          <p:cNvPicPr preferRelativeResize="0"/>
          <p:nvPr/>
        </p:nvPicPr>
        <p:blipFill>
          <a:blip r:embed="rId4">
            <a:alphaModFix amt="60000"/>
          </a:blip>
          <a:stretch>
            <a:fillRect/>
          </a:stretch>
        </p:blipFill>
        <p:spPr>
          <a:xfrm>
            <a:off x="8095450" y="0"/>
            <a:ext cx="1048550" cy="1048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9"/>
          <p:cNvSpPr txBox="1"/>
          <p:nvPr>
            <p:ph type="title"/>
          </p:nvPr>
        </p:nvSpPr>
        <p:spPr>
          <a:xfrm>
            <a:off x="786150" y="8560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with TF-IDF Vectorizer</a:t>
            </a:r>
            <a:endParaRPr/>
          </a:p>
        </p:txBody>
      </p:sp>
      <p:graphicFrame>
        <p:nvGraphicFramePr>
          <p:cNvPr id="266" name="Google Shape;266;p29"/>
          <p:cNvGraphicFramePr/>
          <p:nvPr/>
        </p:nvGraphicFramePr>
        <p:xfrm>
          <a:off x="806700" y="1626250"/>
          <a:ext cx="3000000" cy="3000000"/>
        </p:xfrm>
        <a:graphic>
          <a:graphicData uri="http://schemas.openxmlformats.org/drawingml/2006/table">
            <a:tbl>
              <a:tblPr>
                <a:noFill/>
                <a:tableStyleId>{712C12B8-3575-4623-A789-FE4BD648178E}</a:tableStyleId>
              </a:tblPr>
              <a:tblGrid>
                <a:gridCol w="1297950"/>
                <a:gridCol w="1487700"/>
                <a:gridCol w="1487700"/>
                <a:gridCol w="1487700"/>
                <a:gridCol w="1487700"/>
              </a:tblGrid>
              <a:tr h="401425">
                <a:tc>
                  <a:txBody>
                    <a:bodyPr/>
                    <a:lstStyle/>
                    <a:p>
                      <a:pPr indent="0" lvl="0" marL="0" rtl="0" algn="r">
                        <a:spcBef>
                          <a:spcPts val="0"/>
                        </a:spcBef>
                        <a:spcAft>
                          <a:spcPts val="0"/>
                        </a:spcAft>
                        <a:buNone/>
                      </a:pPr>
                      <a:r>
                        <a:t/>
                      </a:r>
                      <a:endParaRPr sz="1100">
                        <a:solidFill>
                          <a:srgbClr val="607D8B"/>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0091EA"/>
                      </a:solidFill>
                      <a:prstDash val="solid"/>
                      <a:round/>
                      <a:headEnd len="sm" w="sm" type="none"/>
                      <a:tailEnd len="sm" w="sm" type="none"/>
                    </a:lnR>
                    <a:lnT cap="flat" cmpd="sng" w="9525">
                      <a:solidFill>
                        <a:srgbClr val="ECEFF1">
                          <a:alpha val="0"/>
                        </a:srgbClr>
                      </a:solidFill>
                      <a:prstDash val="solid"/>
                      <a:round/>
                      <a:headEnd len="sm" w="sm" type="none"/>
                      <a:tailEnd len="sm" w="sm" type="none"/>
                    </a:lnT>
                    <a:lnB cap="flat" cmpd="sng" w="9525">
                      <a:solidFill>
                        <a:srgbClr val="ECEFF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Source Sans Pro"/>
                          <a:ea typeface="Source Sans Pro"/>
                          <a:cs typeface="Source Sans Pro"/>
                          <a:sym typeface="Source Sans Pro"/>
                        </a:rPr>
                        <a:t>Accuracy</a:t>
                      </a:r>
                      <a:endParaRPr sz="1100">
                        <a:solidFill>
                          <a:srgbClr val="FFFFFF"/>
                        </a:solidFill>
                        <a:latin typeface="Source Sans Pro"/>
                        <a:ea typeface="Source Sans Pro"/>
                        <a:cs typeface="Source Sans Pro"/>
                        <a:sym typeface="Source Sans Pro"/>
                      </a:endParaRPr>
                    </a:p>
                  </a:txBody>
                  <a:tcPr marT="91425" marB="91425" marR="91425" marL="91425" anchor="ctr">
                    <a:lnL cap="flat" cmpd="sng" w="9525">
                      <a:solidFill>
                        <a:srgbClr val="0091EA"/>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607D8B"/>
                      </a:solidFill>
                      <a:prstDash val="solid"/>
                      <a:round/>
                      <a:headEnd len="sm" w="sm" type="none"/>
                      <a:tailEnd len="sm" w="sm" type="none"/>
                    </a:lnT>
                    <a:lnB cap="flat" cmpd="sng" w="9525">
                      <a:solidFill>
                        <a:srgbClr val="ECEFF1"/>
                      </a:solidFill>
                      <a:prstDash val="solid"/>
                      <a:round/>
                      <a:headEnd len="sm" w="sm" type="none"/>
                      <a:tailEnd len="sm" w="sm" type="none"/>
                    </a:lnB>
                    <a:solidFill>
                      <a:srgbClr val="0091EA"/>
                    </a:solidFill>
                  </a:tcPr>
                </a:tc>
                <a:tc>
                  <a:txBody>
                    <a:bodyPr/>
                    <a:lstStyle/>
                    <a:p>
                      <a:pPr indent="0" lvl="0" marL="0" rtl="0" algn="ctr">
                        <a:spcBef>
                          <a:spcPts val="0"/>
                        </a:spcBef>
                        <a:spcAft>
                          <a:spcPts val="0"/>
                        </a:spcAft>
                        <a:buNone/>
                      </a:pPr>
                      <a:r>
                        <a:rPr lang="en" sz="1100">
                          <a:solidFill>
                            <a:srgbClr val="FFFFFF"/>
                          </a:solidFill>
                          <a:latin typeface="Source Sans Pro"/>
                          <a:ea typeface="Source Sans Pro"/>
                          <a:cs typeface="Source Sans Pro"/>
                          <a:sym typeface="Source Sans Pro"/>
                        </a:rPr>
                        <a:t>Precision</a:t>
                      </a:r>
                      <a:endParaRPr sz="1100">
                        <a:solidFill>
                          <a:srgbClr val="FFFFFF"/>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607D8B"/>
                      </a:solidFill>
                      <a:prstDash val="solid"/>
                      <a:round/>
                      <a:headEnd len="sm" w="sm" type="none"/>
                      <a:tailEnd len="sm" w="sm" type="none"/>
                    </a:lnT>
                    <a:lnB cap="flat" cmpd="sng" w="9525">
                      <a:solidFill>
                        <a:srgbClr val="ECEFF1"/>
                      </a:solidFill>
                      <a:prstDash val="solid"/>
                      <a:round/>
                      <a:headEnd len="sm" w="sm" type="none"/>
                      <a:tailEnd len="sm" w="sm" type="none"/>
                    </a:lnB>
                    <a:solidFill>
                      <a:srgbClr val="0091EA"/>
                    </a:solidFill>
                  </a:tcPr>
                </a:tc>
                <a:tc>
                  <a:txBody>
                    <a:bodyPr/>
                    <a:lstStyle/>
                    <a:p>
                      <a:pPr indent="0" lvl="0" marL="0" rtl="0" algn="ctr">
                        <a:spcBef>
                          <a:spcPts val="0"/>
                        </a:spcBef>
                        <a:spcAft>
                          <a:spcPts val="0"/>
                        </a:spcAft>
                        <a:buNone/>
                      </a:pPr>
                      <a:r>
                        <a:rPr lang="en" sz="1100">
                          <a:solidFill>
                            <a:srgbClr val="FFFFFF"/>
                          </a:solidFill>
                          <a:latin typeface="Source Sans Pro"/>
                          <a:ea typeface="Source Sans Pro"/>
                          <a:cs typeface="Source Sans Pro"/>
                          <a:sym typeface="Source Sans Pro"/>
                        </a:rPr>
                        <a:t>Recall</a:t>
                      </a:r>
                      <a:endParaRPr sz="1100">
                        <a:solidFill>
                          <a:srgbClr val="FFFFFF"/>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607D8B"/>
                      </a:solidFill>
                      <a:prstDash val="solid"/>
                      <a:round/>
                      <a:headEnd len="sm" w="sm" type="none"/>
                      <a:tailEnd len="sm" w="sm" type="none"/>
                    </a:lnT>
                    <a:lnB cap="flat" cmpd="sng" w="9525">
                      <a:solidFill>
                        <a:srgbClr val="ECEFF1"/>
                      </a:solidFill>
                      <a:prstDash val="solid"/>
                      <a:round/>
                      <a:headEnd len="sm" w="sm" type="none"/>
                      <a:tailEnd len="sm" w="sm" type="none"/>
                    </a:lnB>
                    <a:solidFill>
                      <a:srgbClr val="0091EA"/>
                    </a:solidFill>
                  </a:tcPr>
                </a:tc>
                <a:tc>
                  <a:txBody>
                    <a:bodyPr/>
                    <a:lstStyle/>
                    <a:p>
                      <a:pPr indent="0" lvl="0" marL="0" rtl="0" algn="ctr">
                        <a:spcBef>
                          <a:spcPts val="0"/>
                        </a:spcBef>
                        <a:spcAft>
                          <a:spcPts val="0"/>
                        </a:spcAft>
                        <a:buNone/>
                      </a:pPr>
                      <a:r>
                        <a:rPr lang="en" sz="1100">
                          <a:solidFill>
                            <a:srgbClr val="FFFFFF"/>
                          </a:solidFill>
                          <a:latin typeface="Source Sans Pro"/>
                          <a:ea typeface="Source Sans Pro"/>
                          <a:cs typeface="Source Sans Pro"/>
                          <a:sym typeface="Source Sans Pro"/>
                        </a:rPr>
                        <a:t>F1-score</a:t>
                      </a:r>
                      <a:endParaRPr sz="1100">
                        <a:solidFill>
                          <a:srgbClr val="FFFFFF"/>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0091EA"/>
                      </a:solidFill>
                      <a:prstDash val="solid"/>
                      <a:round/>
                      <a:headEnd len="sm" w="sm" type="none"/>
                      <a:tailEnd len="sm" w="sm" type="none"/>
                    </a:lnR>
                    <a:lnT cap="flat" cmpd="sng" w="9525">
                      <a:solidFill>
                        <a:srgbClr val="607D8B"/>
                      </a:solidFill>
                      <a:prstDash val="solid"/>
                      <a:round/>
                      <a:headEnd len="sm" w="sm" type="none"/>
                      <a:tailEnd len="sm" w="sm" type="none"/>
                    </a:lnT>
                    <a:lnB cap="flat" cmpd="sng" w="9525">
                      <a:solidFill>
                        <a:srgbClr val="ECEFF1"/>
                      </a:solidFill>
                      <a:prstDash val="solid"/>
                      <a:round/>
                      <a:headEnd len="sm" w="sm" type="none"/>
                      <a:tailEnd len="sm" w="sm" type="none"/>
                    </a:lnB>
                    <a:solidFill>
                      <a:srgbClr val="0091EA"/>
                    </a:solidFill>
                  </a:tcPr>
                </a:tc>
              </a:tr>
              <a:tr h="504675">
                <a:tc>
                  <a:txBody>
                    <a:bodyPr/>
                    <a:lstStyle/>
                    <a:p>
                      <a:pPr indent="0" lvl="0" marL="0" rtl="0" algn="r">
                        <a:spcBef>
                          <a:spcPts val="0"/>
                        </a:spcBef>
                        <a:spcAft>
                          <a:spcPts val="0"/>
                        </a:spcAft>
                        <a:buNone/>
                      </a:pPr>
                      <a:r>
                        <a:rPr lang="en" sz="1100">
                          <a:solidFill>
                            <a:srgbClr val="607D8B"/>
                          </a:solidFill>
                          <a:latin typeface="Source Sans Pro"/>
                          <a:ea typeface="Source Sans Pro"/>
                          <a:cs typeface="Source Sans Pro"/>
                          <a:sym typeface="Source Sans Pro"/>
                        </a:rPr>
                        <a:t>Naive Bayes Classifier</a:t>
                      </a:r>
                      <a:endParaRPr sz="1100">
                        <a:solidFill>
                          <a:srgbClr val="607D8B"/>
                        </a:solidFill>
                        <a:latin typeface="Source Sans Pro"/>
                        <a:ea typeface="Source Sans Pro"/>
                        <a:cs typeface="Source Sans Pro"/>
                        <a:sym typeface="Source Sans Pro"/>
                      </a:endParaRPr>
                    </a:p>
                  </a:txBody>
                  <a:tcPr marT="91425" marB="91425" marR="91425" marL="91425" anchor="ctr">
                    <a:lnL cap="flat" cmpd="sng" w="9525">
                      <a:solidFill>
                        <a:srgbClr val="ECEFF1"/>
                      </a:solidFill>
                      <a:prstDash val="solid"/>
                      <a:round/>
                      <a:headEnd len="sm" w="sm" type="none"/>
                      <a:tailEnd len="sm" w="sm" type="none"/>
                    </a:lnL>
                    <a:lnR cap="flat" cmpd="sng" w="9525">
                      <a:solidFill>
                        <a:srgbClr val="ECEFF1"/>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263238"/>
                          </a:solidFill>
                          <a:latin typeface="Source Sans Pro"/>
                          <a:ea typeface="Source Sans Pro"/>
                          <a:cs typeface="Source Sans Pro"/>
                          <a:sym typeface="Source Sans Pro"/>
                        </a:rPr>
                        <a:t>0.905976</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263238"/>
                          </a:solidFill>
                          <a:latin typeface="Source Sans Pro"/>
                          <a:ea typeface="Source Sans Pro"/>
                          <a:cs typeface="Source Sans Pro"/>
                          <a:sym typeface="Source Sans Pro"/>
                        </a:rPr>
                        <a:t>0.909408</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263238"/>
                          </a:solidFill>
                          <a:latin typeface="Source Sans Pro"/>
                          <a:ea typeface="Source Sans Pro"/>
                          <a:cs typeface="Source Sans Pro"/>
                          <a:sym typeface="Source Sans Pro"/>
                        </a:rPr>
                        <a:t>0.903803</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263238"/>
                          </a:solidFill>
                          <a:latin typeface="Source Sans Pro"/>
                          <a:ea typeface="Source Sans Pro"/>
                          <a:cs typeface="Source Sans Pro"/>
                          <a:sym typeface="Source Sans Pro"/>
                        </a:rPr>
                        <a:t>0.905231</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tcPr>
                </a:tc>
              </a:tr>
              <a:tr h="504675">
                <a:tc>
                  <a:txBody>
                    <a:bodyPr/>
                    <a:lstStyle/>
                    <a:p>
                      <a:pPr indent="0" lvl="0" marL="0" rtl="0" algn="r">
                        <a:spcBef>
                          <a:spcPts val="0"/>
                        </a:spcBef>
                        <a:spcAft>
                          <a:spcPts val="0"/>
                        </a:spcAft>
                        <a:buNone/>
                      </a:pPr>
                      <a:r>
                        <a:rPr lang="en" sz="1100">
                          <a:solidFill>
                            <a:srgbClr val="607D8B"/>
                          </a:solidFill>
                          <a:latin typeface="Source Sans Pro"/>
                          <a:ea typeface="Source Sans Pro"/>
                          <a:cs typeface="Source Sans Pro"/>
                          <a:sym typeface="Source Sans Pro"/>
                        </a:rPr>
                        <a:t>Support Vector Machine</a:t>
                      </a:r>
                      <a:endParaRPr sz="1100">
                        <a:solidFill>
                          <a:srgbClr val="607D8B"/>
                        </a:solidFill>
                        <a:latin typeface="Source Sans Pro"/>
                        <a:ea typeface="Source Sans Pro"/>
                        <a:cs typeface="Source Sans Pro"/>
                        <a:sym typeface="Source Sans Pro"/>
                      </a:endParaRPr>
                    </a:p>
                  </a:txBody>
                  <a:tcPr marT="91425" marB="91425" marR="91425" marL="91425" anchor="ctr">
                    <a:lnL cap="flat" cmpd="sng" w="9525">
                      <a:solidFill>
                        <a:srgbClr val="ECEFF1"/>
                      </a:solidFill>
                      <a:prstDash val="solid"/>
                      <a:round/>
                      <a:headEnd len="sm" w="sm" type="none"/>
                      <a:tailEnd len="sm" w="sm" type="none"/>
                    </a:lnL>
                    <a:lnR cap="flat" cmpd="sng" w="9525">
                      <a:solidFill>
                        <a:srgbClr val="ECEFF1"/>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Clr>
                          <a:srgbClr val="263238"/>
                        </a:buClr>
                        <a:buSzPts val="1100"/>
                        <a:buFont typeface="Arial"/>
                        <a:buNone/>
                      </a:pPr>
                      <a:r>
                        <a:rPr lang="en" sz="1300">
                          <a:solidFill>
                            <a:srgbClr val="263238"/>
                          </a:solidFill>
                          <a:latin typeface="Source Sans Pro"/>
                          <a:ea typeface="Source Sans Pro"/>
                          <a:cs typeface="Source Sans Pro"/>
                          <a:sym typeface="Source Sans Pro"/>
                        </a:rPr>
                        <a:t>0.923251</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300">
                          <a:solidFill>
                            <a:srgbClr val="263238"/>
                          </a:solidFill>
                          <a:latin typeface="Source Sans Pro"/>
                          <a:ea typeface="Source Sans Pro"/>
                          <a:cs typeface="Source Sans Pro"/>
                          <a:sym typeface="Source Sans Pro"/>
                        </a:rPr>
                        <a:t>0.922930</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300">
                          <a:solidFill>
                            <a:srgbClr val="263238"/>
                          </a:solidFill>
                          <a:latin typeface="Source Sans Pro"/>
                          <a:ea typeface="Source Sans Pro"/>
                          <a:cs typeface="Source Sans Pro"/>
                          <a:sym typeface="Source Sans Pro"/>
                        </a:rPr>
                        <a:t>0.923300</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300">
                          <a:solidFill>
                            <a:srgbClr val="263238"/>
                          </a:solidFill>
                          <a:latin typeface="Source Sans Pro"/>
                          <a:ea typeface="Source Sans Pro"/>
                          <a:cs typeface="Source Sans Pro"/>
                          <a:sym typeface="Source Sans Pro"/>
                        </a:rPr>
                        <a:t>0.923093</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solidFill>
                      <a:schemeClr val="lt2"/>
                    </a:solidFill>
                  </a:tcPr>
                </a:tc>
              </a:tr>
              <a:tr h="504675">
                <a:tc>
                  <a:txBody>
                    <a:bodyPr/>
                    <a:lstStyle/>
                    <a:p>
                      <a:pPr indent="0" lvl="0" marL="0" rtl="0" algn="r">
                        <a:spcBef>
                          <a:spcPts val="0"/>
                        </a:spcBef>
                        <a:spcAft>
                          <a:spcPts val="0"/>
                        </a:spcAft>
                        <a:buNone/>
                      </a:pPr>
                      <a:r>
                        <a:rPr lang="en" sz="1100">
                          <a:solidFill>
                            <a:srgbClr val="607D8B"/>
                          </a:solidFill>
                          <a:latin typeface="Source Sans Pro"/>
                          <a:ea typeface="Source Sans Pro"/>
                          <a:cs typeface="Source Sans Pro"/>
                          <a:sym typeface="Source Sans Pro"/>
                        </a:rPr>
                        <a:t>Logistic Regression</a:t>
                      </a:r>
                      <a:endParaRPr sz="1100">
                        <a:solidFill>
                          <a:srgbClr val="607D8B"/>
                        </a:solidFill>
                        <a:latin typeface="Source Sans Pro"/>
                        <a:ea typeface="Source Sans Pro"/>
                        <a:cs typeface="Source Sans Pro"/>
                        <a:sym typeface="Source Sans Pro"/>
                      </a:endParaRPr>
                    </a:p>
                  </a:txBody>
                  <a:tcPr marT="91425" marB="91425" marR="91425" marL="91425" anchor="ctr">
                    <a:lnL cap="flat" cmpd="sng" w="9525">
                      <a:solidFill>
                        <a:srgbClr val="ECEFF1"/>
                      </a:solidFill>
                      <a:prstDash val="solid"/>
                      <a:round/>
                      <a:headEnd len="sm" w="sm" type="none"/>
                      <a:tailEnd len="sm" w="sm" type="none"/>
                    </a:lnL>
                    <a:lnR cap="flat" cmpd="sng" w="9525">
                      <a:solidFill>
                        <a:srgbClr val="ECEFF1"/>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tcPr>
                </a:tc>
                <a:tc>
                  <a:txBody>
                    <a:bodyPr/>
                    <a:lstStyle/>
                    <a:p>
                      <a:pPr indent="0" lvl="0" marL="0" rtl="0" algn="ctr">
                        <a:spcBef>
                          <a:spcPts val="0"/>
                        </a:spcBef>
                        <a:spcAft>
                          <a:spcPts val="0"/>
                        </a:spcAft>
                        <a:buClr>
                          <a:srgbClr val="263238"/>
                        </a:buClr>
                        <a:buSzPts val="1100"/>
                        <a:buFont typeface="Arial"/>
                        <a:buNone/>
                      </a:pPr>
                      <a:r>
                        <a:rPr lang="en" sz="1300">
                          <a:solidFill>
                            <a:srgbClr val="263238"/>
                          </a:solidFill>
                          <a:latin typeface="Source Sans Pro"/>
                          <a:ea typeface="Source Sans Pro"/>
                          <a:cs typeface="Source Sans Pro"/>
                          <a:sym typeface="Source Sans Pro"/>
                        </a:rPr>
                        <a:t>0.910507</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263238"/>
                          </a:solidFill>
                          <a:latin typeface="Source Sans Pro"/>
                          <a:ea typeface="Source Sans Pro"/>
                          <a:cs typeface="Source Sans Pro"/>
                          <a:sym typeface="Source Sans Pro"/>
                        </a:rPr>
                        <a:t>0.910209</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263238"/>
                          </a:solidFill>
                          <a:latin typeface="Source Sans Pro"/>
                          <a:ea typeface="Source Sans Pro"/>
                          <a:cs typeface="Source Sans Pro"/>
                          <a:sym typeface="Source Sans Pro"/>
                        </a:rPr>
                        <a:t>0.911135</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263238"/>
                          </a:solidFill>
                          <a:latin typeface="Source Sans Pro"/>
                          <a:ea typeface="Source Sans Pro"/>
                          <a:cs typeface="Source Sans Pro"/>
                          <a:sym typeface="Source Sans Pro"/>
                        </a:rPr>
                        <a:t>0.910409</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tcPr>
                </a:tc>
              </a:tr>
              <a:tr h="504675">
                <a:tc>
                  <a:txBody>
                    <a:bodyPr/>
                    <a:lstStyle/>
                    <a:p>
                      <a:pPr indent="0" lvl="0" marL="0" rtl="0" algn="r">
                        <a:spcBef>
                          <a:spcPts val="0"/>
                        </a:spcBef>
                        <a:spcAft>
                          <a:spcPts val="0"/>
                        </a:spcAft>
                        <a:buNone/>
                      </a:pPr>
                      <a:r>
                        <a:rPr lang="en" sz="1100">
                          <a:solidFill>
                            <a:srgbClr val="607D8B"/>
                          </a:solidFill>
                          <a:latin typeface="Source Sans Pro"/>
                          <a:ea typeface="Source Sans Pro"/>
                          <a:cs typeface="Source Sans Pro"/>
                          <a:sym typeface="Source Sans Pro"/>
                        </a:rPr>
                        <a:t>Decision Tree</a:t>
                      </a:r>
                      <a:endParaRPr sz="1100">
                        <a:solidFill>
                          <a:srgbClr val="607D8B"/>
                        </a:solidFill>
                        <a:latin typeface="Source Sans Pro"/>
                        <a:ea typeface="Source Sans Pro"/>
                        <a:cs typeface="Source Sans Pro"/>
                        <a:sym typeface="Source Sans Pro"/>
                      </a:endParaRPr>
                    </a:p>
                  </a:txBody>
                  <a:tcPr marT="91425" marB="91425" marR="91425" marL="91425" anchor="ctr">
                    <a:lnL cap="flat" cmpd="sng" w="9525">
                      <a:solidFill>
                        <a:srgbClr val="ECEFF1"/>
                      </a:solidFill>
                      <a:prstDash val="solid"/>
                      <a:round/>
                      <a:headEnd len="sm" w="sm" type="none"/>
                      <a:tailEnd len="sm" w="sm" type="none"/>
                    </a:lnL>
                    <a:lnR cap="flat" cmpd="sng" w="9525">
                      <a:solidFill>
                        <a:srgbClr val="ECEFF1"/>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tcPr>
                </a:tc>
                <a:tc>
                  <a:txBody>
                    <a:bodyPr/>
                    <a:lstStyle/>
                    <a:p>
                      <a:pPr indent="0" lvl="0" marL="0" rtl="0" algn="ctr">
                        <a:spcBef>
                          <a:spcPts val="0"/>
                        </a:spcBef>
                        <a:spcAft>
                          <a:spcPts val="0"/>
                        </a:spcAft>
                        <a:buClr>
                          <a:srgbClr val="263238"/>
                        </a:buClr>
                        <a:buSzPts val="1100"/>
                        <a:buFont typeface="Arial"/>
                        <a:buNone/>
                      </a:pPr>
                      <a:r>
                        <a:rPr lang="en" sz="1300">
                          <a:solidFill>
                            <a:srgbClr val="263238"/>
                          </a:solidFill>
                          <a:latin typeface="Source Sans Pro"/>
                          <a:ea typeface="Source Sans Pro"/>
                          <a:cs typeface="Source Sans Pro"/>
                          <a:sym typeface="Source Sans Pro"/>
                        </a:rPr>
                        <a:t>0.844237</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263238"/>
                          </a:solidFill>
                          <a:latin typeface="Source Sans Pro"/>
                          <a:ea typeface="Source Sans Pro"/>
                          <a:cs typeface="Source Sans Pro"/>
                          <a:sym typeface="Source Sans Pro"/>
                        </a:rPr>
                        <a:t>0.843894</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263238"/>
                          </a:solidFill>
                          <a:latin typeface="Source Sans Pro"/>
                          <a:ea typeface="Source Sans Pro"/>
                          <a:cs typeface="Source Sans Pro"/>
                          <a:sym typeface="Source Sans Pro"/>
                        </a:rPr>
                        <a:t>0.843731</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263238"/>
                          </a:solidFill>
                          <a:latin typeface="Source Sans Pro"/>
                          <a:ea typeface="Source Sans Pro"/>
                          <a:cs typeface="Source Sans Pro"/>
                          <a:sym typeface="Source Sans Pro"/>
                        </a:rPr>
                        <a:t>0.843808</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ECEFF1"/>
                      </a:solidFill>
                      <a:prstDash val="solid"/>
                      <a:round/>
                      <a:headEnd len="sm" w="sm" type="none"/>
                      <a:tailEnd len="sm" w="sm" type="none"/>
                    </a:lnB>
                  </a:tcPr>
                </a:tc>
              </a:tr>
              <a:tr h="504675">
                <a:tc>
                  <a:txBody>
                    <a:bodyPr/>
                    <a:lstStyle/>
                    <a:p>
                      <a:pPr indent="0" lvl="0" marL="0" rtl="0" algn="r">
                        <a:spcBef>
                          <a:spcPts val="0"/>
                        </a:spcBef>
                        <a:spcAft>
                          <a:spcPts val="0"/>
                        </a:spcAft>
                        <a:buNone/>
                      </a:pPr>
                      <a:r>
                        <a:rPr lang="en" sz="1100">
                          <a:solidFill>
                            <a:srgbClr val="607D8B"/>
                          </a:solidFill>
                          <a:latin typeface="Source Sans Pro"/>
                          <a:ea typeface="Source Sans Pro"/>
                          <a:cs typeface="Source Sans Pro"/>
                          <a:sym typeface="Source Sans Pro"/>
                        </a:rPr>
                        <a:t>Random Forest</a:t>
                      </a:r>
                      <a:endParaRPr sz="1100">
                        <a:solidFill>
                          <a:srgbClr val="607D8B"/>
                        </a:solidFill>
                        <a:latin typeface="Source Sans Pro"/>
                        <a:ea typeface="Source Sans Pro"/>
                        <a:cs typeface="Source Sans Pro"/>
                        <a:sym typeface="Source Sans Pro"/>
                      </a:endParaRPr>
                    </a:p>
                  </a:txBody>
                  <a:tcPr marT="91425" marB="91425" marR="91425" marL="91425" anchor="ctr">
                    <a:lnL cap="flat" cmpd="sng" w="9525">
                      <a:solidFill>
                        <a:srgbClr val="ECEFF1"/>
                      </a:solidFill>
                      <a:prstDash val="solid"/>
                      <a:round/>
                      <a:headEnd len="sm" w="sm" type="none"/>
                      <a:tailEnd len="sm" w="sm" type="none"/>
                    </a:lnL>
                    <a:lnR cap="flat" cmpd="sng" w="9525">
                      <a:solidFill>
                        <a:srgbClr val="ECEFF1"/>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607D8B"/>
                      </a:solidFill>
                      <a:prstDash val="solid"/>
                      <a:round/>
                      <a:headEnd len="sm" w="sm" type="none"/>
                      <a:tailEnd len="sm" w="sm" type="none"/>
                    </a:lnB>
                  </a:tcPr>
                </a:tc>
                <a:tc>
                  <a:txBody>
                    <a:bodyPr/>
                    <a:lstStyle/>
                    <a:p>
                      <a:pPr indent="0" lvl="0" marL="0" rtl="0" algn="ctr">
                        <a:spcBef>
                          <a:spcPts val="0"/>
                        </a:spcBef>
                        <a:spcAft>
                          <a:spcPts val="0"/>
                        </a:spcAft>
                        <a:buClr>
                          <a:srgbClr val="263238"/>
                        </a:buClr>
                        <a:buSzPts val="1100"/>
                        <a:buFont typeface="Arial"/>
                        <a:buNone/>
                      </a:pPr>
                      <a:r>
                        <a:rPr lang="en" sz="1300">
                          <a:solidFill>
                            <a:srgbClr val="263238"/>
                          </a:solidFill>
                          <a:latin typeface="Source Sans Pro"/>
                          <a:ea typeface="Source Sans Pro"/>
                          <a:cs typeface="Source Sans Pro"/>
                          <a:sym typeface="Source Sans Pro"/>
                        </a:rPr>
                        <a:t>0.911640</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607D8B"/>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263238"/>
                          </a:solidFill>
                          <a:latin typeface="Source Sans Pro"/>
                          <a:ea typeface="Source Sans Pro"/>
                          <a:cs typeface="Source Sans Pro"/>
                          <a:sym typeface="Source Sans Pro"/>
                        </a:rPr>
                        <a:t>0.911529</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607D8B"/>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263238"/>
                          </a:solidFill>
                          <a:latin typeface="Source Sans Pro"/>
                          <a:ea typeface="Source Sans Pro"/>
                          <a:cs typeface="Source Sans Pro"/>
                          <a:sym typeface="Source Sans Pro"/>
                        </a:rPr>
                        <a:t>0.912556</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alpha val="0"/>
                        </a:srgbClr>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607D8B"/>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263238"/>
                          </a:solidFill>
                          <a:latin typeface="Source Sans Pro"/>
                          <a:ea typeface="Source Sans Pro"/>
                          <a:cs typeface="Source Sans Pro"/>
                          <a:sym typeface="Source Sans Pro"/>
                        </a:rPr>
                        <a:t>0.911573</a:t>
                      </a:r>
                      <a:endParaRPr sz="13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ECEFF1">
                          <a:alpha val="0"/>
                        </a:srgbClr>
                      </a:solidFill>
                      <a:prstDash val="solid"/>
                      <a:round/>
                      <a:headEnd len="sm" w="sm" type="none"/>
                      <a:tailEnd len="sm" w="sm" type="none"/>
                    </a:lnL>
                    <a:lnR cap="flat" cmpd="sng" w="9525">
                      <a:solidFill>
                        <a:srgbClr val="ECEFF1"/>
                      </a:solidFill>
                      <a:prstDash val="solid"/>
                      <a:round/>
                      <a:headEnd len="sm" w="sm" type="none"/>
                      <a:tailEnd len="sm" w="sm" type="none"/>
                    </a:lnR>
                    <a:lnT cap="flat" cmpd="sng" w="9525">
                      <a:solidFill>
                        <a:srgbClr val="ECEFF1"/>
                      </a:solidFill>
                      <a:prstDash val="solid"/>
                      <a:round/>
                      <a:headEnd len="sm" w="sm" type="none"/>
                      <a:tailEnd len="sm" w="sm" type="none"/>
                    </a:lnT>
                    <a:lnB cap="flat" cmpd="sng" w="9525">
                      <a:solidFill>
                        <a:srgbClr val="607D8B"/>
                      </a:solidFill>
                      <a:prstDash val="solid"/>
                      <a:round/>
                      <a:headEnd len="sm" w="sm" type="none"/>
                      <a:tailEnd len="sm" w="sm" type="none"/>
                    </a:lnB>
                  </a:tcPr>
                </a:tc>
              </a:tr>
            </a:tbl>
          </a:graphicData>
        </a:graphic>
      </p:graphicFrame>
      <p:pic>
        <p:nvPicPr>
          <p:cNvPr id="267" name="Google Shape;267;p29"/>
          <p:cNvPicPr preferRelativeResize="0"/>
          <p:nvPr/>
        </p:nvPicPr>
        <p:blipFill>
          <a:blip r:embed="rId3">
            <a:alphaModFix amt="60000"/>
          </a:blip>
          <a:stretch>
            <a:fillRect/>
          </a:stretch>
        </p:blipFill>
        <p:spPr>
          <a:xfrm>
            <a:off x="6538149" y="0"/>
            <a:ext cx="1664625" cy="1048551"/>
          </a:xfrm>
          <a:prstGeom prst="rect">
            <a:avLst/>
          </a:prstGeom>
          <a:noFill/>
          <a:ln>
            <a:noFill/>
          </a:ln>
        </p:spPr>
      </p:pic>
      <p:pic>
        <p:nvPicPr>
          <p:cNvPr id="268" name="Google Shape;268;p29"/>
          <p:cNvPicPr preferRelativeResize="0"/>
          <p:nvPr/>
        </p:nvPicPr>
        <p:blipFill>
          <a:blip r:embed="rId4">
            <a:alphaModFix amt="60000"/>
          </a:blip>
          <a:stretch>
            <a:fillRect/>
          </a:stretch>
        </p:blipFill>
        <p:spPr>
          <a:xfrm>
            <a:off x="8095450" y="0"/>
            <a:ext cx="1048550" cy="1048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30"/>
          <p:cNvPicPr preferRelativeResize="0"/>
          <p:nvPr/>
        </p:nvPicPr>
        <p:blipFill>
          <a:blip r:embed="rId3">
            <a:alphaModFix/>
          </a:blip>
          <a:stretch>
            <a:fillRect/>
          </a:stretch>
        </p:blipFill>
        <p:spPr>
          <a:xfrm>
            <a:off x="876300" y="1048550"/>
            <a:ext cx="3594869" cy="2909250"/>
          </a:xfrm>
          <a:prstGeom prst="rect">
            <a:avLst/>
          </a:prstGeom>
          <a:noFill/>
          <a:ln>
            <a:noFill/>
          </a:ln>
        </p:spPr>
      </p:pic>
      <p:sp>
        <p:nvSpPr>
          <p:cNvPr id="274" name="Google Shape;274;p30"/>
          <p:cNvSpPr txBox="1"/>
          <p:nvPr/>
        </p:nvSpPr>
        <p:spPr>
          <a:xfrm>
            <a:off x="1545000" y="4018150"/>
            <a:ext cx="235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SVM </a:t>
            </a:r>
            <a:r>
              <a:rPr lang="en">
                <a:latin typeface="Source Sans Pro"/>
                <a:ea typeface="Source Sans Pro"/>
                <a:cs typeface="Source Sans Pro"/>
                <a:sym typeface="Source Sans Pro"/>
              </a:rPr>
              <a:t>with TF-IDF Vectorizer</a:t>
            </a:r>
            <a:endParaRPr>
              <a:latin typeface="Source Sans Pro"/>
              <a:ea typeface="Source Sans Pro"/>
              <a:cs typeface="Source Sans Pro"/>
              <a:sym typeface="Source Sans Pro"/>
            </a:endParaRPr>
          </a:p>
        </p:txBody>
      </p:sp>
      <p:pic>
        <p:nvPicPr>
          <p:cNvPr id="275" name="Google Shape;275;p30"/>
          <p:cNvPicPr preferRelativeResize="0"/>
          <p:nvPr/>
        </p:nvPicPr>
        <p:blipFill>
          <a:blip r:embed="rId4">
            <a:alphaModFix amt="60000"/>
          </a:blip>
          <a:stretch>
            <a:fillRect/>
          </a:stretch>
        </p:blipFill>
        <p:spPr>
          <a:xfrm>
            <a:off x="6538149" y="0"/>
            <a:ext cx="1664625" cy="1048551"/>
          </a:xfrm>
          <a:prstGeom prst="rect">
            <a:avLst/>
          </a:prstGeom>
          <a:noFill/>
          <a:ln>
            <a:noFill/>
          </a:ln>
        </p:spPr>
      </p:pic>
      <p:pic>
        <p:nvPicPr>
          <p:cNvPr id="276" name="Google Shape;276;p30"/>
          <p:cNvPicPr preferRelativeResize="0"/>
          <p:nvPr/>
        </p:nvPicPr>
        <p:blipFill>
          <a:blip r:embed="rId5">
            <a:alphaModFix amt="60000"/>
          </a:blip>
          <a:stretch>
            <a:fillRect/>
          </a:stretch>
        </p:blipFill>
        <p:spPr>
          <a:xfrm>
            <a:off x="8095450" y="0"/>
            <a:ext cx="1048550" cy="1048550"/>
          </a:xfrm>
          <a:prstGeom prst="rect">
            <a:avLst/>
          </a:prstGeom>
          <a:noFill/>
          <a:ln>
            <a:noFill/>
          </a:ln>
        </p:spPr>
      </p:pic>
      <p:pic>
        <p:nvPicPr>
          <p:cNvPr id="277" name="Google Shape;277;p30"/>
          <p:cNvPicPr preferRelativeResize="0"/>
          <p:nvPr/>
        </p:nvPicPr>
        <p:blipFill>
          <a:blip r:embed="rId6">
            <a:alphaModFix/>
          </a:blip>
          <a:stretch>
            <a:fillRect/>
          </a:stretch>
        </p:blipFill>
        <p:spPr>
          <a:xfrm>
            <a:off x="4572000" y="1048546"/>
            <a:ext cx="3594875" cy="2909255"/>
          </a:xfrm>
          <a:prstGeom prst="rect">
            <a:avLst/>
          </a:prstGeom>
          <a:noFill/>
          <a:ln>
            <a:noFill/>
          </a:ln>
        </p:spPr>
      </p:pic>
      <p:sp>
        <p:nvSpPr>
          <p:cNvPr id="278" name="Google Shape;278;p30"/>
          <p:cNvSpPr txBox="1"/>
          <p:nvPr/>
        </p:nvSpPr>
        <p:spPr>
          <a:xfrm>
            <a:off x="5391000" y="4018150"/>
            <a:ext cx="205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DT</a:t>
            </a:r>
            <a:r>
              <a:rPr lang="en">
                <a:latin typeface="Source Sans Pro"/>
                <a:ea typeface="Source Sans Pro"/>
                <a:cs typeface="Source Sans Pro"/>
                <a:sym typeface="Source Sans Pro"/>
              </a:rPr>
              <a:t> with Count Vectorizer</a:t>
            </a:r>
            <a:endParaRPr>
              <a:latin typeface="Source Sans Pro"/>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1"/>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Explainable Artificial Intelligence (XAI)</a:t>
            </a:r>
            <a:endParaRPr sz="4000"/>
          </a:p>
        </p:txBody>
      </p:sp>
      <p:sp>
        <p:nvSpPr>
          <p:cNvPr id="284" name="Google Shape;284;p31"/>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a:t>XAI Taxonomy</a:t>
            </a:r>
            <a:endParaRPr/>
          </a:p>
          <a:p>
            <a:pPr indent="-419100" lvl="0" marL="457200" rtl="0" algn="l">
              <a:spcBef>
                <a:spcPts val="0"/>
              </a:spcBef>
              <a:spcAft>
                <a:spcPts val="0"/>
              </a:spcAft>
              <a:buSzPts val="3000"/>
              <a:buAutoNum type="arabicPeriod"/>
            </a:pPr>
            <a:r>
              <a:rPr lang="en"/>
              <a:t>Examples (SVM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4"/>
          <p:cNvSpPr txBox="1"/>
          <p:nvPr/>
        </p:nvSpPr>
        <p:spPr>
          <a:xfrm>
            <a:off x="786150" y="612920"/>
            <a:ext cx="7571700" cy="70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rgbClr val="0091EA"/>
                </a:solidFill>
                <a:latin typeface="Roboto Slab"/>
                <a:ea typeface="Roboto Slab"/>
                <a:cs typeface="Roboto Slab"/>
                <a:sym typeface="Roboto Slab"/>
              </a:rPr>
              <a:t>Presentation Outline</a:t>
            </a:r>
            <a:endParaRPr sz="2000">
              <a:solidFill>
                <a:srgbClr val="0091EA"/>
              </a:solidFill>
              <a:latin typeface="Roboto Slab"/>
              <a:ea typeface="Roboto Slab"/>
              <a:cs typeface="Roboto Slab"/>
              <a:sym typeface="Roboto Slab"/>
            </a:endParaRPr>
          </a:p>
        </p:txBody>
      </p:sp>
      <p:sp>
        <p:nvSpPr>
          <p:cNvPr id="87" name="Google Shape;87;p14"/>
          <p:cNvSpPr/>
          <p:nvPr/>
        </p:nvSpPr>
        <p:spPr>
          <a:xfrm>
            <a:off x="0" y="26758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rgbClr val="607D8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200">
              <a:solidFill>
                <a:srgbClr val="000000"/>
              </a:solidFill>
              <a:latin typeface="Calibri"/>
              <a:ea typeface="Calibri"/>
              <a:cs typeface="Calibri"/>
              <a:sym typeface="Calibri"/>
            </a:endParaRPr>
          </a:p>
        </p:txBody>
      </p:sp>
      <p:sp>
        <p:nvSpPr>
          <p:cNvPr id="88" name="Google Shape;88;p14"/>
          <p:cNvSpPr/>
          <p:nvPr/>
        </p:nvSpPr>
        <p:spPr>
          <a:xfrm>
            <a:off x="0" y="26758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rgbClr val="FFFFFF"/>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200">
              <a:solidFill>
                <a:srgbClr val="FFFFFF"/>
              </a:solidFill>
              <a:latin typeface="Calibri"/>
              <a:ea typeface="Calibri"/>
              <a:cs typeface="Calibri"/>
              <a:sym typeface="Calibri"/>
            </a:endParaRPr>
          </a:p>
        </p:txBody>
      </p:sp>
      <p:grpSp>
        <p:nvGrpSpPr>
          <p:cNvPr id="89" name="Google Shape;89;p14"/>
          <p:cNvGrpSpPr/>
          <p:nvPr/>
        </p:nvGrpSpPr>
        <p:grpSpPr>
          <a:xfrm>
            <a:off x="1786339" y="2008201"/>
            <a:ext cx="473400" cy="473400"/>
            <a:chOff x="1786339" y="1703401"/>
            <a:chExt cx="473400" cy="473400"/>
          </a:xfrm>
        </p:grpSpPr>
        <p:sp>
          <p:nvSpPr>
            <p:cNvPr id="90" name="Google Shape;90;p14"/>
            <p:cNvSpPr/>
            <p:nvPr/>
          </p:nvSpPr>
          <p:spPr>
            <a:xfrm rot="8100000">
              <a:off x="1855667" y="1772729"/>
              <a:ext cx="334744" cy="334744"/>
            </a:xfrm>
            <a:prstGeom prst="teardrop">
              <a:avLst>
                <a:gd fmla="val 100000" name="adj"/>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91" name="Google Shape;91;p14"/>
            <p:cNvSpPr/>
            <p:nvPr/>
          </p:nvSpPr>
          <p:spPr>
            <a:xfrm>
              <a:off x="1955989" y="18664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000">
                  <a:solidFill>
                    <a:srgbClr val="607D8B"/>
                  </a:solidFill>
                  <a:latin typeface="Source Sans Pro"/>
                  <a:ea typeface="Source Sans Pro"/>
                  <a:cs typeface="Source Sans Pro"/>
                  <a:sym typeface="Source Sans Pro"/>
                </a:rPr>
                <a:t>1</a:t>
              </a:r>
              <a:endParaRPr sz="1000">
                <a:solidFill>
                  <a:srgbClr val="607D8B"/>
                </a:solidFill>
                <a:latin typeface="Source Sans Pro"/>
                <a:ea typeface="Source Sans Pro"/>
                <a:cs typeface="Source Sans Pro"/>
                <a:sym typeface="Source Sans Pro"/>
              </a:endParaRPr>
            </a:p>
          </p:txBody>
        </p:sp>
      </p:grpSp>
      <p:grpSp>
        <p:nvGrpSpPr>
          <p:cNvPr id="92" name="Google Shape;92;p14"/>
          <p:cNvGrpSpPr/>
          <p:nvPr/>
        </p:nvGrpSpPr>
        <p:grpSpPr>
          <a:xfrm>
            <a:off x="3814414" y="2008201"/>
            <a:ext cx="473400" cy="473400"/>
            <a:chOff x="3814414" y="1703401"/>
            <a:chExt cx="473400" cy="473400"/>
          </a:xfrm>
        </p:grpSpPr>
        <p:sp>
          <p:nvSpPr>
            <p:cNvPr id="93" name="Google Shape;93;p14"/>
            <p:cNvSpPr/>
            <p:nvPr/>
          </p:nvSpPr>
          <p:spPr>
            <a:xfrm rot="8100000">
              <a:off x="3883742" y="1772729"/>
              <a:ext cx="334744" cy="334744"/>
            </a:xfrm>
            <a:prstGeom prst="teardrop">
              <a:avLst>
                <a:gd fmla="val 100000" name="adj"/>
              </a:avLst>
            </a:prstGeom>
            <a:solidFill>
              <a:srgbClr val="607D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94" name="Google Shape;94;p14"/>
            <p:cNvSpPr/>
            <p:nvPr/>
          </p:nvSpPr>
          <p:spPr>
            <a:xfrm>
              <a:off x="3984064" y="18664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000">
                  <a:solidFill>
                    <a:srgbClr val="607D8B"/>
                  </a:solidFill>
                  <a:latin typeface="Source Sans Pro"/>
                  <a:ea typeface="Source Sans Pro"/>
                  <a:cs typeface="Source Sans Pro"/>
                  <a:sym typeface="Source Sans Pro"/>
                </a:rPr>
                <a:t>3</a:t>
              </a:r>
              <a:endParaRPr sz="1000">
                <a:solidFill>
                  <a:srgbClr val="607D8B"/>
                </a:solidFill>
                <a:latin typeface="Source Sans Pro"/>
                <a:ea typeface="Source Sans Pro"/>
                <a:cs typeface="Source Sans Pro"/>
                <a:sym typeface="Source Sans Pro"/>
              </a:endParaRPr>
            </a:p>
          </p:txBody>
        </p:sp>
      </p:grpSp>
      <p:grpSp>
        <p:nvGrpSpPr>
          <p:cNvPr id="95" name="Google Shape;95;p14"/>
          <p:cNvGrpSpPr/>
          <p:nvPr/>
        </p:nvGrpSpPr>
        <p:grpSpPr>
          <a:xfrm>
            <a:off x="5842489" y="2008201"/>
            <a:ext cx="473400" cy="473400"/>
            <a:chOff x="5842489" y="1703401"/>
            <a:chExt cx="473400" cy="473400"/>
          </a:xfrm>
        </p:grpSpPr>
        <p:sp>
          <p:nvSpPr>
            <p:cNvPr id="96" name="Google Shape;96;p14"/>
            <p:cNvSpPr/>
            <p:nvPr/>
          </p:nvSpPr>
          <p:spPr>
            <a:xfrm rot="8100000">
              <a:off x="5911817" y="1772729"/>
              <a:ext cx="334744" cy="334744"/>
            </a:xfrm>
            <a:prstGeom prst="teardrop">
              <a:avLst>
                <a:gd fmla="val 100000" name="adj"/>
              </a:avLst>
            </a:pr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97" name="Google Shape;97;p14"/>
            <p:cNvSpPr/>
            <p:nvPr/>
          </p:nvSpPr>
          <p:spPr>
            <a:xfrm>
              <a:off x="6012139" y="18664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000">
                  <a:solidFill>
                    <a:srgbClr val="607D8B"/>
                  </a:solidFill>
                  <a:latin typeface="Source Sans Pro"/>
                  <a:ea typeface="Source Sans Pro"/>
                  <a:cs typeface="Source Sans Pro"/>
                  <a:sym typeface="Source Sans Pro"/>
                </a:rPr>
                <a:t>5</a:t>
              </a:r>
              <a:endParaRPr sz="1000">
                <a:solidFill>
                  <a:srgbClr val="607D8B"/>
                </a:solidFill>
                <a:latin typeface="Source Sans Pro"/>
                <a:ea typeface="Source Sans Pro"/>
                <a:cs typeface="Source Sans Pro"/>
                <a:sym typeface="Source Sans Pro"/>
              </a:endParaRPr>
            </a:p>
          </p:txBody>
        </p:sp>
      </p:grpSp>
      <p:grpSp>
        <p:nvGrpSpPr>
          <p:cNvPr id="98" name="Google Shape;98;p14"/>
          <p:cNvGrpSpPr/>
          <p:nvPr/>
        </p:nvGrpSpPr>
        <p:grpSpPr>
          <a:xfrm>
            <a:off x="6880814" y="3881100"/>
            <a:ext cx="473400" cy="473400"/>
            <a:chOff x="6880814" y="3576300"/>
            <a:chExt cx="473400" cy="473400"/>
          </a:xfrm>
        </p:grpSpPr>
        <p:sp>
          <p:nvSpPr>
            <p:cNvPr id="99" name="Google Shape;99;p14"/>
            <p:cNvSpPr/>
            <p:nvPr/>
          </p:nvSpPr>
          <p:spPr>
            <a:xfrm rot="-2700000">
              <a:off x="6950142" y="3645628"/>
              <a:ext cx="334744" cy="334744"/>
            </a:xfrm>
            <a:prstGeom prst="teardrop">
              <a:avLst>
                <a:gd fmla="val 100000" name="adj"/>
              </a:avLst>
            </a:prstGeom>
            <a:solidFill>
              <a:srgbClr val="ACDB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00" name="Google Shape;100;p14"/>
            <p:cNvSpPr/>
            <p:nvPr/>
          </p:nvSpPr>
          <p:spPr>
            <a:xfrm flipH="1">
              <a:off x="7050464" y="37525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000">
                  <a:solidFill>
                    <a:srgbClr val="607D8B"/>
                  </a:solidFill>
                  <a:latin typeface="Source Sans Pro"/>
                  <a:ea typeface="Source Sans Pro"/>
                  <a:cs typeface="Source Sans Pro"/>
                  <a:sym typeface="Source Sans Pro"/>
                </a:rPr>
                <a:t>6</a:t>
              </a:r>
              <a:endParaRPr sz="1000">
                <a:solidFill>
                  <a:srgbClr val="607D8B"/>
                </a:solidFill>
                <a:latin typeface="Source Sans Pro"/>
                <a:ea typeface="Source Sans Pro"/>
                <a:cs typeface="Source Sans Pro"/>
                <a:sym typeface="Source Sans Pro"/>
              </a:endParaRPr>
            </a:p>
          </p:txBody>
        </p:sp>
      </p:grpSp>
      <p:grpSp>
        <p:nvGrpSpPr>
          <p:cNvPr id="101" name="Google Shape;101;p14"/>
          <p:cNvGrpSpPr/>
          <p:nvPr/>
        </p:nvGrpSpPr>
        <p:grpSpPr>
          <a:xfrm>
            <a:off x="4852739" y="3881100"/>
            <a:ext cx="473400" cy="473400"/>
            <a:chOff x="4852739" y="3576300"/>
            <a:chExt cx="473400" cy="473400"/>
          </a:xfrm>
        </p:grpSpPr>
        <p:sp>
          <p:nvSpPr>
            <p:cNvPr id="102" name="Google Shape;102;p14"/>
            <p:cNvSpPr/>
            <p:nvPr/>
          </p:nvSpPr>
          <p:spPr>
            <a:xfrm rot="-2700000">
              <a:off x="4922067" y="3645628"/>
              <a:ext cx="334744" cy="334744"/>
            </a:xfrm>
            <a:prstGeom prst="teardrop">
              <a:avLst>
                <a:gd fmla="val 100000" name="adj"/>
              </a:avLst>
            </a:prstGeom>
            <a:solidFill>
              <a:srgbClr val="CFD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03" name="Google Shape;103;p14"/>
            <p:cNvSpPr/>
            <p:nvPr/>
          </p:nvSpPr>
          <p:spPr>
            <a:xfrm flipH="1">
              <a:off x="5022389" y="37525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000">
                  <a:solidFill>
                    <a:srgbClr val="607D8B"/>
                  </a:solidFill>
                  <a:latin typeface="Source Sans Pro"/>
                  <a:ea typeface="Source Sans Pro"/>
                  <a:cs typeface="Source Sans Pro"/>
                  <a:sym typeface="Source Sans Pro"/>
                </a:rPr>
                <a:t>4</a:t>
              </a:r>
              <a:endParaRPr sz="1000">
                <a:solidFill>
                  <a:srgbClr val="607D8B"/>
                </a:solidFill>
                <a:latin typeface="Source Sans Pro"/>
                <a:ea typeface="Source Sans Pro"/>
                <a:cs typeface="Source Sans Pro"/>
                <a:sym typeface="Source Sans Pro"/>
              </a:endParaRPr>
            </a:p>
          </p:txBody>
        </p:sp>
      </p:grpSp>
      <p:grpSp>
        <p:nvGrpSpPr>
          <p:cNvPr id="104" name="Google Shape;104;p14"/>
          <p:cNvGrpSpPr/>
          <p:nvPr/>
        </p:nvGrpSpPr>
        <p:grpSpPr>
          <a:xfrm>
            <a:off x="2824664" y="3881100"/>
            <a:ext cx="473400" cy="473400"/>
            <a:chOff x="2824664" y="3576300"/>
            <a:chExt cx="473400" cy="473400"/>
          </a:xfrm>
        </p:grpSpPr>
        <p:sp>
          <p:nvSpPr>
            <p:cNvPr id="105" name="Google Shape;105;p14"/>
            <p:cNvSpPr/>
            <p:nvPr/>
          </p:nvSpPr>
          <p:spPr>
            <a:xfrm rot="-2700000">
              <a:off x="2893992" y="3645628"/>
              <a:ext cx="334744" cy="334744"/>
            </a:xfrm>
            <a:prstGeom prst="teardrop">
              <a:avLst>
                <a:gd fmla="val 100000" name="adj"/>
              </a:avLst>
            </a:prstGeom>
            <a:solidFill>
              <a:srgbClr val="005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06" name="Google Shape;106;p14"/>
            <p:cNvSpPr/>
            <p:nvPr/>
          </p:nvSpPr>
          <p:spPr>
            <a:xfrm flipH="1">
              <a:off x="2994314" y="37525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000">
                  <a:solidFill>
                    <a:srgbClr val="607D8B"/>
                  </a:solidFill>
                  <a:latin typeface="Source Sans Pro"/>
                  <a:ea typeface="Source Sans Pro"/>
                  <a:cs typeface="Source Sans Pro"/>
                  <a:sym typeface="Source Sans Pro"/>
                </a:rPr>
                <a:t>2</a:t>
              </a:r>
              <a:endParaRPr sz="1000">
                <a:solidFill>
                  <a:srgbClr val="607D8B"/>
                </a:solidFill>
                <a:latin typeface="Source Sans Pro"/>
                <a:ea typeface="Source Sans Pro"/>
                <a:cs typeface="Source Sans Pro"/>
                <a:sym typeface="Source Sans Pro"/>
              </a:endParaRPr>
            </a:p>
          </p:txBody>
        </p:sp>
      </p:grpSp>
      <p:sp>
        <p:nvSpPr>
          <p:cNvPr id="107" name="Google Shape;107;p14"/>
          <p:cNvSpPr txBox="1"/>
          <p:nvPr/>
        </p:nvSpPr>
        <p:spPr>
          <a:xfrm>
            <a:off x="1284175" y="1460900"/>
            <a:ext cx="13821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2000">
                <a:solidFill>
                  <a:srgbClr val="607D8B"/>
                </a:solidFill>
                <a:latin typeface="Source Sans Pro"/>
                <a:ea typeface="Source Sans Pro"/>
                <a:cs typeface="Source Sans Pro"/>
                <a:sym typeface="Source Sans Pro"/>
              </a:rPr>
              <a:t>Introduction</a:t>
            </a:r>
            <a:endParaRPr sz="2000">
              <a:solidFill>
                <a:srgbClr val="607D8B"/>
              </a:solidFill>
              <a:latin typeface="Source Sans Pro"/>
              <a:ea typeface="Source Sans Pro"/>
              <a:cs typeface="Source Sans Pro"/>
              <a:sym typeface="Source Sans Pro"/>
            </a:endParaRPr>
          </a:p>
        </p:txBody>
      </p:sp>
      <p:sp>
        <p:nvSpPr>
          <p:cNvPr id="108" name="Google Shape;108;p14"/>
          <p:cNvSpPr txBox="1"/>
          <p:nvPr/>
        </p:nvSpPr>
        <p:spPr>
          <a:xfrm>
            <a:off x="3298075" y="1460900"/>
            <a:ext cx="14223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2000">
                <a:solidFill>
                  <a:srgbClr val="607D8B"/>
                </a:solidFill>
                <a:latin typeface="Source Sans Pro"/>
                <a:ea typeface="Source Sans Pro"/>
                <a:cs typeface="Source Sans Pro"/>
                <a:sym typeface="Source Sans Pro"/>
              </a:rPr>
              <a:t>Methodology</a:t>
            </a:r>
            <a:endParaRPr sz="2000">
              <a:solidFill>
                <a:srgbClr val="607D8B"/>
              </a:solidFill>
              <a:latin typeface="Source Sans Pro"/>
              <a:ea typeface="Source Sans Pro"/>
              <a:cs typeface="Source Sans Pro"/>
              <a:sym typeface="Source Sans Pro"/>
            </a:endParaRPr>
          </a:p>
        </p:txBody>
      </p:sp>
      <p:sp>
        <p:nvSpPr>
          <p:cNvPr id="109" name="Google Shape;109;p14"/>
          <p:cNvSpPr txBox="1"/>
          <p:nvPr/>
        </p:nvSpPr>
        <p:spPr>
          <a:xfrm>
            <a:off x="5436010" y="14609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2000">
                <a:solidFill>
                  <a:srgbClr val="607D8B"/>
                </a:solidFill>
                <a:latin typeface="Source Sans Pro"/>
                <a:ea typeface="Source Sans Pro"/>
                <a:cs typeface="Source Sans Pro"/>
                <a:sym typeface="Source Sans Pro"/>
              </a:rPr>
              <a:t>XAI</a:t>
            </a:r>
            <a:endParaRPr sz="2100">
              <a:solidFill>
                <a:srgbClr val="607D8B"/>
              </a:solidFill>
              <a:latin typeface="Source Sans Pro"/>
              <a:ea typeface="Source Sans Pro"/>
              <a:cs typeface="Source Sans Pro"/>
              <a:sym typeface="Source Sans Pro"/>
            </a:endParaRPr>
          </a:p>
        </p:txBody>
      </p:sp>
      <p:sp>
        <p:nvSpPr>
          <p:cNvPr id="110" name="Google Shape;110;p14"/>
          <p:cNvSpPr txBox="1"/>
          <p:nvPr/>
        </p:nvSpPr>
        <p:spPr>
          <a:xfrm>
            <a:off x="2418175" y="43684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2000">
                <a:solidFill>
                  <a:srgbClr val="607D8B"/>
                </a:solidFill>
                <a:latin typeface="Source Sans Pro"/>
                <a:ea typeface="Source Sans Pro"/>
                <a:cs typeface="Source Sans Pro"/>
                <a:sym typeface="Source Sans Pro"/>
              </a:rPr>
              <a:t>Objectives of Research</a:t>
            </a:r>
            <a:endParaRPr sz="2000">
              <a:solidFill>
                <a:srgbClr val="607D8B"/>
              </a:solidFill>
              <a:latin typeface="Source Sans Pro"/>
              <a:ea typeface="Source Sans Pro"/>
              <a:cs typeface="Source Sans Pro"/>
              <a:sym typeface="Source Sans Pro"/>
            </a:endParaRPr>
          </a:p>
        </p:txBody>
      </p:sp>
      <p:sp>
        <p:nvSpPr>
          <p:cNvPr id="111" name="Google Shape;111;p14"/>
          <p:cNvSpPr txBox="1"/>
          <p:nvPr/>
        </p:nvSpPr>
        <p:spPr>
          <a:xfrm>
            <a:off x="4446255" y="43684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2000">
                <a:solidFill>
                  <a:srgbClr val="607D8B"/>
                </a:solidFill>
                <a:latin typeface="Source Sans Pro"/>
                <a:ea typeface="Source Sans Pro"/>
                <a:cs typeface="Source Sans Pro"/>
                <a:sym typeface="Source Sans Pro"/>
              </a:rPr>
              <a:t>Results &amp; Discussion</a:t>
            </a:r>
            <a:endParaRPr sz="2000">
              <a:solidFill>
                <a:srgbClr val="607D8B"/>
              </a:solidFill>
              <a:latin typeface="Source Sans Pro"/>
              <a:ea typeface="Source Sans Pro"/>
              <a:cs typeface="Source Sans Pro"/>
              <a:sym typeface="Source Sans Pro"/>
            </a:endParaRPr>
          </a:p>
        </p:txBody>
      </p:sp>
      <p:sp>
        <p:nvSpPr>
          <p:cNvPr id="112" name="Google Shape;112;p14"/>
          <p:cNvSpPr txBox="1"/>
          <p:nvPr/>
        </p:nvSpPr>
        <p:spPr>
          <a:xfrm>
            <a:off x="6474335" y="43684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2000">
                <a:solidFill>
                  <a:srgbClr val="607D8B"/>
                </a:solidFill>
                <a:latin typeface="Source Sans Pro"/>
                <a:ea typeface="Source Sans Pro"/>
                <a:cs typeface="Source Sans Pro"/>
                <a:sym typeface="Source Sans Pro"/>
              </a:rPr>
              <a:t>Conclusion</a:t>
            </a:r>
            <a:endParaRPr sz="2000">
              <a:solidFill>
                <a:srgbClr val="607D8B"/>
              </a:solidFill>
              <a:latin typeface="Source Sans Pro"/>
              <a:ea typeface="Source Sans Pro"/>
              <a:cs typeface="Source Sans Pro"/>
              <a:sym typeface="Source Sans Pro"/>
            </a:endParaRPr>
          </a:p>
        </p:txBody>
      </p:sp>
      <p:pic>
        <p:nvPicPr>
          <p:cNvPr id="113" name="Google Shape;113;p14"/>
          <p:cNvPicPr preferRelativeResize="0"/>
          <p:nvPr/>
        </p:nvPicPr>
        <p:blipFill>
          <a:blip r:embed="rId3">
            <a:alphaModFix amt="60000"/>
          </a:blip>
          <a:stretch>
            <a:fillRect/>
          </a:stretch>
        </p:blipFill>
        <p:spPr>
          <a:xfrm>
            <a:off x="6538149" y="0"/>
            <a:ext cx="1664625" cy="1048551"/>
          </a:xfrm>
          <a:prstGeom prst="rect">
            <a:avLst/>
          </a:prstGeom>
          <a:noFill/>
          <a:ln>
            <a:noFill/>
          </a:ln>
        </p:spPr>
      </p:pic>
      <p:pic>
        <p:nvPicPr>
          <p:cNvPr id="114" name="Google Shape;114;p14"/>
          <p:cNvPicPr preferRelativeResize="0"/>
          <p:nvPr/>
        </p:nvPicPr>
        <p:blipFill>
          <a:blip r:embed="rId4">
            <a:alphaModFix amt="60000"/>
          </a:blip>
          <a:stretch>
            <a:fillRect/>
          </a:stretch>
        </p:blipFill>
        <p:spPr>
          <a:xfrm>
            <a:off x="8095450" y="0"/>
            <a:ext cx="1048550" cy="1048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XAI</a:t>
            </a:r>
            <a:r>
              <a:rPr lang="en"/>
              <a:t> - Taxonomy</a:t>
            </a:r>
            <a:endParaRPr/>
          </a:p>
        </p:txBody>
      </p:sp>
      <p:sp>
        <p:nvSpPr>
          <p:cNvPr id="290" name="Google Shape;290;p32"/>
          <p:cNvSpPr/>
          <p:nvPr/>
        </p:nvSpPr>
        <p:spPr>
          <a:xfrm>
            <a:off x="794225" y="982400"/>
            <a:ext cx="3709200" cy="1584600"/>
          </a:xfrm>
          <a:prstGeom prst="rect">
            <a:avLst/>
          </a:prstGeom>
          <a:solidFill>
            <a:schemeClr val="lt2"/>
          </a:solidFill>
          <a:ln>
            <a:noFill/>
          </a:ln>
        </p:spPr>
        <p:txBody>
          <a:bodyPr anchorCtr="0" anchor="t" bIns="91425" lIns="91425" spcFirstLastPara="1" rIns="1371600" wrap="square" tIns="91425">
            <a:noAutofit/>
          </a:bodyPr>
          <a:lstStyle/>
          <a:p>
            <a:pPr indent="0" lvl="0" marL="0" rtl="0" algn="l">
              <a:spcBef>
                <a:spcPts val="0"/>
              </a:spcBef>
              <a:spcAft>
                <a:spcPts val="0"/>
              </a:spcAft>
              <a:buNone/>
            </a:pPr>
            <a:r>
              <a:rPr b="1" lang="en">
                <a:solidFill>
                  <a:schemeClr val="dk1"/>
                </a:solidFill>
                <a:latin typeface="Source Sans Pro"/>
                <a:ea typeface="Source Sans Pro"/>
                <a:cs typeface="Source Sans Pro"/>
                <a:sym typeface="Source Sans Pro"/>
              </a:rPr>
              <a:t>Data Explainability</a:t>
            </a:r>
            <a:endParaRPr b="1">
              <a:solidFill>
                <a:schemeClr val="dk1"/>
              </a:solidFill>
              <a:latin typeface="Source Sans Pro"/>
              <a:ea typeface="Source Sans Pro"/>
              <a:cs typeface="Source Sans Pro"/>
              <a:sym typeface="Source Sans Pro"/>
            </a:endParaRPr>
          </a:p>
          <a:p>
            <a:pPr indent="0" lvl="0" marL="0" rtl="0" algn="l">
              <a:spcBef>
                <a:spcPts val="600"/>
              </a:spcBef>
              <a:spcAft>
                <a:spcPts val="600"/>
              </a:spcAft>
              <a:buNone/>
            </a:pPr>
            <a:r>
              <a:rPr lang="en">
                <a:solidFill>
                  <a:schemeClr val="dk1"/>
                </a:solidFill>
                <a:latin typeface="Source Sans Pro"/>
                <a:ea typeface="Source Sans Pro"/>
                <a:cs typeface="Source Sans Pro"/>
                <a:sym typeface="Source Sans Pro"/>
              </a:rPr>
              <a:t>Clarity on the data used for training.</a:t>
            </a:r>
            <a:endParaRPr>
              <a:solidFill>
                <a:schemeClr val="dk1"/>
              </a:solidFill>
              <a:latin typeface="Source Sans Pro"/>
              <a:ea typeface="Source Sans Pro"/>
              <a:cs typeface="Source Sans Pro"/>
              <a:sym typeface="Source Sans Pro"/>
            </a:endParaRPr>
          </a:p>
        </p:txBody>
      </p:sp>
      <p:sp>
        <p:nvSpPr>
          <p:cNvPr id="291" name="Google Shape;291;p32"/>
          <p:cNvSpPr/>
          <p:nvPr/>
        </p:nvSpPr>
        <p:spPr>
          <a:xfrm>
            <a:off x="4656792" y="982400"/>
            <a:ext cx="3709200" cy="1584600"/>
          </a:xfrm>
          <a:prstGeom prst="rect">
            <a:avLst/>
          </a:prstGeom>
          <a:solidFill>
            <a:schemeClr val="lt2"/>
          </a:solidFill>
          <a:ln>
            <a:noFill/>
          </a:ln>
        </p:spPr>
        <p:txBody>
          <a:bodyPr anchorCtr="0" anchor="t" bIns="91425" lIns="1371600" spcFirstLastPara="1" rIns="91425" wrap="square" tIns="91425">
            <a:noAutofit/>
          </a:bodyPr>
          <a:lstStyle/>
          <a:p>
            <a:pPr indent="0" lvl="0" marL="0" rtl="0" algn="r">
              <a:spcBef>
                <a:spcPts val="0"/>
              </a:spcBef>
              <a:spcAft>
                <a:spcPts val="0"/>
              </a:spcAft>
              <a:buClr>
                <a:schemeClr val="dk1"/>
              </a:buClr>
              <a:buSzPts val="1100"/>
              <a:buFont typeface="Arial"/>
              <a:buNone/>
            </a:pPr>
            <a:r>
              <a:rPr b="1" lang="en">
                <a:solidFill>
                  <a:schemeClr val="dk1"/>
                </a:solidFill>
                <a:latin typeface="Source Sans Pro"/>
                <a:ea typeface="Source Sans Pro"/>
                <a:cs typeface="Source Sans Pro"/>
                <a:sym typeface="Source Sans Pro"/>
              </a:rPr>
              <a:t>Model Explainability</a:t>
            </a:r>
            <a:endParaRPr b="1">
              <a:solidFill>
                <a:schemeClr val="dk1"/>
              </a:solidFill>
              <a:latin typeface="Source Sans Pro"/>
              <a:ea typeface="Source Sans Pro"/>
              <a:cs typeface="Source Sans Pro"/>
              <a:sym typeface="Source Sans Pro"/>
            </a:endParaRPr>
          </a:p>
          <a:p>
            <a:pPr indent="0" lvl="0" marL="0" rtl="0" algn="r">
              <a:spcBef>
                <a:spcPts val="600"/>
              </a:spcBef>
              <a:spcAft>
                <a:spcPts val="600"/>
              </a:spcAft>
              <a:buNone/>
            </a:pPr>
            <a:r>
              <a:rPr lang="en">
                <a:solidFill>
                  <a:schemeClr val="dk1"/>
                </a:solidFill>
                <a:latin typeface="Source Sans Pro"/>
                <a:ea typeface="Source Sans Pro"/>
                <a:cs typeface="Source Sans Pro"/>
                <a:sym typeface="Source Sans Pro"/>
              </a:rPr>
              <a:t>Understanding model decisions.</a:t>
            </a:r>
            <a:endParaRPr>
              <a:solidFill>
                <a:schemeClr val="dk1"/>
              </a:solidFill>
              <a:latin typeface="Source Sans Pro"/>
              <a:ea typeface="Source Sans Pro"/>
              <a:cs typeface="Source Sans Pro"/>
              <a:sym typeface="Source Sans Pro"/>
            </a:endParaRPr>
          </a:p>
        </p:txBody>
      </p:sp>
      <p:sp>
        <p:nvSpPr>
          <p:cNvPr id="292" name="Google Shape;292;p32"/>
          <p:cNvSpPr/>
          <p:nvPr/>
        </p:nvSpPr>
        <p:spPr>
          <a:xfrm>
            <a:off x="794225" y="2715247"/>
            <a:ext cx="3709200" cy="1584600"/>
          </a:xfrm>
          <a:prstGeom prst="rect">
            <a:avLst/>
          </a:prstGeom>
          <a:solidFill>
            <a:schemeClr val="lt2"/>
          </a:solidFill>
          <a:ln>
            <a:noFill/>
          </a:ln>
        </p:spPr>
        <p:txBody>
          <a:bodyPr anchorCtr="0" anchor="b" bIns="91425" lIns="91425" spcFirstLastPara="1" rIns="1371600"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Insight into model predictions.</a:t>
            </a:r>
            <a:endParaRPr>
              <a:solidFill>
                <a:schemeClr val="dk1"/>
              </a:solidFill>
              <a:latin typeface="Source Sans Pro"/>
              <a:ea typeface="Source Sans Pro"/>
              <a:cs typeface="Source Sans Pro"/>
              <a:sym typeface="Source Sans Pro"/>
            </a:endParaRPr>
          </a:p>
          <a:p>
            <a:pPr indent="0" lvl="0" marL="0" rtl="0" algn="l">
              <a:spcBef>
                <a:spcPts val="600"/>
              </a:spcBef>
              <a:spcAft>
                <a:spcPts val="600"/>
              </a:spcAft>
              <a:buClr>
                <a:schemeClr val="dk1"/>
              </a:buClr>
              <a:buSzPts val="1100"/>
              <a:buFont typeface="Arial"/>
              <a:buNone/>
            </a:pPr>
            <a:r>
              <a:rPr b="1" lang="en">
                <a:solidFill>
                  <a:schemeClr val="dk1"/>
                </a:solidFill>
                <a:latin typeface="Source Sans Pro"/>
                <a:ea typeface="Source Sans Pro"/>
                <a:cs typeface="Source Sans Pro"/>
                <a:sym typeface="Source Sans Pro"/>
              </a:rPr>
              <a:t>Post-hoc Explainability</a:t>
            </a:r>
            <a:endParaRPr>
              <a:solidFill>
                <a:schemeClr val="dk1"/>
              </a:solidFill>
              <a:latin typeface="Source Sans Pro"/>
              <a:ea typeface="Source Sans Pro"/>
              <a:cs typeface="Source Sans Pro"/>
              <a:sym typeface="Source Sans Pro"/>
            </a:endParaRPr>
          </a:p>
        </p:txBody>
      </p:sp>
      <p:sp>
        <p:nvSpPr>
          <p:cNvPr id="293" name="Google Shape;293;p32"/>
          <p:cNvSpPr/>
          <p:nvPr/>
        </p:nvSpPr>
        <p:spPr>
          <a:xfrm>
            <a:off x="4656792" y="2715247"/>
            <a:ext cx="3709200" cy="1584600"/>
          </a:xfrm>
          <a:prstGeom prst="rect">
            <a:avLst/>
          </a:prstGeom>
          <a:solidFill>
            <a:schemeClr val="lt2"/>
          </a:solidFill>
          <a:ln>
            <a:noFill/>
          </a:ln>
        </p:spPr>
        <p:txBody>
          <a:bodyPr anchorCtr="0" anchor="b" bIns="91425" lIns="1371600" spcFirstLastPara="1" rIns="91425" wrap="square" tIns="91425">
            <a:noAutofit/>
          </a:bodyPr>
          <a:lstStyle/>
          <a:p>
            <a:pPr indent="0" lvl="0" marL="0" rtl="0" algn="r">
              <a:spcBef>
                <a:spcPts val="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Evaluating the quality of explanations.</a:t>
            </a:r>
            <a:endParaRPr>
              <a:solidFill>
                <a:schemeClr val="dk1"/>
              </a:solidFill>
              <a:latin typeface="Source Sans Pro"/>
              <a:ea typeface="Source Sans Pro"/>
              <a:cs typeface="Source Sans Pro"/>
              <a:sym typeface="Source Sans Pro"/>
            </a:endParaRPr>
          </a:p>
          <a:p>
            <a:pPr indent="0" lvl="0" marL="0" rtl="0" algn="r">
              <a:spcBef>
                <a:spcPts val="600"/>
              </a:spcBef>
              <a:spcAft>
                <a:spcPts val="600"/>
              </a:spcAft>
              <a:buNone/>
            </a:pPr>
            <a:r>
              <a:rPr b="1" lang="en">
                <a:solidFill>
                  <a:schemeClr val="dk1"/>
                </a:solidFill>
                <a:latin typeface="Source Sans Pro"/>
                <a:ea typeface="Source Sans Pro"/>
                <a:cs typeface="Source Sans Pro"/>
                <a:sym typeface="Source Sans Pro"/>
              </a:rPr>
              <a:t>Assessment of Explanations</a:t>
            </a:r>
            <a:endParaRPr>
              <a:solidFill>
                <a:schemeClr val="dk1"/>
              </a:solidFill>
              <a:latin typeface="Source Sans Pro"/>
              <a:ea typeface="Source Sans Pro"/>
              <a:cs typeface="Source Sans Pro"/>
              <a:sym typeface="Source Sans Pro"/>
            </a:endParaRPr>
          </a:p>
        </p:txBody>
      </p:sp>
      <p:sp>
        <p:nvSpPr>
          <p:cNvPr id="294" name="Google Shape;294;p32"/>
          <p:cNvSpPr/>
          <p:nvPr/>
        </p:nvSpPr>
        <p:spPr>
          <a:xfrm>
            <a:off x="3298452" y="1357389"/>
            <a:ext cx="2417100" cy="2417100"/>
          </a:xfrm>
          <a:prstGeom prst="pie">
            <a:avLst>
              <a:gd fmla="val 10788866"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2"/>
          <p:cNvSpPr/>
          <p:nvPr/>
        </p:nvSpPr>
        <p:spPr>
          <a:xfrm rot="5400000">
            <a:off x="3447052" y="1357389"/>
            <a:ext cx="2417100" cy="2417100"/>
          </a:xfrm>
          <a:prstGeom prst="pie">
            <a:avLst>
              <a:gd fmla="val 10788866" name="adj1"/>
              <a:gd fmla="val 1620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2"/>
          <p:cNvSpPr/>
          <p:nvPr/>
        </p:nvSpPr>
        <p:spPr>
          <a:xfrm rot="10800000">
            <a:off x="3447052" y="1507352"/>
            <a:ext cx="2417100" cy="2417100"/>
          </a:xfrm>
          <a:prstGeom prst="pie">
            <a:avLst>
              <a:gd fmla="val 10788866" name="adj1"/>
              <a:gd fmla="val 1620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2"/>
          <p:cNvSpPr/>
          <p:nvPr/>
        </p:nvSpPr>
        <p:spPr>
          <a:xfrm rot="-5400000">
            <a:off x="3298452" y="1507352"/>
            <a:ext cx="2417100" cy="2417100"/>
          </a:xfrm>
          <a:prstGeom prst="pie">
            <a:avLst>
              <a:gd fmla="val 10788866" name="adj1"/>
              <a:gd fmla="val 1620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p32"/>
          <p:cNvPicPr preferRelativeResize="0"/>
          <p:nvPr/>
        </p:nvPicPr>
        <p:blipFill>
          <a:blip r:embed="rId3">
            <a:alphaModFix amt="60000"/>
          </a:blip>
          <a:stretch>
            <a:fillRect/>
          </a:stretch>
        </p:blipFill>
        <p:spPr>
          <a:xfrm>
            <a:off x="6538149" y="0"/>
            <a:ext cx="1664625" cy="1048551"/>
          </a:xfrm>
          <a:prstGeom prst="rect">
            <a:avLst/>
          </a:prstGeom>
          <a:noFill/>
          <a:ln>
            <a:noFill/>
          </a:ln>
        </p:spPr>
      </p:pic>
      <p:pic>
        <p:nvPicPr>
          <p:cNvPr id="299" name="Google Shape;299;p32"/>
          <p:cNvPicPr preferRelativeResize="0"/>
          <p:nvPr/>
        </p:nvPicPr>
        <p:blipFill>
          <a:blip r:embed="rId4">
            <a:alphaModFix amt="60000"/>
          </a:blip>
          <a:stretch>
            <a:fillRect/>
          </a:stretch>
        </p:blipFill>
        <p:spPr>
          <a:xfrm>
            <a:off x="8095450" y="0"/>
            <a:ext cx="1048550" cy="1048550"/>
          </a:xfrm>
          <a:prstGeom prst="rect">
            <a:avLst/>
          </a:prstGeom>
          <a:noFill/>
          <a:ln>
            <a:noFill/>
          </a:ln>
        </p:spPr>
      </p:pic>
      <p:sp>
        <p:nvSpPr>
          <p:cNvPr id="300" name="Google Shape;300;p32"/>
          <p:cNvSpPr/>
          <p:nvPr/>
        </p:nvSpPr>
        <p:spPr>
          <a:xfrm>
            <a:off x="3854926" y="1861577"/>
            <a:ext cx="237163" cy="439114"/>
          </a:xfrm>
          <a:prstGeom prst="rect">
            <a:avLst/>
          </a:prstGeom>
        </p:spPr>
        <p:txBody>
          <a:bodyPr>
            <a:prstTxWarp prst="textPlain"/>
          </a:bodyPr>
          <a:lstStyle/>
          <a:p>
            <a:pPr lvl="0" algn="ctr"/>
            <a:r>
              <a:rPr b="1" i="0">
                <a:ln>
                  <a:noFill/>
                </a:ln>
                <a:solidFill>
                  <a:srgbClr val="FFFFFF"/>
                </a:solidFill>
                <a:latin typeface="Roboto Slab"/>
              </a:rPr>
              <a:t>1</a:t>
            </a:r>
          </a:p>
        </p:txBody>
      </p:sp>
      <p:sp>
        <p:nvSpPr>
          <p:cNvPr id="301" name="Google Shape;301;p32"/>
          <p:cNvSpPr/>
          <p:nvPr/>
        </p:nvSpPr>
        <p:spPr>
          <a:xfrm>
            <a:off x="4966556" y="1858497"/>
            <a:ext cx="306336" cy="445290"/>
          </a:xfrm>
          <a:prstGeom prst="rect">
            <a:avLst/>
          </a:prstGeom>
        </p:spPr>
        <p:txBody>
          <a:bodyPr>
            <a:prstTxWarp prst="textPlain"/>
          </a:bodyPr>
          <a:lstStyle/>
          <a:p>
            <a:pPr lvl="0" algn="ctr"/>
            <a:r>
              <a:rPr b="1" i="0">
                <a:ln>
                  <a:noFill/>
                </a:ln>
                <a:solidFill>
                  <a:srgbClr val="FFFFFF"/>
                </a:solidFill>
                <a:latin typeface="Roboto Slab"/>
              </a:rPr>
              <a:t>2</a:t>
            </a:r>
          </a:p>
        </p:txBody>
      </p:sp>
      <p:sp>
        <p:nvSpPr>
          <p:cNvPr id="302" name="Google Shape;302;p32"/>
          <p:cNvSpPr/>
          <p:nvPr/>
        </p:nvSpPr>
        <p:spPr>
          <a:xfrm>
            <a:off x="3820340" y="2942299"/>
            <a:ext cx="304483" cy="451466"/>
          </a:xfrm>
          <a:prstGeom prst="rect">
            <a:avLst/>
          </a:prstGeom>
        </p:spPr>
        <p:txBody>
          <a:bodyPr>
            <a:prstTxWarp prst="textPlain"/>
          </a:bodyPr>
          <a:lstStyle/>
          <a:p>
            <a:pPr lvl="0" algn="ctr"/>
            <a:r>
              <a:rPr b="1" i="0">
                <a:ln>
                  <a:noFill/>
                </a:ln>
                <a:solidFill>
                  <a:srgbClr val="FFFFFF"/>
                </a:solidFill>
                <a:latin typeface="Roboto Slab"/>
              </a:rPr>
              <a:t>3</a:t>
            </a:r>
          </a:p>
        </p:txBody>
      </p:sp>
      <p:sp>
        <p:nvSpPr>
          <p:cNvPr id="303" name="Google Shape;303;p32"/>
          <p:cNvSpPr/>
          <p:nvPr/>
        </p:nvSpPr>
        <p:spPr>
          <a:xfrm>
            <a:off x="4959152" y="2950018"/>
            <a:ext cx="321158" cy="439114"/>
          </a:xfrm>
          <a:prstGeom prst="rect">
            <a:avLst/>
          </a:prstGeom>
        </p:spPr>
        <p:txBody>
          <a:bodyPr>
            <a:prstTxWarp prst="textPlain"/>
          </a:bodyPr>
          <a:lstStyle/>
          <a:p>
            <a:pPr lvl="0" algn="ctr"/>
            <a:r>
              <a:rPr b="1" i="0">
                <a:ln>
                  <a:noFill/>
                </a:ln>
                <a:solidFill>
                  <a:srgbClr val="FFFFFF"/>
                </a:solidFill>
                <a:latin typeface="Roboto Slab"/>
              </a:rPr>
              <a:t>4</a:t>
            </a:r>
          </a:p>
        </p:txBody>
      </p:sp>
      <p:sp>
        <p:nvSpPr>
          <p:cNvPr id="304" name="Google Shape;304;p32"/>
          <p:cNvSpPr txBox="1"/>
          <p:nvPr/>
        </p:nvSpPr>
        <p:spPr>
          <a:xfrm>
            <a:off x="786150" y="4448100"/>
            <a:ext cx="7571700" cy="3540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1100"/>
              <a:t>REF</a:t>
            </a:r>
            <a:r>
              <a:rPr lang="en" sz="1100"/>
              <a:t> - </a:t>
            </a:r>
            <a:r>
              <a:rPr lang="en" sz="1100">
                <a:latin typeface="Roboto"/>
                <a:ea typeface="Roboto"/>
                <a:cs typeface="Roboto"/>
                <a:sym typeface="Roboto"/>
              </a:rPr>
              <a:t>Explainable Artificial Intelligence (XAI): What we know and what is left to attain Trustworthy Artificial Intelligence (Ali et al., Information Fusion, 2023).</a:t>
            </a:r>
            <a:endParaRPr sz="1100">
              <a:latin typeface="Roboto"/>
              <a:ea typeface="Roboto"/>
              <a:cs typeface="Roboto"/>
              <a:sym typeface="Roboto"/>
            </a:endParaRPr>
          </a:p>
          <a:p>
            <a:pPr indent="0" lvl="0" marL="0" rtl="0" algn="l">
              <a:spcBef>
                <a:spcPts val="600"/>
              </a:spcBef>
              <a:spcAft>
                <a:spcPts val="0"/>
              </a:spcAft>
              <a:buNone/>
            </a:pPr>
            <a:r>
              <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3"/>
          <p:cNvSpPr txBox="1"/>
          <p:nvPr>
            <p:ph idx="1" type="body"/>
          </p:nvPr>
        </p:nvSpPr>
        <p:spPr>
          <a:xfrm>
            <a:off x="786125" y="1474325"/>
            <a:ext cx="3786000" cy="62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Global Explanation</a:t>
            </a:r>
            <a:endParaRPr b="1"/>
          </a:p>
          <a:p>
            <a:pPr indent="0" lvl="0" marL="0" rtl="0" algn="l">
              <a:spcBef>
                <a:spcPts val="600"/>
              </a:spcBef>
              <a:spcAft>
                <a:spcPts val="0"/>
              </a:spcAft>
              <a:buNone/>
            </a:pPr>
            <a:r>
              <a:t/>
            </a:r>
            <a:endParaRPr sz="1700"/>
          </a:p>
        </p:txBody>
      </p:sp>
      <p:sp>
        <p:nvSpPr>
          <p:cNvPr id="310" name="Google Shape;310;p33"/>
          <p:cNvSpPr txBox="1"/>
          <p:nvPr>
            <p:ph type="title"/>
          </p:nvPr>
        </p:nvSpPr>
        <p:spPr>
          <a:xfrm>
            <a:off x="786150" y="7717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XAI - Examples</a:t>
            </a:r>
            <a:endParaRPr/>
          </a:p>
        </p:txBody>
      </p:sp>
      <p:sp>
        <p:nvSpPr>
          <p:cNvPr id="311" name="Google Shape;311;p33"/>
          <p:cNvSpPr txBox="1"/>
          <p:nvPr>
            <p:ph idx="2" type="body"/>
          </p:nvPr>
        </p:nvSpPr>
        <p:spPr>
          <a:xfrm>
            <a:off x="4682650" y="1474325"/>
            <a:ext cx="3675300" cy="62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Local Explanation</a:t>
            </a:r>
            <a:endParaRPr b="1"/>
          </a:p>
          <a:p>
            <a:pPr indent="0" lvl="0" marL="0" rtl="0" algn="l">
              <a:spcBef>
                <a:spcPts val="600"/>
              </a:spcBef>
              <a:spcAft>
                <a:spcPts val="0"/>
              </a:spcAft>
              <a:buNone/>
            </a:pPr>
            <a:r>
              <a:t/>
            </a:r>
            <a:endParaRPr sz="1700"/>
          </a:p>
        </p:txBody>
      </p:sp>
      <p:pic>
        <p:nvPicPr>
          <p:cNvPr id="312" name="Google Shape;312;p33"/>
          <p:cNvPicPr preferRelativeResize="0"/>
          <p:nvPr/>
        </p:nvPicPr>
        <p:blipFill>
          <a:blip r:embed="rId3">
            <a:alphaModFix amt="60000"/>
          </a:blip>
          <a:stretch>
            <a:fillRect/>
          </a:stretch>
        </p:blipFill>
        <p:spPr>
          <a:xfrm>
            <a:off x="6538149" y="0"/>
            <a:ext cx="1664625" cy="1048551"/>
          </a:xfrm>
          <a:prstGeom prst="rect">
            <a:avLst/>
          </a:prstGeom>
          <a:noFill/>
          <a:ln>
            <a:noFill/>
          </a:ln>
        </p:spPr>
      </p:pic>
      <p:pic>
        <p:nvPicPr>
          <p:cNvPr id="313" name="Google Shape;313;p33"/>
          <p:cNvPicPr preferRelativeResize="0"/>
          <p:nvPr/>
        </p:nvPicPr>
        <p:blipFill>
          <a:blip r:embed="rId4">
            <a:alphaModFix amt="60000"/>
          </a:blip>
          <a:stretch>
            <a:fillRect/>
          </a:stretch>
        </p:blipFill>
        <p:spPr>
          <a:xfrm>
            <a:off x="8095450" y="0"/>
            <a:ext cx="1048550" cy="1048550"/>
          </a:xfrm>
          <a:prstGeom prst="rect">
            <a:avLst/>
          </a:prstGeom>
          <a:noFill/>
          <a:ln>
            <a:noFill/>
          </a:ln>
        </p:spPr>
      </p:pic>
      <p:sp>
        <p:nvSpPr>
          <p:cNvPr id="314" name="Google Shape;314;p33"/>
          <p:cNvSpPr txBox="1"/>
          <p:nvPr/>
        </p:nvSpPr>
        <p:spPr>
          <a:xfrm>
            <a:off x="786125" y="2096525"/>
            <a:ext cx="3561600" cy="14931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700">
                <a:solidFill>
                  <a:srgbClr val="374151"/>
                </a:solidFill>
                <a:latin typeface="Source Sans Pro"/>
                <a:ea typeface="Source Sans Pro"/>
                <a:cs typeface="Source Sans Pro"/>
                <a:sym typeface="Source Sans Pro"/>
              </a:rPr>
              <a:t>Global explanations help us understand how a model works on the whole dataset by showing us which features are important and how well the model performs.</a:t>
            </a:r>
            <a:endParaRPr/>
          </a:p>
        </p:txBody>
      </p:sp>
      <p:sp>
        <p:nvSpPr>
          <p:cNvPr id="315" name="Google Shape;315;p33"/>
          <p:cNvSpPr txBox="1"/>
          <p:nvPr/>
        </p:nvSpPr>
        <p:spPr>
          <a:xfrm>
            <a:off x="4682650" y="2096525"/>
            <a:ext cx="3000000" cy="12315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700">
                <a:solidFill>
                  <a:schemeClr val="dk1"/>
                </a:solidFill>
                <a:latin typeface="Source Sans Pro"/>
                <a:ea typeface="Source Sans Pro"/>
                <a:cs typeface="Source Sans Pro"/>
                <a:sym typeface="Source Sans Pro"/>
              </a:rPr>
              <a:t>Local explanations focus on individual predictions, offering insights into why a specific decision was made.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4"/>
          <p:cNvSpPr txBox="1"/>
          <p:nvPr>
            <p:ph idx="4294967295" type="title"/>
          </p:nvPr>
        </p:nvSpPr>
        <p:spPr>
          <a:xfrm>
            <a:off x="786150" y="7717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Global Explanation (SVM model)</a:t>
            </a:r>
            <a:endParaRPr/>
          </a:p>
        </p:txBody>
      </p:sp>
      <p:pic>
        <p:nvPicPr>
          <p:cNvPr id="321" name="Google Shape;321;p34"/>
          <p:cNvPicPr preferRelativeResize="0"/>
          <p:nvPr/>
        </p:nvPicPr>
        <p:blipFill>
          <a:blip r:embed="rId3">
            <a:alphaModFix amt="60000"/>
          </a:blip>
          <a:stretch>
            <a:fillRect/>
          </a:stretch>
        </p:blipFill>
        <p:spPr>
          <a:xfrm>
            <a:off x="6538149" y="0"/>
            <a:ext cx="1664625" cy="1048551"/>
          </a:xfrm>
          <a:prstGeom prst="rect">
            <a:avLst/>
          </a:prstGeom>
          <a:noFill/>
          <a:ln>
            <a:noFill/>
          </a:ln>
        </p:spPr>
      </p:pic>
      <p:pic>
        <p:nvPicPr>
          <p:cNvPr id="322" name="Google Shape;322;p34"/>
          <p:cNvPicPr preferRelativeResize="0"/>
          <p:nvPr/>
        </p:nvPicPr>
        <p:blipFill>
          <a:blip r:embed="rId4">
            <a:alphaModFix amt="60000"/>
          </a:blip>
          <a:stretch>
            <a:fillRect/>
          </a:stretch>
        </p:blipFill>
        <p:spPr>
          <a:xfrm>
            <a:off x="8095450" y="0"/>
            <a:ext cx="1048550" cy="1048550"/>
          </a:xfrm>
          <a:prstGeom prst="rect">
            <a:avLst/>
          </a:prstGeom>
          <a:noFill/>
          <a:ln>
            <a:noFill/>
          </a:ln>
        </p:spPr>
      </p:pic>
      <p:pic>
        <p:nvPicPr>
          <p:cNvPr id="323" name="Google Shape;323;p34"/>
          <p:cNvPicPr preferRelativeResize="0"/>
          <p:nvPr/>
        </p:nvPicPr>
        <p:blipFill>
          <a:blip r:embed="rId5">
            <a:alphaModFix/>
          </a:blip>
          <a:stretch>
            <a:fillRect/>
          </a:stretch>
        </p:blipFill>
        <p:spPr>
          <a:xfrm>
            <a:off x="786149" y="1474324"/>
            <a:ext cx="7762326" cy="311042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5"/>
          <p:cNvSpPr txBox="1"/>
          <p:nvPr>
            <p:ph idx="4294967295" type="title"/>
          </p:nvPr>
        </p:nvSpPr>
        <p:spPr>
          <a:xfrm>
            <a:off x="786150" y="7717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Local Explanation (SVM model) - True Prediction</a:t>
            </a:r>
            <a:endParaRPr/>
          </a:p>
        </p:txBody>
      </p:sp>
      <p:pic>
        <p:nvPicPr>
          <p:cNvPr id="329" name="Google Shape;329;p35"/>
          <p:cNvPicPr preferRelativeResize="0"/>
          <p:nvPr/>
        </p:nvPicPr>
        <p:blipFill>
          <a:blip r:embed="rId3">
            <a:alphaModFix amt="60000"/>
          </a:blip>
          <a:stretch>
            <a:fillRect/>
          </a:stretch>
        </p:blipFill>
        <p:spPr>
          <a:xfrm>
            <a:off x="6538149" y="0"/>
            <a:ext cx="1664625" cy="1048551"/>
          </a:xfrm>
          <a:prstGeom prst="rect">
            <a:avLst/>
          </a:prstGeom>
          <a:noFill/>
          <a:ln>
            <a:noFill/>
          </a:ln>
        </p:spPr>
      </p:pic>
      <p:pic>
        <p:nvPicPr>
          <p:cNvPr id="330" name="Google Shape;330;p35"/>
          <p:cNvPicPr preferRelativeResize="0"/>
          <p:nvPr/>
        </p:nvPicPr>
        <p:blipFill>
          <a:blip r:embed="rId4">
            <a:alphaModFix amt="60000"/>
          </a:blip>
          <a:stretch>
            <a:fillRect/>
          </a:stretch>
        </p:blipFill>
        <p:spPr>
          <a:xfrm>
            <a:off x="8095450" y="0"/>
            <a:ext cx="1048550" cy="1048550"/>
          </a:xfrm>
          <a:prstGeom prst="rect">
            <a:avLst/>
          </a:prstGeom>
          <a:noFill/>
          <a:ln>
            <a:noFill/>
          </a:ln>
        </p:spPr>
      </p:pic>
      <p:pic>
        <p:nvPicPr>
          <p:cNvPr id="331" name="Google Shape;331;p35"/>
          <p:cNvPicPr preferRelativeResize="0"/>
          <p:nvPr/>
        </p:nvPicPr>
        <p:blipFill>
          <a:blip r:embed="rId5">
            <a:alphaModFix/>
          </a:blip>
          <a:stretch>
            <a:fillRect/>
          </a:stretch>
        </p:blipFill>
        <p:spPr>
          <a:xfrm>
            <a:off x="2165825" y="1474320"/>
            <a:ext cx="4812342" cy="336438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6"/>
          <p:cNvSpPr txBox="1"/>
          <p:nvPr>
            <p:ph idx="4294967295" type="title"/>
          </p:nvPr>
        </p:nvSpPr>
        <p:spPr>
          <a:xfrm>
            <a:off x="786150" y="7717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Local Explanation (SVM model) - False Prediction</a:t>
            </a:r>
            <a:endParaRPr/>
          </a:p>
        </p:txBody>
      </p:sp>
      <p:pic>
        <p:nvPicPr>
          <p:cNvPr id="337" name="Google Shape;337;p36"/>
          <p:cNvPicPr preferRelativeResize="0"/>
          <p:nvPr/>
        </p:nvPicPr>
        <p:blipFill>
          <a:blip r:embed="rId3">
            <a:alphaModFix amt="60000"/>
          </a:blip>
          <a:stretch>
            <a:fillRect/>
          </a:stretch>
        </p:blipFill>
        <p:spPr>
          <a:xfrm>
            <a:off x="6538149" y="0"/>
            <a:ext cx="1664625" cy="1048551"/>
          </a:xfrm>
          <a:prstGeom prst="rect">
            <a:avLst/>
          </a:prstGeom>
          <a:noFill/>
          <a:ln>
            <a:noFill/>
          </a:ln>
        </p:spPr>
      </p:pic>
      <p:pic>
        <p:nvPicPr>
          <p:cNvPr id="338" name="Google Shape;338;p36"/>
          <p:cNvPicPr preferRelativeResize="0"/>
          <p:nvPr/>
        </p:nvPicPr>
        <p:blipFill>
          <a:blip r:embed="rId4">
            <a:alphaModFix amt="60000"/>
          </a:blip>
          <a:stretch>
            <a:fillRect/>
          </a:stretch>
        </p:blipFill>
        <p:spPr>
          <a:xfrm>
            <a:off x="8095450" y="0"/>
            <a:ext cx="1048550" cy="1048550"/>
          </a:xfrm>
          <a:prstGeom prst="rect">
            <a:avLst/>
          </a:prstGeom>
          <a:noFill/>
          <a:ln>
            <a:noFill/>
          </a:ln>
        </p:spPr>
      </p:pic>
      <p:pic>
        <p:nvPicPr>
          <p:cNvPr id="339" name="Google Shape;339;p36"/>
          <p:cNvPicPr preferRelativeResize="0"/>
          <p:nvPr/>
        </p:nvPicPr>
        <p:blipFill>
          <a:blip r:embed="rId5">
            <a:alphaModFix/>
          </a:blip>
          <a:stretch>
            <a:fillRect/>
          </a:stretch>
        </p:blipFill>
        <p:spPr>
          <a:xfrm>
            <a:off x="2453175" y="1474320"/>
            <a:ext cx="4237648" cy="336438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7"/>
          <p:cNvSpPr txBox="1"/>
          <p:nvPr>
            <p:ph type="title"/>
          </p:nvPr>
        </p:nvSpPr>
        <p:spPr>
          <a:xfrm>
            <a:off x="786150" y="7890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45" name="Google Shape;345;p37"/>
          <p:cNvSpPr txBox="1"/>
          <p:nvPr>
            <p:ph idx="1" type="body"/>
          </p:nvPr>
        </p:nvSpPr>
        <p:spPr>
          <a:xfrm>
            <a:off x="786150" y="1491625"/>
            <a:ext cx="7571700" cy="35736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 sz="2000"/>
              <a:t>Comparative study of five ML methods for fake news detection, serving as a foundational exploration in the XAI taxonomy.</a:t>
            </a:r>
            <a:endParaRPr sz="2000"/>
          </a:p>
          <a:p>
            <a:pPr indent="-355600" lvl="0" marL="457200" rtl="0" algn="l">
              <a:lnSpc>
                <a:spcPct val="100000"/>
              </a:lnSpc>
              <a:spcBef>
                <a:spcPts val="1000"/>
              </a:spcBef>
              <a:spcAft>
                <a:spcPts val="0"/>
              </a:spcAft>
              <a:buSzPts val="2000"/>
              <a:buChar char="-"/>
            </a:pPr>
            <a:r>
              <a:rPr lang="en" sz="2000"/>
              <a:t>Support Vector Machine with TF-IDF vectorizer has achieved the highest accuracy of 92.3%.</a:t>
            </a:r>
            <a:endParaRPr sz="2000"/>
          </a:p>
          <a:p>
            <a:pPr indent="-355600" lvl="0" marL="457200" rtl="0" algn="l">
              <a:lnSpc>
                <a:spcPct val="100000"/>
              </a:lnSpc>
              <a:spcBef>
                <a:spcPts val="1000"/>
              </a:spcBef>
              <a:spcAft>
                <a:spcPts val="1000"/>
              </a:spcAft>
              <a:buSzPts val="2000"/>
              <a:buChar char="-"/>
            </a:pPr>
            <a:r>
              <a:rPr lang="en" sz="2000"/>
              <a:t>Adoption of a four-point XAI taxonomy, emphasizing transparency and trust in AI decision-making aligning with a human-centered approach.</a:t>
            </a:r>
            <a:endParaRPr sz="2000"/>
          </a:p>
        </p:txBody>
      </p:sp>
      <p:pic>
        <p:nvPicPr>
          <p:cNvPr id="346" name="Google Shape;346;p37"/>
          <p:cNvPicPr preferRelativeResize="0"/>
          <p:nvPr/>
        </p:nvPicPr>
        <p:blipFill>
          <a:blip r:embed="rId3">
            <a:alphaModFix amt="60000"/>
          </a:blip>
          <a:stretch>
            <a:fillRect/>
          </a:stretch>
        </p:blipFill>
        <p:spPr>
          <a:xfrm>
            <a:off x="6538149" y="0"/>
            <a:ext cx="1664625" cy="1048551"/>
          </a:xfrm>
          <a:prstGeom prst="rect">
            <a:avLst/>
          </a:prstGeom>
          <a:noFill/>
          <a:ln>
            <a:noFill/>
          </a:ln>
        </p:spPr>
      </p:pic>
      <p:pic>
        <p:nvPicPr>
          <p:cNvPr id="347" name="Google Shape;347;p37"/>
          <p:cNvPicPr preferRelativeResize="0"/>
          <p:nvPr/>
        </p:nvPicPr>
        <p:blipFill>
          <a:blip r:embed="rId4">
            <a:alphaModFix amt="60000"/>
          </a:blip>
          <a:stretch>
            <a:fillRect/>
          </a:stretch>
        </p:blipFill>
        <p:spPr>
          <a:xfrm>
            <a:off x="8095450" y="0"/>
            <a:ext cx="1048550" cy="1048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8"/>
          <p:cNvSpPr txBox="1"/>
          <p:nvPr>
            <p:ph idx="1" type="body"/>
          </p:nvPr>
        </p:nvSpPr>
        <p:spPr>
          <a:xfrm>
            <a:off x="909450" y="1499475"/>
            <a:ext cx="7325100" cy="3644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Focused on best performing algorithm in XAI, potential limits to generalization.</a:t>
            </a:r>
            <a:endParaRPr/>
          </a:p>
          <a:p>
            <a:pPr indent="-355600" lvl="0" marL="457200" rtl="0" algn="l">
              <a:spcBef>
                <a:spcPts val="1000"/>
              </a:spcBef>
              <a:spcAft>
                <a:spcPts val="0"/>
              </a:spcAft>
              <a:buSzPts val="2000"/>
              <a:buChar char="-"/>
            </a:pPr>
            <a:r>
              <a:rPr lang="en"/>
              <a:t>Primary emphasis on global interpretability, with limited exploration of local methods.</a:t>
            </a:r>
            <a:endParaRPr/>
          </a:p>
        </p:txBody>
      </p:sp>
      <p:pic>
        <p:nvPicPr>
          <p:cNvPr id="353" name="Google Shape;353;p38"/>
          <p:cNvPicPr preferRelativeResize="0"/>
          <p:nvPr/>
        </p:nvPicPr>
        <p:blipFill>
          <a:blip r:embed="rId3">
            <a:alphaModFix amt="60000"/>
          </a:blip>
          <a:stretch>
            <a:fillRect/>
          </a:stretch>
        </p:blipFill>
        <p:spPr>
          <a:xfrm>
            <a:off x="6538149" y="0"/>
            <a:ext cx="1664625" cy="1048551"/>
          </a:xfrm>
          <a:prstGeom prst="rect">
            <a:avLst/>
          </a:prstGeom>
          <a:noFill/>
          <a:ln>
            <a:noFill/>
          </a:ln>
        </p:spPr>
      </p:pic>
      <p:pic>
        <p:nvPicPr>
          <p:cNvPr id="354" name="Google Shape;354;p38"/>
          <p:cNvPicPr preferRelativeResize="0"/>
          <p:nvPr/>
        </p:nvPicPr>
        <p:blipFill>
          <a:blip r:embed="rId4">
            <a:alphaModFix amt="60000"/>
          </a:blip>
          <a:stretch>
            <a:fillRect/>
          </a:stretch>
        </p:blipFill>
        <p:spPr>
          <a:xfrm>
            <a:off x="8095450" y="0"/>
            <a:ext cx="1048550" cy="1048550"/>
          </a:xfrm>
          <a:prstGeom prst="rect">
            <a:avLst/>
          </a:prstGeom>
          <a:noFill/>
          <a:ln>
            <a:noFill/>
          </a:ln>
        </p:spPr>
      </p:pic>
      <p:sp>
        <p:nvSpPr>
          <p:cNvPr id="355" name="Google Shape;355;p38"/>
          <p:cNvSpPr txBox="1"/>
          <p:nvPr>
            <p:ph type="title"/>
          </p:nvPr>
        </p:nvSpPr>
        <p:spPr>
          <a:xfrm>
            <a:off x="786150" y="7890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Limitations &amp; Future Work</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9"/>
          <p:cNvSpPr txBox="1"/>
          <p:nvPr>
            <p:ph idx="4294967295" type="ctrTitle"/>
          </p:nvPr>
        </p:nvSpPr>
        <p:spPr>
          <a:xfrm>
            <a:off x="685800" y="1048555"/>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t>Thanks!</a:t>
            </a:r>
            <a:endParaRPr b="1" sz="6000"/>
          </a:p>
        </p:txBody>
      </p:sp>
      <p:sp>
        <p:nvSpPr>
          <p:cNvPr id="361" name="Google Shape;361;p39"/>
          <p:cNvSpPr txBox="1"/>
          <p:nvPr>
            <p:ph idx="4294967295" type="subTitle"/>
          </p:nvPr>
        </p:nvSpPr>
        <p:spPr>
          <a:xfrm>
            <a:off x="685800" y="2171925"/>
            <a:ext cx="65937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t>Do you have a</a:t>
            </a:r>
            <a:r>
              <a:rPr b="1" lang="en" sz="3600"/>
              <a:t>ny questions?</a:t>
            </a:r>
            <a:endParaRPr b="1" sz="3600"/>
          </a:p>
        </p:txBody>
      </p:sp>
      <p:pic>
        <p:nvPicPr>
          <p:cNvPr id="362" name="Google Shape;362;p39"/>
          <p:cNvPicPr preferRelativeResize="0"/>
          <p:nvPr/>
        </p:nvPicPr>
        <p:blipFill>
          <a:blip r:embed="rId3">
            <a:alphaModFix/>
          </a:blip>
          <a:stretch>
            <a:fillRect/>
          </a:stretch>
        </p:blipFill>
        <p:spPr>
          <a:xfrm>
            <a:off x="6538149" y="0"/>
            <a:ext cx="1664625" cy="1048551"/>
          </a:xfrm>
          <a:prstGeom prst="rect">
            <a:avLst/>
          </a:prstGeom>
          <a:noFill/>
          <a:ln>
            <a:noFill/>
          </a:ln>
        </p:spPr>
      </p:pic>
      <p:pic>
        <p:nvPicPr>
          <p:cNvPr id="363" name="Google Shape;363;p39"/>
          <p:cNvPicPr preferRelativeResize="0"/>
          <p:nvPr/>
        </p:nvPicPr>
        <p:blipFill>
          <a:blip r:embed="rId4">
            <a:alphaModFix/>
          </a:blip>
          <a:stretch>
            <a:fillRect/>
          </a:stretch>
        </p:blipFill>
        <p:spPr>
          <a:xfrm>
            <a:off x="8095450" y="0"/>
            <a:ext cx="1048550" cy="1048550"/>
          </a:xfrm>
          <a:prstGeom prst="rect">
            <a:avLst/>
          </a:prstGeom>
          <a:noFill/>
          <a:ln>
            <a:noFill/>
          </a:ln>
        </p:spPr>
      </p:pic>
      <p:sp>
        <p:nvSpPr>
          <p:cNvPr id="364" name="Google Shape;364;p39"/>
          <p:cNvSpPr txBox="1"/>
          <p:nvPr/>
        </p:nvSpPr>
        <p:spPr>
          <a:xfrm>
            <a:off x="685800" y="2949750"/>
            <a:ext cx="3858900" cy="7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13394F"/>
                </a:solidFill>
                <a:latin typeface="Lexend Deca"/>
                <a:ea typeface="Lexend Deca"/>
                <a:cs typeface="Lexend Deca"/>
                <a:sym typeface="Lexend Deca"/>
              </a:rPr>
              <a:t>debby_yong123@hotmail.com</a:t>
            </a:r>
            <a:endParaRPr>
              <a:solidFill>
                <a:srgbClr val="13394F"/>
              </a:solidFill>
              <a:latin typeface="Lexend Deca"/>
              <a:ea typeface="Lexend Deca"/>
              <a:cs typeface="Lexend Deca"/>
              <a:sym typeface="Lexend Deca"/>
            </a:endParaRPr>
          </a:p>
          <a:p>
            <a:pPr indent="0" lvl="0" marL="0" rtl="0" algn="l">
              <a:spcBef>
                <a:spcPts val="0"/>
              </a:spcBef>
              <a:spcAft>
                <a:spcPts val="0"/>
              </a:spcAft>
              <a:buNone/>
            </a:pPr>
            <a:r>
              <a:rPr lang="en">
                <a:solidFill>
                  <a:srgbClr val="13394F"/>
                </a:solidFill>
                <a:latin typeface="Lexend Deca"/>
                <a:ea typeface="Lexend Deca"/>
                <a:cs typeface="Lexend Deca"/>
                <a:sym typeface="Lexend Deca"/>
              </a:rPr>
              <a:t>https://doi.org/10.1145/3633083.3633212</a:t>
            </a:r>
            <a:endParaRPr>
              <a:solidFill>
                <a:srgbClr val="13394F"/>
              </a:solidFill>
              <a:latin typeface="Lexend Deca"/>
              <a:ea typeface="Lexend Deca"/>
              <a:cs typeface="Lexend Deca"/>
              <a:sym typeface="Lexend De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5"/>
          <p:cNvSpPr txBox="1"/>
          <p:nvPr>
            <p:ph idx="1" type="body"/>
          </p:nvPr>
        </p:nvSpPr>
        <p:spPr>
          <a:xfrm>
            <a:off x="1503600" y="1443900"/>
            <a:ext cx="61368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Fake news is </a:t>
            </a:r>
            <a:r>
              <a:rPr lang="en">
                <a:solidFill>
                  <a:schemeClr val="accent1"/>
                </a:solidFill>
              </a:rPr>
              <a:t>cheap </a:t>
            </a:r>
            <a:r>
              <a:rPr lang="en"/>
              <a:t>to produce. Genuine journalism is </a:t>
            </a:r>
            <a:r>
              <a:rPr lang="en">
                <a:solidFill>
                  <a:schemeClr val="accent1"/>
                </a:solidFill>
              </a:rPr>
              <a:t>expensive </a:t>
            </a:r>
            <a:r>
              <a:rPr lang="en"/>
              <a:t>-</a:t>
            </a:r>
            <a:r>
              <a:rPr lang="en" sz="2500"/>
              <a:t>Toomas Hendrik IIves</a:t>
            </a:r>
            <a:endParaRPr sz="2500"/>
          </a:p>
        </p:txBody>
      </p:sp>
      <p:pic>
        <p:nvPicPr>
          <p:cNvPr id="120" name="Google Shape;120;p15"/>
          <p:cNvPicPr preferRelativeResize="0"/>
          <p:nvPr/>
        </p:nvPicPr>
        <p:blipFill>
          <a:blip r:embed="rId3">
            <a:alphaModFix amt="60000"/>
          </a:blip>
          <a:stretch>
            <a:fillRect/>
          </a:stretch>
        </p:blipFill>
        <p:spPr>
          <a:xfrm>
            <a:off x="6538149" y="0"/>
            <a:ext cx="1664625" cy="1048551"/>
          </a:xfrm>
          <a:prstGeom prst="rect">
            <a:avLst/>
          </a:prstGeom>
          <a:noFill/>
          <a:ln>
            <a:noFill/>
          </a:ln>
        </p:spPr>
      </p:pic>
      <p:pic>
        <p:nvPicPr>
          <p:cNvPr id="121" name="Google Shape;121;p15"/>
          <p:cNvPicPr preferRelativeResize="0"/>
          <p:nvPr/>
        </p:nvPicPr>
        <p:blipFill>
          <a:blip r:embed="rId4">
            <a:alphaModFix amt="60000"/>
          </a:blip>
          <a:stretch>
            <a:fillRect/>
          </a:stretch>
        </p:blipFill>
        <p:spPr>
          <a:xfrm>
            <a:off x="8095450" y="0"/>
            <a:ext cx="1048550" cy="1048550"/>
          </a:xfrm>
          <a:prstGeom prst="rect">
            <a:avLst/>
          </a:prstGeom>
          <a:noFill/>
          <a:ln>
            <a:noFill/>
          </a:ln>
        </p:spPr>
      </p:pic>
      <p:pic>
        <p:nvPicPr>
          <p:cNvPr id="122" name="Google Shape;122;p15"/>
          <p:cNvPicPr preferRelativeResize="0"/>
          <p:nvPr/>
        </p:nvPicPr>
        <p:blipFill rotWithShape="1">
          <a:blip r:embed="rId5">
            <a:alphaModFix/>
          </a:blip>
          <a:srcRect b="14786" l="29618" r="1339" t="3879"/>
          <a:stretch/>
        </p:blipFill>
        <p:spPr>
          <a:xfrm>
            <a:off x="5975775" y="2777327"/>
            <a:ext cx="1664625" cy="2047648"/>
          </a:xfrm>
          <a:prstGeom prst="rect">
            <a:avLst/>
          </a:prstGeom>
          <a:noFill/>
          <a:ln>
            <a:noFill/>
          </a:ln>
        </p:spPr>
      </p:pic>
      <p:sp>
        <p:nvSpPr>
          <p:cNvPr id="123" name="Google Shape;123;p15"/>
          <p:cNvSpPr txBox="1"/>
          <p:nvPr/>
        </p:nvSpPr>
        <p:spPr>
          <a:xfrm>
            <a:off x="1503600" y="3982250"/>
            <a:ext cx="3858900" cy="5022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1100"/>
              <a:t>[1] - </a:t>
            </a:r>
            <a:r>
              <a:rPr lang="en" sz="1100" u="sng">
                <a:solidFill>
                  <a:schemeClr val="accent1"/>
                </a:solidFill>
                <a:hlinkClick r:id="rId6">
                  <a:extLst>
                    <a:ext uri="{A12FA001-AC4F-418D-AE19-62706E023703}">
                      <ahyp:hlinkClr val="tx"/>
                    </a:ext>
                  </a:extLst>
                </a:hlinkClick>
              </a:rPr>
              <a:t>Toomas Hendrik Ilves - Wikipedia</a:t>
            </a:r>
            <a:endParaRPr>
              <a:solidFill>
                <a:srgbClr val="13394F"/>
              </a:solidFill>
              <a:latin typeface="Lexend Deca"/>
              <a:ea typeface="Lexend Deca"/>
              <a:cs typeface="Lexend Deca"/>
              <a:sym typeface="Lexend Dec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ctrTitle"/>
          </p:nvPr>
        </p:nvSpPr>
        <p:spPr>
          <a:xfrm>
            <a:off x="1100700" y="1911600"/>
            <a:ext cx="6942600" cy="1320300"/>
          </a:xfrm>
          <a:prstGeom prst="rect">
            <a:avLst/>
          </a:prstGeom>
        </p:spPr>
        <p:txBody>
          <a:bodyPr anchorCtr="0" anchor="b" bIns="34275" lIns="68575" spcFirstLastPara="1" rIns="68575" wrap="square" tIns="34275">
            <a:normAutofit/>
          </a:bodyPr>
          <a:lstStyle/>
          <a:p>
            <a:pPr indent="0" lvl="0" marL="0" rtl="0" algn="ctr">
              <a:lnSpc>
                <a:spcPct val="100000"/>
              </a:lnSpc>
              <a:spcBef>
                <a:spcPts val="600"/>
              </a:spcBef>
              <a:spcAft>
                <a:spcPts val="0"/>
              </a:spcAft>
              <a:buNone/>
            </a:pPr>
            <a:r>
              <a:rPr lang="en" sz="3600">
                <a:solidFill>
                  <a:schemeClr val="dk1"/>
                </a:solidFill>
                <a:latin typeface="Source Sans Pro"/>
                <a:ea typeface="Source Sans Pro"/>
                <a:cs typeface="Source Sans Pro"/>
                <a:sym typeface="Source Sans Pro"/>
              </a:rPr>
              <a:t>Do you fact-check the news before believing it</a:t>
            </a:r>
            <a:r>
              <a:rPr lang="en" sz="3600">
                <a:solidFill>
                  <a:schemeClr val="dk1"/>
                </a:solidFill>
                <a:latin typeface="Source Sans Pro"/>
                <a:ea typeface="Source Sans Pro"/>
                <a:cs typeface="Source Sans Pro"/>
                <a:sym typeface="Source Sans Pro"/>
              </a:rPr>
              <a:t>? </a:t>
            </a:r>
            <a:endParaRPr sz="3600">
              <a:solidFill>
                <a:schemeClr val="dk1"/>
              </a:solidFill>
              <a:latin typeface="Source Sans Pro"/>
              <a:ea typeface="Source Sans Pro"/>
              <a:cs typeface="Source Sans Pro"/>
              <a:sym typeface="Source Sans Pro"/>
            </a:endParaRPr>
          </a:p>
        </p:txBody>
      </p:sp>
      <p:pic>
        <p:nvPicPr>
          <p:cNvPr id="129" name="Google Shape;129;p16"/>
          <p:cNvPicPr preferRelativeResize="0"/>
          <p:nvPr/>
        </p:nvPicPr>
        <p:blipFill>
          <a:blip r:embed="rId3">
            <a:alphaModFix amt="60000"/>
          </a:blip>
          <a:stretch>
            <a:fillRect/>
          </a:stretch>
        </p:blipFill>
        <p:spPr>
          <a:xfrm>
            <a:off x="6538149" y="0"/>
            <a:ext cx="1664625" cy="1048551"/>
          </a:xfrm>
          <a:prstGeom prst="rect">
            <a:avLst/>
          </a:prstGeom>
          <a:noFill/>
          <a:ln>
            <a:noFill/>
          </a:ln>
        </p:spPr>
      </p:pic>
      <p:pic>
        <p:nvPicPr>
          <p:cNvPr id="130" name="Google Shape;130;p16"/>
          <p:cNvPicPr preferRelativeResize="0"/>
          <p:nvPr/>
        </p:nvPicPr>
        <p:blipFill>
          <a:blip r:embed="rId4">
            <a:alphaModFix amt="60000"/>
          </a:blip>
          <a:stretch>
            <a:fillRect/>
          </a:stretch>
        </p:blipFill>
        <p:spPr>
          <a:xfrm>
            <a:off x="8095450" y="0"/>
            <a:ext cx="1048550" cy="1048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Examples of Fake news related to COVID-19</a:t>
            </a:r>
            <a:endParaRPr/>
          </a:p>
        </p:txBody>
      </p:sp>
      <p:pic>
        <p:nvPicPr>
          <p:cNvPr id="136" name="Google Shape;136;p17"/>
          <p:cNvPicPr preferRelativeResize="0"/>
          <p:nvPr/>
        </p:nvPicPr>
        <p:blipFill>
          <a:blip r:embed="rId3">
            <a:alphaModFix amt="60000"/>
          </a:blip>
          <a:stretch>
            <a:fillRect/>
          </a:stretch>
        </p:blipFill>
        <p:spPr>
          <a:xfrm>
            <a:off x="6538149" y="0"/>
            <a:ext cx="1664625" cy="1048551"/>
          </a:xfrm>
          <a:prstGeom prst="rect">
            <a:avLst/>
          </a:prstGeom>
          <a:noFill/>
          <a:ln>
            <a:noFill/>
          </a:ln>
        </p:spPr>
      </p:pic>
      <p:pic>
        <p:nvPicPr>
          <p:cNvPr id="137" name="Google Shape;137;p17"/>
          <p:cNvPicPr preferRelativeResize="0"/>
          <p:nvPr/>
        </p:nvPicPr>
        <p:blipFill>
          <a:blip r:embed="rId4">
            <a:alphaModFix amt="60000"/>
          </a:blip>
          <a:stretch>
            <a:fillRect/>
          </a:stretch>
        </p:blipFill>
        <p:spPr>
          <a:xfrm>
            <a:off x="8095450" y="0"/>
            <a:ext cx="1048550" cy="1048550"/>
          </a:xfrm>
          <a:prstGeom prst="rect">
            <a:avLst/>
          </a:prstGeom>
          <a:noFill/>
          <a:ln>
            <a:noFill/>
          </a:ln>
        </p:spPr>
      </p:pic>
      <p:pic>
        <p:nvPicPr>
          <p:cNvPr id="138" name="Google Shape;138;p17"/>
          <p:cNvPicPr preferRelativeResize="0"/>
          <p:nvPr/>
        </p:nvPicPr>
        <p:blipFill rotWithShape="1">
          <a:blip r:embed="rId5">
            <a:alphaModFix/>
          </a:blip>
          <a:srcRect b="0" l="19400" r="0" t="0"/>
          <a:stretch/>
        </p:blipFill>
        <p:spPr>
          <a:xfrm>
            <a:off x="2405900" y="1113950"/>
            <a:ext cx="6459802" cy="2915574"/>
          </a:xfrm>
          <a:prstGeom prst="rect">
            <a:avLst/>
          </a:prstGeom>
          <a:noFill/>
          <a:ln>
            <a:noFill/>
          </a:ln>
        </p:spPr>
      </p:pic>
      <p:pic>
        <p:nvPicPr>
          <p:cNvPr id="139" name="Google Shape;139;p17"/>
          <p:cNvPicPr preferRelativeResize="0"/>
          <p:nvPr/>
        </p:nvPicPr>
        <p:blipFill>
          <a:blip r:embed="rId6">
            <a:alphaModFix/>
          </a:blip>
          <a:stretch>
            <a:fillRect/>
          </a:stretch>
        </p:blipFill>
        <p:spPr>
          <a:xfrm>
            <a:off x="193434" y="2119675"/>
            <a:ext cx="3605018" cy="2766601"/>
          </a:xfrm>
          <a:prstGeom prst="rect">
            <a:avLst/>
          </a:prstGeom>
          <a:noFill/>
          <a:ln>
            <a:noFill/>
          </a:ln>
        </p:spPr>
      </p:pic>
      <p:pic>
        <p:nvPicPr>
          <p:cNvPr id="140" name="Google Shape;140;p17"/>
          <p:cNvPicPr preferRelativeResize="0"/>
          <p:nvPr/>
        </p:nvPicPr>
        <p:blipFill>
          <a:blip r:embed="rId7">
            <a:alphaModFix/>
          </a:blip>
          <a:stretch>
            <a:fillRect/>
          </a:stretch>
        </p:blipFill>
        <p:spPr>
          <a:xfrm>
            <a:off x="4571991" y="1902711"/>
            <a:ext cx="4054046" cy="2591325"/>
          </a:xfrm>
          <a:prstGeom prst="rect">
            <a:avLst/>
          </a:prstGeom>
          <a:noFill/>
          <a:ln>
            <a:noFill/>
          </a:ln>
        </p:spPr>
      </p:pic>
      <p:pic>
        <p:nvPicPr>
          <p:cNvPr id="141" name="Google Shape;141;p17"/>
          <p:cNvPicPr preferRelativeResize="0"/>
          <p:nvPr/>
        </p:nvPicPr>
        <p:blipFill>
          <a:blip r:embed="rId8">
            <a:alphaModFix/>
          </a:blip>
          <a:stretch>
            <a:fillRect/>
          </a:stretch>
        </p:blipFill>
        <p:spPr>
          <a:xfrm>
            <a:off x="1517925" y="623274"/>
            <a:ext cx="4694325" cy="227482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1000"/>
                                        <p:tgtEl>
                                          <p:spTgt spid="138"/>
                                        </p:tgtEl>
                                        <p:attrNameLst>
                                          <p:attrName>ppt_w</p:attrName>
                                        </p:attrNameLst>
                                      </p:cBhvr>
                                      <p:tavLst>
                                        <p:tav fmla="" tm="0">
                                          <p:val>
                                            <p:strVal val="0"/>
                                          </p:val>
                                        </p:tav>
                                        <p:tav fmla="" tm="100000">
                                          <p:val>
                                            <p:strVal val="#ppt_w"/>
                                          </p:val>
                                        </p:tav>
                                      </p:tavLst>
                                    </p:anim>
                                    <p:anim calcmode="lin" valueType="num">
                                      <p:cBhvr additive="base">
                                        <p:cTn dur="1000"/>
                                        <p:tgtEl>
                                          <p:spTgt spid="13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1000"/>
                                        <p:tgtEl>
                                          <p:spTgt spid="14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8"/>
          <p:cNvSpPr txBox="1"/>
          <p:nvPr>
            <p:ph type="title"/>
          </p:nvPr>
        </p:nvSpPr>
        <p:spPr>
          <a:xfrm>
            <a:off x="786150" y="816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Objectives of the </a:t>
            </a:r>
            <a:r>
              <a:rPr lang="en" sz="2500"/>
              <a:t>Research </a:t>
            </a:r>
            <a:endParaRPr sz="2500"/>
          </a:p>
        </p:txBody>
      </p:sp>
      <p:sp>
        <p:nvSpPr>
          <p:cNvPr id="147" name="Google Shape;147;p18"/>
          <p:cNvSpPr txBox="1"/>
          <p:nvPr>
            <p:ph idx="1" type="body"/>
          </p:nvPr>
        </p:nvSpPr>
        <p:spPr>
          <a:xfrm>
            <a:off x="786150" y="1518725"/>
            <a:ext cx="7571700" cy="25059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Compare ML models that classifies Covid-19 Twitter news into fake and real</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Use a taxonomy of XAI to explain how a ML model makes the decision.</a:t>
            </a:r>
            <a:endParaRPr/>
          </a:p>
        </p:txBody>
      </p:sp>
      <p:pic>
        <p:nvPicPr>
          <p:cNvPr id="148" name="Google Shape;148;p18"/>
          <p:cNvPicPr preferRelativeResize="0"/>
          <p:nvPr/>
        </p:nvPicPr>
        <p:blipFill>
          <a:blip r:embed="rId3">
            <a:alphaModFix amt="60000"/>
          </a:blip>
          <a:stretch>
            <a:fillRect/>
          </a:stretch>
        </p:blipFill>
        <p:spPr>
          <a:xfrm>
            <a:off x="6538149" y="0"/>
            <a:ext cx="1664625" cy="1048551"/>
          </a:xfrm>
          <a:prstGeom prst="rect">
            <a:avLst/>
          </a:prstGeom>
          <a:noFill/>
          <a:ln>
            <a:noFill/>
          </a:ln>
        </p:spPr>
      </p:pic>
      <p:pic>
        <p:nvPicPr>
          <p:cNvPr id="149" name="Google Shape;149;p18"/>
          <p:cNvPicPr preferRelativeResize="0"/>
          <p:nvPr/>
        </p:nvPicPr>
        <p:blipFill>
          <a:blip r:embed="rId4">
            <a:alphaModFix amt="60000"/>
          </a:blip>
          <a:stretch>
            <a:fillRect/>
          </a:stretch>
        </p:blipFill>
        <p:spPr>
          <a:xfrm>
            <a:off x="8095450" y="0"/>
            <a:ext cx="1048550" cy="1048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txBox="1"/>
          <p:nvPr>
            <p:ph type="ctrTitle"/>
          </p:nvPr>
        </p:nvSpPr>
        <p:spPr>
          <a:xfrm>
            <a:off x="1461450" y="979944"/>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55" name="Google Shape;155;p19"/>
          <p:cNvSpPr txBox="1"/>
          <p:nvPr>
            <p:ph idx="1" type="subTitle"/>
          </p:nvPr>
        </p:nvSpPr>
        <p:spPr>
          <a:xfrm>
            <a:off x="1461450" y="2236650"/>
            <a:ext cx="6221100" cy="19269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a:t>Data Exploration &amp; Preprocessing</a:t>
            </a:r>
            <a:endParaRPr/>
          </a:p>
          <a:p>
            <a:pPr indent="-419100" lvl="0" marL="457200" rtl="0" algn="l">
              <a:spcBef>
                <a:spcPts val="0"/>
              </a:spcBef>
              <a:spcAft>
                <a:spcPts val="0"/>
              </a:spcAft>
              <a:buSzPts val="3000"/>
              <a:buAutoNum type="arabicPeriod"/>
            </a:pPr>
            <a:r>
              <a:rPr lang="en"/>
              <a:t>Feature Extraction</a:t>
            </a:r>
            <a:endParaRPr/>
          </a:p>
          <a:p>
            <a:pPr indent="-419100" lvl="0" marL="457200" rtl="0" algn="l">
              <a:spcBef>
                <a:spcPts val="0"/>
              </a:spcBef>
              <a:spcAft>
                <a:spcPts val="0"/>
              </a:spcAft>
              <a:buSzPts val="3000"/>
              <a:buAutoNum type="arabicPeriod"/>
            </a:pPr>
            <a:r>
              <a:rPr lang="en"/>
              <a:t>Machine Learning Methods</a:t>
            </a:r>
            <a:endParaRPr/>
          </a:p>
          <a:p>
            <a:pPr indent="-419100" lvl="0" marL="457200" rtl="0" algn="l">
              <a:spcBef>
                <a:spcPts val="0"/>
              </a:spcBef>
              <a:spcAft>
                <a:spcPts val="0"/>
              </a:spcAft>
              <a:buSzPts val="3000"/>
              <a:buAutoNum type="arabicPeriod"/>
            </a:pPr>
            <a:r>
              <a:rPr lang="en"/>
              <a:t>Evaluation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ph type="title"/>
          </p:nvPr>
        </p:nvSpPr>
        <p:spPr>
          <a:xfrm>
            <a:off x="820400" y="91467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 Overview</a:t>
            </a:r>
            <a:endParaRPr/>
          </a:p>
        </p:txBody>
      </p:sp>
      <p:pic>
        <p:nvPicPr>
          <p:cNvPr id="161" name="Google Shape;161;p20"/>
          <p:cNvPicPr preferRelativeResize="0"/>
          <p:nvPr/>
        </p:nvPicPr>
        <p:blipFill>
          <a:blip r:embed="rId4">
            <a:alphaModFix amt="60000"/>
          </a:blip>
          <a:stretch>
            <a:fillRect/>
          </a:stretch>
        </p:blipFill>
        <p:spPr>
          <a:xfrm>
            <a:off x="6538149" y="0"/>
            <a:ext cx="1664625" cy="1048551"/>
          </a:xfrm>
          <a:prstGeom prst="rect">
            <a:avLst/>
          </a:prstGeom>
          <a:noFill/>
          <a:ln>
            <a:noFill/>
          </a:ln>
        </p:spPr>
      </p:pic>
      <p:pic>
        <p:nvPicPr>
          <p:cNvPr id="162" name="Google Shape;162;p20"/>
          <p:cNvPicPr preferRelativeResize="0"/>
          <p:nvPr/>
        </p:nvPicPr>
        <p:blipFill>
          <a:blip r:embed="rId5">
            <a:alphaModFix amt="60000"/>
          </a:blip>
          <a:stretch>
            <a:fillRect/>
          </a:stretch>
        </p:blipFill>
        <p:spPr>
          <a:xfrm>
            <a:off x="8095450" y="0"/>
            <a:ext cx="1048550" cy="1048550"/>
          </a:xfrm>
          <a:prstGeom prst="rect">
            <a:avLst/>
          </a:prstGeom>
          <a:noFill/>
          <a:ln>
            <a:noFill/>
          </a:ln>
        </p:spPr>
      </p:pic>
      <p:grpSp>
        <p:nvGrpSpPr>
          <p:cNvPr id="163" name="Google Shape;163;p20"/>
          <p:cNvGrpSpPr/>
          <p:nvPr/>
        </p:nvGrpSpPr>
        <p:grpSpPr>
          <a:xfrm>
            <a:off x="2941579" y="1635437"/>
            <a:ext cx="5154161" cy="2692602"/>
            <a:chOff x="8011692" y="3231683"/>
            <a:chExt cx="306600" cy="645909"/>
          </a:xfrm>
        </p:grpSpPr>
        <p:sp>
          <p:nvSpPr>
            <p:cNvPr id="164" name="Google Shape;164;p20"/>
            <p:cNvSpPr txBox="1"/>
            <p:nvPr/>
          </p:nvSpPr>
          <p:spPr>
            <a:xfrm>
              <a:off x="8011692" y="3231683"/>
              <a:ext cx="306600" cy="159300"/>
            </a:xfrm>
            <a:prstGeom prst="rect">
              <a:avLst/>
            </a:prstGeom>
            <a:solidFill>
              <a:srgbClr val="CFE2F3"/>
            </a:solidFill>
            <a:ln>
              <a:noFill/>
            </a:ln>
          </p:spPr>
          <p:txBody>
            <a:bodyPr anchorCtr="0" anchor="t" bIns="34275" lIns="68575" spcFirstLastPara="1" rIns="68575" wrap="square" tIns="34275">
              <a:noAutofit/>
            </a:bodyPr>
            <a:lstStyle/>
            <a:p>
              <a:pPr indent="0" lvl="0" marL="0" rtl="0" algn="l">
                <a:spcBef>
                  <a:spcPts val="600"/>
                </a:spcBef>
                <a:spcAft>
                  <a:spcPts val="0"/>
                </a:spcAft>
                <a:buNone/>
              </a:pPr>
              <a:r>
                <a:rPr lang="en" sz="1600">
                  <a:solidFill>
                    <a:schemeClr val="dk1"/>
                  </a:solidFill>
                  <a:latin typeface="Source Sans Pro"/>
                  <a:ea typeface="Source Sans Pro"/>
                  <a:cs typeface="Source Sans Pro"/>
                  <a:sym typeface="Source Sans Pro"/>
                </a:rPr>
                <a:t>Text Normalization, Stop-words Removal, Tokenization</a:t>
              </a:r>
              <a:endParaRPr sz="1800">
                <a:solidFill>
                  <a:srgbClr val="263238"/>
                </a:solidFill>
                <a:latin typeface="Calibri"/>
                <a:ea typeface="Calibri"/>
                <a:cs typeface="Calibri"/>
                <a:sym typeface="Calibri"/>
              </a:endParaRPr>
            </a:p>
          </p:txBody>
        </p:sp>
        <p:sp>
          <p:nvSpPr>
            <p:cNvPr id="165" name="Google Shape;165;p20"/>
            <p:cNvSpPr txBox="1"/>
            <p:nvPr/>
          </p:nvSpPr>
          <p:spPr>
            <a:xfrm>
              <a:off x="8011692" y="3718293"/>
              <a:ext cx="306600" cy="159300"/>
            </a:xfrm>
            <a:prstGeom prst="rect">
              <a:avLst/>
            </a:prstGeom>
            <a:solidFill>
              <a:schemeClr val="accent5"/>
            </a:solidFill>
            <a:ln>
              <a:noFill/>
            </a:ln>
          </p:spPr>
          <p:txBody>
            <a:bodyPr anchorCtr="0" anchor="t" bIns="34275" lIns="68575" spcFirstLastPara="1" rIns="68575" wrap="square" tIns="34275">
              <a:noAutofit/>
            </a:bodyPr>
            <a:lstStyle/>
            <a:p>
              <a:pPr indent="0" lvl="0" marL="0" rtl="0" algn="l">
                <a:spcBef>
                  <a:spcPts val="600"/>
                </a:spcBef>
                <a:spcAft>
                  <a:spcPts val="0"/>
                </a:spcAft>
                <a:buNone/>
              </a:pPr>
              <a:r>
                <a:rPr lang="en" sz="1600">
                  <a:solidFill>
                    <a:schemeClr val="dk1"/>
                  </a:solidFill>
                  <a:latin typeface="Source Sans Pro"/>
                  <a:ea typeface="Source Sans Pro"/>
                  <a:cs typeface="Source Sans Pro"/>
                  <a:sym typeface="Source Sans Pro"/>
                </a:rPr>
                <a:t>Accuracy, Precision, Recall, F1-score, Confusion Matrix</a:t>
              </a:r>
              <a:endParaRPr sz="1800">
                <a:solidFill>
                  <a:srgbClr val="263238"/>
                </a:solidFill>
                <a:latin typeface="Calibri"/>
                <a:ea typeface="Calibri"/>
                <a:cs typeface="Calibri"/>
                <a:sym typeface="Calibri"/>
              </a:endParaRPr>
            </a:p>
          </p:txBody>
        </p:sp>
        <p:sp>
          <p:nvSpPr>
            <p:cNvPr id="166" name="Google Shape;166;p20"/>
            <p:cNvSpPr txBox="1"/>
            <p:nvPr/>
          </p:nvSpPr>
          <p:spPr>
            <a:xfrm>
              <a:off x="8011692" y="3556812"/>
              <a:ext cx="306600" cy="157200"/>
            </a:xfrm>
            <a:prstGeom prst="rect">
              <a:avLst/>
            </a:prstGeom>
            <a:solidFill>
              <a:srgbClr val="CFE2F3"/>
            </a:solidFill>
            <a:ln>
              <a:noFill/>
            </a:ln>
          </p:spPr>
          <p:txBody>
            <a:bodyPr anchorCtr="0" anchor="t" bIns="34275" lIns="68575" spcFirstLastPara="1" rIns="68575" wrap="square" tIns="34275">
              <a:noAutofit/>
            </a:bodyPr>
            <a:lstStyle/>
            <a:p>
              <a:pPr indent="0" lvl="0" marL="0" rtl="0" algn="l">
                <a:spcBef>
                  <a:spcPts val="600"/>
                </a:spcBef>
                <a:spcAft>
                  <a:spcPts val="0"/>
                </a:spcAft>
                <a:buNone/>
              </a:pPr>
              <a:r>
                <a:rPr lang="en" sz="1600">
                  <a:solidFill>
                    <a:schemeClr val="dk1"/>
                  </a:solidFill>
                  <a:latin typeface="Source Sans Pro"/>
                  <a:ea typeface="Source Sans Pro"/>
                  <a:cs typeface="Source Sans Pro"/>
                  <a:sym typeface="Source Sans Pro"/>
                </a:rPr>
                <a:t>Na</a:t>
              </a:r>
              <a:r>
                <a:rPr lang="en" sz="1600">
                  <a:solidFill>
                    <a:srgbClr val="161616"/>
                  </a:solidFill>
                  <a:highlight>
                    <a:schemeClr val="lt1"/>
                  </a:highlight>
                </a:rPr>
                <a:t>ï</a:t>
              </a:r>
              <a:r>
                <a:rPr lang="en" sz="1600">
                  <a:solidFill>
                    <a:schemeClr val="dk1"/>
                  </a:solidFill>
                  <a:latin typeface="Source Sans Pro"/>
                  <a:ea typeface="Source Sans Pro"/>
                  <a:cs typeface="Source Sans Pro"/>
                  <a:sym typeface="Source Sans Pro"/>
                </a:rPr>
                <a:t>ve Bayes Classifier, Support Vector Machine, Logistic Regression, Decision Tree, Random Forest</a:t>
              </a:r>
              <a:endParaRPr sz="1800">
                <a:solidFill>
                  <a:srgbClr val="263238"/>
                </a:solidFill>
                <a:latin typeface="Calibri"/>
                <a:ea typeface="Calibri"/>
                <a:cs typeface="Calibri"/>
                <a:sym typeface="Calibri"/>
              </a:endParaRPr>
            </a:p>
          </p:txBody>
        </p:sp>
        <p:sp>
          <p:nvSpPr>
            <p:cNvPr id="167" name="Google Shape;167;p20"/>
            <p:cNvSpPr txBox="1"/>
            <p:nvPr/>
          </p:nvSpPr>
          <p:spPr>
            <a:xfrm>
              <a:off x="8011692" y="3395332"/>
              <a:ext cx="306600" cy="157200"/>
            </a:xfrm>
            <a:prstGeom prst="rect">
              <a:avLst/>
            </a:prstGeom>
            <a:solidFill>
              <a:schemeClr val="accent5"/>
            </a:solidFill>
            <a:ln>
              <a:noFill/>
            </a:ln>
          </p:spPr>
          <p:txBody>
            <a:bodyPr anchorCtr="0" anchor="t" bIns="34275" lIns="68575" spcFirstLastPara="1" rIns="68575" wrap="square" tIns="34275">
              <a:noAutofit/>
            </a:bodyPr>
            <a:lstStyle/>
            <a:p>
              <a:pPr indent="0" lvl="0" marL="0" rtl="0" algn="l">
                <a:spcBef>
                  <a:spcPts val="600"/>
                </a:spcBef>
                <a:spcAft>
                  <a:spcPts val="0"/>
                </a:spcAft>
                <a:buNone/>
              </a:pPr>
              <a:r>
                <a:rPr lang="en" sz="1600">
                  <a:solidFill>
                    <a:schemeClr val="dk1"/>
                  </a:solidFill>
                  <a:latin typeface="Source Sans Pro"/>
                  <a:ea typeface="Source Sans Pro"/>
                  <a:cs typeface="Source Sans Pro"/>
                  <a:sym typeface="Source Sans Pro"/>
                </a:rPr>
                <a:t>Count Vectorizer, Term Frequency-Inverse Document Frequency (TF-IDF) Vectorizer</a:t>
              </a:r>
              <a:endParaRPr sz="1600">
                <a:solidFill>
                  <a:schemeClr val="dk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263238"/>
                </a:buClr>
                <a:buSzPts val="1400"/>
                <a:buFont typeface="Calibri"/>
                <a:buNone/>
              </a:pPr>
              <a:r>
                <a:t/>
              </a:r>
              <a:endParaRPr sz="1800">
                <a:solidFill>
                  <a:srgbClr val="263238"/>
                </a:solidFill>
                <a:latin typeface="Calibri"/>
                <a:ea typeface="Calibri"/>
                <a:cs typeface="Calibri"/>
                <a:sym typeface="Calibri"/>
              </a:endParaRPr>
            </a:p>
          </p:txBody>
        </p:sp>
      </p:grpSp>
      <p:grpSp>
        <p:nvGrpSpPr>
          <p:cNvPr id="168" name="Google Shape;168;p20"/>
          <p:cNvGrpSpPr/>
          <p:nvPr/>
        </p:nvGrpSpPr>
        <p:grpSpPr>
          <a:xfrm>
            <a:off x="820049" y="1617412"/>
            <a:ext cx="1971837" cy="2692602"/>
            <a:chOff x="8011692" y="3231683"/>
            <a:chExt cx="306600" cy="645909"/>
          </a:xfrm>
        </p:grpSpPr>
        <p:sp>
          <p:nvSpPr>
            <p:cNvPr id="169" name="Google Shape;169;p20"/>
            <p:cNvSpPr txBox="1"/>
            <p:nvPr/>
          </p:nvSpPr>
          <p:spPr>
            <a:xfrm>
              <a:off x="8011692" y="3231683"/>
              <a:ext cx="306600" cy="159300"/>
            </a:xfrm>
            <a:prstGeom prst="rect">
              <a:avLst/>
            </a:pr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3238"/>
                </a:buClr>
                <a:buSzPts val="1400"/>
                <a:buFont typeface="Calibri"/>
                <a:buNone/>
              </a:pPr>
              <a:r>
                <a:rPr lang="en" sz="1800">
                  <a:solidFill>
                    <a:srgbClr val="263238"/>
                  </a:solidFill>
                  <a:latin typeface="Calibri"/>
                  <a:ea typeface="Calibri"/>
                  <a:cs typeface="Calibri"/>
                  <a:sym typeface="Calibri"/>
                </a:rPr>
                <a:t>Data Exploration, Preprocessing</a:t>
              </a:r>
              <a:endParaRPr sz="1800">
                <a:solidFill>
                  <a:srgbClr val="263238"/>
                </a:solidFill>
                <a:latin typeface="Calibri"/>
                <a:ea typeface="Calibri"/>
                <a:cs typeface="Calibri"/>
                <a:sym typeface="Calibri"/>
              </a:endParaRPr>
            </a:p>
          </p:txBody>
        </p:sp>
        <p:sp>
          <p:nvSpPr>
            <p:cNvPr id="170" name="Google Shape;170;p20"/>
            <p:cNvSpPr txBox="1"/>
            <p:nvPr/>
          </p:nvSpPr>
          <p:spPr>
            <a:xfrm>
              <a:off x="8011692" y="3718293"/>
              <a:ext cx="306600" cy="159300"/>
            </a:xfrm>
            <a:prstGeom prst="rect">
              <a:avLst/>
            </a:prstGeom>
            <a:solidFill>
              <a:srgbClr val="CFE2F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3238"/>
                </a:buClr>
                <a:buSzPts val="1400"/>
                <a:buFont typeface="Calibri"/>
                <a:buNone/>
              </a:pPr>
              <a:r>
                <a:rPr lang="en" sz="1800">
                  <a:solidFill>
                    <a:srgbClr val="263238"/>
                  </a:solidFill>
                  <a:latin typeface="Calibri"/>
                  <a:ea typeface="Calibri"/>
                  <a:cs typeface="Calibri"/>
                  <a:sym typeface="Calibri"/>
                </a:rPr>
                <a:t>Evaluation</a:t>
              </a:r>
              <a:endParaRPr b="0" i="0" sz="1800" u="none">
                <a:solidFill>
                  <a:srgbClr val="263238"/>
                </a:solidFill>
                <a:latin typeface="Calibri"/>
                <a:ea typeface="Calibri"/>
                <a:cs typeface="Calibri"/>
                <a:sym typeface="Calibri"/>
              </a:endParaRPr>
            </a:p>
          </p:txBody>
        </p:sp>
        <p:sp>
          <p:nvSpPr>
            <p:cNvPr id="171" name="Google Shape;171;p20"/>
            <p:cNvSpPr txBox="1"/>
            <p:nvPr/>
          </p:nvSpPr>
          <p:spPr>
            <a:xfrm>
              <a:off x="8011692" y="3556812"/>
              <a:ext cx="306600" cy="157200"/>
            </a:xfrm>
            <a:prstGeom prst="rect">
              <a:avLst/>
            </a:pr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3238"/>
                </a:buClr>
                <a:buSzPts val="1400"/>
                <a:buFont typeface="Calibri"/>
                <a:buNone/>
              </a:pPr>
              <a:r>
                <a:rPr lang="en" sz="1800">
                  <a:solidFill>
                    <a:srgbClr val="263238"/>
                  </a:solidFill>
                  <a:latin typeface="Calibri"/>
                  <a:ea typeface="Calibri"/>
                  <a:cs typeface="Calibri"/>
                  <a:sym typeface="Calibri"/>
                </a:rPr>
                <a:t>Machine Learning Models</a:t>
              </a:r>
              <a:endParaRPr b="0" i="0" sz="1800" u="none">
                <a:solidFill>
                  <a:srgbClr val="263238"/>
                </a:solidFill>
                <a:latin typeface="Calibri"/>
                <a:ea typeface="Calibri"/>
                <a:cs typeface="Calibri"/>
                <a:sym typeface="Calibri"/>
              </a:endParaRPr>
            </a:p>
          </p:txBody>
        </p:sp>
        <p:sp>
          <p:nvSpPr>
            <p:cNvPr id="172" name="Google Shape;172;p20"/>
            <p:cNvSpPr txBox="1"/>
            <p:nvPr/>
          </p:nvSpPr>
          <p:spPr>
            <a:xfrm>
              <a:off x="8011692" y="3395332"/>
              <a:ext cx="306600" cy="157200"/>
            </a:xfrm>
            <a:prstGeom prst="rect">
              <a:avLst/>
            </a:prstGeom>
            <a:solidFill>
              <a:srgbClr val="CFE2F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3238"/>
                </a:buClr>
                <a:buSzPts val="1400"/>
                <a:buFont typeface="Calibri"/>
                <a:buNone/>
              </a:pPr>
              <a:r>
                <a:rPr lang="en" sz="1800">
                  <a:solidFill>
                    <a:srgbClr val="263238"/>
                  </a:solidFill>
                  <a:latin typeface="Calibri"/>
                  <a:ea typeface="Calibri"/>
                  <a:cs typeface="Calibri"/>
                  <a:sym typeface="Calibri"/>
                </a:rPr>
                <a:t>Feature </a:t>
              </a:r>
              <a:r>
                <a:rPr lang="en" sz="1800">
                  <a:solidFill>
                    <a:srgbClr val="263238"/>
                  </a:solidFill>
                  <a:latin typeface="Calibri"/>
                  <a:ea typeface="Calibri"/>
                  <a:cs typeface="Calibri"/>
                  <a:sym typeface="Calibri"/>
                </a:rPr>
                <a:t>Extraction</a:t>
              </a:r>
              <a:endParaRPr b="0" i="0" sz="1800" u="none">
                <a:solidFill>
                  <a:srgbClr val="263238"/>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1"/>
          <p:cNvPicPr preferRelativeResize="0"/>
          <p:nvPr/>
        </p:nvPicPr>
        <p:blipFill rotWithShape="1">
          <a:blip r:embed="rId3">
            <a:alphaModFix/>
          </a:blip>
          <a:srcRect b="39986" l="0" r="0" t="0"/>
          <a:stretch/>
        </p:blipFill>
        <p:spPr>
          <a:xfrm>
            <a:off x="754350" y="650550"/>
            <a:ext cx="3653275" cy="2662225"/>
          </a:xfrm>
          <a:prstGeom prst="rect">
            <a:avLst/>
          </a:prstGeom>
          <a:noFill/>
          <a:ln>
            <a:noFill/>
          </a:ln>
        </p:spPr>
      </p:pic>
      <p:pic>
        <p:nvPicPr>
          <p:cNvPr id="178" name="Google Shape;178;p21"/>
          <p:cNvPicPr preferRelativeResize="0"/>
          <p:nvPr/>
        </p:nvPicPr>
        <p:blipFill rotWithShape="1">
          <a:blip r:embed="rId3">
            <a:alphaModFix/>
          </a:blip>
          <a:srcRect b="0" l="0" r="0" t="55744"/>
          <a:stretch/>
        </p:blipFill>
        <p:spPr>
          <a:xfrm>
            <a:off x="4806275" y="2089350"/>
            <a:ext cx="3557600" cy="1911775"/>
          </a:xfrm>
          <a:prstGeom prst="rect">
            <a:avLst/>
          </a:prstGeom>
          <a:noFill/>
          <a:ln>
            <a:noFill/>
          </a:ln>
        </p:spPr>
      </p:pic>
      <p:pic>
        <p:nvPicPr>
          <p:cNvPr id="179" name="Google Shape;179;p21"/>
          <p:cNvPicPr preferRelativeResize="0"/>
          <p:nvPr/>
        </p:nvPicPr>
        <p:blipFill>
          <a:blip r:embed="rId4">
            <a:alphaModFix amt="60000"/>
          </a:blip>
          <a:stretch>
            <a:fillRect/>
          </a:stretch>
        </p:blipFill>
        <p:spPr>
          <a:xfrm>
            <a:off x="6538149" y="0"/>
            <a:ext cx="1664625" cy="1048551"/>
          </a:xfrm>
          <a:prstGeom prst="rect">
            <a:avLst/>
          </a:prstGeom>
          <a:noFill/>
          <a:ln>
            <a:noFill/>
          </a:ln>
        </p:spPr>
      </p:pic>
      <p:pic>
        <p:nvPicPr>
          <p:cNvPr id="180" name="Google Shape;180;p21"/>
          <p:cNvPicPr preferRelativeResize="0"/>
          <p:nvPr/>
        </p:nvPicPr>
        <p:blipFill>
          <a:blip r:embed="rId5">
            <a:alphaModFix amt="60000"/>
          </a:blip>
          <a:stretch>
            <a:fillRect/>
          </a:stretch>
        </p:blipFill>
        <p:spPr>
          <a:xfrm>
            <a:off x="8095450" y="0"/>
            <a:ext cx="1048550" cy="1048550"/>
          </a:xfrm>
          <a:prstGeom prst="rect">
            <a:avLst/>
          </a:prstGeom>
          <a:noFill/>
          <a:ln>
            <a:noFill/>
          </a:ln>
        </p:spPr>
      </p:pic>
      <p:sp>
        <p:nvSpPr>
          <p:cNvPr id="181" name="Google Shape;181;p21"/>
          <p:cNvSpPr/>
          <p:nvPr/>
        </p:nvSpPr>
        <p:spPr>
          <a:xfrm>
            <a:off x="1901938" y="3312775"/>
            <a:ext cx="1358100" cy="460800"/>
          </a:xfrm>
          <a:prstGeom prst="roundRect">
            <a:avLst>
              <a:gd fmla="val 16667" name="adj"/>
            </a:avLst>
          </a:prstGeom>
          <a:solidFill>
            <a:schemeClr val="lt1"/>
          </a:solidFill>
          <a:ln cap="flat" cmpd="sng" w="9525">
            <a:solidFill>
              <a:srgbClr val="2929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Source Sans Pro"/>
                <a:ea typeface="Source Sans Pro"/>
                <a:cs typeface="Source Sans Pro"/>
                <a:sym typeface="Source Sans Pro"/>
              </a:rPr>
              <a:t>Clean Data</a:t>
            </a:r>
            <a:endParaRPr>
              <a:solidFill>
                <a:schemeClr val="dk1"/>
              </a:solidFill>
              <a:latin typeface="Source Sans Pro"/>
              <a:ea typeface="Source Sans Pro"/>
              <a:cs typeface="Source Sans Pro"/>
              <a:sym typeface="Source Sans Pro"/>
            </a:endParaRPr>
          </a:p>
        </p:txBody>
      </p:sp>
      <p:sp>
        <p:nvSpPr>
          <p:cNvPr id="182" name="Google Shape;182;p21"/>
          <p:cNvSpPr/>
          <p:nvPr/>
        </p:nvSpPr>
        <p:spPr>
          <a:xfrm>
            <a:off x="5906013" y="1628550"/>
            <a:ext cx="1358100" cy="460800"/>
          </a:xfrm>
          <a:prstGeom prst="roundRect">
            <a:avLst>
              <a:gd fmla="val 16667" name="adj"/>
            </a:avLst>
          </a:prstGeom>
          <a:solidFill>
            <a:schemeClr val="lt1"/>
          </a:solidFill>
          <a:ln cap="flat" cmpd="sng" w="9525">
            <a:solidFill>
              <a:srgbClr val="2929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Source Sans Pro"/>
                <a:ea typeface="Source Sans Pro"/>
                <a:cs typeface="Source Sans Pro"/>
                <a:sym typeface="Source Sans Pro"/>
              </a:rPr>
              <a:t>Clean Data</a:t>
            </a:r>
            <a:endParaRPr>
              <a:solidFill>
                <a:schemeClr val="dk1"/>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