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a52673b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a52673b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a52673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a52673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a52673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a52673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a52673b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a52673b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22200" y="1044175"/>
            <a:ext cx="59991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Prediction for </a:t>
            </a:r>
            <a:r>
              <a:rPr lang="en"/>
              <a:t>Home Equity Line of Credit (HELOC)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03100" y="30549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Simon Business School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YUJIA ZHANG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QINGYU LIU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WANYU CHENG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TONG NIU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YUNQING YU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17125"/>
            <a:ext cx="576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</a:t>
            </a:r>
            <a:r>
              <a:rPr b="1" lang="en" sz="1400"/>
              <a:t>ndu</a:t>
            </a:r>
            <a:r>
              <a:rPr b="1" lang="en" sz="1400"/>
              <a:t>stry</a:t>
            </a:r>
            <a:r>
              <a:rPr b="1" lang="en" sz="1400"/>
              <a:t>：</a:t>
            </a:r>
            <a:r>
              <a:rPr lang="en" sz="1400"/>
              <a:t>Financial Services Industry is using credit scoring methodologies to evaluate the risk of potential customers. The FICO Score is used in more than 90% of lending decisions in the US.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Our task:  </a:t>
            </a:r>
            <a:r>
              <a:rPr lang="en" sz="1400"/>
              <a:t>Building a machine learning model which can use the information about the applicants in their credit report to predict whether they will repay their Home Equity Line of Credit (HELOC)  account.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61700" y="362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65750" y="955075"/>
            <a:ext cx="7255200" cy="4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b="1" lang="en" sz="1400">
                <a:solidFill>
                  <a:srgbClr val="FFFFFF"/>
                </a:solidFill>
              </a:rPr>
              <a:t>Checking and converting the data types</a:t>
            </a:r>
            <a:endParaRPr b="1" sz="1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en" sz="1400">
                <a:solidFill>
                  <a:srgbClr val="FFFFFF"/>
                </a:solidFill>
              </a:rPr>
              <a:t>Target: </a:t>
            </a:r>
            <a:r>
              <a:rPr lang="en" sz="1400">
                <a:solidFill>
                  <a:srgbClr val="FFFFFF"/>
                </a:solidFill>
              </a:rPr>
              <a:t>RiskPerformance </a:t>
            </a:r>
            <a:endParaRPr sz="1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Original: </a:t>
            </a:r>
            <a:r>
              <a:rPr lang="en" sz="1400">
                <a:solidFill>
                  <a:srgbClr val="FFFFFF"/>
                </a:solidFill>
              </a:rPr>
              <a:t>good and bad                        0 and 1       </a:t>
            </a:r>
            <a:endParaRPr sz="1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en" sz="1400">
                <a:solidFill>
                  <a:srgbClr val="FFFFFF"/>
                </a:solidFill>
              </a:rPr>
              <a:t>Categorized Variables: </a:t>
            </a:r>
            <a:r>
              <a:rPr lang="en" sz="1400">
                <a:solidFill>
                  <a:srgbClr val="FFFFFF"/>
                </a:solidFill>
              </a:rPr>
              <a:t>MaxDelq2PublicRecLast12M &amp; MaxDelqEver</a:t>
            </a:r>
            <a:endParaRPr sz="1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Other variables:</a:t>
            </a:r>
            <a:r>
              <a:rPr lang="en" sz="1400">
                <a:solidFill>
                  <a:srgbClr val="FFFFFF"/>
                </a:solidFill>
              </a:rPr>
              <a:t> numeric type</a:t>
            </a:r>
            <a:endParaRPr sz="1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b="1" lang="en" sz="1400">
                <a:solidFill>
                  <a:srgbClr val="FFFFFF"/>
                </a:solidFill>
              </a:rPr>
              <a:t>Dealing with special values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en" sz="1400">
                <a:solidFill>
                  <a:srgbClr val="FFFFFF"/>
                </a:solidFill>
              </a:rPr>
              <a:t>-9:  </a:t>
            </a:r>
            <a:r>
              <a:rPr lang="en" sz="1400">
                <a:solidFill>
                  <a:srgbClr val="FFFFFF"/>
                </a:solidFill>
              </a:rPr>
              <a:t>no bureau record or no investigation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en" sz="1400">
                <a:solidFill>
                  <a:srgbClr val="FFFFFF"/>
                </a:solidFill>
              </a:rPr>
              <a:t>-7 /-8:  i</a:t>
            </a:r>
            <a:r>
              <a:rPr lang="en" sz="1400">
                <a:solidFill>
                  <a:srgbClr val="FFFFFF"/>
                </a:solidFill>
              </a:rPr>
              <a:t>nvalid values                        mode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b="1" lang="en" sz="1400">
                <a:solidFill>
                  <a:srgbClr val="FFFFFF"/>
                </a:solidFill>
              </a:rPr>
              <a:t>Building a data dictionary 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Original data, cleaned data, feature names, target value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 Facilitate future data manipulation &amp; Avoid confusion </a:t>
            </a:r>
            <a:endParaRPr sz="1400">
              <a:solidFill>
                <a:srgbClr val="FFFFFF"/>
              </a:solidFill>
            </a:endParaRPr>
          </a:p>
        </p:txBody>
      </p:sp>
      <p:cxnSp>
        <p:nvCxnSpPr>
          <p:cNvPr id="148" name="Google Shape;148;p15"/>
          <p:cNvCxnSpPr/>
          <p:nvPr/>
        </p:nvCxnSpPr>
        <p:spPr>
          <a:xfrm>
            <a:off x="3755450" y="1910125"/>
            <a:ext cx="656400" cy="15600"/>
          </a:xfrm>
          <a:prstGeom prst="straightConnector1">
            <a:avLst/>
          </a:prstGeom>
          <a:noFill/>
          <a:ln cap="flat" cmpd="sng" w="28575">
            <a:solidFill>
              <a:srgbClr val="D9EAD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5"/>
          <p:cNvCxnSpPr/>
          <p:nvPr/>
        </p:nvCxnSpPr>
        <p:spPr>
          <a:xfrm>
            <a:off x="3582500" y="3648075"/>
            <a:ext cx="623100" cy="12300"/>
          </a:xfrm>
          <a:prstGeom prst="straightConnector1">
            <a:avLst/>
          </a:prstGeom>
          <a:noFill/>
          <a:ln cap="flat" cmpd="sng" w="28575">
            <a:solidFill>
              <a:srgbClr val="D9EAD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Tuning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489000" y="2350650"/>
            <a:ext cx="265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Support Vector Machine (SVM)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Logistic Regression (LR)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K-Nearest Neighbors (KNN)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Random Forest (RF)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Boosting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675100" y="2112175"/>
            <a:ext cx="26559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7" name="Google Shape;157;p16"/>
          <p:cNvSpPr/>
          <p:nvPr/>
        </p:nvSpPr>
        <p:spPr>
          <a:xfrm>
            <a:off x="5484479" y="1516350"/>
            <a:ext cx="2762400" cy="669000"/>
          </a:xfrm>
          <a:prstGeom prst="chevron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Tune parameter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778025" y="1516350"/>
            <a:ext cx="2799000" cy="669000"/>
          </a:xfrm>
          <a:prstGeom prst="homePlate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3238249" y="1516350"/>
            <a:ext cx="2762400" cy="669000"/>
          </a:xfrm>
          <a:prstGeom prst="chevron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models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104175" y="2350650"/>
            <a:ext cx="14868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StandardScaler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017550" y="1614750"/>
            <a:ext cx="19710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Scale features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6305450" y="2350650"/>
            <a:ext cx="265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Penalty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Kernel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</a:t>
            </a:r>
            <a:r>
              <a:rPr lang="en" sz="1200"/>
              <a:t>_estimator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13" y="1880412"/>
            <a:ext cx="7286574" cy="20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/>
          <p:nvPr/>
        </p:nvSpPr>
        <p:spPr>
          <a:xfrm>
            <a:off x="1462100" y="3150500"/>
            <a:ext cx="6553500" cy="443700"/>
          </a:xfrm>
          <a:prstGeom prst="flowChartConnec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