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Libre Franklin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3strQjyE8UnMBc3jGtfObAV9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705"/>
  </p:normalViewPr>
  <p:slideViewPr>
    <p:cSldViewPr snapToGrid="0" snapToObjects="1">
      <p:cViewPr varScale="1">
        <p:scale>
          <a:sx n="91" d="100"/>
          <a:sy n="91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d2f6612ae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d2f6612ae_5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7d2f6612ae_5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2f6612ae_5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2f6612ae_5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7d2f6612ae_5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d2f6612ae_2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d2f6612ae_2_6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d2f6612ae_2_6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jing</a:t>
            </a: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2f6612ae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Jing</a:t>
            </a:r>
            <a:endParaRPr/>
          </a:p>
        </p:txBody>
      </p:sp>
      <p:sp>
        <p:nvSpPr>
          <p:cNvPr id="125" name="Google Shape;125;g7d2f6612a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2e1d8f59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Wanyu</a:t>
            </a:r>
            <a:endParaRPr/>
          </a:p>
        </p:txBody>
      </p:sp>
      <p:sp>
        <p:nvSpPr>
          <p:cNvPr id="136" name="Google Shape;136;g7d2e1d8f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2e1d8f59_3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plain/ vanilla: big difference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Honey: not a well performing flavor in both categories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Yuying</a:t>
            </a:r>
            <a:endParaRPr/>
          </a:p>
        </p:txBody>
      </p:sp>
      <p:sp>
        <p:nvSpPr>
          <p:cNvPr id="145" name="Google Shape;145;g7d2e1d8f59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2e1d8f59_3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YH</a:t>
            </a:r>
            <a:endParaRPr/>
          </a:p>
        </p:txBody>
      </p:sp>
      <p:sp>
        <p:nvSpPr>
          <p:cNvPr id="156" name="Google Shape;156;g7d2e1d8f59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d2e1d8f59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tianyao </a:t>
            </a:r>
            <a:endParaRPr/>
          </a:p>
        </p:txBody>
      </p:sp>
      <p:sp>
        <p:nvSpPr>
          <p:cNvPr id="178" name="Google Shape;178;g7d2e1d8f59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d2f6612ae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d2f6612ae_5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d2f6612ae_5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2f6612ae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2f6612ae_5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7d2f6612ae_5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6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6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d2e1d8f59_3_102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7d2e1d8f59_3_10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7d2e1d8f59_3_102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/>
            </a:lvl6pPr>
            <a:lvl7pPr marL="3200400" lvl="6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7pPr>
            <a:lvl8pPr marL="3657600" lvl="7" indent="-3175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marL="4114800" lvl="8" indent="-3175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g7d2e1d8f59_3_10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9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100" y="-51675"/>
            <a:ext cx="12293151" cy="706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/>
          <p:nvPr/>
        </p:nvSpPr>
        <p:spPr>
          <a:xfrm>
            <a:off x="-276600" y="-240900"/>
            <a:ext cx="12745200" cy="7327500"/>
          </a:xfrm>
          <a:prstGeom prst="rect">
            <a:avLst/>
          </a:prstGeom>
          <a:solidFill>
            <a:srgbClr val="FFFFFF">
              <a:alpha val="525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88300" y="4945313"/>
            <a:ext cx="26535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400" b="1">
                <a:solidFill>
                  <a:srgbClr val="000000"/>
                </a:solidFill>
              </a:rPr>
              <a:t>Wanyu Cheng</a:t>
            </a:r>
            <a:endParaRPr sz="2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400" b="1">
                <a:solidFill>
                  <a:srgbClr val="000000"/>
                </a:solidFill>
              </a:rPr>
              <a:t>Yuying He</a:t>
            </a:r>
            <a:endParaRPr sz="2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400" b="1">
                <a:solidFill>
                  <a:srgbClr val="000000"/>
                </a:solidFill>
              </a:rPr>
              <a:t>Yi Huang</a:t>
            </a:r>
            <a:endParaRPr sz="2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400" b="1">
                <a:solidFill>
                  <a:srgbClr val="000000"/>
                </a:solidFill>
              </a:rPr>
              <a:t>Tianyao Liu</a:t>
            </a:r>
            <a:endParaRPr sz="2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400" b="1">
                <a:solidFill>
                  <a:srgbClr val="000000"/>
                </a:solidFill>
              </a:rPr>
              <a:t>Jing Zou</a:t>
            </a:r>
            <a:endParaRPr sz="2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 b="1">
              <a:solidFill>
                <a:srgbClr val="000000"/>
              </a:solidFill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274107" y="1933414"/>
            <a:ext cx="80496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Greek Yogurt Case</a:t>
            </a:r>
            <a:endParaRPr sz="4800" b="1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15</a:t>
            </a:r>
            <a:endParaRPr sz="3000" b="1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0133850" y="6410950"/>
            <a:ext cx="19842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Libre Franklin"/>
                <a:ea typeface="Libre Franklin"/>
                <a:cs typeface="Libre Franklin"/>
                <a:sym typeface="Libre Franklin"/>
              </a:rPr>
              <a:t>Feb. 2nd, 2020</a:t>
            </a:r>
            <a:endParaRPr sz="18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d2f6612ae_5_4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1142600" cy="1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- OUTPUT FOR SLIDE 6 CONTINUED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d2f6612ae_5_4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9" name="Google Shape;209;g7d2f6612ae_5_40"/>
          <p:cNvPicPr preferRelativeResize="0"/>
          <p:nvPr/>
        </p:nvPicPr>
        <p:blipFill rotWithShape="1">
          <a:blip r:embed="rId3">
            <a:alphaModFix/>
          </a:blip>
          <a:srcRect r="6933" b="3586"/>
          <a:stretch/>
        </p:blipFill>
        <p:spPr>
          <a:xfrm>
            <a:off x="1073575" y="2020150"/>
            <a:ext cx="10451801" cy="3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d2f6612ae_5_4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- OUTPUT FOR SLIDE 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d2f6612ae_5_4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7" name="Google Shape;217;g7d2f6612ae_5_47"/>
          <p:cNvPicPr preferRelativeResize="0"/>
          <p:nvPr/>
        </p:nvPicPr>
        <p:blipFill rotWithShape="1">
          <a:blip r:embed="rId3">
            <a:alphaModFix/>
          </a:blip>
          <a:srcRect r="14317" b="3836"/>
          <a:stretch/>
        </p:blipFill>
        <p:spPr>
          <a:xfrm>
            <a:off x="2181550" y="1378000"/>
            <a:ext cx="7752925" cy="5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2f6612ae_2_63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- OUTPUT FOR SLIDE 7 CONTINUED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7d2f6612ae_2_63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25" name="Google Shape;225;g7d2f6612ae_2_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975" y="2003650"/>
            <a:ext cx="8235999" cy="47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-2797604" y="782179"/>
            <a:ext cx="13834495" cy="5123407"/>
            <a:chOff x="-4048330" y="-621400"/>
            <a:chExt cx="13601903" cy="4824300"/>
          </a:xfrm>
        </p:grpSpPr>
        <p:sp>
          <p:nvSpPr>
            <p:cNvPr id="112" name="Google Shape;112;p9"/>
            <p:cNvSpPr/>
            <p:nvPr/>
          </p:nvSpPr>
          <p:spPr>
            <a:xfrm>
              <a:off x="-4048330" y="-621400"/>
              <a:ext cx="4824300" cy="4824300"/>
            </a:xfrm>
            <a:prstGeom prst="blockArc">
              <a:avLst>
                <a:gd name="adj1" fmla="val 18900000"/>
                <a:gd name="adj2" fmla="val 2700000"/>
                <a:gd name="adj3" fmla="val 448"/>
              </a:avLst>
            </a:prstGeom>
            <a:noFill/>
            <a:ln w="34925" cap="flat" cmpd="sng">
              <a:solidFill>
                <a:srgbClr val="C09E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498957" y="358140"/>
              <a:ext cx="9054600" cy="716400"/>
            </a:xfrm>
            <a:prstGeom prst="rect">
              <a:avLst/>
            </a:prstGeom>
            <a:solidFill>
              <a:srgbClr val="F1C62D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 txBox="1"/>
            <p:nvPr/>
          </p:nvSpPr>
          <p:spPr>
            <a:xfrm>
              <a:off x="498966" y="179349"/>
              <a:ext cx="9054600" cy="11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8525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Libre Franklin"/>
                <a:buNone/>
              </a:pPr>
              <a:r>
                <a:rPr lang="en-US" sz="200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Six existing flavors are more successful in Greek yogurt category than regular one because of higher market share (70.30% vs. 43.53%)</a:t>
              </a:r>
              <a:endParaRPr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51282" y="268605"/>
              <a:ext cx="895200" cy="895200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rgbClr val="F1C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59325" y="1432560"/>
              <a:ext cx="8794200" cy="716400"/>
            </a:xfrm>
            <a:prstGeom prst="rect">
              <a:avLst/>
            </a:prstGeom>
            <a:solidFill>
              <a:srgbClr val="F1C62D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 txBox="1"/>
            <p:nvPr/>
          </p:nvSpPr>
          <p:spPr>
            <a:xfrm>
              <a:off x="759325" y="1432560"/>
              <a:ext cx="87942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8525" tIns="71100" rIns="71100" bIns="71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Libre Franklin"/>
                <a:buNone/>
              </a:pPr>
              <a:r>
                <a:rPr lang="en-US" sz="200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Six existing flavors may not be the best mix. Because it does not comply with customer preferences. 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311650" y="1343025"/>
              <a:ext cx="895200" cy="895200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rgbClr val="F1C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678373" y="2417438"/>
              <a:ext cx="8875200" cy="895200"/>
            </a:xfrm>
            <a:prstGeom prst="rect">
              <a:avLst/>
            </a:prstGeom>
            <a:solidFill>
              <a:srgbClr val="F1C62D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Libre Franklin"/>
                <a:buNone/>
              </a:pPr>
              <a:r>
                <a:rPr lang="en-US" sz="200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Preference and reach are two distinct decision criterias. Pineapple should be launched as a new flavor to increase reach, which is not consistent as suggested by customer preference survey question (raspberry). </a:t>
              </a: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51282" y="2417445"/>
              <a:ext cx="895200" cy="895200"/>
            </a:xfrm>
            <a:prstGeom prst="ellipse">
              <a:avLst/>
            </a:prstGeom>
            <a:solidFill>
              <a:schemeClr val="lt1"/>
            </a:solidFill>
            <a:ln w="34925" cap="flat" cmpd="sng">
              <a:solidFill>
                <a:srgbClr val="F1C6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878800" y="237675"/>
            <a:ext cx="11506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3600"/>
              <a:t>Key Findings &amp; Recommendations</a:t>
            </a:r>
            <a:endParaRPr sz="3600"/>
          </a:p>
        </p:txBody>
      </p:sp>
      <p:sp>
        <p:nvSpPr>
          <p:cNvPr id="122" name="Google Shape;122;p9"/>
          <p:cNvSpPr/>
          <p:nvPr/>
        </p:nvSpPr>
        <p:spPr>
          <a:xfrm>
            <a:off x="2150300" y="5390700"/>
            <a:ext cx="8886600" cy="815400"/>
          </a:xfrm>
          <a:prstGeom prst="rect">
            <a:avLst/>
          </a:prstGeom>
          <a:solidFill>
            <a:srgbClr val="FFE599"/>
          </a:solidFill>
          <a:ln w="349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findings and recommendations may not be reliable, as a result of the inappropriate survey question setting up (question 12).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2f6612ae_3_0"/>
          <p:cNvSpPr/>
          <p:nvPr/>
        </p:nvSpPr>
        <p:spPr>
          <a:xfrm>
            <a:off x="1227725" y="1343426"/>
            <a:ext cx="3180600" cy="1986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4925" cap="flat" cmpd="sng">
            <a:solidFill>
              <a:srgbClr val="B19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Analytics Needs and Goals</a:t>
            </a:r>
            <a:endParaRPr sz="2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28" name="Google Shape;128;g7d2f6612ae_3_0"/>
          <p:cNvSpPr/>
          <p:nvPr/>
        </p:nvSpPr>
        <p:spPr>
          <a:xfrm>
            <a:off x="6193525" y="1292550"/>
            <a:ext cx="5421900" cy="1986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4925" cap="flat" cmpd="sng">
            <a:solidFill>
              <a:srgbClr val="B19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Market Sales Data: </a:t>
            </a:r>
            <a:endParaRPr sz="24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market segment shares</a:t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using descriptive analysis</a:t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g7d2f6612ae_3_0"/>
          <p:cNvSpPr/>
          <p:nvPr/>
        </p:nvSpPr>
        <p:spPr>
          <a:xfrm>
            <a:off x="6117325" y="4206475"/>
            <a:ext cx="5713800" cy="1986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4925" cap="flat" cmpd="sng">
            <a:solidFill>
              <a:srgbClr val="B19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Consumer Survey Data :</a:t>
            </a:r>
            <a:endParaRPr sz="24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consumer preferences </a:t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descriptive and predictive analysis (TURF) </a:t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0" name="Google Shape;130;g7d2f6612ae_3_0"/>
          <p:cNvSpPr/>
          <p:nvPr/>
        </p:nvSpPr>
        <p:spPr>
          <a:xfrm>
            <a:off x="4766776" y="3117750"/>
            <a:ext cx="1068300" cy="62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B19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" name="Google Shape;131;g7d2f6612ae_3_0"/>
          <p:cNvSpPr/>
          <p:nvPr/>
        </p:nvSpPr>
        <p:spPr>
          <a:xfrm>
            <a:off x="886175" y="4206475"/>
            <a:ext cx="4176000" cy="1986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4925" cap="flat" cmpd="sng">
            <a:solidFill>
              <a:srgbClr val="B19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Decision Criteria: </a:t>
            </a:r>
            <a:endParaRPr sz="24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Which flavors get highest reach</a:t>
            </a:r>
            <a:endParaRPr sz="2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" name="Google Shape;132;g7d2f6612ae_3_0"/>
          <p:cNvSpPr/>
          <p:nvPr/>
        </p:nvSpPr>
        <p:spPr>
          <a:xfrm>
            <a:off x="2491325" y="3403450"/>
            <a:ext cx="653400" cy="729900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34925" cap="flat" cmpd="sng">
            <a:solidFill>
              <a:srgbClr val="B19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d2f6612ae_3_0"/>
          <p:cNvSpPr txBox="1">
            <a:spLocks noGrp="1"/>
          </p:cNvSpPr>
          <p:nvPr>
            <p:ph type="title"/>
          </p:nvPr>
        </p:nvSpPr>
        <p:spPr>
          <a:xfrm>
            <a:off x="886175" y="237675"/>
            <a:ext cx="115065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600"/>
              <a:t>Decision-Oriented Analysis Methodology</a:t>
            </a:r>
            <a:endParaRPr sz="3600"/>
          </a:p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2e1d8f59_2_0"/>
          <p:cNvSpPr txBox="1">
            <a:spLocks noGrp="1"/>
          </p:cNvSpPr>
          <p:nvPr>
            <p:ph type="title"/>
          </p:nvPr>
        </p:nvSpPr>
        <p:spPr>
          <a:xfrm>
            <a:off x="878800" y="237675"/>
            <a:ext cx="115065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3600"/>
              <a:t>Market Share of Existing Flavors - Greek Segment  </a:t>
            </a:r>
            <a:endParaRPr sz="3600"/>
          </a:p>
        </p:txBody>
      </p:sp>
      <p:pic>
        <p:nvPicPr>
          <p:cNvPr id="139" name="Google Shape;139;g7d2e1d8f59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750" y="1246525"/>
            <a:ext cx="4285767" cy="548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7d2e1d8f59_2_0"/>
          <p:cNvSpPr txBox="1"/>
          <p:nvPr/>
        </p:nvSpPr>
        <p:spPr>
          <a:xfrm>
            <a:off x="973300" y="4151125"/>
            <a:ext cx="6235500" cy="20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70.3</a:t>
            </a:r>
            <a:r>
              <a:rPr lang="en-US" altLang="zh-CN" sz="1800" b="1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%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- Percentage of sales of existing flavors in Greek category represents potential for new flavors </a:t>
            </a:r>
            <a:endParaRPr sz="1800" b="0" i="0" u="none" strike="noStrike" cap="none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Three Top-Selling Flavors: Plain - 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17.09%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Strawberry - 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14.99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Blueberry - 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13.44%</a:t>
            </a:r>
            <a:endParaRPr sz="1800" b="1" i="0" u="none" strike="noStrike" cap="none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Least Welcomed Flavor: Peach - 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6.46%</a:t>
            </a:r>
            <a:endParaRPr sz="1800" b="1" i="0" u="none" strike="noStrike" cap="none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1" name="Google Shape;141;g7d2e1d8f59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2875" y="1328139"/>
            <a:ext cx="5204399" cy="24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7d2e1d8f59_2_0"/>
          <p:cNvSpPr/>
          <p:nvPr/>
        </p:nvSpPr>
        <p:spPr>
          <a:xfrm>
            <a:off x="5406659" y="2059200"/>
            <a:ext cx="1956300" cy="68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B19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2e1d8f59_3_107"/>
          <p:cNvSpPr txBox="1"/>
          <p:nvPr/>
        </p:nvSpPr>
        <p:spPr>
          <a:xfrm>
            <a:off x="1198825" y="4945575"/>
            <a:ext cx="97740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●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Six existing flavors are more successful in Greek yogurt category than regular because of higher market share (</a:t>
            </a:r>
            <a:r>
              <a:rPr lang="en-US" sz="20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70.30%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vs. </a:t>
            </a:r>
            <a:r>
              <a:rPr lang="en-US" sz="20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43.53%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●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Flavors ranking are different in Greek and regular segment (plain - </a:t>
            </a:r>
            <a:r>
              <a:rPr lang="en-US" sz="20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Greek vs. </a:t>
            </a:r>
            <a:r>
              <a:rPr lang="en-US" sz="20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regular; vanilla - </a:t>
            </a:r>
            <a:r>
              <a:rPr lang="en-US" sz="20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Greek vs. </a:t>
            </a:r>
            <a:r>
              <a:rPr lang="en-US" sz="20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 regular). This indicates that firms should use different flavor mix for different market segments.</a:t>
            </a: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8" name="Google Shape;148;g7d2e1d8f59_3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9100" y="1654138"/>
            <a:ext cx="7899180" cy="32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7d2e1d8f59_3_107"/>
          <p:cNvSpPr/>
          <p:nvPr/>
        </p:nvSpPr>
        <p:spPr>
          <a:xfrm>
            <a:off x="5162650" y="4363000"/>
            <a:ext cx="1238400" cy="462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7d2e1d8f59_3_107"/>
          <p:cNvSpPr txBox="1"/>
          <p:nvPr/>
        </p:nvSpPr>
        <p:spPr>
          <a:xfrm>
            <a:off x="4169900" y="1278150"/>
            <a:ext cx="11016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GREEK</a:t>
            </a:r>
            <a:endParaRPr sz="1800" b="1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g7d2e1d8f59_3_107"/>
          <p:cNvSpPr txBox="1"/>
          <p:nvPr/>
        </p:nvSpPr>
        <p:spPr>
          <a:xfrm>
            <a:off x="7637750" y="1278150"/>
            <a:ext cx="14925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REGULAR</a:t>
            </a:r>
            <a:endParaRPr sz="1800" b="1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g7d2e1d8f59_3_107"/>
          <p:cNvSpPr/>
          <p:nvPr/>
        </p:nvSpPr>
        <p:spPr>
          <a:xfrm>
            <a:off x="8977700" y="4363000"/>
            <a:ext cx="1238400" cy="462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7d2e1d8f59_3_107"/>
          <p:cNvSpPr txBox="1">
            <a:spLocks noGrp="1"/>
          </p:cNvSpPr>
          <p:nvPr>
            <p:ph type="title"/>
          </p:nvPr>
        </p:nvSpPr>
        <p:spPr>
          <a:xfrm>
            <a:off x="878800" y="237675"/>
            <a:ext cx="115065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3600"/>
              <a:t>Market Share of Existing Flavors - Whole Segment  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7d2e1d8f59_3_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0914" y="3565898"/>
            <a:ext cx="10571901" cy="314792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7d2e1d8f59_3_119"/>
          <p:cNvSpPr txBox="1"/>
          <p:nvPr/>
        </p:nvSpPr>
        <p:spPr>
          <a:xfrm>
            <a:off x="8241700" y="1030737"/>
            <a:ext cx="3742800" cy="2007900"/>
          </a:xfrm>
          <a:prstGeom prst="rect">
            <a:avLst/>
          </a:prstGeom>
          <a:solidFill>
            <a:srgbClr val="FAE8A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Finding:</a:t>
            </a:r>
            <a:endParaRPr sz="1800" b="1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Top 6  preferred flavors are blueberry, raspberry, pomegranate, strawberry banana, black cherry and peach.</a:t>
            </a:r>
            <a:endParaRPr sz="1800"/>
          </a:p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Only blueberry and peach are among existing flavors.</a:t>
            </a:r>
            <a:endParaRPr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g7d2e1d8f59_3_119"/>
          <p:cNvSpPr/>
          <p:nvPr/>
        </p:nvSpPr>
        <p:spPr>
          <a:xfrm>
            <a:off x="1385920" y="6329362"/>
            <a:ext cx="2857468" cy="37017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7d2e1d8f59_3_119"/>
          <p:cNvGrpSpPr/>
          <p:nvPr/>
        </p:nvGrpSpPr>
        <p:grpSpPr>
          <a:xfrm>
            <a:off x="871800" y="1034425"/>
            <a:ext cx="7430200" cy="2424800"/>
            <a:chOff x="757106" y="912724"/>
            <a:chExt cx="7430200" cy="2424800"/>
          </a:xfrm>
        </p:grpSpPr>
        <p:cxnSp>
          <p:nvCxnSpPr>
            <p:cNvPr id="162" name="Google Shape;162;g7d2e1d8f59_3_119"/>
            <p:cNvCxnSpPr>
              <a:endCxn id="163" idx="2"/>
            </p:cNvCxnSpPr>
            <p:nvPr/>
          </p:nvCxnSpPr>
          <p:spPr>
            <a:xfrm>
              <a:off x="1057348" y="1102436"/>
              <a:ext cx="0" cy="20307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4" name="Google Shape;164;g7d2e1d8f59_3_119"/>
            <p:cNvGrpSpPr/>
            <p:nvPr/>
          </p:nvGrpSpPr>
          <p:grpSpPr>
            <a:xfrm>
              <a:off x="757106" y="971757"/>
              <a:ext cx="533828" cy="525277"/>
              <a:chOff x="3714631" y="870654"/>
              <a:chExt cx="612068" cy="612068"/>
            </a:xfrm>
          </p:grpSpPr>
          <p:sp>
            <p:nvSpPr>
              <p:cNvPr id="165" name="Google Shape;165;g7d2e1d8f59_3_119"/>
              <p:cNvSpPr/>
              <p:nvPr/>
            </p:nvSpPr>
            <p:spPr>
              <a:xfrm>
                <a:off x="3714631" y="870654"/>
                <a:ext cx="612068" cy="61206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7d2e1d8f59_3_119"/>
              <p:cNvSpPr txBox="1"/>
              <p:nvPr/>
            </p:nvSpPr>
            <p:spPr>
              <a:xfrm>
                <a:off x="3865908" y="1022799"/>
                <a:ext cx="309510" cy="35863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g7d2e1d8f59_3_119"/>
            <p:cNvGrpSpPr/>
            <p:nvPr/>
          </p:nvGrpSpPr>
          <p:grpSpPr>
            <a:xfrm>
              <a:off x="790551" y="1865229"/>
              <a:ext cx="533828" cy="525278"/>
              <a:chOff x="3707904" y="1435457"/>
              <a:chExt cx="612068" cy="612067"/>
            </a:xfrm>
          </p:grpSpPr>
          <p:sp>
            <p:nvSpPr>
              <p:cNvPr id="168" name="Google Shape;168;g7d2e1d8f59_3_119"/>
              <p:cNvSpPr/>
              <p:nvPr/>
            </p:nvSpPr>
            <p:spPr>
              <a:xfrm>
                <a:off x="3707904" y="1435457"/>
                <a:ext cx="612068" cy="612067"/>
              </a:xfrm>
              <a:prstGeom prst="ellipse">
                <a:avLst/>
              </a:prstGeom>
              <a:solidFill>
                <a:srgbClr val="64B7F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7d2e1d8f59_3_119"/>
              <p:cNvSpPr txBox="1"/>
              <p:nvPr/>
            </p:nvSpPr>
            <p:spPr>
              <a:xfrm>
                <a:off x="3859181" y="1570948"/>
                <a:ext cx="309510" cy="358629"/>
              </a:xfrm>
              <a:prstGeom prst="rect">
                <a:avLst/>
              </a:prstGeom>
              <a:solidFill>
                <a:srgbClr val="64B7F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" name="Google Shape;170;g7d2e1d8f59_3_119"/>
            <p:cNvSpPr/>
            <p:nvPr/>
          </p:nvSpPr>
          <p:spPr>
            <a:xfrm>
              <a:off x="790551" y="2704277"/>
              <a:ext cx="533828" cy="52527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7d2e1d8f59_3_119"/>
            <p:cNvSpPr txBox="1"/>
            <p:nvPr/>
          </p:nvSpPr>
          <p:spPr>
            <a:xfrm>
              <a:off x="922375" y="2825359"/>
              <a:ext cx="269946" cy="30777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7d2e1d8f59_3_119"/>
            <p:cNvSpPr txBox="1"/>
            <p:nvPr/>
          </p:nvSpPr>
          <p:spPr>
            <a:xfrm>
              <a:off x="1306506" y="912724"/>
              <a:ext cx="68808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39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cleaning:</a:t>
              </a:r>
              <a:endParaRPr sz="1800"/>
            </a:p>
            <a:p>
              <a:pPr marL="139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 Drop rows with NAs to improve further accuracy. </a:t>
              </a:r>
              <a:endParaRPr sz="1800"/>
            </a:p>
            <a:p>
              <a:pPr marL="139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 Weight regular, occasionally and never as frequencies 5, 2, 0</a:t>
              </a:r>
              <a:endParaRPr sz="1800"/>
            </a:p>
            <a:p>
              <a:pPr marL="139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2" name="Google Shape;172;g7d2e1d8f59_3_119"/>
            <p:cNvSpPr txBox="1"/>
            <p:nvPr/>
          </p:nvSpPr>
          <p:spPr>
            <a:xfrm>
              <a:off x="1271226" y="1946392"/>
              <a:ext cx="639938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39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Calculate sum of each column and divided by nrow() to estimate per person average</a:t>
              </a:r>
              <a:endParaRPr sz="18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7d2e1d8f59_3_119"/>
            <p:cNvSpPr/>
            <p:nvPr/>
          </p:nvSpPr>
          <p:spPr>
            <a:xfrm>
              <a:off x="1324156" y="2722524"/>
              <a:ext cx="56766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39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Use ggplot() to plot the sorted per person consumptions</a:t>
              </a:r>
              <a:endParaRPr sz="1800"/>
            </a:p>
          </p:txBody>
        </p:sp>
      </p:grpSp>
      <p:sp>
        <p:nvSpPr>
          <p:cNvPr id="174" name="Google Shape;174;g7d2e1d8f59_3_119"/>
          <p:cNvSpPr/>
          <p:nvPr/>
        </p:nvSpPr>
        <p:spPr>
          <a:xfrm rot="-5400000">
            <a:off x="9604866" y="3319189"/>
            <a:ext cx="854700" cy="4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B19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5" name="Google Shape;175;g7d2e1d8f59_3_119"/>
          <p:cNvSpPr txBox="1">
            <a:spLocks noGrp="1"/>
          </p:cNvSpPr>
          <p:nvPr>
            <p:ph type="title"/>
          </p:nvPr>
        </p:nvSpPr>
        <p:spPr>
          <a:xfrm>
            <a:off x="878800" y="237675"/>
            <a:ext cx="11506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3600"/>
              <a:t>Survey Respondents’ Preferences for Greek Yogurt  </a:t>
            </a:r>
            <a:endParaRPr sz="3600"/>
          </a:p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2e1d8f59_2_14"/>
          <p:cNvSpPr txBox="1"/>
          <p:nvPr/>
        </p:nvSpPr>
        <p:spPr>
          <a:xfrm>
            <a:off x="907587" y="6019800"/>
            <a:ext cx="78228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1" name="Google Shape;181;g7d2e1d8f59_2_14"/>
          <p:cNvSpPr txBox="1"/>
          <p:nvPr/>
        </p:nvSpPr>
        <p:spPr>
          <a:xfrm>
            <a:off x="1116450" y="1256100"/>
            <a:ext cx="106758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Transform the original frequency data into dummy variables (treat regularly and occasionally as ‘would buy’ and assign it as 1; treat never as ‘would not buy’ and assign it as 0.)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2" name="Google Shape;182;g7d2e1d8f59_2_14"/>
          <p:cNvSpPr/>
          <p:nvPr/>
        </p:nvSpPr>
        <p:spPr>
          <a:xfrm>
            <a:off x="8483801" y="4128400"/>
            <a:ext cx="794700" cy="53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B19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g7d2e1d8f59_2_14"/>
          <p:cNvSpPr txBox="1"/>
          <p:nvPr/>
        </p:nvSpPr>
        <p:spPr>
          <a:xfrm>
            <a:off x="9379950" y="3451425"/>
            <a:ext cx="2584200" cy="2034900"/>
          </a:xfrm>
          <a:prstGeom prst="rect">
            <a:avLst/>
          </a:prstGeom>
          <a:solidFill>
            <a:srgbClr val="FAE8AA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Finding:</a:t>
            </a:r>
            <a:endParaRPr sz="1800"/>
          </a:p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1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 The private label should launch pineapple as the new flavor, which leads to biggest incremental reach</a:t>
            </a:r>
            <a:endParaRPr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84" name="Google Shape;184;g7d2e1d8f59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00" y="2057275"/>
            <a:ext cx="7512399" cy="467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7d2e1d8f59_2_14"/>
          <p:cNvSpPr txBox="1">
            <a:spLocks noGrp="1"/>
          </p:cNvSpPr>
          <p:nvPr>
            <p:ph type="title"/>
          </p:nvPr>
        </p:nvSpPr>
        <p:spPr>
          <a:xfrm>
            <a:off x="878800" y="237675"/>
            <a:ext cx="115065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3600"/>
              <a:t>Flavors to be Launched in Future Prediction </a:t>
            </a:r>
            <a:endParaRPr sz="3600"/>
          </a:p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d2f6612ae_5_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325400" cy="139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- OUTPUT FOR SLIDE 4 &amp; 5</a:t>
            </a:r>
            <a:endParaRPr/>
          </a:p>
        </p:txBody>
      </p:sp>
      <p:sp>
        <p:nvSpPr>
          <p:cNvPr id="192" name="Google Shape;192;g7d2f6612ae_5_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3" name="Google Shape;193;g7d2f6612ae_5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71000"/>
            <a:ext cx="9697426" cy="497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d2f6612ae_5_3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- OUTPUT FOR SLIDE 6</a:t>
            </a:r>
            <a:endParaRPr/>
          </a:p>
        </p:txBody>
      </p:sp>
      <p:sp>
        <p:nvSpPr>
          <p:cNvPr id="200" name="Google Shape;200;g7d2f6612ae_5_3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1" name="Google Shape;201;g7d2f6612ae_5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485900"/>
            <a:ext cx="9377949" cy="47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Macintosh PowerPoint</Application>
  <PresentationFormat>Widescreen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Libre Franklin</vt:lpstr>
      <vt:lpstr>Calibri</vt:lpstr>
      <vt:lpstr>Arial</vt:lpstr>
      <vt:lpstr>Crop</vt:lpstr>
      <vt:lpstr>PowerPoint Presentation</vt:lpstr>
      <vt:lpstr>Key Findings &amp; Recommendations</vt:lpstr>
      <vt:lpstr>Decision-Oriented Analysis Methodology </vt:lpstr>
      <vt:lpstr>Market Share of Existing Flavors - Greek Segment  </vt:lpstr>
      <vt:lpstr>Market Share of Existing Flavors - Whole Segment  </vt:lpstr>
      <vt:lpstr>Survey Respondents’ Preferences for Greek Yogurt   </vt:lpstr>
      <vt:lpstr>Flavors to be Launched in Future Prediction  </vt:lpstr>
      <vt:lpstr>Appendix - OUTPUT FOR SLIDE 4 &amp; 5</vt:lpstr>
      <vt:lpstr>Appendix - OUTPUT FOR SLIDE 6</vt:lpstr>
      <vt:lpstr>Appendix - OUTPUT FOR SLIDE 6 CONTINUED </vt:lpstr>
      <vt:lpstr>Appendix - OUTPUT FOR SLIDE 7 </vt:lpstr>
      <vt:lpstr>Appendix - OUTPUT FOR SLIDE 7 CONTINUED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Agent</dc:creator>
  <cp:lastModifiedBy>Cheng, Wanyu</cp:lastModifiedBy>
  <cp:revision>1</cp:revision>
  <dcterms:created xsi:type="dcterms:W3CDTF">2019-01-10T21:45:38Z</dcterms:created>
  <dcterms:modified xsi:type="dcterms:W3CDTF">2020-02-03T14:43:53Z</dcterms:modified>
</cp:coreProperties>
</file>