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8" r:id="rId7"/>
    <p:sldId id="270" r:id="rId8"/>
    <p:sldId id="271" r:id="rId9"/>
    <p:sldId id="272" r:id="rId10"/>
    <p:sldId id="266" r:id="rId11"/>
    <p:sldId id="269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70" autoAdjust="0"/>
    <p:restoredTop sz="94660"/>
  </p:normalViewPr>
  <p:slideViewPr>
    <p:cSldViewPr>
      <p:cViewPr varScale="1">
        <p:scale>
          <a:sx n="94" d="100"/>
          <a:sy n="94" d="100"/>
        </p:scale>
        <p:origin x="3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BBA16B4-7EF5-4A04-9EFC-1FD92830D656}" type="datetimeFigureOut">
              <a:rPr lang="zh-CN" altLang="en-US"/>
              <a:pPr>
                <a:defRPr/>
              </a:pPr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A7B0F9B-1A64-4031-9954-B944996D41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43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zh-CN" smtClean="0"/>
              <a:t>四个面元同时接受光信号，通过光电转换和信号采样放大，最终转化为四路电压信号输出。当光斑落于中心时，四路输出电压相同，当光斑位置发生偏移时，相应电压信号会发生变化。通过对输出信号进行处理，可获得被捕获物体的位置信息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2817D3-4EBB-4566-B060-151372DEC019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3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zh-CN" smtClean="0"/>
              <a:t>四个面元同时接受光信号，通过光电转换和信号采样放大，最终转化为四路电压信号输出。当光斑落于中心时，四路输出电压相同，当光斑位置发生偏移时，相应电压信号会发生变化。通过对输出信号进行处理，可获得被捕获物体的位置信息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2817D3-4EBB-4566-B060-151372DEC019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6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04725-15ED-4E03-BE54-A8F367BF65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27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C106A-963F-42DF-92BE-BBEDF5D144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38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74C50-BCC9-432C-8A9A-905B81949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09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F15E-CEE1-4F51-9AC1-F1C5EBC2A0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2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CCC4A-932A-4A95-9B1D-C1A64E7FD5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89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4E91-0A41-4FD6-9F56-C420A893EB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61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63D33-77BB-45E2-BC93-61591F4F2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17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3A20B-6A38-4E0F-BA0F-980263C47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51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99759-DE38-4DB9-BF4E-EB291E012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35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68AFD-146E-44AA-BA5B-1AB8EF3299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2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A5799-BA36-4278-9E7B-8AA8EE5C3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06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8B665DDE-5E5D-4E03-8934-0943D8E287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 smtClean="0"/>
          </a:p>
        </p:txBody>
      </p:sp>
      <p:sp>
        <p:nvSpPr>
          <p:cNvPr id="307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990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163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 smtClean="0"/>
              <a:t>典型</a:t>
            </a:r>
            <a:r>
              <a:rPr lang="zh-CN" altLang="zh-CN" dirty="0"/>
              <a:t>的光电位置</a:t>
            </a:r>
            <a:r>
              <a:rPr lang="zh-CN" altLang="zh-CN" dirty="0" smtClean="0"/>
              <a:t>探测器</a:t>
            </a:r>
            <a:r>
              <a:rPr lang="en-US" altLang="zh-CN" dirty="0" smtClean="0"/>
              <a:t>QD</a:t>
            </a:r>
            <a:r>
              <a:rPr lang="zh-CN" altLang="zh-CN" dirty="0" smtClean="0"/>
              <a:t>（</a:t>
            </a:r>
            <a:r>
              <a:rPr lang="en-US" altLang="zh-CN" dirty="0"/>
              <a:t>quadrant detector</a:t>
            </a:r>
            <a:r>
              <a:rPr lang="zh-CN" altLang="zh-CN" dirty="0"/>
              <a:t>）核心部件为光电四分管，靶面由如下图所示的四个完全相同的面元</a:t>
            </a:r>
            <a:r>
              <a:rPr lang="zh-CN" altLang="zh-CN" dirty="0" smtClean="0"/>
              <a:t>组成</a:t>
            </a:r>
            <a:endParaRPr lang="en-US" altLang="zh-CN" dirty="0"/>
          </a:p>
        </p:txBody>
      </p:sp>
      <p:sp>
        <p:nvSpPr>
          <p:cNvPr id="1229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光电位置探测器</a:t>
            </a:r>
            <a:endParaRPr lang="zh-CN" altLang="zh-CN" sz="4000" smtClean="0"/>
          </a:p>
        </p:txBody>
      </p:sp>
      <p:pic>
        <p:nvPicPr>
          <p:cNvPr id="12293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" t="7220" r="9924" b="6137"/>
          <a:stretch>
            <a:fillRect/>
          </a:stretch>
        </p:blipFill>
        <p:spPr bwMode="auto">
          <a:xfrm>
            <a:off x="3581400" y="358140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Rectangle 3"/>
          <p:cNvSpPr>
            <a:spLocks noChangeArrowheads="1"/>
          </p:cNvSpPr>
          <p:nvPr/>
        </p:nvSpPr>
        <p:spPr bwMode="auto">
          <a:xfrm>
            <a:off x="228600" y="14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7" name="Rectangle 4"/>
          <p:cNvSpPr>
            <a:spLocks noChangeArrowheads="1"/>
          </p:cNvSpPr>
          <p:nvPr/>
        </p:nvSpPr>
        <p:spPr bwMode="auto">
          <a:xfrm>
            <a:off x="228600" y="139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Rectangle 5"/>
          <p:cNvSpPr>
            <a:spLocks noChangeArrowheads="1"/>
          </p:cNvSpPr>
          <p:nvPr/>
        </p:nvSpPr>
        <p:spPr bwMode="auto">
          <a:xfrm>
            <a:off x="228600" y="231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PPT内页副本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163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zh-CN" altLang="en-US" dirty="0" smtClean="0"/>
                  <a:t>典型</a:t>
                </a:r>
                <a:r>
                  <a:rPr lang="zh-CN" altLang="zh-CN" dirty="0"/>
                  <a:t>处理</a:t>
                </a:r>
                <a:r>
                  <a:rPr lang="zh-CN" altLang="zh-CN" dirty="0" smtClean="0"/>
                  <a:t>方法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/>
                  <a:t>	</a:t>
                </a:r>
                <a:r>
                  <a:rPr lang="zh-CN" altLang="zh-CN" dirty="0"/>
                  <a:t>四象限加减求解</a:t>
                </a:r>
                <a:r>
                  <a:rPr lang="zh-CN" altLang="zh-CN" dirty="0" smtClean="0"/>
                  <a:t>法</a:t>
                </a:r>
                <a:endParaRPr lang="en-US" altLang="zh-CN" dirty="0" smtClean="0"/>
              </a:p>
              <a:p>
                <a:pPr marL="0" indent="0" eaLnBrk="1" hangingPunct="1">
                  <a:buNone/>
                  <a:defRPr/>
                </a:pPr>
                <a:endParaRPr lang="en-US" altLang="zh-CN" dirty="0"/>
              </a:p>
              <a:p>
                <a:pPr marL="0" indent="0" eaLnBrk="1" hangingPunct="1">
                  <a:buNone/>
                  <a:defRPr/>
                </a:pPr>
                <a:endParaRPr lang="en-US" altLang="zh-CN" dirty="0" smtClean="0"/>
              </a:p>
              <a:p>
                <a:pPr eaLnBrk="1" hangingPunct="1">
                  <a:defRPr/>
                </a:pPr>
                <a:r>
                  <a:rPr lang="en-US" altLang="zh-CN" dirty="0" smtClean="0"/>
                  <a:t>A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分别为探测器四路输出电压信号，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𝑈</m:t>
                        </m:r>
                      </m:e>
                      <m:sub>
                        <m:r>
                          <a:rPr lang="en-US" altLang="zh-CN" i="1"/>
                          <m:t>𝑥</m:t>
                        </m:r>
                      </m:sub>
                    </m:sSub>
                    <m:r>
                      <a:rPr lang="zh-CN" altLang="zh-CN" i="1"/>
                      <m:t>、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𝑈</m:t>
                        </m:r>
                      </m:e>
                      <m:sub>
                        <m:r>
                          <a:rPr lang="en-US" altLang="zh-CN" i="1"/>
                          <m:t>𝑦</m:t>
                        </m:r>
                      </m:sub>
                    </m:sSub>
                  </m:oMath>
                </a14:m>
                <a:r>
                  <a:rPr lang="zh-CN" altLang="zh-CN" dirty="0"/>
                  <a:t>分别为光斑的位置信号在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轴和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轴上的分量，反应光阱中微粒的水平运动情况，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𝑈</m:t>
                        </m:r>
                      </m:e>
                      <m:sub>
                        <m:r>
                          <a:rPr lang="en-US" altLang="zh-CN" i="1"/>
                          <m:t>𝑧</m:t>
                        </m:r>
                      </m:sub>
                    </m:sSub>
                  </m:oMath>
                </a14:m>
                <a:r>
                  <a:rPr lang="zh-CN" altLang="zh-CN" dirty="0"/>
                  <a:t>包含了微粒的轴向运动信息。</a:t>
                </a:r>
              </a:p>
              <a:p>
                <a:pPr eaLnBrk="1" hangingPunct="1">
                  <a:defRPr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1704" t="-2156" r="-1185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光电位置探测器</a:t>
            </a:r>
            <a:endParaRPr lang="zh-CN" altLang="zh-CN" sz="4000" smtClean="0"/>
          </a:p>
        </p:txBody>
      </p:sp>
      <p:sp>
        <p:nvSpPr>
          <p:cNvPr id="12296" name="Rectangle 3"/>
          <p:cNvSpPr>
            <a:spLocks noChangeArrowheads="1"/>
          </p:cNvSpPr>
          <p:nvPr/>
        </p:nvSpPr>
        <p:spPr bwMode="auto">
          <a:xfrm>
            <a:off x="228600" y="14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7" name="Rectangle 4"/>
          <p:cNvSpPr>
            <a:spLocks noChangeArrowheads="1"/>
          </p:cNvSpPr>
          <p:nvPr/>
        </p:nvSpPr>
        <p:spPr bwMode="auto">
          <a:xfrm>
            <a:off x="228600" y="139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Rectangle 5"/>
          <p:cNvSpPr>
            <a:spLocks noChangeArrowheads="1"/>
          </p:cNvSpPr>
          <p:nvPr/>
        </p:nvSpPr>
        <p:spPr bwMode="auto">
          <a:xfrm>
            <a:off x="228600" y="231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" name="图片 2" descr="(SJ23OIY~@%220IPJCW2J%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80644"/>
            <a:ext cx="36195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3" descr="~$D6@X(JO0{Z}X{}~16~}9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2509332"/>
            <a:ext cx="35814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0" descr="F:\QQData\951692423\FileRecv\MobileFile\Image\OCJ9969(UP7HK})I5@FING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31694"/>
            <a:ext cx="3559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3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用</a:t>
            </a:r>
            <a:r>
              <a:rPr lang="en-US" altLang="zh-CN" smtClean="0"/>
              <a:t>f</a:t>
            </a:r>
            <a:r>
              <a:rPr lang="zh-CN" altLang="zh-CN" smtClean="0"/>
              <a:t>表示力密度，ρ表示电荷密度</a:t>
            </a:r>
            <a:r>
              <a:rPr lang="zh-CN" altLang="en-US" smtClean="0"/>
              <a:t>，</a:t>
            </a:r>
            <a:r>
              <a:rPr lang="zh-CN" altLang="zh-CN" smtClean="0"/>
              <a:t>电磁场对电荷的作用力：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zh-CN" smtClean="0"/>
              <a:t>麦克斯韦方程组：</a:t>
            </a:r>
            <a:endParaRPr lang="en-US" altLang="zh-CN" smtClean="0"/>
          </a:p>
          <a:p>
            <a:pPr eaLnBrk="1" hangingPunct="1"/>
            <a:endParaRPr lang="zh-CN" altLang="zh-CN" smtClean="0"/>
          </a:p>
          <a:p>
            <a:pPr eaLnBrk="1" hangingPunct="1"/>
            <a:endParaRPr lang="zh-CN" altLang="zh-CN" smtClean="0"/>
          </a:p>
          <a:p>
            <a:pPr eaLnBrk="1" hangingPunct="1"/>
            <a:endParaRPr lang="zh-CN" altLang="zh-CN" smtClean="0"/>
          </a:p>
          <a:p>
            <a:pPr eaLnBrk="1" hangingPunct="1"/>
            <a:endParaRPr lang="en-US" altLang="zh-CN" smtClean="0">
              <a:ea typeface="楷体_GB2312"/>
              <a:cs typeface="楷体_GB2312"/>
            </a:endParaRPr>
          </a:p>
        </p:txBody>
      </p:sp>
      <p:sp>
        <p:nvSpPr>
          <p:cNvPr id="410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光压</a:t>
            </a:r>
            <a:endParaRPr lang="zh-CN" altLang="zh-CN" sz="4000" smtClean="0"/>
          </a:p>
        </p:txBody>
      </p:sp>
      <p:pic>
        <p:nvPicPr>
          <p:cNvPr id="4101" name="图片 8" descr="F:\QQData\951692423\FileRecv\MobileFile\Image\((~_]I}(@%_1ESHOZ578T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5908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9" descr="F:\QQData\951692423\FileRecv\MobileFile\Image\3VV{L9`59I%O_LB97}[KIQ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4899025"/>
            <a:ext cx="4130675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图片 10" descr="F:\QQData\951692423\FileRecv\MobileFile\Image\1}96{@5KRE6BQKH6L~M%SF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3883025"/>
            <a:ext cx="174466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图片 11" descr="F:\QQData\951692423\FileRecv\MobileFile\Image\RGD)$22RK}[%]QNOKPKM@Q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68725"/>
            <a:ext cx="26289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图片 12" descr="F:\QQData\951692423\FileRecv\MobileFile\Image\OYL)BUDO5]K9EV6}J]M74@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28478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推导可得：</a:t>
            </a:r>
            <a:endParaRPr lang="en-US" altLang="zh-CN" smtClean="0">
              <a:ea typeface="楷体_GB2312"/>
              <a:cs typeface="楷体_GB2312"/>
            </a:endParaRPr>
          </a:p>
          <a:p>
            <a:pPr eaLnBrk="1" hangingPunct="1"/>
            <a:endParaRPr lang="en-US" altLang="zh-CN" smtClean="0">
              <a:ea typeface="楷体_GB2312"/>
              <a:cs typeface="楷体_GB2312"/>
            </a:endParaRPr>
          </a:p>
          <a:p>
            <a:pPr eaLnBrk="1" hangingPunct="1"/>
            <a:r>
              <a:rPr lang="zh-CN" altLang="zh-CN" smtClean="0"/>
              <a:t>其中</a:t>
            </a:r>
            <a:r>
              <a:rPr lang="en-US" altLang="zh-CN" smtClean="0"/>
              <a:t>T</a:t>
            </a:r>
            <a:r>
              <a:rPr lang="zh-CN" altLang="en-US" smtClean="0"/>
              <a:t>为</a:t>
            </a:r>
            <a:r>
              <a:rPr lang="zh-CN" altLang="zh-CN" smtClean="0"/>
              <a:t>电磁场的动量流密度张量</a:t>
            </a:r>
            <a:r>
              <a:rPr lang="zh-CN" altLang="en-US" smtClean="0"/>
              <a:t>，</a:t>
            </a:r>
            <a:r>
              <a:rPr lang="en-US" altLang="zh-CN" smtClean="0"/>
              <a:t> g</a:t>
            </a:r>
            <a:r>
              <a:rPr lang="zh-CN" altLang="zh-CN" smtClean="0"/>
              <a:t>为动量密度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I</a:t>
            </a:r>
            <a:r>
              <a:rPr lang="zh-CN" altLang="zh-CN" smtClean="0"/>
              <a:t>为单位张量，</a:t>
            </a:r>
            <a:r>
              <a:rPr lang="en-US" altLang="zh-CN" smtClean="0"/>
              <a:t>g</a:t>
            </a:r>
            <a:r>
              <a:rPr lang="zh-CN" altLang="zh-CN" smtClean="0"/>
              <a:t>为动量密度。</a:t>
            </a:r>
            <a:endParaRPr lang="en-US" altLang="zh-CN" smtClean="0">
              <a:ea typeface="楷体_GB2312"/>
              <a:cs typeface="楷体_GB2312"/>
            </a:endParaRPr>
          </a:p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电磁场具有动量，当光波入射到物体表面，被物体吸收或反射，动量发生变化，也就是对物体施加了力的作用，这就是光压</a:t>
            </a:r>
            <a:endParaRPr lang="en-US" altLang="zh-CN" smtClean="0">
              <a:ea typeface="楷体_GB2312"/>
              <a:cs typeface="楷体_GB2312"/>
            </a:endParaRP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光压</a:t>
            </a:r>
            <a:endParaRPr lang="zh-CN" altLang="zh-CN" sz="4000" smtClean="0"/>
          </a:p>
        </p:txBody>
      </p:sp>
      <p:pic>
        <p:nvPicPr>
          <p:cNvPr id="5125" name="图片 4" descr="F:\QQData\951692423\FileRecv\MobileFile\Image\0V8GWYT3FOD7K@VP$PO7Z~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895475"/>
            <a:ext cx="28194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5" descr="F:\QQData\951692423\FileRecv\MobileFile\Image\IP1V)NJAO{P{%XZ_~3@0MP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3665538"/>
            <a:ext cx="52736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图片 6" descr="F:\QQData\951692423\FileRecv\MobileFile\Image\5JD1XWU9[MS8JA5AQDWD9L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3790950"/>
            <a:ext cx="23542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楷体_GB2312" pitchFamily="49" charset="-122"/>
              </a:rPr>
              <a:t>根据</a:t>
            </a:r>
            <a:r>
              <a:rPr lang="zh-CN" altLang="zh-CN" dirty="0"/>
              <a:t>光的量子</a:t>
            </a:r>
            <a:r>
              <a:rPr lang="zh-CN" altLang="zh-CN" dirty="0" smtClean="0"/>
              <a:t>理论</a:t>
            </a:r>
            <a:r>
              <a:rPr lang="zh-CN" altLang="en-US" dirty="0" smtClean="0"/>
              <a:t>，光子动量：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zh-CN" dirty="0" smtClean="0"/>
              <a:t>光强</a:t>
            </a:r>
            <a:r>
              <a:rPr lang="zh-CN" altLang="zh-CN" dirty="0"/>
              <a:t>为</a:t>
            </a:r>
            <a:r>
              <a:rPr lang="en-US" altLang="zh-CN" dirty="0"/>
              <a:t>I₀</a:t>
            </a:r>
            <a:r>
              <a:rPr lang="zh-CN" altLang="zh-CN" dirty="0"/>
              <a:t>的一束光照射到小面积</a:t>
            </a:r>
            <a:r>
              <a:rPr lang="en-US" altLang="zh-CN" dirty="0"/>
              <a:t>ds</a:t>
            </a:r>
            <a:r>
              <a:rPr lang="zh-CN" altLang="zh-CN" dirty="0"/>
              <a:t>上，功率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zh-CN" dirty="0" smtClean="0"/>
              <a:t>光子</a:t>
            </a:r>
            <a:r>
              <a:rPr lang="zh-CN" altLang="zh-CN" dirty="0"/>
              <a:t>数为</a:t>
            </a:r>
            <a:r>
              <a:rPr lang="en-US" altLang="zh-CN" dirty="0"/>
              <a:t>N</a:t>
            </a:r>
            <a:r>
              <a:rPr lang="zh-CN" altLang="zh-CN" dirty="0"/>
              <a:t>，真空中光速为</a:t>
            </a:r>
            <a:r>
              <a:rPr lang="en-US" altLang="zh-CN" dirty="0"/>
              <a:t>c</a:t>
            </a:r>
            <a:r>
              <a:rPr lang="zh-CN" altLang="zh-CN" dirty="0"/>
              <a:t>，介质折射率</a:t>
            </a:r>
            <a:r>
              <a:rPr lang="en-US" altLang="zh-CN" dirty="0"/>
              <a:t>n</a:t>
            </a:r>
            <a:r>
              <a:rPr lang="zh-CN" altLang="zh-CN" dirty="0"/>
              <a:t>，表面反射率</a:t>
            </a:r>
            <a:r>
              <a:rPr lang="en-US" altLang="zh-CN" dirty="0"/>
              <a:t>R</a:t>
            </a:r>
            <a:r>
              <a:rPr lang="zh-CN" altLang="zh-CN" dirty="0"/>
              <a:t>，透射率</a:t>
            </a:r>
            <a:r>
              <a:rPr lang="en-US" altLang="zh-CN" dirty="0"/>
              <a:t>T</a:t>
            </a:r>
            <a:r>
              <a:rPr lang="zh-CN" altLang="zh-CN" dirty="0"/>
              <a:t>，则单位时间内光子动量变化</a:t>
            </a:r>
          </a:p>
          <a:p>
            <a:pPr eaLnBrk="1" hangingPunct="1">
              <a:defRPr/>
            </a:pPr>
            <a:endParaRPr lang="en-US" altLang="zh-CN" dirty="0"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dirty="0" smtClean="0"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dirty="0">
              <a:ea typeface="楷体_GB2312" pitchFamily="49" charset="-122"/>
            </a:endParaRPr>
          </a:p>
          <a:p>
            <a:pPr algn="ctr" eaLnBrk="1" hangingPunct="1">
              <a:defRPr/>
            </a:pPr>
            <a:endParaRPr lang="en-US" altLang="zh-CN" dirty="0" smtClean="0"/>
          </a:p>
        </p:txBody>
      </p:sp>
      <p:sp>
        <p:nvSpPr>
          <p:cNvPr id="6148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光压</a:t>
            </a:r>
            <a:endParaRPr lang="zh-CN" altLang="zh-CN" sz="4000" smtClean="0"/>
          </a:p>
        </p:txBody>
      </p:sp>
      <p:pic>
        <p:nvPicPr>
          <p:cNvPr id="6149" name="图片 4" descr="F:\QQData\951692423\FileRecv\MobileFile\Image\26P8E$PZQ9D[(NP412@0@{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179638"/>
            <a:ext cx="10604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图片 5" descr="F:\QQData\951692423\FileRecv\MobileFile\Image\LYHXATO25`)O}0ZP6P71S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3673475"/>
            <a:ext cx="2635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图片 6" descr="F:\QQData\951692423\FileRecv\MobileFile\Image\2X@1EED0MMTPOO084QFK{_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5748338"/>
            <a:ext cx="52736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小面元受力</a:t>
            </a:r>
            <a:r>
              <a:rPr lang="zh-CN" altLang="en-US" smtClean="0"/>
              <a:t>：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endParaRPr lang="en-US" altLang="zh-CN" smtClean="0"/>
          </a:p>
          <a:p>
            <a:pPr eaLnBrk="1" hangingPunct="1"/>
            <a:r>
              <a:rPr lang="zh-CN" altLang="zh-CN" smtClean="0"/>
              <a:t>则整个表面受力</a:t>
            </a:r>
            <a:r>
              <a:rPr lang="zh-CN" altLang="en-US" smtClean="0"/>
              <a:t>：</a:t>
            </a:r>
            <a:endParaRPr lang="en-US" altLang="zh-CN" smtClean="0"/>
          </a:p>
          <a:p>
            <a:pPr eaLnBrk="1" hangingPunct="1"/>
            <a:endParaRPr lang="zh-CN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zh-CN" smtClean="0"/>
          </a:p>
          <a:p>
            <a:pPr eaLnBrk="1" hangingPunct="1"/>
            <a:endParaRPr lang="en-US" altLang="zh-CN" smtClean="0">
              <a:ea typeface="楷体_GB2312"/>
              <a:cs typeface="楷体_GB2312"/>
            </a:endParaRPr>
          </a:p>
        </p:txBody>
      </p:sp>
      <p:sp>
        <p:nvSpPr>
          <p:cNvPr id="717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光压</a:t>
            </a:r>
            <a:endParaRPr lang="zh-CN" altLang="zh-CN" sz="4000" smtClean="0"/>
          </a:p>
        </p:txBody>
      </p:sp>
      <p:pic>
        <p:nvPicPr>
          <p:cNvPr id="7173" name="图片 4" descr="F:\QQData\951692423\FileRecv\MobileFile\Image\K_$_0_QRVHJG%AUHJ[WX5G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2133600"/>
            <a:ext cx="409257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5" descr="F:\QQData\951692423\FileRecv\MobileFile\Image\$2IXREH`B3)R8(58JU7Z1K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3503613"/>
            <a:ext cx="52736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5613" y="1447800"/>
            <a:ext cx="4495800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zh-CN" dirty="0" smtClean="0"/>
              <a:t>左</a:t>
            </a:r>
            <a:r>
              <a:rPr lang="zh-CN" altLang="zh-CN" dirty="0"/>
              <a:t>图为</a:t>
            </a:r>
            <a:r>
              <a:rPr lang="zh-CN" altLang="zh-CN" dirty="0" smtClean="0"/>
              <a:t>均匀</a:t>
            </a:r>
            <a:r>
              <a:rPr lang="zh-CN" altLang="en-US" dirty="0"/>
              <a:t>光场</a:t>
            </a:r>
            <a:r>
              <a:rPr lang="zh-CN" altLang="zh-CN" dirty="0" smtClean="0"/>
              <a:t>，</a:t>
            </a:r>
            <a:r>
              <a:rPr lang="zh-CN" altLang="zh-CN" dirty="0"/>
              <a:t>横向力完全抵消，但</a:t>
            </a:r>
            <a:r>
              <a:rPr lang="en-US" altLang="zh-CN" dirty="0"/>
              <a:t>Z</a:t>
            </a:r>
            <a:r>
              <a:rPr lang="zh-CN" altLang="zh-CN" dirty="0"/>
              <a:t>方向存在推力，称为</a:t>
            </a:r>
            <a:r>
              <a:rPr lang="zh-CN" altLang="zh-CN" b="1" dirty="0"/>
              <a:t>散射力</a:t>
            </a:r>
            <a:r>
              <a:rPr lang="zh-CN" altLang="zh-CN" dirty="0"/>
              <a:t>；右图为非均匀光场，从左到右增强，较强光线使小球获得较大的动量，因此横向力不完全抵消，合力将小球推往右下。由于光场分布不均匀产生的力称为</a:t>
            </a:r>
            <a:r>
              <a:rPr lang="zh-CN" altLang="zh-CN" b="1" dirty="0"/>
              <a:t>梯度力</a:t>
            </a:r>
            <a:r>
              <a:rPr lang="zh-CN" altLang="zh-CN" dirty="0"/>
              <a:t>。</a:t>
            </a:r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zh-CN" dirty="0"/>
          </a:p>
          <a:p>
            <a:pPr eaLnBrk="1" hangingPunct="1">
              <a:defRPr/>
            </a:pPr>
            <a:endParaRPr lang="en-US" altLang="zh-CN" dirty="0" smtClean="0">
              <a:ea typeface="楷体_GB2312" pitchFamily="49" charset="-122"/>
            </a:endParaRPr>
          </a:p>
        </p:txBody>
      </p:sp>
      <p:sp>
        <p:nvSpPr>
          <p:cNvPr id="819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散射力与梯度力</a:t>
            </a:r>
            <a:endParaRPr lang="zh-CN" altLang="zh-CN" sz="4000" smtClean="0"/>
          </a:p>
        </p:txBody>
      </p:sp>
      <p:pic>
        <p:nvPicPr>
          <p:cNvPr id="8197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2286000"/>
            <a:ext cx="170815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2286000"/>
            <a:ext cx="169545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/>
          <p:nvPr/>
        </p:nvCxnSpPr>
        <p:spPr bwMode="auto">
          <a:xfrm>
            <a:off x="5287963" y="2438400"/>
            <a:ext cx="0" cy="68421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>
            <a:off x="6281738" y="2438400"/>
            <a:ext cx="0" cy="68421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7010400" y="2438400"/>
            <a:ext cx="0" cy="68421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959725" y="2438400"/>
            <a:ext cx="0" cy="762000"/>
          </a:xfrm>
          <a:prstGeom prst="straightConnector1">
            <a:avLst/>
          </a:prstGeom>
          <a:ln w="47625">
            <a:headEnd type="none" w="lg" len="lg"/>
            <a:tailEnd type="triangle" w="lg" len="lg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6406" y="1585912"/>
                <a:ext cx="8231187" cy="4525963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zh-CN" altLang="en-US" dirty="0" smtClean="0"/>
                  <a:t>下面以一个例子来说明激光光压的大小</a:t>
                </a:r>
                <a:endParaRPr lang="en-US" altLang="zh-CN" dirty="0" smtClean="0"/>
              </a:p>
              <a:p>
                <a:pPr marL="457200" lvl="1" indent="0" eaLnBrk="1" hangingPunct="1">
                  <a:buNone/>
                  <a:defRPr/>
                </a:pPr>
                <a:r>
                  <a:rPr lang="zh-CN" altLang="en-US" dirty="0" smtClean="0">
                    <a:ea typeface="楷体_GB2312" pitchFamily="49" charset="-122"/>
                  </a:rPr>
                  <a:t>氦氖激光器功率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10mW</a:t>
                </a:r>
                <a:r>
                  <a:rPr lang="zh-CN" altLang="en-US" dirty="0" smtClean="0">
                    <a:ea typeface="楷体_GB2312" pitchFamily="49" charset="-122"/>
                  </a:rPr>
                  <a:t>，用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NA</a:t>
                </a:r>
                <a:r>
                  <a:rPr lang="zh-CN" altLang="en-US" dirty="0" smtClean="0">
                    <a:ea typeface="楷体_GB2312" pitchFamily="49" charset="-122"/>
                  </a:rPr>
                  <a:t>为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0.85</a:t>
                </a:r>
                <a:r>
                  <a:rPr lang="zh-CN" altLang="en-US" dirty="0" smtClean="0">
                    <a:ea typeface="楷体_GB2312" pitchFamily="49" charset="-122"/>
                  </a:rPr>
                  <a:t>的显微物镜将其聚焦到衍射极限光斑大小，聚苯乙烯小球直径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1μm</a:t>
                </a:r>
              </a:p>
              <a:p>
                <a:pPr marL="457200" lvl="1" indent="0" eaLnBrk="1" hangingPunct="1">
                  <a:buNone/>
                  <a:defRPr/>
                </a:pPr>
                <a:r>
                  <a:rPr lang="zh-CN" altLang="en-US" dirty="0" smtClean="0">
                    <a:ea typeface="楷体_GB2312" pitchFamily="49" charset="-122"/>
                  </a:rPr>
                  <a:t>聚焦光斑衍射极限值</a:t>
                </a:r>
                <a:endParaRPr lang="en-US" altLang="zh-CN" dirty="0" smtClean="0">
                  <a:ea typeface="楷体_GB2312" pitchFamily="49" charset="-122"/>
                </a:endParaRPr>
              </a:p>
              <a:p>
                <a:pPr marL="457200" lvl="1" indent="0" eaLnBrk="1" hangingPunct="1">
                  <a:buNone/>
                  <a:defRPr/>
                </a:pPr>
                <a:r>
                  <a:rPr lang="en-US" altLang="zh-CN" dirty="0">
                    <a:ea typeface="楷体_GB2312" pitchFamily="49" charset="-122"/>
                  </a:rPr>
                  <a:t>	</a:t>
                </a:r>
                <a:r>
                  <a:rPr lang="en-US" altLang="zh-CN" dirty="0" smtClean="0">
                    <a:ea typeface="楷体_GB2312" pitchFamily="49" charset="-122"/>
                  </a:rPr>
                  <a:t>	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δy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0.61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NA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0.454μm</a:t>
                </a:r>
              </a:p>
              <a:p>
                <a:pPr marL="457200" lvl="1" indent="0" eaLnBrk="1" hangingPunct="1">
                  <a:buNone/>
                  <a:defRPr/>
                </a:pPr>
                <a:r>
                  <a:rPr lang="zh-CN" altLang="en-US" dirty="0" smtClean="0">
                    <a:ea typeface="楷体_GB2312" pitchFamily="49" charset="-122"/>
                  </a:rPr>
                  <a:t>面积</a:t>
                </a:r>
                <a:endParaRPr lang="en-US" altLang="zh-CN" dirty="0" smtClean="0">
                  <a:ea typeface="楷体_GB2312" pitchFamily="49" charset="-122"/>
                </a:endParaRPr>
              </a:p>
              <a:p>
                <a:pPr marL="457200" lvl="1" indent="0" eaLnBrk="1" hangingPunct="1">
                  <a:buNone/>
                  <a:defRPr/>
                </a:pPr>
                <a:r>
                  <a:rPr lang="en-US" altLang="zh-CN" dirty="0">
                    <a:ea typeface="楷体_GB2312" pitchFamily="49" charset="-122"/>
                  </a:rPr>
                  <a:t>	</a:t>
                </a:r>
                <a:r>
                  <a:rPr lang="en-US" altLang="zh-CN" dirty="0" smtClean="0">
                    <a:ea typeface="楷体_GB2312" pitchFamily="49" charset="-122"/>
                  </a:rPr>
                  <a:t>	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πδy²= 6.48×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²</a:t>
                </a:r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6406" y="1585912"/>
                <a:ext cx="8231187" cy="4525963"/>
              </a:xfrm>
              <a:blipFill rotWithShape="0">
                <a:blip r:embed="rId3"/>
                <a:stretch>
                  <a:fillRect l="-1704" t="-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/>
              <a:t>光压</a:t>
            </a:r>
            <a:endParaRPr lang="zh-CN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7849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6406" y="1585912"/>
                <a:ext cx="8231187" cy="4525963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ea typeface="楷体_GB2312" pitchFamily="49" charset="-122"/>
                  </a:rPr>
                  <a:t>若功率无损失，则辐射通量</a:t>
                </a:r>
                <a:endParaRPr lang="en-US" altLang="zh-CN" dirty="0" smtClean="0">
                  <a:ea typeface="楷体_GB2312" pitchFamily="49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ea typeface="楷体_GB2312" pitchFamily="49" charset="-122"/>
                  </a:rPr>
                  <a:t>	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1.5×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ea typeface="楷体_GB2312" pitchFamily="49" charset="-122"/>
                  </a:rPr>
                  <a:t>产生的光压为</a:t>
                </a:r>
                <a:endParaRPr lang="en-US" altLang="zh-CN" dirty="0" smtClean="0">
                  <a:ea typeface="楷体_GB2312" pitchFamily="49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ea typeface="楷体_GB2312" pitchFamily="49" charset="-122"/>
                  </a:rPr>
                  <a:t>	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³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50Pa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ea typeface="楷体_GB2312" pitchFamily="49" charset="-122"/>
                  </a:rPr>
                  <a:t>产生的推力</a:t>
                </a:r>
                <a:endParaRPr lang="en-US" altLang="zh-CN" dirty="0" smtClean="0">
                  <a:ea typeface="楷体_GB2312" pitchFamily="49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ea typeface="楷体_GB2312" pitchFamily="49" charset="-122"/>
                  </a:rPr>
                  <a:t>	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楷体_GB2312" pitchFamily="49" charset="-122"/>
                  </a:rPr>
                  <a:t>≈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πr² = 9.817×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6406" y="1585912"/>
                <a:ext cx="8231187" cy="4525963"/>
              </a:xfrm>
              <a:blipFill rotWithShape="0">
                <a:blip r:embed="rId3"/>
                <a:stretch>
                  <a:fillRect l="-1926" t="-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/>
              <a:t>光压</a:t>
            </a:r>
            <a:endParaRPr lang="zh-CN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7237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78" name="Rectangle 1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6406" y="1585912"/>
                <a:ext cx="8231187" cy="4525963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ea typeface="楷体_GB2312" pitchFamily="49" charset="-122"/>
                  </a:rPr>
                  <a:t>小球质量</a:t>
                </a:r>
                <a:endParaRPr lang="en-US" altLang="zh-CN" dirty="0" smtClean="0">
                  <a:ea typeface="楷体_GB2312" pitchFamily="49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ea typeface="楷体_GB2312" pitchFamily="49" charset="-122"/>
                  </a:rPr>
                  <a:t>	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= 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ρV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³ = 0.55×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kg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>
                    <a:ea typeface="楷体_GB2312" pitchFamily="49" charset="-122"/>
                  </a:rPr>
                  <a:t>产生</a:t>
                </a:r>
                <a:r>
                  <a:rPr lang="zh-CN" altLang="en-US" dirty="0" smtClean="0">
                    <a:ea typeface="楷体_GB2312" pitchFamily="49" charset="-122"/>
                  </a:rPr>
                  <a:t>的加速度</a:t>
                </a:r>
                <a:endParaRPr lang="en-US" altLang="zh-CN" dirty="0" smtClean="0">
                  <a:ea typeface="楷体_GB2312" pitchFamily="49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ea typeface="楷体_GB2312" pitchFamily="49" charset="-122"/>
                  </a:rPr>
                  <a:t>	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kg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1.784×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/s²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dirty="0" smtClean="0">
                    <a:ea typeface="楷体_GB2312" pitchFamily="49" charset="-122"/>
                  </a:rPr>
                  <a:t>由此可见，每一个光子动量虽小，但是在激光这种高亮度光源应用之后光压效应就很明显了，也使光镊技术成为可能。</a:t>
                </a:r>
                <a:endParaRPr lang="en-US" altLang="zh-CN" dirty="0" smtClean="0"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7178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6406" y="1585912"/>
                <a:ext cx="8231187" cy="4525963"/>
              </a:xfrm>
              <a:blipFill rotWithShape="0">
                <a:blip r:embed="rId3"/>
                <a:stretch>
                  <a:fillRect l="-1926" t="-2153" b="-4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algn="l" eaLnBrk="1" hangingPunct="1"/>
            <a:r>
              <a:rPr lang="zh-CN" altLang="en-US" sz="4000" dirty="0" smtClean="0"/>
              <a:t>光压</a:t>
            </a:r>
            <a:endParaRPr lang="zh-CN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042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441</Words>
  <Application>Microsoft Office PowerPoint</Application>
  <PresentationFormat>全屏显示(4:3)</PresentationFormat>
  <Paragraphs>63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宋体</vt:lpstr>
      <vt:lpstr>Calibri</vt:lpstr>
      <vt:lpstr>楷体_GB2312</vt:lpstr>
      <vt:lpstr>默认设计模板</vt:lpstr>
      <vt:lpstr>PowerPoint 演示文稿</vt:lpstr>
      <vt:lpstr>光压</vt:lpstr>
      <vt:lpstr>光压</vt:lpstr>
      <vt:lpstr>光压</vt:lpstr>
      <vt:lpstr>光压</vt:lpstr>
      <vt:lpstr>散射力与梯度力</vt:lpstr>
      <vt:lpstr>光压</vt:lpstr>
      <vt:lpstr>光压</vt:lpstr>
      <vt:lpstr>光压</vt:lpstr>
      <vt:lpstr>光电位置探测器</vt:lpstr>
      <vt:lpstr>光电位置探测器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SCP Foundation O5-7</dc:creator>
  <cp:lastModifiedBy>德峥 孟</cp:lastModifiedBy>
  <cp:revision>38</cp:revision>
  <cp:lastPrinted>1601-01-01T00:00:00Z</cp:lastPrinted>
  <dcterms:created xsi:type="dcterms:W3CDTF">1601-01-01T00:00:00Z</dcterms:created>
  <dcterms:modified xsi:type="dcterms:W3CDTF">2018-12-02T04:17:48Z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