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92" r:id="rId5"/>
    <p:sldId id="293" r:id="rId6"/>
    <p:sldId id="294" r:id="rId7"/>
    <p:sldId id="306" r:id="rId8"/>
    <p:sldId id="307" r:id="rId9"/>
    <p:sldId id="316" r:id="rId10"/>
    <p:sldId id="317" r:id="rId11"/>
    <p:sldId id="318" r:id="rId12"/>
    <p:sldId id="319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20" r:id="rId23"/>
    <p:sldId id="304" r:id="rId24"/>
    <p:sldId id="305" r:id="rId25"/>
    <p:sldId id="321" r:id="rId26"/>
    <p:sldId id="322" r:id="rId27"/>
    <p:sldId id="323" r:id="rId28"/>
  </p:sldIdLst>
  <p:sldSz cx="12192000" cy="6858000"/>
  <p:notesSz cx="6858000" cy="9144000"/>
  <p:custDataLst>
    <p:tags r:id="rId3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3792" autoAdjust="0"/>
  </p:normalViewPr>
  <p:slideViewPr>
    <p:cSldViewPr snapToGrid="0" snapToObjects="1">
      <p:cViewPr varScale="1">
        <p:scale>
          <a:sx n="67" d="100"/>
          <a:sy n="67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YVAIN" userId="dfa7964a-511a-4153-90ac-578a0d1c156d" providerId="ADAL" clId="{AD7F2059-1720-498F-9FE5-0AE79C0448AE}"/>
    <pc:docChg chg="modSld modMainMaster">
      <pc:chgData name="Bruno YVAIN" userId="dfa7964a-511a-4153-90ac-578a0d1c156d" providerId="ADAL" clId="{AD7F2059-1720-498F-9FE5-0AE79C0448AE}" dt="2024-02-20T14:18:00.790" v="25" actId="20577"/>
      <pc:docMkLst>
        <pc:docMk/>
      </pc:docMkLst>
      <pc:sldChg chg="modSp mod">
        <pc:chgData name="Bruno YVAIN" userId="dfa7964a-511a-4153-90ac-578a0d1c156d" providerId="ADAL" clId="{AD7F2059-1720-498F-9FE5-0AE79C0448AE}" dt="2024-02-20T14:17:16.772" v="20" actId="13926"/>
        <pc:sldMkLst>
          <pc:docMk/>
          <pc:sldMk cId="1925191898" sldId="322"/>
        </pc:sldMkLst>
        <pc:graphicFrameChg chg="modGraphic">
          <ac:chgData name="Bruno YVAIN" userId="dfa7964a-511a-4153-90ac-578a0d1c156d" providerId="ADAL" clId="{AD7F2059-1720-498F-9FE5-0AE79C0448AE}" dt="2024-02-20T14:17:16.772" v="20" actId="13926"/>
          <ac:graphicFrameMkLst>
            <pc:docMk/>
            <pc:sldMk cId="1925191898" sldId="322"/>
            <ac:graphicFrameMk id="5" creationId="{00000000-0000-0000-0000-000000000000}"/>
          </ac:graphicFrameMkLst>
        </pc:graphicFrameChg>
      </pc:sldChg>
      <pc:sldChg chg="modSp mod">
        <pc:chgData name="Bruno YVAIN" userId="dfa7964a-511a-4153-90ac-578a0d1c156d" providerId="ADAL" clId="{AD7F2059-1720-498F-9FE5-0AE79C0448AE}" dt="2024-02-20T14:18:00.790" v="25" actId="20577"/>
        <pc:sldMkLst>
          <pc:docMk/>
          <pc:sldMk cId="155805524" sldId="323"/>
        </pc:sldMkLst>
        <pc:spChg chg="mod">
          <ac:chgData name="Bruno YVAIN" userId="dfa7964a-511a-4153-90ac-578a0d1c156d" providerId="ADAL" clId="{AD7F2059-1720-498F-9FE5-0AE79C0448AE}" dt="2024-02-20T14:17:43.653" v="21" actId="13926"/>
          <ac:spMkLst>
            <pc:docMk/>
            <pc:sldMk cId="155805524" sldId="323"/>
            <ac:spMk id="161" creationId="{00000000-0000-0000-0000-000000000000}"/>
          </ac:spMkLst>
        </pc:spChg>
        <pc:spChg chg="mod">
          <ac:chgData name="Bruno YVAIN" userId="dfa7964a-511a-4153-90ac-578a0d1c156d" providerId="ADAL" clId="{AD7F2059-1720-498F-9FE5-0AE79C0448AE}" dt="2024-02-20T14:17:48.694" v="22" actId="13926"/>
          <ac:spMkLst>
            <pc:docMk/>
            <pc:sldMk cId="155805524" sldId="323"/>
            <ac:spMk id="162" creationId="{00000000-0000-0000-0000-000000000000}"/>
          </ac:spMkLst>
        </pc:spChg>
        <pc:graphicFrameChg chg="modGraphic">
          <ac:chgData name="Bruno YVAIN" userId="dfa7964a-511a-4153-90ac-578a0d1c156d" providerId="ADAL" clId="{AD7F2059-1720-498F-9FE5-0AE79C0448AE}" dt="2024-02-20T14:18:00.790" v="25" actId="20577"/>
          <ac:graphicFrameMkLst>
            <pc:docMk/>
            <pc:sldMk cId="155805524" sldId="323"/>
            <ac:graphicFrameMk id="82" creationId="{00000000-0000-0000-0000-000000000000}"/>
          </ac:graphicFrameMkLst>
        </pc:graphicFrameChg>
      </pc:sldChg>
      <pc:sldMasterChg chg="modSp mod">
        <pc:chgData name="Bruno YVAIN" userId="dfa7964a-511a-4153-90ac-578a0d1c156d" providerId="ADAL" clId="{AD7F2059-1720-498F-9FE5-0AE79C0448AE}" dt="2024-02-20T14:16:37.690" v="15" actId="20577"/>
        <pc:sldMasterMkLst>
          <pc:docMk/>
          <pc:sldMasterMk cId="2649812535" sldId="2147483648"/>
        </pc:sldMasterMkLst>
        <pc:spChg chg="mod">
          <ac:chgData name="Bruno YVAIN" userId="dfa7964a-511a-4153-90ac-578a0d1c156d" providerId="ADAL" clId="{AD7F2059-1720-498F-9FE5-0AE79C0448AE}" dt="2024-02-20T14:16:37.690" v="15" actId="20577"/>
          <ac:spMkLst>
            <pc:docMk/>
            <pc:sldMasterMk cId="2649812535" sldId="2147483648"/>
            <ac:spMk id="15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BB7A-EEAB-4C8F-9A63-DF08C6A60B4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D914-93A5-4542-8C6D-FF067FC6D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1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EE6CF4-74F0-4679-B126-47404E47200D}" type="slidenum">
              <a:rPr lang="fr-FR" altLang="fr-FR" sz="1300" b="0" smtClean="0">
                <a:latin typeface="Times New Roman" panose="02020603050405020304" pitchFamily="18" charset="0"/>
              </a:rPr>
              <a:pPr/>
              <a:t>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Bonjour,</a:t>
            </a:r>
          </a:p>
          <a:p>
            <a:endParaRPr lang="fr-FR" altLang="fr-FR" dirty="0"/>
          </a:p>
          <a:p>
            <a:r>
              <a:rPr lang="fr-FR" altLang="fr-FR" dirty="0"/>
              <a:t>Ce module va aborder le système comptable d’un point de vue général même s’il aborde déjà des notions précises.</a:t>
            </a:r>
          </a:p>
        </p:txBody>
      </p:sp>
    </p:spTree>
    <p:extLst>
      <p:ext uri="{BB962C8B-B14F-4D97-AF65-F5344CB8AC3E}">
        <p14:creationId xmlns:p14="http://schemas.microsoft.com/office/powerpoint/2010/main" val="421246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F63A34-C220-4FD5-9FEB-6195B142637F}" type="slidenum">
              <a:rPr lang="fr-FR" altLang="fr-FR" sz="1300" b="0" smtClean="0">
                <a:latin typeface="Times New Roman" panose="02020603050405020304" pitchFamily="18" charset="0"/>
              </a:rPr>
              <a:pPr/>
              <a:t>10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On compare</a:t>
            </a:r>
            <a:r>
              <a:rPr lang="fr-FR" altLang="fr-FR" baseline="0" dirty="0"/>
              <a:t> souvent le bilan à une photo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50332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D40361-3983-43F3-A905-1F65970B3592}" type="slidenum">
              <a:rPr lang="fr-FR" altLang="fr-FR" sz="1300" b="0" smtClean="0">
                <a:latin typeface="Times New Roman" panose="02020603050405020304" pitchFamily="18" charset="0"/>
              </a:rPr>
              <a:pPr/>
              <a:t>11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*Le passif permet de savoir l’origine des ressources (associés, banques,..) alors que l’actif indique à quoi sont employées ces ressources:</a:t>
            </a:r>
            <a:r>
              <a:rPr lang="fr-FR" altLang="fr-FR" baseline="0" dirty="0"/>
              <a:t> investissements, stocks de matières premières..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26399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S: plus</a:t>
            </a:r>
            <a:r>
              <a:rPr lang="fr-FR" baseline="0" dirty="0"/>
              <a:t> on est haut dans le bilan, plus les ressources et les emplois sont à long terme; plus on est bas, plus les ressources et les emplois sont à court terme.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0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les grandes masses du bilan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5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les grandes masses de plus en plus détaillées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91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B2AE1E-B907-4F5A-997F-51FD224888E3}" type="slidenum">
              <a:rPr lang="fr-FR" altLang="fr-FR" sz="1300" b="0" smtClean="0">
                <a:latin typeface="Times New Roman" panose="02020603050405020304" pitchFamily="18" charset="0"/>
              </a:rPr>
              <a:pPr/>
              <a:t>15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le détail</a:t>
            </a:r>
            <a:r>
              <a:rPr lang="fr-FR" altLang="fr-FR" baseline="0" dirty="0"/>
              <a:t> de l’actif du bilan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83252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D14791-30F1-4B63-9E62-6EF0122DB7E4}" type="slidenum">
              <a:rPr lang="fr-FR" altLang="fr-FR" sz="1300" b="0" smtClean="0">
                <a:latin typeface="Times New Roman" panose="02020603050405020304" pitchFamily="18" charset="0"/>
              </a:rPr>
              <a:pPr/>
              <a:t>16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*les provisions pour dépréciation constatent</a:t>
            </a:r>
            <a:r>
              <a:rPr lang="fr-FR" altLang="fr-FR" baseline="0" dirty="0"/>
              <a:t> une perte de valeur sur un élément de l’actif qui n’est pas amortissable (exemple: stock, fonds de commerce, clients douteux). Il n’y aura pas de sortie de trésorerie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43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0FA67-30C2-4F52-8D9D-9472756130C8}" type="slidenum">
              <a:rPr lang="fr-FR" altLang="fr-FR" sz="1300" b="0" smtClean="0">
                <a:latin typeface="Times New Roman" panose="02020603050405020304" pitchFamily="18" charset="0"/>
              </a:rPr>
              <a:pPr/>
              <a:t>17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au passif</a:t>
            </a:r>
            <a:r>
              <a:rPr lang="fr-FR" altLang="fr-FR" baseline="0" dirty="0"/>
              <a:t> du bilan, les 3 grandes masses : capitaux provisions et dettes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238746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F2E7A-8472-4D34-B7C7-75CB06D23172}" type="slidenum">
              <a:rPr lang="fr-FR" altLang="fr-FR" sz="1300" b="0" smtClean="0">
                <a:latin typeface="Times New Roman" panose="02020603050405020304" pitchFamily="18" charset="0"/>
              </a:rPr>
              <a:pPr/>
              <a:t>18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* on parle de capital social pour une société; pour une entreprise</a:t>
            </a:r>
            <a:r>
              <a:rPr lang="fr-FR" altLang="fr-FR" baseline="0" dirty="0"/>
              <a:t> individuelle, on parlera de capital individuel.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6248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F2E7A-8472-4D34-B7C7-75CB06D23172}" type="slidenum">
              <a:rPr lang="fr-FR" altLang="fr-FR" sz="1300" b="0" smtClean="0">
                <a:latin typeface="Times New Roman" panose="02020603050405020304" pitchFamily="18" charset="0"/>
              </a:rPr>
              <a:pPr/>
              <a:t>19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les réserves renforcent les capitaux propres; elles permettent à l’entreprise d’améliorer son indépendance vis-à-vis des tiers et de constituer des ressources pour investir</a:t>
            </a:r>
          </a:p>
        </p:txBody>
      </p:sp>
    </p:spTree>
    <p:extLst>
      <p:ext uri="{BB962C8B-B14F-4D97-AF65-F5344CB8AC3E}">
        <p14:creationId xmlns:p14="http://schemas.microsoft.com/office/powerpoint/2010/main" val="55320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CA9E39-A4B7-4460-88C0-6DFC453F0AEB}" type="slidenum">
              <a:rPr lang="fr-FR" altLang="fr-FR" sz="1300" b="0" smtClean="0">
                <a:latin typeface="Times New Roman" panose="02020603050405020304" pitchFamily="18" charset="0"/>
              </a:rPr>
              <a:pPr/>
              <a:t>2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l’organisation du</a:t>
            </a:r>
            <a:r>
              <a:rPr lang="fr-FR" altLang="fr-FR" baseline="0" dirty="0"/>
              <a:t> système comptable qui  provient des Articles L.123-12 à L.123-24 du Code du Commerce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2376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59CF59-1ADE-4764-8DBE-7AF3CC958F2A}" type="slidenum">
              <a:rPr lang="fr-FR" altLang="fr-FR" sz="1300" b="0" smtClean="0">
                <a:latin typeface="Times New Roman" panose="02020603050405020304" pitchFamily="18" charset="0"/>
              </a:rPr>
              <a:pPr/>
              <a:t>20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les provisions pour risques et charges anticipent une dépense (sortie de trésorerie) future. </a:t>
            </a:r>
          </a:p>
        </p:txBody>
      </p:sp>
    </p:spTree>
    <p:extLst>
      <p:ext uri="{BB962C8B-B14F-4D97-AF65-F5344CB8AC3E}">
        <p14:creationId xmlns:p14="http://schemas.microsoft.com/office/powerpoint/2010/main" val="150846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97569A-F885-4B52-A9B7-56E3670F6853}" type="slidenum">
              <a:rPr lang="fr-FR" altLang="fr-FR" sz="1300" b="0" smtClean="0">
                <a:latin typeface="Times New Roman" panose="02020603050405020304" pitchFamily="18" charset="0"/>
              </a:rPr>
              <a:pPr/>
              <a:t>21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les dettes représentent les ressources apportées par les tiers,</a:t>
            </a:r>
            <a:r>
              <a:rPr lang="fr-FR" altLang="fr-FR" baseline="0" dirty="0"/>
              <a:t> soit de façon stable (emprunts bancaires), soit de façon provisoire (dettes aux tiers)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638988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CONSIGNES   : remplissez le tableau à partir des éléments du module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843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 tableau corrigé</a:t>
            </a:r>
          </a:p>
        </p:txBody>
      </p:sp>
    </p:spTree>
    <p:extLst>
      <p:ext uri="{BB962C8B-B14F-4D97-AF65-F5344CB8AC3E}">
        <p14:creationId xmlns:p14="http://schemas.microsoft.com/office/powerpoint/2010/main" val="2305257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les explications – naviguer</a:t>
            </a:r>
            <a:r>
              <a:rPr lang="fr-FR" baseline="0" dirty="0"/>
              <a:t> dans la diapositive en vous aidant des explications audio.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75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7248DB-E935-4E1D-B101-C73BBB6874CE}" type="slidenum">
              <a:rPr lang="fr-FR" altLang="fr-FR" sz="1300" b="0" smtClean="0">
                <a:latin typeface="Times New Roman" panose="02020603050405020304" pitchFamily="18" charset="0"/>
              </a:rPr>
              <a:pPr/>
              <a:t>3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S* : la </a:t>
            </a:r>
            <a:r>
              <a:rPr lang="fr-FR" altLang="fr-FR" baseline="0" dirty="0"/>
              <a:t>Durée du premier exercice comptable peut, à l’extrême, aller de quelques jours  et jusqu’à 24 mois pour rattraper l’année civile – 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64840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B0C8A-17B7-48CD-AFCD-5C9A21982B9C}" type="slidenum">
              <a:rPr lang="fr-FR" altLang="fr-FR" sz="1300" b="0" smtClean="0">
                <a:latin typeface="Times New Roman" panose="02020603050405020304" pitchFamily="18" charset="0"/>
              </a:rPr>
              <a:pPr/>
              <a:t>4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on compare</a:t>
            </a:r>
            <a:r>
              <a:rPr lang="fr-FR" altLang="fr-FR" baseline="0" dirty="0"/>
              <a:t> souvent le compte de résultat à un film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2673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F71528-8634-49D2-AF4F-24E026076962}" type="slidenum">
              <a:rPr lang="fr-FR" altLang="fr-FR" sz="1300" b="0" smtClean="0">
                <a:latin typeface="Times New Roman" panose="02020603050405020304" pitchFamily="18" charset="0"/>
              </a:rPr>
              <a:pPr/>
              <a:t>5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Le</a:t>
            </a:r>
            <a:r>
              <a:rPr lang="fr-FR" altLang="fr-FR" baseline="0" dirty="0"/>
              <a:t> compte de résultat est « découpé » en 3 grandes parties: l’exploitation, l’activité financière et l’activité exceptionnelle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60423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les postes du compte de résultat sont établis dans un ordre déterminé, que vous devez impérativement connaître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S:</a:t>
            </a:r>
            <a:r>
              <a:rPr lang="fr-FR" baseline="0" dirty="0"/>
              <a:t> pour une entreprise, il est normal que le résultat financier soit négatif: l’entreprise doit gagner de l’argent par son exploitation, et non par ses placements financiers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1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*Ne correspondant pas à l’activité normale de l’entreprise, le résultat exceptionnel n’est pas significatif. Mais il est</a:t>
            </a:r>
            <a:r>
              <a:rPr lang="fr-FR" baseline="0" dirty="0"/>
              <a:t> important de l’isoler pour mesurer son impact sur le résultat 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8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S: Voici en synthèse, l’intégralité du compte de résultat. Notez que pour que l’équilibre</a:t>
            </a:r>
            <a:r>
              <a:rPr lang="fr-FR" baseline="0" dirty="0"/>
              <a:t> des 2 colonnes soit assuré, le bénéfice apparaît du côté des charges et la perte du côté des produits. Et que, c’est soit l’un soit l’autre.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EA98-ED45-1F4B-9101-0BB224CF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D2BD0-BED6-C348-BEA8-887A368B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9B83D-F278-1C4E-878F-C75D122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DDC3-278D-9942-BE44-70099AB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26F76-F188-6D4C-84CC-E49DDB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33C7F-74A3-0F48-8C3F-5110C8E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06CB0-4742-3741-80D6-ACB313E1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E23F3-8AC3-3449-8881-8F80CCEF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62F17-EAB7-4741-9249-2FDB1B5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9997C5-053A-D743-9428-D287B9D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02B31-E649-3E4F-9770-2DF06F43A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E1B7C-098D-234F-A053-48360BDE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47CB7-734B-FA4F-9AEF-8388095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85AB-8738-9E4E-9DEB-EEB12DCF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3B5D8-94FB-164A-8914-FEFB0B9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A05B2-DDB9-E444-93E1-682F3EA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4EE9C-C9A4-F844-8543-007DA0D4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AE98E-FF50-A649-8CE2-11BEBFB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EB11D-B657-5F4D-BEEE-D56E73C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8B641-5485-0742-93BE-F5F06FFB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6A449-BF40-1F42-8F71-AC6FEB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D0ADC-B34E-B54F-9EC7-F7917EED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F14C8-F756-8841-BD3A-BF66CA1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E2C1A-2053-6E46-8043-60ED2AD2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01F03-FF7D-A440-BD6B-C6F5DA1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86ED-8EBE-964C-AC1C-DC58802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D929-8F55-7C44-AA49-7FA19A6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4E21A-047C-FE43-87AE-4A8A2D2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97A9-D7D2-664E-AF7C-89F2B0E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6F35AF-FD17-AD4C-97FE-F1D67AFA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5556C-C4C1-BA4B-9F54-F251667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6D824-9B0B-DF4D-AC3B-6FF6500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03EE0-DFA8-4941-8DC2-535DBD32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8ADB1D-A987-794D-AA95-C40118FE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AD075-E9AE-C44C-A692-FFBE398C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DC90FF-08DA-F040-AFE8-BBA68002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DAEB2A-CB2F-394F-A94C-E0C85A1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1EA48-9CE8-BC47-954D-D44AEFC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1F319F-9FBD-5C4F-9EF5-D2421D42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C5A67-5DD3-8440-9A9B-EEF5C6CB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314BA-593D-1447-B511-93D5013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C19F8-3E74-3C4A-B5DB-A44B818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E5CC1-467E-194C-9DDE-35A8D07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CE9C0-41E3-1E44-9279-B410D92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487564-1714-354F-B8F6-C874AFF6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89FEC-A896-BC4F-8CD9-C0A0BAB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52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03C4-CBD8-894B-A90B-886E593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ADE21-FE75-164B-9E5B-DD2E643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AA48D-7F8D-5049-BC0E-208437A4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FE8BF-8C69-7045-A09E-1F979B0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0C7E1-A196-4147-99C3-11937607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DF518-0836-BA44-A8AB-C7E6961F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0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EE04-EE32-AB4B-BA11-9708A00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9395E4-D4EE-BC4D-9B52-32D6A3CD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45458-792A-7C44-8359-DAEA8089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C3A1D-4EC8-D744-BEB7-A5E6ABE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45456-E437-5E4A-9BE3-40DA275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2584C-E4DC-C742-AE40-A6B10C1E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43ECEE-9AAF-4645-8467-F0F9FF4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5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AE95-BD70-144D-B262-6FFBD45F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3101"/>
            <a:ext cx="10515600" cy="508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6FAFB-7D2A-1F49-9126-E6755C76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BEAC-2360-4644-8665-20AA42F72355}" type="datetimeFigureOut">
              <a:rPr lang="fr-FR" smtClean="0"/>
              <a:pPr/>
              <a:t>20/02/2024</a:t>
            </a:fld>
            <a:endParaRPr lang="fr-FR"/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D3F34C-7D84-7344-91FB-446036CAD9E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47477" y="6254887"/>
            <a:ext cx="602062" cy="602062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56D612B3-5307-8546-90C5-1DFDBD059462}"/>
              </a:ext>
            </a:extLst>
          </p:cNvPr>
          <p:cNvSpPr/>
          <p:nvPr userDrawn="1"/>
        </p:nvSpPr>
        <p:spPr>
          <a:xfrm rot="10800000">
            <a:off x="0" y="1052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4021DA8-7015-7D49-9C0F-8515CD51BF94}"/>
              </a:ext>
            </a:extLst>
          </p:cNvPr>
          <p:cNvSpPr/>
          <p:nvPr userDrawn="1"/>
        </p:nvSpPr>
        <p:spPr>
          <a:xfrm>
            <a:off x="0" y="6336561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endance à la hausse">
            <a:extLst>
              <a:ext uri="{FF2B5EF4-FFF2-40B4-BE49-F238E27FC236}">
                <a16:creationId xmlns:a16="http://schemas.microsoft.com/office/drawing/2014/main" id="{42DC0893-9F9A-464E-A217-5FE3BFD9F0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784" y="132918"/>
            <a:ext cx="457200" cy="45720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3779473" y="6387755"/>
            <a:ext cx="30890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2000"/>
              </a:spcBef>
            </a:pPr>
            <a:r>
              <a:rPr lang="fr-FR" altLang="fr-FR" sz="1200" dirty="0"/>
              <a:t>					 </a:t>
            </a:r>
            <a:fld id="{AADC0135-FBD6-46AE-BD87-B6A29A7E0AD7}" type="slidenum">
              <a:rPr lang="fr-FR" altLang="fr-FR" sz="1200"/>
              <a:pPr algn="l">
                <a:spcBef>
                  <a:spcPct val="22000"/>
                </a:spcBef>
              </a:pPr>
              <a:t>‹N°›</a:t>
            </a:fld>
            <a:r>
              <a:rPr lang="fr-FR" altLang="fr-FR" sz="1200" dirty="0"/>
              <a:t>/24</a:t>
            </a:r>
            <a:endParaRPr lang="fr-FR" altLang="fr-FR" sz="1200" dirty="0">
              <a:solidFill>
                <a:srgbClr val="081D58"/>
              </a:solidFill>
            </a:endParaRPr>
          </a:p>
        </p:txBody>
      </p:sp>
      <p:sp>
        <p:nvSpPr>
          <p:cNvPr id="13" name="ZoneTexte 5"/>
          <p:cNvSpPr txBox="1"/>
          <p:nvPr userDrawn="1"/>
        </p:nvSpPr>
        <p:spPr>
          <a:xfrm>
            <a:off x="9962425" y="18912"/>
            <a:ext cx="218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_16088_6B1 </a:t>
            </a:r>
          </a:p>
        </p:txBody>
      </p:sp>
      <p:sp>
        <p:nvSpPr>
          <p:cNvPr id="15" name="ZoneTexte 12"/>
          <p:cNvSpPr txBox="1"/>
          <p:nvPr userDrawn="1"/>
        </p:nvSpPr>
        <p:spPr>
          <a:xfrm>
            <a:off x="42009" y="6532389"/>
            <a:ext cx="125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aseline="0" dirty="0"/>
              <a:t>Février 2024</a:t>
            </a:r>
            <a:endParaRPr lang="fr-FR" sz="1200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6498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1.m4a"/><Relationship Id="rId7" Type="http://schemas.openxmlformats.org/officeDocument/2006/relationships/notesSlide" Target="../notesSlides/notesSlide24.xml"/><Relationship Id="rId2" Type="http://schemas.microsoft.com/office/2007/relationships/media" Target="../media/media1.m4a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media2.m4a"/><Relationship Id="rId4" Type="http://schemas.microsoft.com/office/2007/relationships/media" Target="../media/media2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123457" y="3196318"/>
            <a:ext cx="8089330" cy="51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743" i="1" dirty="0">
                <a:solidFill>
                  <a:srgbClr val="000066"/>
                </a:solidFill>
              </a:rPr>
              <a:t>L’ORGANISATION DU SYSTEME COMPTABLE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19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9"/>
          <p:cNvSpPr txBox="1">
            <a:spLocks noChangeArrowheads="1"/>
          </p:cNvSpPr>
          <p:nvPr/>
        </p:nvSpPr>
        <p:spPr bwMode="auto">
          <a:xfrm>
            <a:off x="5243714" y="698047"/>
            <a:ext cx="166103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buSzTx/>
              <a:buFontTx/>
              <a:buNone/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 bilan</a:t>
            </a:r>
          </a:p>
        </p:txBody>
      </p:sp>
      <p:sp>
        <p:nvSpPr>
          <p:cNvPr id="12" name="ZoneTexte 2"/>
          <p:cNvSpPr txBox="1">
            <a:spLocks noChangeArrowheads="1"/>
          </p:cNvSpPr>
          <p:nvPr/>
        </p:nvSpPr>
        <p:spPr bwMode="auto">
          <a:xfrm>
            <a:off x="1850350" y="2008867"/>
            <a:ext cx="9008150" cy="203132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Constat du patrimoine de l’entreprise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Vrai seulement à la date d’établissement du bilan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Deux grandes masses : ACTIF et PASSIF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054679" y="909501"/>
            <a:ext cx="3396343" cy="914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ACTIF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757307" y="909501"/>
            <a:ext cx="3396343" cy="9144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PASSIF*</a:t>
            </a:r>
          </a:p>
        </p:txBody>
      </p:sp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6757307" y="2411730"/>
            <a:ext cx="3396343" cy="2975066"/>
            <a:chOff x="4032" y="1824"/>
            <a:chExt cx="2496" cy="1872"/>
          </a:xfrm>
        </p:grpSpPr>
        <p:sp>
          <p:nvSpPr>
            <p:cNvPr id="6203" name="Rectangle 6"/>
            <p:cNvSpPr>
              <a:spLocks noChangeArrowheads="1"/>
            </p:cNvSpPr>
            <p:nvPr/>
          </p:nvSpPr>
          <p:spPr bwMode="auto">
            <a:xfrm>
              <a:off x="4032" y="1824"/>
              <a:ext cx="2496" cy="187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 </a:t>
              </a:r>
            </a:p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Moyens financiers</a:t>
              </a: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(avec quoi elle a acheté</a:t>
              </a: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ce qu'elle possède) :</a:t>
              </a:r>
            </a:p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Capital</a:t>
              </a: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Réserves</a:t>
              </a: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Provisions</a:t>
              </a: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Emprunts</a:t>
              </a: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Dettes</a:t>
              </a:r>
            </a:p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</p:txBody>
        </p:sp>
        <p:sp>
          <p:nvSpPr>
            <p:cNvPr id="12347" name="Rectangle 7"/>
            <p:cNvSpPr>
              <a:spLocks noChangeArrowheads="1"/>
            </p:cNvSpPr>
            <p:nvPr/>
          </p:nvSpPr>
          <p:spPr bwMode="auto">
            <a:xfrm>
              <a:off x="4464" y="1908"/>
              <a:ext cx="1632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>
                  <a:solidFill>
                    <a:srgbClr val="000066"/>
                  </a:solidFill>
                </a:rPr>
                <a:t>RESSOURCES</a:t>
              </a:r>
            </a:p>
          </p:txBody>
        </p:sp>
      </p:grpSp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2054679" y="2411730"/>
            <a:ext cx="3396343" cy="2934245"/>
            <a:chOff x="576" y="1824"/>
            <a:chExt cx="2496" cy="1872"/>
          </a:xfrm>
        </p:grpSpPr>
        <p:sp>
          <p:nvSpPr>
            <p:cNvPr id="6201" name="Rectangle 9"/>
            <p:cNvSpPr>
              <a:spLocks noChangeArrowheads="1"/>
            </p:cNvSpPr>
            <p:nvPr/>
          </p:nvSpPr>
          <p:spPr bwMode="auto">
            <a:xfrm>
              <a:off x="576" y="1824"/>
              <a:ext cx="2496" cy="18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Ce que possède l’entreprise </a:t>
              </a: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(à quoi elle a employé </a:t>
              </a: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ses ressources) :</a:t>
              </a:r>
            </a:p>
            <a:p>
              <a:pPr algn="ctr">
                <a:defRPr/>
              </a:pPr>
              <a:endParaRPr lang="fr-FR" altLang="fr-FR" sz="1600" dirty="0">
                <a:solidFill>
                  <a:srgbClr val="000066"/>
                </a:solidFill>
              </a:endParaRPr>
            </a:p>
            <a:p>
              <a:pPr algn="ctr"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- Véhicules</a:t>
              </a: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Stocks</a:t>
              </a:r>
            </a:p>
            <a:p>
              <a:pPr marL="244916" indent="-244916" algn="ctr">
                <a:buFontTx/>
                <a:buChar char="-"/>
                <a:defRPr/>
              </a:pPr>
              <a:r>
                <a:rPr lang="fr-FR" altLang="fr-FR" sz="1600" dirty="0">
                  <a:solidFill>
                    <a:srgbClr val="000066"/>
                  </a:solidFill>
                </a:rPr>
                <a:t>Clients, </a:t>
              </a:r>
              <a:r>
                <a:rPr lang="fr-FR" altLang="fr-FR" sz="1600" dirty="0" err="1">
                  <a:solidFill>
                    <a:srgbClr val="000066"/>
                  </a:solidFill>
                </a:rPr>
                <a:t>etc</a:t>
              </a:r>
              <a:endParaRPr lang="fr-FR" altLang="fr-FR" sz="1600" dirty="0">
                <a:solidFill>
                  <a:srgbClr val="000066"/>
                </a:solidFill>
              </a:endParaRPr>
            </a:p>
          </p:txBody>
        </p:sp>
        <p:sp>
          <p:nvSpPr>
            <p:cNvPr id="12345" name="Rectangle 10"/>
            <p:cNvSpPr>
              <a:spLocks noChangeArrowheads="1"/>
            </p:cNvSpPr>
            <p:nvPr/>
          </p:nvSpPr>
          <p:spPr bwMode="auto">
            <a:xfrm>
              <a:off x="960" y="1908"/>
              <a:ext cx="1632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>
                  <a:solidFill>
                    <a:srgbClr val="000066"/>
                  </a:solidFill>
                </a:rPr>
                <a:t>EMPLOIS</a:t>
              </a:r>
            </a:p>
          </p:txBody>
        </p:sp>
      </p:grpSp>
      <p:sp>
        <p:nvSpPr>
          <p:cNvPr id="12294" name="Line 11"/>
          <p:cNvSpPr>
            <a:spLocks noChangeShapeType="1"/>
          </p:cNvSpPr>
          <p:nvPr/>
        </p:nvSpPr>
        <p:spPr bwMode="auto">
          <a:xfrm>
            <a:off x="3687536" y="1823901"/>
            <a:ext cx="0" cy="587829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>
              <a:solidFill>
                <a:srgbClr val="000066"/>
              </a:solidFill>
            </a:endParaRPr>
          </a:p>
        </p:txBody>
      </p:sp>
      <p:sp>
        <p:nvSpPr>
          <p:cNvPr id="12295" name="Line 12"/>
          <p:cNvSpPr>
            <a:spLocks noChangeShapeType="1"/>
          </p:cNvSpPr>
          <p:nvPr/>
        </p:nvSpPr>
        <p:spPr bwMode="auto">
          <a:xfrm>
            <a:off x="8455479" y="1823901"/>
            <a:ext cx="0" cy="587829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>
              <a:solidFill>
                <a:srgbClr val="000066"/>
              </a:solidFill>
            </a:endParaRPr>
          </a:p>
        </p:txBody>
      </p:sp>
      <p:grpSp>
        <p:nvGrpSpPr>
          <p:cNvPr id="12296" name="Group 13"/>
          <p:cNvGrpSpPr>
            <a:grpSpLocks/>
          </p:cNvGrpSpPr>
          <p:nvPr/>
        </p:nvGrpSpPr>
        <p:grpSpPr bwMode="auto">
          <a:xfrm>
            <a:off x="4928507" y="5603966"/>
            <a:ext cx="2416629" cy="914400"/>
            <a:chOff x="2688" y="3792"/>
            <a:chExt cx="1776" cy="672"/>
          </a:xfrm>
        </p:grpSpPr>
        <p:grpSp>
          <p:nvGrpSpPr>
            <p:cNvPr id="12298" name="Group 14"/>
            <p:cNvGrpSpPr>
              <a:grpSpLocks/>
            </p:cNvGrpSpPr>
            <p:nvPr/>
          </p:nvGrpSpPr>
          <p:grpSpPr bwMode="auto">
            <a:xfrm>
              <a:off x="2874" y="3960"/>
              <a:ext cx="1416" cy="504"/>
              <a:chOff x="2874" y="3960"/>
              <a:chExt cx="1416" cy="504"/>
            </a:xfrm>
          </p:grpSpPr>
          <p:sp>
            <p:nvSpPr>
              <p:cNvPr id="12300" name="Freeform 15"/>
              <p:cNvSpPr>
                <a:spLocks/>
              </p:cNvSpPr>
              <p:nvPr/>
            </p:nvSpPr>
            <p:spPr bwMode="auto">
              <a:xfrm>
                <a:off x="3131" y="4331"/>
                <a:ext cx="896" cy="132"/>
              </a:xfrm>
              <a:custGeom>
                <a:avLst/>
                <a:gdLst>
                  <a:gd name="T0" fmla="*/ 0 w 896"/>
                  <a:gd name="T1" fmla="*/ 132 h 132"/>
                  <a:gd name="T2" fmla="*/ 89 w 896"/>
                  <a:gd name="T3" fmla="*/ 0 h 132"/>
                  <a:gd name="T4" fmla="*/ 807 w 896"/>
                  <a:gd name="T5" fmla="*/ 0 h 132"/>
                  <a:gd name="T6" fmla="*/ 896 w 896"/>
                  <a:gd name="T7" fmla="*/ 132 h 132"/>
                  <a:gd name="T8" fmla="*/ 0 w 896"/>
                  <a:gd name="T9" fmla="*/ 132 h 132"/>
                  <a:gd name="T10" fmla="*/ 0 w 896"/>
                  <a:gd name="T11" fmla="*/ 132 h 1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6" h="132">
                    <a:moveTo>
                      <a:pt x="0" y="132"/>
                    </a:moveTo>
                    <a:lnTo>
                      <a:pt x="89" y="0"/>
                    </a:lnTo>
                    <a:lnTo>
                      <a:pt x="807" y="0"/>
                    </a:lnTo>
                    <a:lnTo>
                      <a:pt x="896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1" name="Freeform 16"/>
              <p:cNvSpPr>
                <a:spLocks/>
              </p:cNvSpPr>
              <p:nvPr/>
            </p:nvSpPr>
            <p:spPr bwMode="auto">
              <a:xfrm>
                <a:off x="3131" y="4331"/>
                <a:ext cx="89" cy="132"/>
              </a:xfrm>
              <a:custGeom>
                <a:avLst/>
                <a:gdLst>
                  <a:gd name="T0" fmla="*/ 0 w 89"/>
                  <a:gd name="T1" fmla="*/ 132 h 132"/>
                  <a:gd name="T2" fmla="*/ 89 w 89"/>
                  <a:gd name="T3" fmla="*/ 0 h 132"/>
                  <a:gd name="T4" fmla="*/ 0 w 89"/>
                  <a:gd name="T5" fmla="*/ 132 h 132"/>
                  <a:gd name="T6" fmla="*/ 0 w 89"/>
                  <a:gd name="T7" fmla="*/ 132 h 1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9" h="132">
                    <a:moveTo>
                      <a:pt x="0" y="132"/>
                    </a:moveTo>
                    <a:lnTo>
                      <a:pt x="89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2" name="Freeform 17"/>
              <p:cNvSpPr>
                <a:spLocks noEditPoints="1"/>
              </p:cNvSpPr>
              <p:nvPr/>
            </p:nvSpPr>
            <p:spPr bwMode="auto">
              <a:xfrm>
                <a:off x="3220" y="4331"/>
                <a:ext cx="718" cy="1"/>
              </a:xfrm>
              <a:custGeom>
                <a:avLst/>
                <a:gdLst>
                  <a:gd name="T0" fmla="*/ 0 w 718"/>
                  <a:gd name="T1" fmla="*/ 0 h 1"/>
                  <a:gd name="T2" fmla="*/ 718 w 718"/>
                  <a:gd name="T3" fmla="*/ 0 h 1"/>
                  <a:gd name="T4" fmla="*/ 0 w 718"/>
                  <a:gd name="T5" fmla="*/ 0 h 1"/>
                  <a:gd name="T6" fmla="*/ 0 w 718"/>
                  <a:gd name="T7" fmla="*/ 0 h 1"/>
                  <a:gd name="T8" fmla="*/ 0 w 718"/>
                  <a:gd name="T9" fmla="*/ 0 h 1"/>
                  <a:gd name="T10" fmla="*/ 0 w 718"/>
                  <a:gd name="T11" fmla="*/ 0 h 1"/>
                  <a:gd name="T12" fmla="*/ 0 w 718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8" h="1">
                    <a:moveTo>
                      <a:pt x="0" y="0"/>
                    </a:moveTo>
                    <a:lnTo>
                      <a:pt x="718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3" name="Freeform 18"/>
              <p:cNvSpPr>
                <a:spLocks noEditPoints="1"/>
              </p:cNvSpPr>
              <p:nvPr/>
            </p:nvSpPr>
            <p:spPr bwMode="auto">
              <a:xfrm>
                <a:off x="3938" y="4331"/>
                <a:ext cx="89" cy="132"/>
              </a:xfrm>
              <a:custGeom>
                <a:avLst/>
                <a:gdLst>
                  <a:gd name="T0" fmla="*/ 0 w 89"/>
                  <a:gd name="T1" fmla="*/ 0 h 132"/>
                  <a:gd name="T2" fmla="*/ 89 w 89"/>
                  <a:gd name="T3" fmla="*/ 132 h 132"/>
                  <a:gd name="T4" fmla="*/ 0 w 89"/>
                  <a:gd name="T5" fmla="*/ 0 h 132"/>
                  <a:gd name="T6" fmla="*/ 0 w 89"/>
                  <a:gd name="T7" fmla="*/ 0 h 132"/>
                  <a:gd name="T8" fmla="*/ 0 w 89"/>
                  <a:gd name="T9" fmla="*/ 0 h 132"/>
                  <a:gd name="T10" fmla="*/ 0 w 89"/>
                  <a:gd name="T11" fmla="*/ 0 h 132"/>
                  <a:gd name="T12" fmla="*/ 0 w 89"/>
                  <a:gd name="T13" fmla="*/ 0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132">
                    <a:moveTo>
                      <a:pt x="0" y="0"/>
                    </a:moveTo>
                    <a:lnTo>
                      <a:pt x="89" y="1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4" name="Freeform 19"/>
              <p:cNvSpPr>
                <a:spLocks noEditPoints="1"/>
              </p:cNvSpPr>
              <p:nvPr/>
            </p:nvSpPr>
            <p:spPr bwMode="auto">
              <a:xfrm>
                <a:off x="3131" y="4463"/>
                <a:ext cx="896" cy="1"/>
              </a:xfrm>
              <a:custGeom>
                <a:avLst/>
                <a:gdLst>
                  <a:gd name="T0" fmla="*/ 896 w 896"/>
                  <a:gd name="T1" fmla="*/ 0 h 1"/>
                  <a:gd name="T2" fmla="*/ 0 w 896"/>
                  <a:gd name="T3" fmla="*/ 0 h 1"/>
                  <a:gd name="T4" fmla="*/ 896 w 896"/>
                  <a:gd name="T5" fmla="*/ 0 h 1"/>
                  <a:gd name="T6" fmla="*/ 896 w 896"/>
                  <a:gd name="T7" fmla="*/ 0 h 1"/>
                  <a:gd name="T8" fmla="*/ 896 w 896"/>
                  <a:gd name="T9" fmla="*/ 0 h 1"/>
                  <a:gd name="T10" fmla="*/ 896 w 896"/>
                  <a:gd name="T11" fmla="*/ 0 h 1"/>
                  <a:gd name="T12" fmla="*/ 896 w 896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6" h="1">
                    <a:moveTo>
                      <a:pt x="896" y="0"/>
                    </a:moveTo>
                    <a:lnTo>
                      <a:pt x="0" y="0"/>
                    </a:lnTo>
                    <a:lnTo>
                      <a:pt x="896" y="0"/>
                    </a:lnTo>
                    <a:close/>
                    <a:moveTo>
                      <a:pt x="896" y="0"/>
                    </a:move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5" name="Freeform 20"/>
              <p:cNvSpPr>
                <a:spLocks/>
              </p:cNvSpPr>
              <p:nvPr/>
            </p:nvSpPr>
            <p:spPr bwMode="auto">
              <a:xfrm>
                <a:off x="3131" y="4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6" name="Freeform 21"/>
              <p:cNvSpPr>
                <a:spLocks/>
              </p:cNvSpPr>
              <p:nvPr/>
            </p:nvSpPr>
            <p:spPr bwMode="auto">
              <a:xfrm>
                <a:off x="3555" y="3972"/>
                <a:ext cx="60" cy="54"/>
              </a:xfrm>
              <a:custGeom>
                <a:avLst/>
                <a:gdLst>
                  <a:gd name="T0" fmla="*/ 60 w 60"/>
                  <a:gd name="T1" fmla="*/ 54 h 54"/>
                  <a:gd name="T2" fmla="*/ 30 w 60"/>
                  <a:gd name="T3" fmla="*/ 0 h 54"/>
                  <a:gd name="T4" fmla="*/ 0 w 60"/>
                  <a:gd name="T5" fmla="*/ 54 h 54"/>
                  <a:gd name="T6" fmla="*/ 60 w 60"/>
                  <a:gd name="T7" fmla="*/ 54 h 54"/>
                  <a:gd name="T8" fmla="*/ 60 w 60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4">
                    <a:moveTo>
                      <a:pt x="60" y="54"/>
                    </a:moveTo>
                    <a:lnTo>
                      <a:pt x="30" y="0"/>
                    </a:lnTo>
                    <a:lnTo>
                      <a:pt x="0" y="54"/>
                    </a:lnTo>
                    <a:lnTo>
                      <a:pt x="60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7" name="Freeform 22"/>
              <p:cNvSpPr>
                <a:spLocks/>
              </p:cNvSpPr>
              <p:nvPr/>
            </p:nvSpPr>
            <p:spPr bwMode="auto">
              <a:xfrm>
                <a:off x="3579" y="3966"/>
                <a:ext cx="42" cy="60"/>
              </a:xfrm>
              <a:custGeom>
                <a:avLst/>
                <a:gdLst>
                  <a:gd name="T0" fmla="*/ 42 w 42"/>
                  <a:gd name="T1" fmla="*/ 54 h 60"/>
                  <a:gd name="T2" fmla="*/ 12 w 42"/>
                  <a:gd name="T3" fmla="*/ 0 h 60"/>
                  <a:gd name="T4" fmla="*/ 0 w 42"/>
                  <a:gd name="T5" fmla="*/ 6 h 60"/>
                  <a:gd name="T6" fmla="*/ 30 w 42"/>
                  <a:gd name="T7" fmla="*/ 60 h 60"/>
                  <a:gd name="T8" fmla="*/ 42 w 42"/>
                  <a:gd name="T9" fmla="*/ 54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60">
                    <a:moveTo>
                      <a:pt x="42" y="54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30" y="60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8" name="Freeform 23"/>
              <p:cNvSpPr>
                <a:spLocks noEditPoints="1"/>
              </p:cNvSpPr>
              <p:nvPr/>
            </p:nvSpPr>
            <p:spPr bwMode="auto">
              <a:xfrm>
                <a:off x="3549" y="3960"/>
                <a:ext cx="42" cy="66"/>
              </a:xfrm>
              <a:custGeom>
                <a:avLst/>
                <a:gdLst>
                  <a:gd name="T0" fmla="*/ 30 w 42"/>
                  <a:gd name="T1" fmla="*/ 6 h 66"/>
                  <a:gd name="T2" fmla="*/ 0 w 42"/>
                  <a:gd name="T3" fmla="*/ 60 h 66"/>
                  <a:gd name="T4" fmla="*/ 12 w 42"/>
                  <a:gd name="T5" fmla="*/ 66 h 66"/>
                  <a:gd name="T6" fmla="*/ 42 w 42"/>
                  <a:gd name="T7" fmla="*/ 12 h 66"/>
                  <a:gd name="T8" fmla="*/ 30 w 42"/>
                  <a:gd name="T9" fmla="*/ 6 h 66"/>
                  <a:gd name="T10" fmla="*/ 42 w 42"/>
                  <a:gd name="T11" fmla="*/ 6 h 66"/>
                  <a:gd name="T12" fmla="*/ 36 w 42"/>
                  <a:gd name="T13" fmla="*/ 0 h 66"/>
                  <a:gd name="T14" fmla="*/ 30 w 42"/>
                  <a:gd name="T15" fmla="*/ 6 h 66"/>
                  <a:gd name="T16" fmla="*/ 36 w 42"/>
                  <a:gd name="T17" fmla="*/ 12 h 66"/>
                  <a:gd name="T18" fmla="*/ 42 w 42"/>
                  <a:gd name="T19" fmla="*/ 6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66">
                    <a:moveTo>
                      <a:pt x="30" y="6"/>
                    </a:moveTo>
                    <a:lnTo>
                      <a:pt x="0" y="60"/>
                    </a:lnTo>
                    <a:lnTo>
                      <a:pt x="12" y="66"/>
                    </a:lnTo>
                    <a:lnTo>
                      <a:pt x="42" y="12"/>
                    </a:lnTo>
                    <a:lnTo>
                      <a:pt x="30" y="6"/>
                    </a:lnTo>
                    <a:close/>
                    <a:moveTo>
                      <a:pt x="42" y="6"/>
                    </a:moveTo>
                    <a:lnTo>
                      <a:pt x="36" y="0"/>
                    </a:lnTo>
                    <a:lnTo>
                      <a:pt x="30" y="6"/>
                    </a:lnTo>
                    <a:lnTo>
                      <a:pt x="36" y="12"/>
                    </a:lnTo>
                    <a:lnTo>
                      <a:pt x="4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09" name="Freeform 24"/>
              <p:cNvSpPr>
                <a:spLocks noEditPoints="1"/>
              </p:cNvSpPr>
              <p:nvPr/>
            </p:nvSpPr>
            <p:spPr bwMode="auto">
              <a:xfrm>
                <a:off x="3543" y="4020"/>
                <a:ext cx="72" cy="12"/>
              </a:xfrm>
              <a:custGeom>
                <a:avLst/>
                <a:gdLst>
                  <a:gd name="T0" fmla="*/ 12 w 72"/>
                  <a:gd name="T1" fmla="*/ 12 h 12"/>
                  <a:gd name="T2" fmla="*/ 72 w 72"/>
                  <a:gd name="T3" fmla="*/ 12 h 12"/>
                  <a:gd name="T4" fmla="*/ 72 w 72"/>
                  <a:gd name="T5" fmla="*/ 0 h 12"/>
                  <a:gd name="T6" fmla="*/ 12 w 72"/>
                  <a:gd name="T7" fmla="*/ 0 h 12"/>
                  <a:gd name="T8" fmla="*/ 12 w 72"/>
                  <a:gd name="T9" fmla="*/ 12 h 12"/>
                  <a:gd name="T10" fmla="*/ 6 w 72"/>
                  <a:gd name="T11" fmla="*/ 0 h 12"/>
                  <a:gd name="T12" fmla="*/ 0 w 72"/>
                  <a:gd name="T13" fmla="*/ 12 h 12"/>
                  <a:gd name="T14" fmla="*/ 12 w 72"/>
                  <a:gd name="T15" fmla="*/ 12 h 12"/>
                  <a:gd name="T16" fmla="*/ 12 w 72"/>
                  <a:gd name="T17" fmla="*/ 6 h 12"/>
                  <a:gd name="T18" fmla="*/ 6 w 72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12">
                    <a:moveTo>
                      <a:pt x="12" y="12"/>
                    </a:moveTo>
                    <a:lnTo>
                      <a:pt x="72" y="12"/>
                    </a:lnTo>
                    <a:lnTo>
                      <a:pt x="72" y="0"/>
                    </a:lnTo>
                    <a:lnTo>
                      <a:pt x="12" y="0"/>
                    </a:lnTo>
                    <a:lnTo>
                      <a:pt x="12" y="12"/>
                    </a:lnTo>
                    <a:close/>
                    <a:moveTo>
                      <a:pt x="6" y="0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0" name="Freeform 25"/>
              <p:cNvSpPr>
                <a:spLocks/>
              </p:cNvSpPr>
              <p:nvPr/>
            </p:nvSpPr>
            <p:spPr bwMode="auto">
              <a:xfrm>
                <a:off x="3615" y="4020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12 w 12"/>
                  <a:gd name="T3" fmla="*/ 12 h 12"/>
                  <a:gd name="T4" fmla="*/ 6 w 12"/>
                  <a:gd name="T5" fmla="*/ 0 h 12"/>
                  <a:gd name="T6" fmla="*/ 0 w 12"/>
                  <a:gd name="T7" fmla="*/ 6 h 12"/>
                  <a:gd name="T8" fmla="*/ 0 w 12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lnTo>
                      <a:pt x="12" y="1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1" name="Rectangle 26"/>
              <p:cNvSpPr>
                <a:spLocks noChangeArrowheads="1"/>
              </p:cNvSpPr>
              <p:nvPr/>
            </p:nvSpPr>
            <p:spPr bwMode="auto">
              <a:xfrm>
                <a:off x="3579" y="3996"/>
                <a:ext cx="12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2" name="Rectangle 27"/>
              <p:cNvSpPr>
                <a:spLocks noChangeArrowheads="1"/>
              </p:cNvSpPr>
              <p:nvPr/>
            </p:nvSpPr>
            <p:spPr bwMode="auto">
              <a:xfrm>
                <a:off x="3101" y="4128"/>
                <a:ext cx="12" cy="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3" name="Freeform 28"/>
              <p:cNvSpPr>
                <a:spLocks noEditPoints="1"/>
              </p:cNvSpPr>
              <p:nvPr/>
            </p:nvSpPr>
            <p:spPr bwMode="auto">
              <a:xfrm>
                <a:off x="3101" y="4211"/>
                <a:ext cx="962" cy="12"/>
              </a:xfrm>
              <a:custGeom>
                <a:avLst/>
                <a:gdLst>
                  <a:gd name="T0" fmla="*/ 6 w 962"/>
                  <a:gd name="T1" fmla="*/ 12 h 12"/>
                  <a:gd name="T2" fmla="*/ 962 w 962"/>
                  <a:gd name="T3" fmla="*/ 12 h 12"/>
                  <a:gd name="T4" fmla="*/ 962 w 962"/>
                  <a:gd name="T5" fmla="*/ 0 h 12"/>
                  <a:gd name="T6" fmla="*/ 6 w 962"/>
                  <a:gd name="T7" fmla="*/ 0 h 12"/>
                  <a:gd name="T8" fmla="*/ 6 w 962"/>
                  <a:gd name="T9" fmla="*/ 12 h 12"/>
                  <a:gd name="T10" fmla="*/ 0 w 962"/>
                  <a:gd name="T11" fmla="*/ 6 h 12"/>
                  <a:gd name="T12" fmla="*/ 0 w 962"/>
                  <a:gd name="T13" fmla="*/ 12 h 12"/>
                  <a:gd name="T14" fmla="*/ 6 w 962"/>
                  <a:gd name="T15" fmla="*/ 12 h 12"/>
                  <a:gd name="T16" fmla="*/ 6 w 962"/>
                  <a:gd name="T17" fmla="*/ 6 h 12"/>
                  <a:gd name="T18" fmla="*/ 0 w 962"/>
                  <a:gd name="T19" fmla="*/ 6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2" h="12">
                    <a:moveTo>
                      <a:pt x="6" y="12"/>
                    </a:moveTo>
                    <a:lnTo>
                      <a:pt x="962" y="12"/>
                    </a:lnTo>
                    <a:lnTo>
                      <a:pt x="962" y="0"/>
                    </a:lnTo>
                    <a:lnTo>
                      <a:pt x="6" y="0"/>
                    </a:lnTo>
                    <a:lnTo>
                      <a:pt x="6" y="12"/>
                    </a:lnTo>
                    <a:close/>
                    <a:moveTo>
                      <a:pt x="0" y="6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4" name="Freeform 29"/>
              <p:cNvSpPr>
                <a:spLocks noEditPoints="1"/>
              </p:cNvSpPr>
              <p:nvPr/>
            </p:nvSpPr>
            <p:spPr bwMode="auto">
              <a:xfrm>
                <a:off x="4057" y="4128"/>
                <a:ext cx="12" cy="95"/>
              </a:xfrm>
              <a:custGeom>
                <a:avLst/>
                <a:gdLst>
                  <a:gd name="T0" fmla="*/ 12 w 12"/>
                  <a:gd name="T1" fmla="*/ 89 h 95"/>
                  <a:gd name="T2" fmla="*/ 12 w 12"/>
                  <a:gd name="T3" fmla="*/ 0 h 95"/>
                  <a:gd name="T4" fmla="*/ 0 w 12"/>
                  <a:gd name="T5" fmla="*/ 0 h 95"/>
                  <a:gd name="T6" fmla="*/ 0 w 12"/>
                  <a:gd name="T7" fmla="*/ 89 h 95"/>
                  <a:gd name="T8" fmla="*/ 12 w 12"/>
                  <a:gd name="T9" fmla="*/ 89 h 95"/>
                  <a:gd name="T10" fmla="*/ 6 w 12"/>
                  <a:gd name="T11" fmla="*/ 95 h 95"/>
                  <a:gd name="T12" fmla="*/ 12 w 12"/>
                  <a:gd name="T13" fmla="*/ 95 h 95"/>
                  <a:gd name="T14" fmla="*/ 12 w 12"/>
                  <a:gd name="T15" fmla="*/ 89 h 95"/>
                  <a:gd name="T16" fmla="*/ 6 w 12"/>
                  <a:gd name="T17" fmla="*/ 89 h 95"/>
                  <a:gd name="T18" fmla="*/ 6 w 12"/>
                  <a:gd name="T19" fmla="*/ 95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95">
                    <a:moveTo>
                      <a:pt x="12" y="89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12" y="89"/>
                    </a:lnTo>
                    <a:close/>
                    <a:moveTo>
                      <a:pt x="6" y="95"/>
                    </a:moveTo>
                    <a:lnTo>
                      <a:pt x="12" y="95"/>
                    </a:lnTo>
                    <a:lnTo>
                      <a:pt x="12" y="89"/>
                    </a:lnTo>
                    <a:lnTo>
                      <a:pt x="6" y="89"/>
                    </a:lnTo>
                    <a:lnTo>
                      <a:pt x="6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5" name="Freeform 30"/>
              <p:cNvSpPr>
                <a:spLocks/>
              </p:cNvSpPr>
              <p:nvPr/>
            </p:nvSpPr>
            <p:spPr bwMode="auto">
              <a:xfrm>
                <a:off x="3531" y="4253"/>
                <a:ext cx="96" cy="78"/>
              </a:xfrm>
              <a:custGeom>
                <a:avLst/>
                <a:gdLst>
                  <a:gd name="T0" fmla="*/ 0 w 96"/>
                  <a:gd name="T1" fmla="*/ 78 h 78"/>
                  <a:gd name="T2" fmla="*/ 0 w 96"/>
                  <a:gd name="T3" fmla="*/ 0 h 78"/>
                  <a:gd name="T4" fmla="*/ 96 w 96"/>
                  <a:gd name="T5" fmla="*/ 0 h 78"/>
                  <a:gd name="T6" fmla="*/ 96 w 96"/>
                  <a:gd name="T7" fmla="*/ 78 h 78"/>
                  <a:gd name="T8" fmla="*/ 0 w 96"/>
                  <a:gd name="T9" fmla="*/ 78 h 78"/>
                  <a:gd name="T10" fmla="*/ 0 w 96"/>
                  <a:gd name="T11" fmla="*/ 78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6" h="78">
                    <a:moveTo>
                      <a:pt x="0" y="78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6" name="Rectangle 31"/>
              <p:cNvSpPr>
                <a:spLocks noChangeArrowheads="1"/>
              </p:cNvSpPr>
              <p:nvPr/>
            </p:nvSpPr>
            <p:spPr bwMode="auto">
              <a:xfrm>
                <a:off x="3525" y="4253"/>
                <a:ext cx="18" cy="7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7" name="Freeform 32"/>
              <p:cNvSpPr>
                <a:spLocks noEditPoints="1"/>
              </p:cNvSpPr>
              <p:nvPr/>
            </p:nvSpPr>
            <p:spPr bwMode="auto">
              <a:xfrm>
                <a:off x="3525" y="4241"/>
                <a:ext cx="102" cy="18"/>
              </a:xfrm>
              <a:custGeom>
                <a:avLst/>
                <a:gdLst>
                  <a:gd name="T0" fmla="*/ 6 w 102"/>
                  <a:gd name="T1" fmla="*/ 18 h 18"/>
                  <a:gd name="T2" fmla="*/ 102 w 102"/>
                  <a:gd name="T3" fmla="*/ 18 h 18"/>
                  <a:gd name="T4" fmla="*/ 102 w 102"/>
                  <a:gd name="T5" fmla="*/ 0 h 18"/>
                  <a:gd name="T6" fmla="*/ 6 w 102"/>
                  <a:gd name="T7" fmla="*/ 0 h 18"/>
                  <a:gd name="T8" fmla="*/ 6 w 102"/>
                  <a:gd name="T9" fmla="*/ 18 h 18"/>
                  <a:gd name="T10" fmla="*/ 6 w 102"/>
                  <a:gd name="T11" fmla="*/ 0 h 18"/>
                  <a:gd name="T12" fmla="*/ 0 w 102"/>
                  <a:gd name="T13" fmla="*/ 0 h 18"/>
                  <a:gd name="T14" fmla="*/ 0 w 102"/>
                  <a:gd name="T15" fmla="*/ 12 h 18"/>
                  <a:gd name="T16" fmla="*/ 6 w 102"/>
                  <a:gd name="T17" fmla="*/ 12 h 18"/>
                  <a:gd name="T18" fmla="*/ 6 w 102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2" h="18">
                    <a:moveTo>
                      <a:pt x="6" y="18"/>
                    </a:moveTo>
                    <a:lnTo>
                      <a:pt x="102" y="18"/>
                    </a:lnTo>
                    <a:lnTo>
                      <a:pt x="102" y="0"/>
                    </a:lnTo>
                    <a:lnTo>
                      <a:pt x="6" y="0"/>
                    </a:lnTo>
                    <a:lnTo>
                      <a:pt x="6" y="18"/>
                    </a:lnTo>
                    <a:close/>
                    <a:moveTo>
                      <a:pt x="6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8" name="Freeform 33"/>
              <p:cNvSpPr>
                <a:spLocks noEditPoints="1"/>
              </p:cNvSpPr>
              <p:nvPr/>
            </p:nvSpPr>
            <p:spPr bwMode="auto">
              <a:xfrm>
                <a:off x="3615" y="4241"/>
                <a:ext cx="18" cy="90"/>
              </a:xfrm>
              <a:custGeom>
                <a:avLst/>
                <a:gdLst>
                  <a:gd name="T0" fmla="*/ 0 w 18"/>
                  <a:gd name="T1" fmla="*/ 12 h 90"/>
                  <a:gd name="T2" fmla="*/ 0 w 18"/>
                  <a:gd name="T3" fmla="*/ 90 h 90"/>
                  <a:gd name="T4" fmla="*/ 18 w 18"/>
                  <a:gd name="T5" fmla="*/ 90 h 90"/>
                  <a:gd name="T6" fmla="*/ 18 w 18"/>
                  <a:gd name="T7" fmla="*/ 12 h 90"/>
                  <a:gd name="T8" fmla="*/ 0 w 18"/>
                  <a:gd name="T9" fmla="*/ 12 h 90"/>
                  <a:gd name="T10" fmla="*/ 18 w 18"/>
                  <a:gd name="T11" fmla="*/ 12 h 90"/>
                  <a:gd name="T12" fmla="*/ 18 w 18"/>
                  <a:gd name="T13" fmla="*/ 0 h 90"/>
                  <a:gd name="T14" fmla="*/ 12 w 18"/>
                  <a:gd name="T15" fmla="*/ 0 h 90"/>
                  <a:gd name="T16" fmla="*/ 12 w 18"/>
                  <a:gd name="T17" fmla="*/ 12 h 90"/>
                  <a:gd name="T18" fmla="*/ 18 w 18"/>
                  <a:gd name="T19" fmla="*/ 12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90">
                    <a:moveTo>
                      <a:pt x="0" y="12"/>
                    </a:moveTo>
                    <a:lnTo>
                      <a:pt x="0" y="90"/>
                    </a:lnTo>
                    <a:lnTo>
                      <a:pt x="18" y="9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18" y="12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19" name="Freeform 34"/>
              <p:cNvSpPr>
                <a:spLocks noEditPoints="1"/>
              </p:cNvSpPr>
              <p:nvPr/>
            </p:nvSpPr>
            <p:spPr bwMode="auto">
              <a:xfrm>
                <a:off x="3531" y="4325"/>
                <a:ext cx="102" cy="18"/>
              </a:xfrm>
              <a:custGeom>
                <a:avLst/>
                <a:gdLst>
                  <a:gd name="T0" fmla="*/ 96 w 102"/>
                  <a:gd name="T1" fmla="*/ 0 h 18"/>
                  <a:gd name="T2" fmla="*/ 0 w 102"/>
                  <a:gd name="T3" fmla="*/ 0 h 18"/>
                  <a:gd name="T4" fmla="*/ 0 w 102"/>
                  <a:gd name="T5" fmla="*/ 18 h 18"/>
                  <a:gd name="T6" fmla="*/ 96 w 102"/>
                  <a:gd name="T7" fmla="*/ 18 h 18"/>
                  <a:gd name="T8" fmla="*/ 96 w 102"/>
                  <a:gd name="T9" fmla="*/ 0 h 18"/>
                  <a:gd name="T10" fmla="*/ 96 w 102"/>
                  <a:gd name="T11" fmla="*/ 18 h 18"/>
                  <a:gd name="T12" fmla="*/ 102 w 102"/>
                  <a:gd name="T13" fmla="*/ 18 h 18"/>
                  <a:gd name="T14" fmla="*/ 102 w 102"/>
                  <a:gd name="T15" fmla="*/ 6 h 18"/>
                  <a:gd name="T16" fmla="*/ 96 w 102"/>
                  <a:gd name="T17" fmla="*/ 6 h 18"/>
                  <a:gd name="T18" fmla="*/ 96 w 102"/>
                  <a:gd name="T19" fmla="*/ 18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2" h="18">
                    <a:moveTo>
                      <a:pt x="96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96" y="18"/>
                    </a:lnTo>
                    <a:lnTo>
                      <a:pt x="96" y="0"/>
                    </a:lnTo>
                    <a:close/>
                    <a:moveTo>
                      <a:pt x="96" y="18"/>
                    </a:moveTo>
                    <a:lnTo>
                      <a:pt x="102" y="18"/>
                    </a:lnTo>
                    <a:lnTo>
                      <a:pt x="102" y="6"/>
                    </a:lnTo>
                    <a:lnTo>
                      <a:pt x="96" y="6"/>
                    </a:lnTo>
                    <a:lnTo>
                      <a:pt x="9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0" name="Freeform 35"/>
              <p:cNvSpPr>
                <a:spLocks/>
              </p:cNvSpPr>
              <p:nvPr/>
            </p:nvSpPr>
            <p:spPr bwMode="auto">
              <a:xfrm>
                <a:off x="3818" y="4092"/>
                <a:ext cx="472" cy="41"/>
              </a:xfrm>
              <a:custGeom>
                <a:avLst/>
                <a:gdLst>
                  <a:gd name="T0" fmla="*/ 436 w 472"/>
                  <a:gd name="T1" fmla="*/ 41 h 41"/>
                  <a:gd name="T2" fmla="*/ 472 w 472"/>
                  <a:gd name="T3" fmla="*/ 0 h 41"/>
                  <a:gd name="T4" fmla="*/ 0 w 472"/>
                  <a:gd name="T5" fmla="*/ 0 h 41"/>
                  <a:gd name="T6" fmla="*/ 36 w 472"/>
                  <a:gd name="T7" fmla="*/ 41 h 41"/>
                  <a:gd name="T8" fmla="*/ 436 w 472"/>
                  <a:gd name="T9" fmla="*/ 41 h 41"/>
                  <a:gd name="T10" fmla="*/ 436 w 472"/>
                  <a:gd name="T11" fmla="*/ 41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" h="41">
                    <a:moveTo>
                      <a:pt x="436" y="41"/>
                    </a:moveTo>
                    <a:lnTo>
                      <a:pt x="472" y="0"/>
                    </a:lnTo>
                    <a:lnTo>
                      <a:pt x="0" y="0"/>
                    </a:lnTo>
                    <a:lnTo>
                      <a:pt x="36" y="41"/>
                    </a:lnTo>
                    <a:lnTo>
                      <a:pt x="436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1" name="Freeform 36"/>
              <p:cNvSpPr>
                <a:spLocks/>
              </p:cNvSpPr>
              <p:nvPr/>
            </p:nvSpPr>
            <p:spPr bwMode="auto">
              <a:xfrm>
                <a:off x="4254" y="4092"/>
                <a:ext cx="36" cy="41"/>
              </a:xfrm>
              <a:custGeom>
                <a:avLst/>
                <a:gdLst>
                  <a:gd name="T0" fmla="*/ 0 w 36"/>
                  <a:gd name="T1" fmla="*/ 41 h 41"/>
                  <a:gd name="T2" fmla="*/ 36 w 36"/>
                  <a:gd name="T3" fmla="*/ 0 h 41"/>
                  <a:gd name="T4" fmla="*/ 0 w 36"/>
                  <a:gd name="T5" fmla="*/ 41 h 41"/>
                  <a:gd name="T6" fmla="*/ 0 w 36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" h="41">
                    <a:moveTo>
                      <a:pt x="0" y="41"/>
                    </a:moveTo>
                    <a:lnTo>
                      <a:pt x="36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2" name="Freeform 37"/>
              <p:cNvSpPr>
                <a:spLocks noEditPoints="1"/>
              </p:cNvSpPr>
              <p:nvPr/>
            </p:nvSpPr>
            <p:spPr bwMode="auto">
              <a:xfrm>
                <a:off x="3818" y="4092"/>
                <a:ext cx="472" cy="1"/>
              </a:xfrm>
              <a:custGeom>
                <a:avLst/>
                <a:gdLst>
                  <a:gd name="T0" fmla="*/ 472 w 472"/>
                  <a:gd name="T1" fmla="*/ 0 h 1"/>
                  <a:gd name="T2" fmla="*/ 0 w 472"/>
                  <a:gd name="T3" fmla="*/ 0 h 1"/>
                  <a:gd name="T4" fmla="*/ 472 w 472"/>
                  <a:gd name="T5" fmla="*/ 0 h 1"/>
                  <a:gd name="T6" fmla="*/ 472 w 472"/>
                  <a:gd name="T7" fmla="*/ 0 h 1"/>
                  <a:gd name="T8" fmla="*/ 472 w 472"/>
                  <a:gd name="T9" fmla="*/ 0 h 1"/>
                  <a:gd name="T10" fmla="*/ 472 w 472"/>
                  <a:gd name="T11" fmla="*/ 0 h 1"/>
                  <a:gd name="T12" fmla="*/ 472 w 47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2" h="1">
                    <a:moveTo>
                      <a:pt x="472" y="0"/>
                    </a:moveTo>
                    <a:lnTo>
                      <a:pt x="0" y="0"/>
                    </a:lnTo>
                    <a:lnTo>
                      <a:pt x="472" y="0"/>
                    </a:lnTo>
                    <a:close/>
                    <a:moveTo>
                      <a:pt x="472" y="0"/>
                    </a:move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3" name="Freeform 38"/>
              <p:cNvSpPr>
                <a:spLocks noEditPoints="1"/>
              </p:cNvSpPr>
              <p:nvPr/>
            </p:nvSpPr>
            <p:spPr bwMode="auto">
              <a:xfrm>
                <a:off x="3818" y="4092"/>
                <a:ext cx="36" cy="41"/>
              </a:xfrm>
              <a:custGeom>
                <a:avLst/>
                <a:gdLst>
                  <a:gd name="T0" fmla="*/ 0 w 36"/>
                  <a:gd name="T1" fmla="*/ 0 h 41"/>
                  <a:gd name="T2" fmla="*/ 36 w 36"/>
                  <a:gd name="T3" fmla="*/ 41 h 41"/>
                  <a:gd name="T4" fmla="*/ 0 w 36"/>
                  <a:gd name="T5" fmla="*/ 0 h 41"/>
                  <a:gd name="T6" fmla="*/ 0 w 36"/>
                  <a:gd name="T7" fmla="*/ 0 h 41"/>
                  <a:gd name="T8" fmla="*/ 0 w 36"/>
                  <a:gd name="T9" fmla="*/ 0 h 41"/>
                  <a:gd name="T10" fmla="*/ 0 w 36"/>
                  <a:gd name="T11" fmla="*/ 0 h 41"/>
                  <a:gd name="T12" fmla="*/ 0 w 36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41">
                    <a:moveTo>
                      <a:pt x="0" y="0"/>
                    </a:moveTo>
                    <a:lnTo>
                      <a:pt x="36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4" name="Freeform 39"/>
              <p:cNvSpPr>
                <a:spLocks noEditPoints="1"/>
              </p:cNvSpPr>
              <p:nvPr/>
            </p:nvSpPr>
            <p:spPr bwMode="auto">
              <a:xfrm>
                <a:off x="3854" y="4133"/>
                <a:ext cx="400" cy="1"/>
              </a:xfrm>
              <a:custGeom>
                <a:avLst/>
                <a:gdLst>
                  <a:gd name="T0" fmla="*/ 0 w 400"/>
                  <a:gd name="T1" fmla="*/ 0 h 1"/>
                  <a:gd name="T2" fmla="*/ 400 w 400"/>
                  <a:gd name="T3" fmla="*/ 0 h 1"/>
                  <a:gd name="T4" fmla="*/ 0 w 400"/>
                  <a:gd name="T5" fmla="*/ 0 h 1"/>
                  <a:gd name="T6" fmla="*/ 0 w 400"/>
                  <a:gd name="T7" fmla="*/ 0 h 1"/>
                  <a:gd name="T8" fmla="*/ 0 w 400"/>
                  <a:gd name="T9" fmla="*/ 0 h 1"/>
                  <a:gd name="T10" fmla="*/ 0 w 400"/>
                  <a:gd name="T11" fmla="*/ 0 h 1"/>
                  <a:gd name="T12" fmla="*/ 0 w 400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00" h="1">
                    <a:moveTo>
                      <a:pt x="0" y="0"/>
                    </a:moveTo>
                    <a:lnTo>
                      <a:pt x="40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5" name="Freeform 40"/>
              <p:cNvSpPr>
                <a:spLocks/>
              </p:cNvSpPr>
              <p:nvPr/>
            </p:nvSpPr>
            <p:spPr bwMode="auto">
              <a:xfrm>
                <a:off x="4254" y="41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6" name="Freeform 41"/>
              <p:cNvSpPr>
                <a:spLocks/>
              </p:cNvSpPr>
              <p:nvPr/>
            </p:nvSpPr>
            <p:spPr bwMode="auto">
              <a:xfrm>
                <a:off x="3884" y="4032"/>
                <a:ext cx="346" cy="60"/>
              </a:xfrm>
              <a:custGeom>
                <a:avLst/>
                <a:gdLst>
                  <a:gd name="T0" fmla="*/ 346 w 346"/>
                  <a:gd name="T1" fmla="*/ 0 h 60"/>
                  <a:gd name="T2" fmla="*/ 346 w 346"/>
                  <a:gd name="T3" fmla="*/ 60 h 60"/>
                  <a:gd name="T4" fmla="*/ 0 w 346"/>
                  <a:gd name="T5" fmla="*/ 60 h 60"/>
                  <a:gd name="T6" fmla="*/ 0 w 346"/>
                  <a:gd name="T7" fmla="*/ 0 h 60"/>
                  <a:gd name="T8" fmla="*/ 346 w 346"/>
                  <a:gd name="T9" fmla="*/ 0 h 60"/>
                  <a:gd name="T10" fmla="*/ 346 w 346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6" h="60">
                    <a:moveTo>
                      <a:pt x="346" y="0"/>
                    </a:moveTo>
                    <a:lnTo>
                      <a:pt x="346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7" name="Freeform 42"/>
              <p:cNvSpPr>
                <a:spLocks/>
              </p:cNvSpPr>
              <p:nvPr/>
            </p:nvSpPr>
            <p:spPr bwMode="auto">
              <a:xfrm>
                <a:off x="4230" y="4032"/>
                <a:ext cx="1" cy="60"/>
              </a:xfrm>
              <a:custGeom>
                <a:avLst/>
                <a:gdLst>
                  <a:gd name="T0" fmla="*/ 0 w 1"/>
                  <a:gd name="T1" fmla="*/ 0 h 60"/>
                  <a:gd name="T2" fmla="*/ 0 w 1"/>
                  <a:gd name="T3" fmla="*/ 60 h 60"/>
                  <a:gd name="T4" fmla="*/ 0 w 1"/>
                  <a:gd name="T5" fmla="*/ 0 h 60"/>
                  <a:gd name="T6" fmla="*/ 0 w 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60">
                    <a:moveTo>
                      <a:pt x="0" y="0"/>
                    </a:move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8" name="Freeform 43"/>
              <p:cNvSpPr>
                <a:spLocks noEditPoints="1"/>
              </p:cNvSpPr>
              <p:nvPr/>
            </p:nvSpPr>
            <p:spPr bwMode="auto">
              <a:xfrm>
                <a:off x="3884" y="4092"/>
                <a:ext cx="346" cy="1"/>
              </a:xfrm>
              <a:custGeom>
                <a:avLst/>
                <a:gdLst>
                  <a:gd name="T0" fmla="*/ 346 w 346"/>
                  <a:gd name="T1" fmla="*/ 0 h 1"/>
                  <a:gd name="T2" fmla="*/ 0 w 346"/>
                  <a:gd name="T3" fmla="*/ 0 h 1"/>
                  <a:gd name="T4" fmla="*/ 346 w 346"/>
                  <a:gd name="T5" fmla="*/ 0 h 1"/>
                  <a:gd name="T6" fmla="*/ 346 w 346"/>
                  <a:gd name="T7" fmla="*/ 0 h 1"/>
                  <a:gd name="T8" fmla="*/ 346 w 346"/>
                  <a:gd name="T9" fmla="*/ 0 h 1"/>
                  <a:gd name="T10" fmla="*/ 346 w 346"/>
                  <a:gd name="T11" fmla="*/ 0 h 1"/>
                  <a:gd name="T12" fmla="*/ 346 w 346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1">
                    <a:moveTo>
                      <a:pt x="346" y="0"/>
                    </a:moveTo>
                    <a:lnTo>
                      <a:pt x="0" y="0"/>
                    </a:lnTo>
                    <a:lnTo>
                      <a:pt x="346" y="0"/>
                    </a:lnTo>
                    <a:close/>
                    <a:moveTo>
                      <a:pt x="346" y="0"/>
                    </a:move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29" name="Freeform 44"/>
              <p:cNvSpPr>
                <a:spLocks noEditPoints="1"/>
              </p:cNvSpPr>
              <p:nvPr/>
            </p:nvSpPr>
            <p:spPr bwMode="auto">
              <a:xfrm>
                <a:off x="3884" y="4032"/>
                <a:ext cx="1" cy="60"/>
              </a:xfrm>
              <a:custGeom>
                <a:avLst/>
                <a:gdLst>
                  <a:gd name="T0" fmla="*/ 0 w 1"/>
                  <a:gd name="T1" fmla="*/ 60 h 60"/>
                  <a:gd name="T2" fmla="*/ 0 w 1"/>
                  <a:gd name="T3" fmla="*/ 0 h 60"/>
                  <a:gd name="T4" fmla="*/ 0 w 1"/>
                  <a:gd name="T5" fmla="*/ 60 h 60"/>
                  <a:gd name="T6" fmla="*/ 0 w 1"/>
                  <a:gd name="T7" fmla="*/ 60 h 60"/>
                  <a:gd name="T8" fmla="*/ 0 w 1"/>
                  <a:gd name="T9" fmla="*/ 60 h 60"/>
                  <a:gd name="T10" fmla="*/ 0 w 1"/>
                  <a:gd name="T11" fmla="*/ 60 h 60"/>
                  <a:gd name="T12" fmla="*/ 0 w 1"/>
                  <a:gd name="T13" fmla="*/ 6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60">
                    <a:moveTo>
                      <a:pt x="0" y="60"/>
                    </a:moveTo>
                    <a:lnTo>
                      <a:pt x="0" y="0"/>
                    </a:lnTo>
                    <a:lnTo>
                      <a:pt x="0" y="60"/>
                    </a:lnTo>
                    <a:close/>
                    <a:moveTo>
                      <a:pt x="0" y="60"/>
                    </a:move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0" name="Freeform 45"/>
              <p:cNvSpPr>
                <a:spLocks noEditPoints="1"/>
              </p:cNvSpPr>
              <p:nvPr/>
            </p:nvSpPr>
            <p:spPr bwMode="auto">
              <a:xfrm>
                <a:off x="3884" y="4032"/>
                <a:ext cx="346" cy="1"/>
              </a:xfrm>
              <a:custGeom>
                <a:avLst/>
                <a:gdLst>
                  <a:gd name="T0" fmla="*/ 0 w 346"/>
                  <a:gd name="T1" fmla="*/ 0 h 1"/>
                  <a:gd name="T2" fmla="*/ 346 w 346"/>
                  <a:gd name="T3" fmla="*/ 0 h 1"/>
                  <a:gd name="T4" fmla="*/ 0 w 346"/>
                  <a:gd name="T5" fmla="*/ 0 h 1"/>
                  <a:gd name="T6" fmla="*/ 0 w 346"/>
                  <a:gd name="T7" fmla="*/ 0 h 1"/>
                  <a:gd name="T8" fmla="*/ 0 w 346"/>
                  <a:gd name="T9" fmla="*/ 0 h 1"/>
                  <a:gd name="T10" fmla="*/ 0 w 346"/>
                  <a:gd name="T11" fmla="*/ 0 h 1"/>
                  <a:gd name="T12" fmla="*/ 0 w 346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1">
                    <a:moveTo>
                      <a:pt x="0" y="0"/>
                    </a:moveTo>
                    <a:lnTo>
                      <a:pt x="346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1" name="Freeform 46"/>
              <p:cNvSpPr>
                <a:spLocks/>
              </p:cNvSpPr>
              <p:nvPr/>
            </p:nvSpPr>
            <p:spPr bwMode="auto">
              <a:xfrm>
                <a:off x="4230" y="40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2" name="Freeform 47"/>
              <p:cNvSpPr>
                <a:spLocks/>
              </p:cNvSpPr>
              <p:nvPr/>
            </p:nvSpPr>
            <p:spPr bwMode="auto">
              <a:xfrm>
                <a:off x="2874" y="4092"/>
                <a:ext cx="466" cy="41"/>
              </a:xfrm>
              <a:custGeom>
                <a:avLst/>
                <a:gdLst>
                  <a:gd name="T0" fmla="*/ 430 w 466"/>
                  <a:gd name="T1" fmla="*/ 41 h 41"/>
                  <a:gd name="T2" fmla="*/ 466 w 466"/>
                  <a:gd name="T3" fmla="*/ 0 h 41"/>
                  <a:gd name="T4" fmla="*/ 0 w 466"/>
                  <a:gd name="T5" fmla="*/ 0 h 41"/>
                  <a:gd name="T6" fmla="*/ 35 w 466"/>
                  <a:gd name="T7" fmla="*/ 41 h 41"/>
                  <a:gd name="T8" fmla="*/ 430 w 466"/>
                  <a:gd name="T9" fmla="*/ 41 h 41"/>
                  <a:gd name="T10" fmla="*/ 430 w 466"/>
                  <a:gd name="T11" fmla="*/ 41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6" h="41">
                    <a:moveTo>
                      <a:pt x="430" y="41"/>
                    </a:moveTo>
                    <a:lnTo>
                      <a:pt x="466" y="0"/>
                    </a:lnTo>
                    <a:lnTo>
                      <a:pt x="0" y="0"/>
                    </a:lnTo>
                    <a:lnTo>
                      <a:pt x="35" y="41"/>
                    </a:lnTo>
                    <a:lnTo>
                      <a:pt x="43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3" name="Freeform 48"/>
              <p:cNvSpPr>
                <a:spLocks/>
              </p:cNvSpPr>
              <p:nvPr/>
            </p:nvSpPr>
            <p:spPr bwMode="auto">
              <a:xfrm>
                <a:off x="3304" y="4092"/>
                <a:ext cx="36" cy="41"/>
              </a:xfrm>
              <a:custGeom>
                <a:avLst/>
                <a:gdLst>
                  <a:gd name="T0" fmla="*/ 0 w 36"/>
                  <a:gd name="T1" fmla="*/ 41 h 41"/>
                  <a:gd name="T2" fmla="*/ 36 w 36"/>
                  <a:gd name="T3" fmla="*/ 0 h 41"/>
                  <a:gd name="T4" fmla="*/ 0 w 36"/>
                  <a:gd name="T5" fmla="*/ 41 h 41"/>
                  <a:gd name="T6" fmla="*/ 0 w 36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" h="41">
                    <a:moveTo>
                      <a:pt x="0" y="41"/>
                    </a:moveTo>
                    <a:lnTo>
                      <a:pt x="36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4" name="Freeform 49"/>
              <p:cNvSpPr>
                <a:spLocks noEditPoints="1"/>
              </p:cNvSpPr>
              <p:nvPr/>
            </p:nvSpPr>
            <p:spPr bwMode="auto">
              <a:xfrm>
                <a:off x="2874" y="4092"/>
                <a:ext cx="466" cy="1"/>
              </a:xfrm>
              <a:custGeom>
                <a:avLst/>
                <a:gdLst>
                  <a:gd name="T0" fmla="*/ 466 w 466"/>
                  <a:gd name="T1" fmla="*/ 0 h 1"/>
                  <a:gd name="T2" fmla="*/ 0 w 466"/>
                  <a:gd name="T3" fmla="*/ 0 h 1"/>
                  <a:gd name="T4" fmla="*/ 466 w 466"/>
                  <a:gd name="T5" fmla="*/ 0 h 1"/>
                  <a:gd name="T6" fmla="*/ 466 w 466"/>
                  <a:gd name="T7" fmla="*/ 0 h 1"/>
                  <a:gd name="T8" fmla="*/ 466 w 466"/>
                  <a:gd name="T9" fmla="*/ 0 h 1"/>
                  <a:gd name="T10" fmla="*/ 466 w 466"/>
                  <a:gd name="T11" fmla="*/ 0 h 1"/>
                  <a:gd name="T12" fmla="*/ 466 w 466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66" h="1">
                    <a:moveTo>
                      <a:pt x="466" y="0"/>
                    </a:moveTo>
                    <a:lnTo>
                      <a:pt x="0" y="0"/>
                    </a:lnTo>
                    <a:lnTo>
                      <a:pt x="466" y="0"/>
                    </a:lnTo>
                    <a:close/>
                    <a:moveTo>
                      <a:pt x="466" y="0"/>
                    </a:move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5" name="Freeform 50"/>
              <p:cNvSpPr>
                <a:spLocks noEditPoints="1"/>
              </p:cNvSpPr>
              <p:nvPr/>
            </p:nvSpPr>
            <p:spPr bwMode="auto">
              <a:xfrm>
                <a:off x="2874" y="4092"/>
                <a:ext cx="35" cy="41"/>
              </a:xfrm>
              <a:custGeom>
                <a:avLst/>
                <a:gdLst>
                  <a:gd name="T0" fmla="*/ 0 w 35"/>
                  <a:gd name="T1" fmla="*/ 0 h 41"/>
                  <a:gd name="T2" fmla="*/ 35 w 35"/>
                  <a:gd name="T3" fmla="*/ 41 h 41"/>
                  <a:gd name="T4" fmla="*/ 0 w 35"/>
                  <a:gd name="T5" fmla="*/ 0 h 41"/>
                  <a:gd name="T6" fmla="*/ 0 w 35"/>
                  <a:gd name="T7" fmla="*/ 0 h 41"/>
                  <a:gd name="T8" fmla="*/ 0 w 35"/>
                  <a:gd name="T9" fmla="*/ 0 h 41"/>
                  <a:gd name="T10" fmla="*/ 0 w 35"/>
                  <a:gd name="T11" fmla="*/ 0 h 41"/>
                  <a:gd name="T12" fmla="*/ 0 w 35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5" h="41">
                    <a:moveTo>
                      <a:pt x="0" y="0"/>
                    </a:moveTo>
                    <a:lnTo>
                      <a:pt x="35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6" name="Freeform 51"/>
              <p:cNvSpPr>
                <a:spLocks noEditPoints="1"/>
              </p:cNvSpPr>
              <p:nvPr/>
            </p:nvSpPr>
            <p:spPr bwMode="auto">
              <a:xfrm>
                <a:off x="2909" y="4133"/>
                <a:ext cx="395" cy="1"/>
              </a:xfrm>
              <a:custGeom>
                <a:avLst/>
                <a:gdLst>
                  <a:gd name="T0" fmla="*/ 0 w 395"/>
                  <a:gd name="T1" fmla="*/ 0 h 1"/>
                  <a:gd name="T2" fmla="*/ 395 w 395"/>
                  <a:gd name="T3" fmla="*/ 0 h 1"/>
                  <a:gd name="T4" fmla="*/ 0 w 395"/>
                  <a:gd name="T5" fmla="*/ 0 h 1"/>
                  <a:gd name="T6" fmla="*/ 0 w 395"/>
                  <a:gd name="T7" fmla="*/ 0 h 1"/>
                  <a:gd name="T8" fmla="*/ 0 w 395"/>
                  <a:gd name="T9" fmla="*/ 0 h 1"/>
                  <a:gd name="T10" fmla="*/ 0 w 395"/>
                  <a:gd name="T11" fmla="*/ 0 h 1"/>
                  <a:gd name="T12" fmla="*/ 0 w 395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95" h="1">
                    <a:moveTo>
                      <a:pt x="0" y="0"/>
                    </a:moveTo>
                    <a:lnTo>
                      <a:pt x="395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7" name="Freeform 52"/>
              <p:cNvSpPr>
                <a:spLocks/>
              </p:cNvSpPr>
              <p:nvPr/>
            </p:nvSpPr>
            <p:spPr bwMode="auto">
              <a:xfrm>
                <a:off x="3304" y="41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8" name="Freeform 53"/>
              <p:cNvSpPr>
                <a:spLocks/>
              </p:cNvSpPr>
              <p:nvPr/>
            </p:nvSpPr>
            <p:spPr bwMode="auto">
              <a:xfrm>
                <a:off x="2939" y="4032"/>
                <a:ext cx="347" cy="60"/>
              </a:xfrm>
              <a:custGeom>
                <a:avLst/>
                <a:gdLst>
                  <a:gd name="T0" fmla="*/ 347 w 347"/>
                  <a:gd name="T1" fmla="*/ 0 h 60"/>
                  <a:gd name="T2" fmla="*/ 347 w 347"/>
                  <a:gd name="T3" fmla="*/ 60 h 60"/>
                  <a:gd name="T4" fmla="*/ 0 w 347"/>
                  <a:gd name="T5" fmla="*/ 60 h 60"/>
                  <a:gd name="T6" fmla="*/ 0 w 347"/>
                  <a:gd name="T7" fmla="*/ 0 h 60"/>
                  <a:gd name="T8" fmla="*/ 347 w 347"/>
                  <a:gd name="T9" fmla="*/ 0 h 60"/>
                  <a:gd name="T10" fmla="*/ 347 w 347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7" h="60">
                    <a:moveTo>
                      <a:pt x="347" y="0"/>
                    </a:moveTo>
                    <a:lnTo>
                      <a:pt x="347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39" name="Freeform 54"/>
              <p:cNvSpPr>
                <a:spLocks/>
              </p:cNvSpPr>
              <p:nvPr/>
            </p:nvSpPr>
            <p:spPr bwMode="auto">
              <a:xfrm>
                <a:off x="3286" y="4032"/>
                <a:ext cx="1" cy="60"/>
              </a:xfrm>
              <a:custGeom>
                <a:avLst/>
                <a:gdLst>
                  <a:gd name="T0" fmla="*/ 0 w 1"/>
                  <a:gd name="T1" fmla="*/ 0 h 60"/>
                  <a:gd name="T2" fmla="*/ 0 w 1"/>
                  <a:gd name="T3" fmla="*/ 60 h 60"/>
                  <a:gd name="T4" fmla="*/ 0 w 1"/>
                  <a:gd name="T5" fmla="*/ 0 h 60"/>
                  <a:gd name="T6" fmla="*/ 0 w 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" h="60">
                    <a:moveTo>
                      <a:pt x="0" y="0"/>
                    </a:move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40" name="Freeform 55"/>
              <p:cNvSpPr>
                <a:spLocks noEditPoints="1"/>
              </p:cNvSpPr>
              <p:nvPr/>
            </p:nvSpPr>
            <p:spPr bwMode="auto">
              <a:xfrm>
                <a:off x="2939" y="4092"/>
                <a:ext cx="347" cy="1"/>
              </a:xfrm>
              <a:custGeom>
                <a:avLst/>
                <a:gdLst>
                  <a:gd name="T0" fmla="*/ 347 w 347"/>
                  <a:gd name="T1" fmla="*/ 0 h 1"/>
                  <a:gd name="T2" fmla="*/ 0 w 347"/>
                  <a:gd name="T3" fmla="*/ 0 h 1"/>
                  <a:gd name="T4" fmla="*/ 347 w 347"/>
                  <a:gd name="T5" fmla="*/ 0 h 1"/>
                  <a:gd name="T6" fmla="*/ 347 w 347"/>
                  <a:gd name="T7" fmla="*/ 0 h 1"/>
                  <a:gd name="T8" fmla="*/ 347 w 347"/>
                  <a:gd name="T9" fmla="*/ 0 h 1"/>
                  <a:gd name="T10" fmla="*/ 347 w 347"/>
                  <a:gd name="T11" fmla="*/ 0 h 1"/>
                  <a:gd name="T12" fmla="*/ 347 w 347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7" h="1">
                    <a:moveTo>
                      <a:pt x="347" y="0"/>
                    </a:moveTo>
                    <a:lnTo>
                      <a:pt x="0" y="0"/>
                    </a:lnTo>
                    <a:lnTo>
                      <a:pt x="347" y="0"/>
                    </a:lnTo>
                    <a:close/>
                    <a:moveTo>
                      <a:pt x="347" y="0"/>
                    </a:move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41" name="Freeform 56"/>
              <p:cNvSpPr>
                <a:spLocks noEditPoints="1"/>
              </p:cNvSpPr>
              <p:nvPr/>
            </p:nvSpPr>
            <p:spPr bwMode="auto">
              <a:xfrm>
                <a:off x="2939" y="4032"/>
                <a:ext cx="1" cy="60"/>
              </a:xfrm>
              <a:custGeom>
                <a:avLst/>
                <a:gdLst>
                  <a:gd name="T0" fmla="*/ 0 w 1"/>
                  <a:gd name="T1" fmla="*/ 60 h 60"/>
                  <a:gd name="T2" fmla="*/ 0 w 1"/>
                  <a:gd name="T3" fmla="*/ 0 h 60"/>
                  <a:gd name="T4" fmla="*/ 0 w 1"/>
                  <a:gd name="T5" fmla="*/ 60 h 60"/>
                  <a:gd name="T6" fmla="*/ 0 w 1"/>
                  <a:gd name="T7" fmla="*/ 60 h 60"/>
                  <a:gd name="T8" fmla="*/ 0 w 1"/>
                  <a:gd name="T9" fmla="*/ 60 h 60"/>
                  <a:gd name="T10" fmla="*/ 0 w 1"/>
                  <a:gd name="T11" fmla="*/ 60 h 60"/>
                  <a:gd name="T12" fmla="*/ 0 w 1"/>
                  <a:gd name="T13" fmla="*/ 6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60">
                    <a:moveTo>
                      <a:pt x="0" y="60"/>
                    </a:moveTo>
                    <a:lnTo>
                      <a:pt x="0" y="0"/>
                    </a:lnTo>
                    <a:lnTo>
                      <a:pt x="0" y="60"/>
                    </a:lnTo>
                    <a:close/>
                    <a:moveTo>
                      <a:pt x="0" y="60"/>
                    </a:move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42" name="Freeform 57"/>
              <p:cNvSpPr>
                <a:spLocks noEditPoints="1"/>
              </p:cNvSpPr>
              <p:nvPr/>
            </p:nvSpPr>
            <p:spPr bwMode="auto">
              <a:xfrm>
                <a:off x="2939" y="4032"/>
                <a:ext cx="347" cy="1"/>
              </a:xfrm>
              <a:custGeom>
                <a:avLst/>
                <a:gdLst>
                  <a:gd name="T0" fmla="*/ 0 w 347"/>
                  <a:gd name="T1" fmla="*/ 0 h 1"/>
                  <a:gd name="T2" fmla="*/ 347 w 347"/>
                  <a:gd name="T3" fmla="*/ 0 h 1"/>
                  <a:gd name="T4" fmla="*/ 0 w 347"/>
                  <a:gd name="T5" fmla="*/ 0 h 1"/>
                  <a:gd name="T6" fmla="*/ 0 w 347"/>
                  <a:gd name="T7" fmla="*/ 0 h 1"/>
                  <a:gd name="T8" fmla="*/ 0 w 347"/>
                  <a:gd name="T9" fmla="*/ 0 h 1"/>
                  <a:gd name="T10" fmla="*/ 0 w 347"/>
                  <a:gd name="T11" fmla="*/ 0 h 1"/>
                  <a:gd name="T12" fmla="*/ 0 w 347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7" h="1">
                    <a:moveTo>
                      <a:pt x="0" y="0"/>
                    </a:moveTo>
                    <a:lnTo>
                      <a:pt x="347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  <p:sp>
            <p:nvSpPr>
              <p:cNvPr id="12343" name="Freeform 58"/>
              <p:cNvSpPr>
                <a:spLocks/>
              </p:cNvSpPr>
              <p:nvPr/>
            </p:nvSpPr>
            <p:spPr bwMode="auto">
              <a:xfrm>
                <a:off x="3286" y="40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sz="16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2299" name="Rectangle 59"/>
            <p:cNvSpPr>
              <a:spLocks noChangeArrowheads="1"/>
            </p:cNvSpPr>
            <p:nvPr/>
          </p:nvSpPr>
          <p:spPr bwMode="auto">
            <a:xfrm>
              <a:off x="2688" y="3792"/>
              <a:ext cx="17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>
                  <a:solidFill>
                    <a:srgbClr val="000066"/>
                  </a:solidFill>
                </a:rPr>
                <a:t>OBLIGATOIREMENT EN EQUILIBRE</a:t>
              </a:r>
            </a:p>
          </p:txBody>
        </p:sp>
      </p:grpSp>
      <p:sp>
        <p:nvSpPr>
          <p:cNvPr id="12297" name="Rectangle 60"/>
          <p:cNvSpPr>
            <a:spLocks noChangeArrowheads="1"/>
          </p:cNvSpPr>
          <p:nvPr/>
        </p:nvSpPr>
        <p:spPr bwMode="auto">
          <a:xfrm>
            <a:off x="1924050" y="376918"/>
            <a:ext cx="8229600" cy="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Bilan au 31.12.N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3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910987" y="1118508"/>
            <a:ext cx="4180114" cy="521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>
                <a:solidFill>
                  <a:srgbClr val="000066"/>
                </a:solidFill>
              </a:rPr>
              <a:t>ACTIF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091102" y="1118508"/>
            <a:ext cx="4180114" cy="521154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/>
              <a:t>PASSIF</a:t>
            </a:r>
          </a:p>
        </p:txBody>
      </p:sp>
      <p:sp>
        <p:nvSpPr>
          <p:cNvPr id="14344" name="Rectangle 24"/>
          <p:cNvSpPr>
            <a:spLocks noChangeArrowheads="1"/>
          </p:cNvSpPr>
          <p:nvPr/>
        </p:nvSpPr>
        <p:spPr bwMode="auto">
          <a:xfrm>
            <a:off x="1964871" y="352425"/>
            <a:ext cx="8229600" cy="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Grandes masses du bilan ( 1 / 3 )</a:t>
            </a:r>
          </a:p>
        </p:txBody>
      </p:sp>
      <p:sp>
        <p:nvSpPr>
          <p:cNvPr id="492578" name="Rectangle 34"/>
          <p:cNvSpPr>
            <a:spLocks noChangeArrowheads="1"/>
          </p:cNvSpPr>
          <p:nvPr/>
        </p:nvSpPr>
        <p:spPr bwMode="auto">
          <a:xfrm>
            <a:off x="1910988" y="1734911"/>
            <a:ext cx="8331654" cy="4566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6107430" y="1734912"/>
            <a:ext cx="0" cy="4567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2580" name="Rectangle 36"/>
          <p:cNvSpPr>
            <a:spLocks noChangeArrowheads="1"/>
          </p:cNvSpPr>
          <p:nvPr/>
        </p:nvSpPr>
        <p:spPr bwMode="auto">
          <a:xfrm>
            <a:off x="6107431" y="1734912"/>
            <a:ext cx="4135211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1910987" y="1734912"/>
            <a:ext cx="4196443" cy="2592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492585" name="WordArt 41"/>
          <p:cNvSpPr>
            <a:spLocks noChangeArrowheads="1" noChangeShapeType="1" noTextEdit="1"/>
          </p:cNvSpPr>
          <p:nvPr/>
        </p:nvSpPr>
        <p:spPr bwMode="auto">
          <a:xfrm>
            <a:off x="6269356" y="2167619"/>
            <a:ext cx="3849460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30196"/>
                  </a:srgbClr>
                </a:solidFill>
                <a:latin typeface="Arial Black" panose="020B0A04020102020204" pitchFamily="34" charset="0"/>
              </a:rPr>
              <a:t>CAPITAUX PROPRES</a:t>
            </a:r>
          </a:p>
        </p:txBody>
      </p:sp>
      <p:sp>
        <p:nvSpPr>
          <p:cNvPr id="492587" name="WordArt 43"/>
          <p:cNvSpPr>
            <a:spLocks noChangeArrowheads="1" noChangeShapeType="1" noTextEdit="1"/>
          </p:cNvSpPr>
          <p:nvPr/>
        </p:nvSpPr>
        <p:spPr bwMode="auto">
          <a:xfrm>
            <a:off x="6269356" y="4635954"/>
            <a:ext cx="3849460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30196"/>
                  </a:srgbClr>
                </a:solidFill>
                <a:latin typeface="Arial Black" panose="020B0A04020102020204" pitchFamily="34" charset="0"/>
              </a:rPr>
              <a:t>CAPITAUX ETRANGERS</a:t>
            </a:r>
          </a:p>
        </p:txBody>
      </p:sp>
      <p:sp>
        <p:nvSpPr>
          <p:cNvPr id="492588" name="WordArt 44"/>
          <p:cNvSpPr>
            <a:spLocks noChangeArrowheads="1" noChangeShapeType="1" noTextEdit="1"/>
          </p:cNvSpPr>
          <p:nvPr/>
        </p:nvSpPr>
        <p:spPr bwMode="auto">
          <a:xfrm>
            <a:off x="2033452" y="2661557"/>
            <a:ext cx="3849461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30196"/>
                  </a:srgbClr>
                </a:solidFill>
                <a:latin typeface="Arial Black" panose="020B0A04020102020204" pitchFamily="34" charset="0"/>
              </a:rPr>
              <a:t>IMMOBILISATIONS</a:t>
            </a:r>
          </a:p>
        </p:txBody>
      </p:sp>
      <p:sp>
        <p:nvSpPr>
          <p:cNvPr id="492589" name="WordArt 45"/>
          <p:cNvSpPr>
            <a:spLocks noChangeArrowheads="1" noChangeShapeType="1" noTextEdit="1"/>
          </p:cNvSpPr>
          <p:nvPr/>
        </p:nvSpPr>
        <p:spPr bwMode="auto">
          <a:xfrm>
            <a:off x="2072913" y="4883604"/>
            <a:ext cx="3849460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30196"/>
                  </a:srgbClr>
                </a:solidFill>
                <a:latin typeface="Arial Black" panose="020B0A04020102020204" pitchFamily="34" charset="0"/>
              </a:rPr>
              <a:t>CIRCULANT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16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728107" y="1164228"/>
            <a:ext cx="4180114" cy="521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ACTIF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908222" y="1164228"/>
            <a:ext cx="4180114" cy="521154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PASSIF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1728108" y="1689191"/>
            <a:ext cx="8331654" cy="4566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15366" name="Line 10"/>
          <p:cNvSpPr>
            <a:spLocks noChangeShapeType="1"/>
          </p:cNvSpPr>
          <p:nvPr/>
        </p:nvSpPr>
        <p:spPr bwMode="auto">
          <a:xfrm>
            <a:off x="5924550" y="1689192"/>
            <a:ext cx="0" cy="4567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5924551" y="1689192"/>
            <a:ext cx="4135211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1728107" y="1689192"/>
            <a:ext cx="4196443" cy="2592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>
              <a:solidFill>
                <a:srgbClr val="000066"/>
              </a:solidFill>
            </a:endParaRPr>
          </a:p>
        </p:txBody>
      </p:sp>
      <p:sp>
        <p:nvSpPr>
          <p:cNvPr id="15369" name="WordArt 13"/>
          <p:cNvSpPr>
            <a:spLocks noChangeArrowheads="1" noChangeShapeType="1" noTextEdit="1"/>
          </p:cNvSpPr>
          <p:nvPr/>
        </p:nvSpPr>
        <p:spPr bwMode="auto">
          <a:xfrm>
            <a:off x="6147707" y="2121899"/>
            <a:ext cx="3603171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CAPITAUX PROPRES</a:t>
            </a:r>
          </a:p>
        </p:txBody>
      </p:sp>
      <p:sp>
        <p:nvSpPr>
          <p:cNvPr id="15370" name="WordArt 14"/>
          <p:cNvSpPr>
            <a:spLocks noChangeArrowheads="1" noChangeShapeType="1" noTextEdit="1"/>
          </p:cNvSpPr>
          <p:nvPr/>
        </p:nvSpPr>
        <p:spPr bwMode="auto">
          <a:xfrm>
            <a:off x="6086476" y="4590234"/>
            <a:ext cx="3849460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CAPITAUX ETRANGERS</a:t>
            </a:r>
          </a:p>
        </p:txBody>
      </p:sp>
      <p:sp>
        <p:nvSpPr>
          <p:cNvPr id="15371" name="WordArt 15"/>
          <p:cNvSpPr>
            <a:spLocks noChangeArrowheads="1" noChangeShapeType="1" noTextEdit="1"/>
          </p:cNvSpPr>
          <p:nvPr/>
        </p:nvSpPr>
        <p:spPr bwMode="auto">
          <a:xfrm>
            <a:off x="1850572" y="2615837"/>
            <a:ext cx="3849461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IMMOBILISATIONS</a:t>
            </a:r>
          </a:p>
        </p:txBody>
      </p:sp>
      <p:sp>
        <p:nvSpPr>
          <p:cNvPr id="15372" name="WordArt 16"/>
          <p:cNvSpPr>
            <a:spLocks noChangeArrowheads="1" noChangeShapeType="1" noTextEdit="1"/>
          </p:cNvSpPr>
          <p:nvPr/>
        </p:nvSpPr>
        <p:spPr bwMode="auto">
          <a:xfrm>
            <a:off x="2198915" y="4837884"/>
            <a:ext cx="3170464" cy="4925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CIRCULANT</a:t>
            </a:r>
          </a:p>
        </p:txBody>
      </p:sp>
      <p:sp>
        <p:nvSpPr>
          <p:cNvPr id="493585" name="Text Box 17"/>
          <p:cNvSpPr txBox="1">
            <a:spLocks noChangeArrowheads="1"/>
          </p:cNvSpPr>
          <p:nvPr/>
        </p:nvSpPr>
        <p:spPr bwMode="auto">
          <a:xfrm>
            <a:off x="5924550" y="1998073"/>
            <a:ext cx="4073979" cy="4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sz="2057" dirty="0">
                <a:solidFill>
                  <a:srgbClr val="000066"/>
                </a:solidFill>
              </a:rPr>
              <a:t>Capitaux et réserves</a:t>
            </a:r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>
            <a:off x="5924551" y="2615837"/>
            <a:ext cx="41352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3587" name="Text Box 19"/>
          <p:cNvSpPr txBox="1">
            <a:spLocks noChangeArrowheads="1"/>
          </p:cNvSpPr>
          <p:nvPr/>
        </p:nvSpPr>
        <p:spPr bwMode="auto">
          <a:xfrm>
            <a:off x="5924551" y="2716530"/>
            <a:ext cx="4135211" cy="4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sz="2057" dirty="0">
                <a:solidFill>
                  <a:srgbClr val="000066"/>
                </a:solidFill>
              </a:rPr>
              <a:t>Provisions </a:t>
            </a:r>
            <a:r>
              <a:rPr lang="fr-FR" altLang="fr-FR" sz="1714" dirty="0">
                <a:solidFill>
                  <a:srgbClr val="000066"/>
                </a:solidFill>
              </a:rPr>
              <a:t>pour risques et charges</a:t>
            </a:r>
          </a:p>
        </p:txBody>
      </p:sp>
      <p:sp>
        <p:nvSpPr>
          <p:cNvPr id="493588" name="Line 20"/>
          <p:cNvSpPr>
            <a:spLocks noChangeShapeType="1"/>
          </p:cNvSpPr>
          <p:nvPr/>
        </p:nvSpPr>
        <p:spPr bwMode="auto">
          <a:xfrm>
            <a:off x="5924551" y="4836523"/>
            <a:ext cx="41352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5924550" y="3767001"/>
            <a:ext cx="4073979" cy="4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sz="2057">
                <a:solidFill>
                  <a:srgbClr val="000066"/>
                </a:solidFill>
              </a:rPr>
              <a:t>Dettes financières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5924550" y="5556341"/>
            <a:ext cx="4073979" cy="4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sz="2057">
                <a:solidFill>
                  <a:srgbClr val="000066"/>
                </a:solidFill>
              </a:rPr>
              <a:t>Dettes aux tiers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1789340" y="1826623"/>
            <a:ext cx="4073979" cy="23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057" dirty="0">
                <a:solidFill>
                  <a:srgbClr val="000066"/>
                </a:solidFill>
              </a:rPr>
              <a:t>	  Incorporelles</a:t>
            </a:r>
          </a:p>
          <a:p>
            <a:pPr algn="ctr">
              <a:spcBef>
                <a:spcPct val="50000"/>
              </a:spcBef>
            </a:pPr>
            <a:endParaRPr lang="fr-FR" altLang="fr-FR" sz="2057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r>
              <a:rPr lang="fr-FR" altLang="fr-FR" sz="2057" dirty="0">
                <a:solidFill>
                  <a:srgbClr val="000066"/>
                </a:solidFill>
              </a:rPr>
              <a:t>              Corporelles</a:t>
            </a:r>
          </a:p>
          <a:p>
            <a:pPr>
              <a:spcBef>
                <a:spcPct val="50000"/>
              </a:spcBef>
            </a:pPr>
            <a:endParaRPr lang="fr-FR" altLang="fr-FR" sz="2057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r>
              <a:rPr lang="fr-FR" altLang="fr-FR" sz="2057" dirty="0">
                <a:solidFill>
                  <a:srgbClr val="000066"/>
                </a:solidFill>
              </a:rPr>
              <a:t>	 Financières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789340" y="4836523"/>
            <a:ext cx="4073979" cy="4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057">
                <a:solidFill>
                  <a:srgbClr val="000066"/>
                </a:solidFill>
              </a:rPr>
              <a:t>	 Réalisable</a:t>
            </a:r>
          </a:p>
        </p:txBody>
      </p:sp>
      <p:sp>
        <p:nvSpPr>
          <p:cNvPr id="493593" name="Line 25"/>
          <p:cNvSpPr>
            <a:spLocks noChangeShapeType="1"/>
          </p:cNvSpPr>
          <p:nvPr/>
        </p:nvSpPr>
        <p:spPr bwMode="auto">
          <a:xfrm>
            <a:off x="1728107" y="5639344"/>
            <a:ext cx="419644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1789340" y="5741398"/>
            <a:ext cx="4073979" cy="4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057" dirty="0">
                <a:solidFill>
                  <a:srgbClr val="000066"/>
                </a:solidFill>
              </a:rPr>
              <a:t>	 Disponible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964871" y="352425"/>
            <a:ext cx="8229600" cy="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Grandes masses du bilan ( 2 / 3 )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06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979567" y="1004208"/>
            <a:ext cx="4180114" cy="521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ACTIF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59682" y="1004208"/>
            <a:ext cx="4180114" cy="521154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PASSIF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979568" y="1620611"/>
            <a:ext cx="8331654" cy="4566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176010" y="1620612"/>
            <a:ext cx="0" cy="4567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176011" y="1620612"/>
            <a:ext cx="4135211" cy="1728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979567" y="1620612"/>
            <a:ext cx="4196443" cy="2592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16397" name="WordArt 13"/>
          <p:cNvSpPr>
            <a:spLocks noChangeArrowheads="1" noChangeShapeType="1" noTextEdit="1"/>
          </p:cNvSpPr>
          <p:nvPr/>
        </p:nvSpPr>
        <p:spPr bwMode="auto">
          <a:xfrm>
            <a:off x="6399167" y="2053319"/>
            <a:ext cx="3603171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CAPITAUX PROPRES</a:t>
            </a:r>
          </a:p>
        </p:txBody>
      </p:sp>
      <p:sp>
        <p:nvSpPr>
          <p:cNvPr id="16398" name="WordArt 14"/>
          <p:cNvSpPr>
            <a:spLocks noChangeArrowheads="1" noChangeShapeType="1" noTextEdit="1"/>
          </p:cNvSpPr>
          <p:nvPr/>
        </p:nvSpPr>
        <p:spPr bwMode="auto">
          <a:xfrm>
            <a:off x="6337936" y="4521654"/>
            <a:ext cx="3849460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CAPITAUX ETRANGERS</a:t>
            </a:r>
          </a:p>
        </p:txBody>
      </p:sp>
      <p:sp>
        <p:nvSpPr>
          <p:cNvPr id="16399" name="WordArt 15"/>
          <p:cNvSpPr>
            <a:spLocks noChangeArrowheads="1" noChangeShapeType="1" noTextEdit="1"/>
          </p:cNvSpPr>
          <p:nvPr/>
        </p:nvSpPr>
        <p:spPr bwMode="auto">
          <a:xfrm>
            <a:off x="2102032" y="2547257"/>
            <a:ext cx="3849461" cy="555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IMMOBILISATIONS</a:t>
            </a:r>
          </a:p>
        </p:txBody>
      </p:sp>
      <p:sp>
        <p:nvSpPr>
          <p:cNvPr id="16400" name="WordArt 16"/>
          <p:cNvSpPr>
            <a:spLocks noChangeArrowheads="1" noChangeShapeType="1" noTextEdit="1"/>
          </p:cNvSpPr>
          <p:nvPr/>
        </p:nvSpPr>
        <p:spPr bwMode="auto">
          <a:xfrm>
            <a:off x="2450375" y="4769304"/>
            <a:ext cx="3170464" cy="4925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r-FR" sz="3086" kern="10">
                <a:solidFill>
                  <a:srgbClr val="990033">
                    <a:alpha val="14902"/>
                  </a:srgbClr>
                </a:solidFill>
                <a:latin typeface="Arial Black" panose="020B0A04020102020204" pitchFamily="34" charset="0"/>
              </a:rPr>
              <a:t>CIRCULANT</a:t>
            </a:r>
          </a:p>
        </p:txBody>
      </p:sp>
      <p:sp>
        <p:nvSpPr>
          <p:cNvPr id="494609" name="Text Box 17"/>
          <p:cNvSpPr txBox="1">
            <a:spLocks noChangeArrowheads="1"/>
          </p:cNvSpPr>
          <p:nvPr/>
        </p:nvSpPr>
        <p:spPr bwMode="auto">
          <a:xfrm>
            <a:off x="6176010" y="1683205"/>
            <a:ext cx="4073979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Capital social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Réserve légale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Autres Réserves (statutaires et libres)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Report à nouveau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Résultat de l’exercice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Provisions réglementées</a:t>
            </a:r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6176011" y="2978604"/>
            <a:ext cx="41352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4611" name="Text Box 19"/>
          <p:cNvSpPr txBox="1">
            <a:spLocks noChangeArrowheads="1"/>
          </p:cNvSpPr>
          <p:nvPr/>
        </p:nvSpPr>
        <p:spPr bwMode="auto">
          <a:xfrm>
            <a:off x="6176011" y="3039836"/>
            <a:ext cx="41352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Provisions pour risques et charges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6176011" y="4582886"/>
            <a:ext cx="41352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1979567" y="5261883"/>
            <a:ext cx="419644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sz="1543"/>
          </a:p>
        </p:txBody>
      </p:sp>
      <p:sp>
        <p:nvSpPr>
          <p:cNvPr id="494620" name="Text Box 28"/>
          <p:cNvSpPr txBox="1">
            <a:spLocks noChangeArrowheads="1"/>
          </p:cNvSpPr>
          <p:nvPr/>
        </p:nvSpPr>
        <p:spPr bwMode="auto">
          <a:xfrm>
            <a:off x="6176010" y="3609976"/>
            <a:ext cx="4073979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Emprunts long terme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court terme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Concours bancaires (découvert)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Intérêts courus</a:t>
            </a:r>
          </a:p>
        </p:txBody>
      </p:sp>
      <p:sp>
        <p:nvSpPr>
          <p:cNvPr id="494621" name="Text Box 29"/>
          <p:cNvSpPr txBox="1">
            <a:spLocks noChangeArrowheads="1"/>
          </p:cNvSpPr>
          <p:nvPr/>
        </p:nvSpPr>
        <p:spPr bwMode="auto">
          <a:xfrm>
            <a:off x="6176010" y="4738007"/>
            <a:ext cx="407397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Comptes courants d’associés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Dettes fournisseurs et effets à payer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Dettes fiscales (impôt sur le bénéfice, TVA, …)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Dettes sociales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Autres dettes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fr-FR" altLang="fr-FR" sz="1200" dirty="0">
              <a:solidFill>
                <a:srgbClr val="00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Produits constatés d’avance</a:t>
            </a:r>
          </a:p>
        </p:txBody>
      </p:sp>
      <p:sp>
        <p:nvSpPr>
          <p:cNvPr id="494622" name="Text Box 30"/>
          <p:cNvSpPr txBox="1">
            <a:spLocks noChangeArrowheads="1"/>
          </p:cNvSpPr>
          <p:nvPr/>
        </p:nvSpPr>
        <p:spPr bwMode="auto">
          <a:xfrm>
            <a:off x="2040800" y="1714501"/>
            <a:ext cx="4073979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INCORPORELLES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fonds de commerce</a:t>
            </a:r>
          </a:p>
        </p:txBody>
      </p:sp>
      <p:sp>
        <p:nvSpPr>
          <p:cNvPr id="494623" name="Text Box 31"/>
          <p:cNvSpPr txBox="1">
            <a:spLocks noChangeArrowheads="1"/>
          </p:cNvSpPr>
          <p:nvPr/>
        </p:nvSpPr>
        <p:spPr bwMode="auto">
          <a:xfrm>
            <a:off x="2040800" y="2175783"/>
            <a:ext cx="4073979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CORPORELLES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terrain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Constructions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Agencements et installations techniques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Matériels de transports et d’exploitations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Matériels et mobiliers de bureaux</a:t>
            </a:r>
          </a:p>
        </p:txBody>
      </p:sp>
      <p:sp>
        <p:nvSpPr>
          <p:cNvPr id="494624" name="Text Box 32"/>
          <p:cNvSpPr txBox="1">
            <a:spLocks noChangeArrowheads="1"/>
          </p:cNvSpPr>
          <p:nvPr/>
        </p:nvSpPr>
        <p:spPr bwMode="auto">
          <a:xfrm>
            <a:off x="2040800" y="3411311"/>
            <a:ext cx="4073979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FINANCIERES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Titres / participations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Prêts immobilisés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Dépôts et cautionnements</a:t>
            </a:r>
          </a:p>
        </p:txBody>
      </p:sp>
      <p:sp>
        <p:nvSpPr>
          <p:cNvPr id="494625" name="Text Box 33"/>
          <p:cNvSpPr txBox="1">
            <a:spLocks noChangeArrowheads="1"/>
          </p:cNvSpPr>
          <p:nvPr/>
        </p:nvSpPr>
        <p:spPr bwMode="auto">
          <a:xfrm>
            <a:off x="2040800" y="4288972"/>
            <a:ext cx="40739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STOCKS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CREANCES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créances clients et effets à recevoir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autres créances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VALEURS MOBILIERES DE PLACEMENTS</a:t>
            </a:r>
          </a:p>
        </p:txBody>
      </p:sp>
      <p:sp>
        <p:nvSpPr>
          <p:cNvPr id="494626" name="Text Box 34"/>
          <p:cNvSpPr txBox="1">
            <a:spLocks noChangeArrowheads="1"/>
          </p:cNvSpPr>
          <p:nvPr/>
        </p:nvSpPr>
        <p:spPr bwMode="auto">
          <a:xfrm>
            <a:off x="2040800" y="5385707"/>
            <a:ext cx="4073979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DISPONIBILITES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Banque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	caisse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altLang="fr-FR" sz="1200" dirty="0">
                <a:solidFill>
                  <a:srgbClr val="000066"/>
                </a:solidFill>
              </a:rPr>
              <a:t>Charges constatées d’avance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010591" y="352425"/>
            <a:ext cx="8229600" cy="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103313">
              <a:spcBef>
                <a:spcPct val="0"/>
              </a:spcBef>
            </a:pPr>
            <a:r>
              <a:rPr lang="fr-FR" altLang="fr-FR" sz="2500" b="1" dirty="0">
                <a:solidFill>
                  <a:srgbClr val="000066"/>
                </a:solidFill>
                <a:latin typeface="Arial" panose="020B0604020202020204" pitchFamily="34" charset="0"/>
              </a:rPr>
              <a:t>Grandes masses du bilan ( 3 / 3 )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62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9"/>
          <p:cNvSpPr txBox="1">
            <a:spLocks noChangeArrowheads="1"/>
          </p:cNvSpPr>
          <p:nvPr/>
        </p:nvSpPr>
        <p:spPr bwMode="auto">
          <a:xfrm>
            <a:off x="4492257" y="504312"/>
            <a:ext cx="316394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 l’actif du bilan</a:t>
            </a:r>
          </a:p>
        </p:txBody>
      </p:sp>
      <p:sp>
        <p:nvSpPr>
          <p:cNvPr id="17411" name="ZoneTexte 2"/>
          <p:cNvSpPr txBox="1">
            <a:spLocks noChangeArrowheads="1"/>
          </p:cNvSpPr>
          <p:nvPr/>
        </p:nvSpPr>
        <p:spPr bwMode="auto">
          <a:xfrm>
            <a:off x="3734264" y="1475307"/>
            <a:ext cx="440056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Deux grandes masses</a:t>
            </a:r>
          </a:p>
        </p:txBody>
      </p: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895105" y="2602633"/>
            <a:ext cx="2839160" cy="477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Actif immobilisé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8134828" y="2602633"/>
            <a:ext cx="2324675" cy="477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66"/>
            </a:solidFill>
          </a:ln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500" dirty="0">
                <a:solidFill>
                  <a:srgbClr val="000066"/>
                </a:solidFill>
              </a:rPr>
              <a:t>Actif circulant</a:t>
            </a:r>
          </a:p>
        </p:txBody>
      </p:sp>
      <p:sp>
        <p:nvSpPr>
          <p:cNvPr id="8" name="ZoneTexte 2"/>
          <p:cNvSpPr txBox="1">
            <a:spLocks noChangeArrowheads="1"/>
          </p:cNvSpPr>
          <p:nvPr/>
        </p:nvSpPr>
        <p:spPr bwMode="auto">
          <a:xfrm>
            <a:off x="279735" y="3729959"/>
            <a:ext cx="49832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</a:rPr>
              <a:t>Représente l’investissement :</a:t>
            </a:r>
            <a:br>
              <a:rPr lang="fr-FR" altLang="fr-FR" sz="2000" b="0" dirty="0">
                <a:solidFill>
                  <a:srgbClr val="000066"/>
                </a:solidFill>
              </a:rPr>
            </a:br>
            <a:endParaRPr lang="fr-FR" altLang="fr-FR" sz="2000" b="0" dirty="0">
              <a:solidFill>
                <a:srgbClr val="000066"/>
              </a:solidFill>
            </a:endParaRPr>
          </a:p>
          <a:p>
            <a:pPr marL="293900" indent="-293900">
              <a:buFont typeface="Wingdings" panose="05000000000000000000" pitchFamily="2" charset="2"/>
              <a:buChar char="Ø"/>
              <a:defRPr/>
            </a:pPr>
            <a:r>
              <a:rPr lang="fr-FR" altLang="fr-FR" sz="2000" b="0" dirty="0">
                <a:solidFill>
                  <a:srgbClr val="000066"/>
                </a:solidFill>
              </a:rPr>
              <a:t>Eléments ayant un caractère durable</a:t>
            </a:r>
          </a:p>
          <a:p>
            <a:pPr>
              <a:defRPr/>
            </a:pPr>
            <a:endParaRPr lang="fr-FR" altLang="fr-FR" sz="2000" b="0" dirty="0">
              <a:solidFill>
                <a:srgbClr val="000066"/>
              </a:solidFill>
            </a:endParaRPr>
          </a:p>
          <a:p>
            <a:pPr marL="293900" indent="-293900">
              <a:buFont typeface="Wingdings" panose="05000000000000000000" pitchFamily="2" charset="2"/>
              <a:buChar char="Ø"/>
              <a:defRPr/>
            </a:pPr>
            <a:r>
              <a:rPr lang="fr-FR" altLang="fr-FR" sz="2000" b="0" dirty="0">
                <a:solidFill>
                  <a:srgbClr val="000066"/>
                </a:solidFill>
              </a:rPr>
              <a:t>Contribuant au fonctionnement de l’entreprise </a:t>
            </a:r>
          </a:p>
        </p:txBody>
      </p:sp>
      <p:sp>
        <p:nvSpPr>
          <p:cNvPr id="9" name="ZoneTexte 2"/>
          <p:cNvSpPr txBox="1">
            <a:spLocks noChangeArrowheads="1"/>
          </p:cNvSpPr>
          <p:nvPr/>
        </p:nvSpPr>
        <p:spPr bwMode="auto">
          <a:xfrm>
            <a:off x="6480810" y="3729959"/>
            <a:ext cx="50852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</a:rPr>
              <a:t>Eléments sans caractère durable :</a:t>
            </a:r>
            <a:br>
              <a:rPr lang="fr-FR" altLang="fr-FR" sz="2000" b="0" dirty="0">
                <a:solidFill>
                  <a:srgbClr val="000066"/>
                </a:solidFill>
              </a:rPr>
            </a:br>
            <a:endParaRPr lang="fr-FR" altLang="fr-FR" sz="2000" b="0" dirty="0">
              <a:solidFill>
                <a:srgbClr val="000066"/>
              </a:solidFill>
            </a:endParaRPr>
          </a:p>
          <a:p>
            <a:pPr marL="293900" indent="-293900">
              <a:buFont typeface="Wingdings" panose="05000000000000000000" pitchFamily="2" charset="2"/>
              <a:buChar char="Ø"/>
              <a:defRPr/>
            </a:pPr>
            <a:r>
              <a:rPr lang="fr-FR" altLang="fr-FR" sz="2000" b="0" dirty="0">
                <a:solidFill>
                  <a:srgbClr val="000066"/>
                </a:solidFill>
              </a:rPr>
              <a:t>servant au fonctionnement quotidien de l’entreprise </a:t>
            </a:r>
          </a:p>
          <a:p>
            <a:pPr>
              <a:defRPr/>
            </a:pPr>
            <a:endParaRPr lang="fr-FR" altLang="fr-FR" sz="2000" b="0" dirty="0">
              <a:solidFill>
                <a:srgbClr val="000066"/>
              </a:solidFill>
            </a:endParaRPr>
          </a:p>
          <a:p>
            <a:pPr marL="293900" indent="-293900">
              <a:buFont typeface="Wingdings" panose="05000000000000000000" pitchFamily="2" charset="2"/>
              <a:buChar char="Ø"/>
              <a:defRPr/>
            </a:pPr>
            <a:r>
              <a:rPr lang="fr-FR" altLang="fr-FR" sz="2000" b="0" dirty="0">
                <a:solidFill>
                  <a:srgbClr val="000066"/>
                </a:solidFill>
              </a:rPr>
              <a:t>déterminant les disponibilités et les besoins d’exploitation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54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74" y="1393514"/>
            <a:ext cx="6001553" cy="39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Ellipse 5"/>
          <p:cNvSpPr>
            <a:spLocks noChangeArrowheads="1"/>
          </p:cNvSpPr>
          <p:nvPr/>
        </p:nvSpPr>
        <p:spPr bwMode="auto">
          <a:xfrm>
            <a:off x="251459" y="2093696"/>
            <a:ext cx="2456751" cy="1285503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000066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MONTANT BRUT</a:t>
            </a:r>
          </a:p>
          <a:p>
            <a:pPr algn="ctr"/>
            <a:r>
              <a:rPr lang="fr-FR" altLang="fr-FR" sz="1371" dirty="0">
                <a:solidFill>
                  <a:srgbClr val="000066"/>
                </a:solidFill>
              </a:rPr>
              <a:t>Valeur HT d’origine du bien</a:t>
            </a:r>
          </a:p>
        </p:txBody>
      </p:sp>
      <p:cxnSp>
        <p:nvCxnSpPr>
          <p:cNvPr id="19461" name="Connecteur droit avec flèche 9"/>
          <p:cNvCxnSpPr>
            <a:cxnSpLocks noChangeShapeType="1"/>
          </p:cNvCxnSpPr>
          <p:nvPr/>
        </p:nvCxnSpPr>
        <p:spPr bwMode="auto">
          <a:xfrm>
            <a:off x="2320290" y="3189471"/>
            <a:ext cx="4404579" cy="0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2" name="Ellipse 12"/>
          <p:cNvSpPr>
            <a:spLocks noChangeArrowheads="1"/>
          </p:cNvSpPr>
          <p:nvPr/>
        </p:nvSpPr>
        <p:spPr bwMode="auto">
          <a:xfrm>
            <a:off x="127751" y="3641289"/>
            <a:ext cx="2777490" cy="1524021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000066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AMORT DEPREC</a:t>
            </a:r>
          </a:p>
          <a:p>
            <a:pPr algn="ctr"/>
            <a:r>
              <a:rPr lang="fr-FR" altLang="fr-FR" sz="1371" dirty="0">
                <a:solidFill>
                  <a:srgbClr val="000066"/>
                </a:solidFill>
              </a:rPr>
              <a:t>Cumul des amortissements et provisions pour dépréciation*</a:t>
            </a:r>
          </a:p>
        </p:txBody>
      </p:sp>
      <p:cxnSp>
        <p:nvCxnSpPr>
          <p:cNvPr id="19463" name="Connecteur droit avec flèche 13"/>
          <p:cNvCxnSpPr>
            <a:cxnSpLocks noChangeShapeType="1"/>
          </p:cNvCxnSpPr>
          <p:nvPr/>
        </p:nvCxnSpPr>
        <p:spPr bwMode="auto">
          <a:xfrm>
            <a:off x="2905241" y="4446270"/>
            <a:ext cx="4541280" cy="0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Ellipse 16"/>
          <p:cNvSpPr>
            <a:spLocks noChangeArrowheads="1"/>
          </p:cNvSpPr>
          <p:nvPr/>
        </p:nvSpPr>
        <p:spPr bwMode="auto">
          <a:xfrm>
            <a:off x="9292590" y="4148047"/>
            <a:ext cx="2488189" cy="1305197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000066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MONTANT NET</a:t>
            </a:r>
          </a:p>
          <a:p>
            <a:pPr algn="ctr"/>
            <a:r>
              <a:rPr lang="fr-FR" altLang="fr-FR" sz="1371" dirty="0">
                <a:solidFill>
                  <a:srgbClr val="000066"/>
                </a:solidFill>
              </a:rPr>
              <a:t>= Montant brut -</a:t>
            </a:r>
          </a:p>
          <a:p>
            <a:pPr algn="ctr"/>
            <a:r>
              <a:rPr lang="fr-FR" altLang="fr-FR" sz="1371" dirty="0">
                <a:solidFill>
                  <a:srgbClr val="000066"/>
                </a:solidFill>
              </a:rPr>
              <a:t>Amortissements et/ou provisions</a:t>
            </a:r>
          </a:p>
        </p:txBody>
      </p:sp>
      <p:cxnSp>
        <p:nvCxnSpPr>
          <p:cNvPr id="19465" name="Connecteur droit avec flèche 17"/>
          <p:cNvCxnSpPr>
            <a:cxnSpLocks noChangeShapeType="1"/>
          </p:cNvCxnSpPr>
          <p:nvPr/>
        </p:nvCxnSpPr>
        <p:spPr bwMode="auto">
          <a:xfrm flipH="1">
            <a:off x="8595360" y="3131820"/>
            <a:ext cx="1051560" cy="0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Ellipse 20"/>
          <p:cNvSpPr>
            <a:spLocks noChangeArrowheads="1"/>
          </p:cNvSpPr>
          <p:nvPr/>
        </p:nvSpPr>
        <p:spPr bwMode="auto">
          <a:xfrm>
            <a:off x="9646920" y="2548702"/>
            <a:ext cx="1983074" cy="1166236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000066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714" dirty="0">
                <a:solidFill>
                  <a:srgbClr val="000066"/>
                </a:solidFill>
              </a:rPr>
              <a:t>N-1</a:t>
            </a:r>
          </a:p>
          <a:p>
            <a:pPr algn="ctr"/>
            <a:r>
              <a:rPr lang="fr-FR" altLang="fr-FR" sz="1371" dirty="0">
                <a:solidFill>
                  <a:srgbClr val="000066"/>
                </a:solidFill>
              </a:rPr>
              <a:t>Montants nets de l’année précédente</a:t>
            </a:r>
          </a:p>
        </p:txBody>
      </p:sp>
      <p:cxnSp>
        <p:nvCxnSpPr>
          <p:cNvPr id="19467" name="Connecteur droit avec flèche 21"/>
          <p:cNvCxnSpPr>
            <a:cxnSpLocks noChangeShapeType="1"/>
          </p:cNvCxnSpPr>
          <p:nvPr/>
        </p:nvCxnSpPr>
        <p:spPr bwMode="auto">
          <a:xfrm flipH="1">
            <a:off x="8092440" y="4788165"/>
            <a:ext cx="1200150" cy="12480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724275" y="435948"/>
            <a:ext cx="539686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 l’actif du bilan : 4 colonnes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39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883171" y="2608983"/>
            <a:ext cx="2749664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LES CAPITAUX PROPRES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4370036" y="2608982"/>
            <a:ext cx="4105341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LES PROVISIONS POUR</a:t>
            </a:r>
          </a:p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RISQUES ET CHARGES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9349622" y="2793647"/>
            <a:ext cx="2081019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LES DETTES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24275" y="435948"/>
            <a:ext cx="539686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Au passif du bilan</a:t>
            </a:r>
          </a:p>
        </p:txBody>
      </p:sp>
      <p:sp>
        <p:nvSpPr>
          <p:cNvPr id="8" name="ZoneTexte 2"/>
          <p:cNvSpPr txBox="1">
            <a:spLocks noChangeArrowheads="1"/>
          </p:cNvSpPr>
          <p:nvPr/>
        </p:nvSpPr>
        <p:spPr bwMode="auto">
          <a:xfrm>
            <a:off x="3734264" y="1475307"/>
            <a:ext cx="440056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Trois grandes masses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8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ZoneTexte 9"/>
          <p:cNvSpPr txBox="1">
            <a:spLocks noChangeArrowheads="1"/>
          </p:cNvSpPr>
          <p:nvPr/>
        </p:nvSpPr>
        <p:spPr bwMode="auto">
          <a:xfrm>
            <a:off x="205740" y="1147269"/>
            <a:ext cx="1186434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Ensemble</a:t>
            </a:r>
            <a:r>
              <a:rPr lang="fr-FR" altLang="fr-FR" sz="2057" b="0" dirty="0">
                <a:solidFill>
                  <a:srgbClr val="000066"/>
                </a:solidFill>
              </a:rPr>
              <a:t> </a:t>
            </a:r>
            <a:r>
              <a:rPr lang="fr-FR" altLang="fr-FR" b="0" dirty="0">
                <a:solidFill>
                  <a:srgbClr val="000066"/>
                </a:solidFill>
              </a:rPr>
              <a:t>des ressources mises ou laissées à disposition de l’entreprise par les associés :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Capital social*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Réserves (bénéfices non distribuées), etc.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Report à nouveau: tout ou partie du résultat d’exercices antérieurs en attente d’affectation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24275" y="435948"/>
            <a:ext cx="539686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Les capitaux propres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54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ZoneTexte 9"/>
          <p:cNvSpPr txBox="1">
            <a:spLocks noChangeArrowheads="1"/>
          </p:cNvSpPr>
          <p:nvPr/>
        </p:nvSpPr>
        <p:spPr bwMode="auto">
          <a:xfrm>
            <a:off x="205740" y="1147269"/>
            <a:ext cx="1186434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Les réserves sont des bénéfices non distribués.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On distingue: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les réserves légales (imposées par la loi pour les SARL, SAS et SA): minimum 5% du bénéfice net jusqu’à atteindre 10% du capital social)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les réserves statutaires: prévues par les statuts de la société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les autres réserves (ou réserves libres): décidées en AGO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24275" y="435948"/>
            <a:ext cx="5396865" cy="477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Focus sur les réserves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94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9"/>
          <p:cNvSpPr>
            <a:spLocks noChangeArrowheads="1"/>
          </p:cNvSpPr>
          <p:nvPr/>
        </p:nvSpPr>
        <p:spPr bwMode="auto">
          <a:xfrm>
            <a:off x="1638300" y="416420"/>
            <a:ext cx="9169854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altLang="fr-FR" sz="2500" b="1" dirty="0">
                <a:solidFill>
                  <a:srgbClr val="000066"/>
                </a:solidFill>
              </a:rPr>
              <a:t>Organisation du système comptable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65474" y="1421235"/>
            <a:ext cx="2286271" cy="160080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ORIGINE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  <a:p>
            <a:r>
              <a:rPr lang="fr-FR" altLang="fr-FR" sz="1600" dirty="0">
                <a:solidFill>
                  <a:srgbClr val="000066"/>
                </a:solidFill>
              </a:rPr>
              <a:t>- Factures</a:t>
            </a:r>
          </a:p>
          <a:p>
            <a:r>
              <a:rPr lang="fr-FR" altLang="fr-FR" sz="1600" dirty="0">
                <a:solidFill>
                  <a:srgbClr val="000066"/>
                </a:solidFill>
              </a:rPr>
              <a:t>- Relevés de comptes</a:t>
            </a:r>
          </a:p>
          <a:p>
            <a:r>
              <a:rPr lang="fr-FR" altLang="fr-FR" sz="1600" dirty="0">
                <a:solidFill>
                  <a:srgbClr val="000066"/>
                </a:solidFill>
              </a:rPr>
              <a:t>- Bulletin de paie</a:t>
            </a:r>
          </a:p>
          <a:p>
            <a:r>
              <a:rPr lang="fr-FR" altLang="fr-FR" sz="1600" dirty="0">
                <a:solidFill>
                  <a:srgbClr val="000066"/>
                </a:solidFill>
              </a:rPr>
              <a:t>- Chèques …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542255" y="1421236"/>
            <a:ext cx="1956772" cy="160080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 marL="93663" indent="-93663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	JOURNAL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  <a:p>
            <a:r>
              <a:rPr lang="fr-FR" altLang="fr-FR" sz="1600" dirty="0">
                <a:solidFill>
                  <a:srgbClr val="000066"/>
                </a:solidFill>
              </a:rPr>
              <a:t>- Enregistrement</a:t>
            </a:r>
            <a:br>
              <a:rPr lang="fr-FR" altLang="fr-FR" sz="1600" dirty="0">
                <a:solidFill>
                  <a:srgbClr val="000066"/>
                </a:solidFill>
              </a:rPr>
            </a:br>
            <a:r>
              <a:rPr lang="fr-FR" altLang="fr-FR" sz="1600" dirty="0">
                <a:solidFill>
                  <a:srgbClr val="000066"/>
                </a:solidFill>
              </a:rPr>
              <a:t>au jour le jour</a:t>
            </a:r>
            <a:br>
              <a:rPr lang="fr-FR" altLang="fr-FR" sz="1600" dirty="0">
                <a:solidFill>
                  <a:srgbClr val="000066"/>
                </a:solidFill>
              </a:rPr>
            </a:br>
            <a:r>
              <a:rPr lang="fr-FR" altLang="fr-FR" sz="1600" dirty="0">
                <a:solidFill>
                  <a:srgbClr val="000066"/>
                </a:solidFill>
              </a:rPr>
              <a:t>des opérations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49448" y="1421236"/>
            <a:ext cx="2213802" cy="160080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 marL="93663" indent="-93663"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	GRAND LIVRE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  <a:p>
            <a:r>
              <a:rPr lang="fr-FR" altLang="fr-FR" sz="1600" dirty="0">
                <a:solidFill>
                  <a:srgbClr val="000066"/>
                </a:solidFill>
              </a:rPr>
              <a:t>- Regroupement des</a:t>
            </a:r>
            <a:br>
              <a:rPr lang="fr-FR" altLang="fr-FR" sz="1600" dirty="0">
                <a:solidFill>
                  <a:srgbClr val="000066"/>
                </a:solidFill>
              </a:rPr>
            </a:br>
            <a:r>
              <a:rPr lang="fr-FR" altLang="fr-FR" sz="1600" dirty="0">
                <a:solidFill>
                  <a:srgbClr val="000066"/>
                </a:solidFill>
              </a:rPr>
              <a:t>opérations du</a:t>
            </a:r>
            <a:br>
              <a:rPr lang="fr-FR" altLang="fr-FR" sz="1600" dirty="0">
                <a:solidFill>
                  <a:srgbClr val="000066"/>
                </a:solidFill>
              </a:rPr>
            </a:br>
            <a:r>
              <a:rPr lang="fr-FR" altLang="fr-FR" sz="1600" dirty="0">
                <a:solidFill>
                  <a:srgbClr val="000066"/>
                </a:solidFill>
              </a:rPr>
              <a:t>journal par nature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9271667" y="1421235"/>
            <a:ext cx="2306032" cy="160080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 marL="93663" indent="-93663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	BALANCE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  <a:p>
            <a:r>
              <a:rPr lang="fr-FR" altLang="fr-FR" sz="1600" dirty="0">
                <a:solidFill>
                  <a:srgbClr val="000066"/>
                </a:solidFill>
              </a:rPr>
              <a:t>- Vérification</a:t>
            </a:r>
            <a:br>
              <a:rPr lang="fr-FR" altLang="fr-FR" sz="1600" dirty="0">
                <a:solidFill>
                  <a:srgbClr val="000066"/>
                </a:solidFill>
              </a:rPr>
            </a:br>
            <a:r>
              <a:rPr lang="fr-FR" altLang="fr-FR" sz="1600" dirty="0">
                <a:solidFill>
                  <a:srgbClr val="000066"/>
                </a:solidFill>
              </a:rPr>
              <a:t>arithmétique des</a:t>
            </a:r>
            <a:br>
              <a:rPr lang="fr-FR" altLang="fr-FR" sz="1600" dirty="0">
                <a:solidFill>
                  <a:srgbClr val="000066"/>
                </a:solidFill>
              </a:rPr>
            </a:br>
            <a:r>
              <a:rPr lang="fr-FR" altLang="fr-FR" sz="1600" dirty="0">
                <a:solidFill>
                  <a:srgbClr val="000066"/>
                </a:solidFill>
              </a:rPr>
              <a:t>comptes (équilibre)</a:t>
            </a:r>
          </a:p>
          <a:p>
            <a:endParaRPr lang="fr-FR" altLang="fr-FR" sz="1600" dirty="0">
              <a:solidFill>
                <a:srgbClr val="000066"/>
              </a:solidFill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5499027" y="2074379"/>
            <a:ext cx="650421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>
              <a:solidFill>
                <a:srgbClr val="000066"/>
              </a:solidFill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8490887" y="2159397"/>
            <a:ext cx="653143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>
              <a:solidFill>
                <a:srgbClr val="000066"/>
              </a:solidFill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253972" y="3060530"/>
            <a:ext cx="2977963" cy="3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600">
                <a:solidFill>
                  <a:srgbClr val="000066"/>
                </a:solidFill>
              </a:rPr>
              <a:t>DOCUMENTS DE SYNTHÈSE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820428" y="2246392"/>
            <a:ext cx="653143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>
              <a:solidFill>
                <a:srgbClr val="000066"/>
              </a:solidFill>
            </a:endParaRPr>
          </a:p>
        </p:txBody>
      </p: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7130005" y="3517545"/>
            <a:ext cx="2721428" cy="2996294"/>
            <a:chOff x="561" y="1830"/>
            <a:chExt cx="2000" cy="2202"/>
          </a:xfrm>
        </p:grpSpPr>
        <p:sp>
          <p:nvSpPr>
            <p:cNvPr id="6168" name="Line 12"/>
            <p:cNvSpPr>
              <a:spLocks noChangeShapeType="1"/>
            </p:cNvSpPr>
            <p:nvPr/>
          </p:nvSpPr>
          <p:spPr bwMode="auto">
            <a:xfrm>
              <a:off x="561" y="1830"/>
              <a:ext cx="450" cy="576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 sz="1600">
                <a:solidFill>
                  <a:srgbClr val="000066"/>
                </a:solidFill>
              </a:endParaRPr>
            </a:p>
          </p:txBody>
        </p:sp>
        <p:sp>
          <p:nvSpPr>
            <p:cNvPr id="6169" name="Text Box 13"/>
            <p:cNvSpPr txBox="1">
              <a:spLocks noChangeArrowheads="1"/>
            </p:cNvSpPr>
            <p:nvPr/>
          </p:nvSpPr>
          <p:spPr bwMode="auto">
            <a:xfrm>
              <a:off x="606" y="2526"/>
              <a:ext cx="1955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REGROUPEMENT DES</a:t>
              </a:r>
            </a:p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COMPTES DE SITUATION</a:t>
              </a:r>
            </a:p>
          </p:txBody>
        </p:sp>
        <p:sp>
          <p:nvSpPr>
            <p:cNvPr id="6170" name="Line 14"/>
            <p:cNvSpPr>
              <a:spLocks noChangeShapeType="1"/>
            </p:cNvSpPr>
            <p:nvPr/>
          </p:nvSpPr>
          <p:spPr bwMode="auto">
            <a:xfrm rot="5400000">
              <a:off x="1440" y="3072"/>
              <a:ext cx="288" cy="0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 sz="1600">
                <a:solidFill>
                  <a:srgbClr val="000066"/>
                </a:solidFill>
              </a:endParaRPr>
            </a:p>
          </p:txBody>
        </p:sp>
        <p:sp>
          <p:nvSpPr>
            <p:cNvPr id="6171" name="Rectangle 15"/>
            <p:cNvSpPr>
              <a:spLocks noChangeArrowheads="1"/>
            </p:cNvSpPr>
            <p:nvPr/>
          </p:nvSpPr>
          <p:spPr bwMode="auto">
            <a:xfrm>
              <a:off x="816" y="3312"/>
              <a:ext cx="15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>
                  <a:solidFill>
                    <a:srgbClr val="000066"/>
                  </a:solidFill>
                </a:rPr>
                <a:t>BILAN</a:t>
              </a:r>
            </a:p>
          </p:txBody>
        </p:sp>
        <p:sp>
          <p:nvSpPr>
            <p:cNvPr id="6172" name="Rectangle 16"/>
            <p:cNvSpPr>
              <a:spLocks noChangeArrowheads="1"/>
            </p:cNvSpPr>
            <p:nvPr/>
          </p:nvSpPr>
          <p:spPr bwMode="auto">
            <a:xfrm>
              <a:off x="816" y="355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>
                  <a:solidFill>
                    <a:srgbClr val="000066"/>
                  </a:solidFill>
                </a:rPr>
                <a:t>ACTIF</a:t>
              </a:r>
            </a:p>
          </p:txBody>
        </p:sp>
        <p:sp>
          <p:nvSpPr>
            <p:cNvPr id="6173" name="Rectangle 17"/>
            <p:cNvSpPr>
              <a:spLocks noChangeArrowheads="1"/>
            </p:cNvSpPr>
            <p:nvPr/>
          </p:nvSpPr>
          <p:spPr bwMode="auto">
            <a:xfrm>
              <a:off x="1584" y="355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PASSIF</a:t>
              </a:r>
            </a:p>
          </p:txBody>
        </p:sp>
        <p:sp>
          <p:nvSpPr>
            <p:cNvPr id="6174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r-FR" altLang="fr-FR" sz="1600">
                <a:solidFill>
                  <a:srgbClr val="000066"/>
                </a:solidFill>
              </a:endParaRPr>
            </a:p>
          </p:txBody>
        </p:sp>
        <p:sp>
          <p:nvSpPr>
            <p:cNvPr id="6175" name="Rectangle 19"/>
            <p:cNvSpPr>
              <a:spLocks noChangeArrowheads="1"/>
            </p:cNvSpPr>
            <p:nvPr/>
          </p:nvSpPr>
          <p:spPr bwMode="auto">
            <a:xfrm>
              <a:off x="1584" y="379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>
                  <a:solidFill>
                    <a:srgbClr val="000066"/>
                  </a:solidFill>
                </a:rPr>
                <a:t>Bénéfice</a:t>
              </a:r>
            </a:p>
          </p:txBody>
        </p:sp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1119159" y="3504341"/>
            <a:ext cx="3370385" cy="2943036"/>
            <a:chOff x="4560" y="1989"/>
            <a:chExt cx="2001" cy="2043"/>
          </a:xfrm>
        </p:grpSpPr>
        <p:sp>
          <p:nvSpPr>
            <p:cNvPr id="6160" name="Text Box 21"/>
            <p:cNvSpPr txBox="1">
              <a:spLocks noChangeArrowheads="1"/>
            </p:cNvSpPr>
            <p:nvPr/>
          </p:nvSpPr>
          <p:spPr bwMode="auto">
            <a:xfrm>
              <a:off x="4615" y="2538"/>
              <a:ext cx="1481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REGROUPEMENT DES</a:t>
              </a:r>
            </a:p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COMPTES DE GESTION</a:t>
              </a:r>
            </a:p>
          </p:txBody>
        </p:sp>
        <p:sp>
          <p:nvSpPr>
            <p:cNvPr id="6161" name="Line 22"/>
            <p:cNvSpPr>
              <a:spLocks noChangeShapeType="1"/>
            </p:cNvSpPr>
            <p:nvPr/>
          </p:nvSpPr>
          <p:spPr bwMode="auto">
            <a:xfrm flipH="1">
              <a:off x="6057" y="1989"/>
              <a:ext cx="504" cy="376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solidFill>
                  <a:srgbClr val="000066"/>
                </a:solidFill>
              </a:endParaRPr>
            </a:p>
          </p:txBody>
        </p:sp>
        <p:sp>
          <p:nvSpPr>
            <p:cNvPr id="6162" name="Line 23"/>
            <p:cNvSpPr>
              <a:spLocks noChangeShapeType="1"/>
            </p:cNvSpPr>
            <p:nvPr/>
          </p:nvSpPr>
          <p:spPr bwMode="auto">
            <a:xfrm rot="5400000">
              <a:off x="5222" y="3124"/>
              <a:ext cx="288" cy="0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solidFill>
                  <a:srgbClr val="000066"/>
                </a:solidFill>
              </a:endParaRPr>
            </a:p>
          </p:txBody>
        </p:sp>
        <p:sp>
          <p:nvSpPr>
            <p:cNvPr id="6163" name="Rectangle 24"/>
            <p:cNvSpPr>
              <a:spLocks noChangeArrowheads="1"/>
            </p:cNvSpPr>
            <p:nvPr/>
          </p:nvSpPr>
          <p:spPr bwMode="auto">
            <a:xfrm>
              <a:off x="4560" y="3312"/>
              <a:ext cx="15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COMPTE DE RESULTAT</a:t>
              </a:r>
            </a:p>
          </p:txBody>
        </p:sp>
        <p:sp>
          <p:nvSpPr>
            <p:cNvPr id="6164" name="Rectangle 25"/>
            <p:cNvSpPr>
              <a:spLocks noChangeArrowheads="1"/>
            </p:cNvSpPr>
            <p:nvPr/>
          </p:nvSpPr>
          <p:spPr bwMode="auto">
            <a:xfrm>
              <a:off x="4560" y="355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CHARGES</a:t>
              </a:r>
            </a:p>
          </p:txBody>
        </p:sp>
        <p:sp>
          <p:nvSpPr>
            <p:cNvPr id="6165" name="Rectangle 26"/>
            <p:cNvSpPr>
              <a:spLocks noChangeArrowheads="1"/>
            </p:cNvSpPr>
            <p:nvPr/>
          </p:nvSpPr>
          <p:spPr bwMode="auto">
            <a:xfrm>
              <a:off x="5328" y="355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PRODUITS</a:t>
              </a:r>
            </a:p>
          </p:txBody>
        </p:sp>
        <p:sp>
          <p:nvSpPr>
            <p:cNvPr id="6166" name="Rectangle 27"/>
            <p:cNvSpPr>
              <a:spLocks noChangeArrowheads="1"/>
            </p:cNvSpPr>
            <p:nvPr/>
          </p:nvSpPr>
          <p:spPr bwMode="auto">
            <a:xfrm>
              <a:off x="5328" y="379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600">
                <a:solidFill>
                  <a:srgbClr val="000066"/>
                </a:solidFill>
              </a:endParaRPr>
            </a:p>
          </p:txBody>
        </p:sp>
        <p:sp>
          <p:nvSpPr>
            <p:cNvPr id="6167" name="Rectangle 28"/>
            <p:cNvSpPr>
              <a:spLocks noChangeArrowheads="1"/>
            </p:cNvSpPr>
            <p:nvPr/>
          </p:nvSpPr>
          <p:spPr bwMode="auto">
            <a:xfrm>
              <a:off x="4560" y="3792"/>
              <a:ext cx="768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600" dirty="0">
                  <a:solidFill>
                    <a:srgbClr val="000066"/>
                  </a:solidFill>
                </a:rPr>
                <a:t>Bénéfice</a:t>
              </a:r>
            </a:p>
          </p:txBody>
        </p:sp>
      </p:grpSp>
      <p:sp>
        <p:nvSpPr>
          <p:cNvPr id="57" name="Line 34"/>
          <p:cNvSpPr>
            <a:spLocks noChangeShapeType="1"/>
          </p:cNvSpPr>
          <p:nvPr/>
        </p:nvSpPr>
        <p:spPr bwMode="auto">
          <a:xfrm>
            <a:off x="5652221" y="3549378"/>
            <a:ext cx="0" cy="936171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>
              <a:solidFill>
                <a:srgbClr val="000066"/>
              </a:solidFill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975831" y="4859124"/>
            <a:ext cx="1696811" cy="1306286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 marL="93663" indent="-93663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4075" algn="ct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>
                <a:solidFill>
                  <a:srgbClr val="000066"/>
                </a:solidFill>
              </a:rPr>
              <a:t>	ANNEXES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1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ZoneTexte 9"/>
          <p:cNvSpPr txBox="1">
            <a:spLocks noChangeArrowheads="1"/>
          </p:cNvSpPr>
          <p:nvPr/>
        </p:nvSpPr>
        <p:spPr bwMode="auto">
          <a:xfrm>
            <a:off x="356756" y="3517169"/>
            <a:ext cx="1134986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800" b="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dirty="0"/>
              <a:t>Destinées à couvrir des risques et / ou charges à venir 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Provision pour grosse réparation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Provision prud’homale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Provision pour congés payés.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968753" y="633076"/>
            <a:ext cx="6203893" cy="477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Focus sur les provisions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929739" y="3124410"/>
            <a:ext cx="620389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Les provisions pour risques et charges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968753" y="1459845"/>
            <a:ext cx="620389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Les provisions réglementées</a:t>
            </a:r>
          </a:p>
        </p:txBody>
      </p:sp>
      <p:sp>
        <p:nvSpPr>
          <p:cNvPr id="6" name="ZoneTexte 9"/>
          <p:cNvSpPr txBox="1">
            <a:spLocks noChangeArrowheads="1"/>
          </p:cNvSpPr>
          <p:nvPr/>
        </p:nvSpPr>
        <p:spPr bwMode="auto">
          <a:xfrm>
            <a:off x="356756" y="1754228"/>
            <a:ext cx="11349860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342900" indent="-342900">
              <a:buFont typeface="Arial" panose="020B0604020202020204" pitchFamily="34" charset="0"/>
              <a:buChar char="•"/>
              <a:defRPr sz="2800" b="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dirty="0"/>
              <a:t>Constituées lorsque l’entreprise décide de recourir au système des amortissements dérogatoires</a:t>
            </a:r>
            <a:endParaRPr lang="fr-FR" altLang="fr-FR" b="0" dirty="0">
              <a:solidFill>
                <a:srgbClr val="0000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16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ZoneTexte 16"/>
          <p:cNvSpPr txBox="1">
            <a:spLocks noChangeArrowheads="1"/>
          </p:cNvSpPr>
          <p:nvPr/>
        </p:nvSpPr>
        <p:spPr bwMode="auto">
          <a:xfrm>
            <a:off x="459804" y="1319454"/>
            <a:ext cx="84449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Ensemble des dettes contractées par l’entreprise</a:t>
            </a:r>
          </a:p>
        </p:txBody>
      </p:sp>
      <p:sp>
        <p:nvSpPr>
          <p:cNvPr id="27658" name="ZoneTexte 19"/>
          <p:cNvSpPr txBox="1">
            <a:spLocks noChangeArrowheads="1"/>
          </p:cNvSpPr>
          <p:nvPr/>
        </p:nvSpPr>
        <p:spPr bwMode="auto">
          <a:xfrm>
            <a:off x="459804" y="2168064"/>
            <a:ext cx="901400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Dettes financières :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Emprunts à court, moyen et long termes</a:t>
            </a:r>
          </a:p>
          <a:p>
            <a:pPr marL="12001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Découverts bancaires (crédit à très court terme)</a:t>
            </a:r>
          </a:p>
        </p:txBody>
      </p:sp>
      <p:sp>
        <p:nvSpPr>
          <p:cNvPr id="27656" name="ZoneTexte 22"/>
          <p:cNvSpPr txBox="1">
            <a:spLocks noChangeArrowheads="1"/>
          </p:cNvSpPr>
          <p:nvPr/>
        </p:nvSpPr>
        <p:spPr bwMode="auto">
          <a:xfrm>
            <a:off x="459804" y="4783255"/>
            <a:ext cx="82012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fr-FR" b="0" dirty="0">
                <a:solidFill>
                  <a:srgbClr val="000066"/>
                </a:solidFill>
              </a:rPr>
              <a:t>Dettes aux tiers :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fr-FR" altLang="fr-FR" b="0" dirty="0">
                <a:solidFill>
                  <a:srgbClr val="000066"/>
                </a:solidFill>
              </a:rPr>
              <a:t>Ce que l’entreprise doit payer à court terme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34840" y="479578"/>
            <a:ext cx="336042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Les dettes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9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211784" y="488757"/>
          <a:ext cx="6659416" cy="5770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19796">
                  <a:extLst>
                    <a:ext uri="{9D8B030D-6E8A-4147-A177-3AD203B41FA5}">
                      <a16:colId xmlns:a16="http://schemas.microsoft.com/office/drawing/2014/main" val="561647609"/>
                    </a:ext>
                  </a:extLst>
                </a:gridCol>
                <a:gridCol w="789030">
                  <a:extLst>
                    <a:ext uri="{9D8B030D-6E8A-4147-A177-3AD203B41FA5}">
                      <a16:colId xmlns:a16="http://schemas.microsoft.com/office/drawing/2014/main" val="44851685"/>
                    </a:ext>
                  </a:extLst>
                </a:gridCol>
                <a:gridCol w="1044702">
                  <a:extLst>
                    <a:ext uri="{9D8B030D-6E8A-4147-A177-3AD203B41FA5}">
                      <a16:colId xmlns:a16="http://schemas.microsoft.com/office/drawing/2014/main" val="2455420505"/>
                    </a:ext>
                  </a:extLst>
                </a:gridCol>
                <a:gridCol w="1246900">
                  <a:extLst>
                    <a:ext uri="{9D8B030D-6E8A-4147-A177-3AD203B41FA5}">
                      <a16:colId xmlns:a16="http://schemas.microsoft.com/office/drawing/2014/main" val="3631752960"/>
                    </a:ext>
                  </a:extLst>
                </a:gridCol>
                <a:gridCol w="1258988">
                  <a:extLst>
                    <a:ext uri="{9D8B030D-6E8A-4147-A177-3AD203B41FA5}">
                      <a16:colId xmlns:a16="http://schemas.microsoft.com/office/drawing/2014/main" val="396124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Immobilisations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Réserves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Dettes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3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Disponibilités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Gasoil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Agios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1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Dotation</a:t>
                      </a:r>
                      <a:r>
                        <a:rPr lang="fr-FR" sz="1600" baseline="0" dirty="0"/>
                        <a:t> aux amortissements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9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Cumul d’amortissement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Découverts autorisés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Tva facturées aux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Tva fournisseurs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6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véhicule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8856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66618" y="1551709"/>
            <a:ext cx="217978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CONSIGNES</a:t>
            </a:r>
            <a:r>
              <a:rPr kumimoji="0" lang="fr-F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: remplissez le tableau à partir des éléments du module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7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12402"/>
              </p:ext>
            </p:extLst>
          </p:nvPr>
        </p:nvGraphicFramePr>
        <p:xfrm>
          <a:off x="591128" y="193193"/>
          <a:ext cx="7176654" cy="5770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3201">
                  <a:extLst>
                    <a:ext uri="{9D8B030D-6E8A-4147-A177-3AD203B41FA5}">
                      <a16:colId xmlns:a16="http://schemas.microsoft.com/office/drawing/2014/main" val="561647609"/>
                    </a:ext>
                  </a:extLst>
                </a:gridCol>
                <a:gridCol w="975853">
                  <a:extLst>
                    <a:ext uri="{9D8B030D-6E8A-4147-A177-3AD203B41FA5}">
                      <a16:colId xmlns:a16="http://schemas.microsoft.com/office/drawing/2014/main" val="44851685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455420505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3631752960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396124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4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Immobilisations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Réserves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Dettes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3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Disponibilités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4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Gasoil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Agios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1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Dotation</a:t>
                      </a:r>
                      <a:r>
                        <a:rPr lang="fr-FR" sz="1600" baseline="0" dirty="0"/>
                        <a:t> aux amortissements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9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Cumul d’amortissement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Découverts autorisés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Tva facturées aux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Tva payées aux  fournisseurs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6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véhicule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8856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19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3472878" y="3431730"/>
            <a:ext cx="208691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46" name="Argent liquide"/>
          <p:cNvSpPr/>
          <p:nvPr/>
        </p:nvSpPr>
        <p:spPr>
          <a:xfrm>
            <a:off x="3749830" y="3983615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47" name="Rectangle"/>
          <p:cNvSpPr/>
          <p:nvPr/>
        </p:nvSpPr>
        <p:spPr>
          <a:xfrm>
            <a:off x="1320850" y="352616"/>
            <a:ext cx="2110270" cy="57666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48" name="Rectangle"/>
          <p:cNvSpPr/>
          <p:nvPr/>
        </p:nvSpPr>
        <p:spPr>
          <a:xfrm>
            <a:off x="3468355" y="352616"/>
            <a:ext cx="2070729" cy="57666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49" name="Rectangle"/>
          <p:cNvSpPr/>
          <p:nvPr/>
        </p:nvSpPr>
        <p:spPr>
          <a:xfrm>
            <a:off x="1320850" y="972652"/>
            <a:ext cx="2110270" cy="14776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3452175" y="981855"/>
            <a:ext cx="2103090" cy="14592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1332530" y="4754584"/>
            <a:ext cx="2089217" cy="1629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1333191" y="3433235"/>
            <a:ext cx="2085588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3468355" y="4754584"/>
            <a:ext cx="2095956" cy="1629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4" name="Ce que je possède"/>
          <p:cNvSpPr txBox="1"/>
          <p:nvPr/>
        </p:nvSpPr>
        <p:spPr>
          <a:xfrm>
            <a:off x="1470628" y="3829494"/>
            <a:ext cx="1835940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Ce que je possède </a:t>
            </a:r>
          </a:p>
        </p:txBody>
      </p:sp>
      <p:sp>
        <p:nvSpPr>
          <p:cNvPr id="155" name="Ce que j’encaisse"/>
          <p:cNvSpPr txBox="1"/>
          <p:nvPr/>
        </p:nvSpPr>
        <p:spPr>
          <a:xfrm>
            <a:off x="3651383" y="984792"/>
            <a:ext cx="1729900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Ce que j’encaisse </a:t>
            </a:r>
          </a:p>
        </p:txBody>
      </p:sp>
      <p:sp>
        <p:nvSpPr>
          <p:cNvPr id="156" name="Ce que je doit"/>
          <p:cNvSpPr txBox="1"/>
          <p:nvPr/>
        </p:nvSpPr>
        <p:spPr>
          <a:xfrm>
            <a:off x="3797048" y="4824198"/>
            <a:ext cx="145808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Ce que je </a:t>
            </a:r>
            <a:r>
              <a:rPr dirty="0" err="1"/>
              <a:t>doi</a:t>
            </a:r>
            <a:r>
              <a:rPr lang="fr-FR" dirty="0"/>
              <a:t>s</a:t>
            </a:r>
            <a:r>
              <a:rPr dirty="0"/>
              <a:t> </a:t>
            </a:r>
          </a:p>
        </p:txBody>
      </p:sp>
      <p:sp>
        <p:nvSpPr>
          <p:cNvPr id="157" name="Liquidité"/>
          <p:cNvSpPr txBox="1"/>
          <p:nvPr/>
        </p:nvSpPr>
        <p:spPr>
          <a:xfrm>
            <a:off x="3468355" y="3477078"/>
            <a:ext cx="220175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fr-FR" dirty="0"/>
              <a:t>Capitaux permanents</a:t>
            </a:r>
            <a:r>
              <a:rPr dirty="0"/>
              <a:t>  </a:t>
            </a:r>
          </a:p>
        </p:txBody>
      </p:sp>
      <p:sp>
        <p:nvSpPr>
          <p:cNvPr id="158" name="Ce que paie"/>
          <p:cNvSpPr txBox="1"/>
          <p:nvPr/>
        </p:nvSpPr>
        <p:spPr>
          <a:xfrm>
            <a:off x="1766312" y="1061060"/>
            <a:ext cx="147251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Ce que </a:t>
            </a:r>
            <a:r>
              <a:rPr lang="fr-FR" dirty="0"/>
              <a:t>je </a:t>
            </a:r>
            <a:r>
              <a:rPr dirty="0" err="1"/>
              <a:t>paie</a:t>
            </a:r>
            <a:r>
              <a:rPr dirty="0"/>
              <a:t> </a:t>
            </a:r>
          </a:p>
        </p:txBody>
      </p:sp>
      <p:sp>
        <p:nvSpPr>
          <p:cNvPr id="159" name="Ce que j’ai"/>
          <p:cNvSpPr txBox="1"/>
          <p:nvPr/>
        </p:nvSpPr>
        <p:spPr>
          <a:xfrm>
            <a:off x="1821844" y="4824198"/>
            <a:ext cx="110828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Ce que j’ai </a:t>
            </a:r>
          </a:p>
        </p:txBody>
      </p:sp>
      <p:sp>
        <p:nvSpPr>
          <p:cNvPr id="160" name="Ce que l’on me doit"/>
          <p:cNvSpPr txBox="1"/>
          <p:nvPr/>
        </p:nvSpPr>
        <p:spPr>
          <a:xfrm>
            <a:off x="1400084" y="5522181"/>
            <a:ext cx="1951803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Ce que l’on me doit </a:t>
            </a:r>
          </a:p>
        </p:txBody>
      </p:sp>
      <p:sp>
        <p:nvSpPr>
          <p:cNvPr id="161" name="Charges"/>
          <p:cNvSpPr txBox="1"/>
          <p:nvPr/>
        </p:nvSpPr>
        <p:spPr>
          <a:xfrm>
            <a:off x="1990559" y="474405"/>
            <a:ext cx="890368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Charges </a:t>
            </a:r>
          </a:p>
        </p:txBody>
      </p:sp>
      <p:sp>
        <p:nvSpPr>
          <p:cNvPr id="162" name="Produits"/>
          <p:cNvSpPr txBox="1"/>
          <p:nvPr/>
        </p:nvSpPr>
        <p:spPr>
          <a:xfrm>
            <a:off x="3970680" y="474405"/>
            <a:ext cx="87247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Produits</a:t>
            </a:r>
            <a:endParaRPr dirty="0"/>
          </a:p>
        </p:txBody>
      </p:sp>
      <p:sp>
        <p:nvSpPr>
          <p:cNvPr id="163" name="Rectangle"/>
          <p:cNvSpPr/>
          <p:nvPr/>
        </p:nvSpPr>
        <p:spPr>
          <a:xfrm>
            <a:off x="1320850" y="2802113"/>
            <a:ext cx="2110270" cy="57666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3461198" y="2802113"/>
            <a:ext cx="2110270" cy="57666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5" name="Actif"/>
          <p:cNvSpPr txBox="1"/>
          <p:nvPr/>
        </p:nvSpPr>
        <p:spPr>
          <a:xfrm>
            <a:off x="2170995" y="2890487"/>
            <a:ext cx="53187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Actif</a:t>
            </a:r>
          </a:p>
        </p:txBody>
      </p:sp>
      <p:sp>
        <p:nvSpPr>
          <p:cNvPr id="166" name="Passif"/>
          <p:cNvSpPr txBox="1"/>
          <p:nvPr/>
        </p:nvSpPr>
        <p:spPr>
          <a:xfrm>
            <a:off x="4143470" y="2890487"/>
            <a:ext cx="679546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Passif </a:t>
            </a:r>
          </a:p>
        </p:txBody>
      </p:sp>
      <p:sp>
        <p:nvSpPr>
          <p:cNvPr id="167" name="Graphique linéaire"/>
          <p:cNvSpPr/>
          <p:nvPr/>
        </p:nvSpPr>
        <p:spPr>
          <a:xfrm>
            <a:off x="4082332" y="1288363"/>
            <a:ext cx="654146" cy="652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8" name="Document approuvé"/>
          <p:cNvSpPr/>
          <p:nvPr/>
        </p:nvSpPr>
        <p:spPr>
          <a:xfrm>
            <a:off x="2203139" y="1373391"/>
            <a:ext cx="484772" cy="627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3" y="21600"/>
                  <a:pt x="21599" y="21528"/>
                  <a:pt x="21599" y="21438"/>
                </a:cubicBezTo>
                <a:lnTo>
                  <a:pt x="21599" y="5895"/>
                </a:lnTo>
                <a:cubicBezTo>
                  <a:pt x="21600" y="5863"/>
                  <a:pt x="21564" y="5837"/>
                  <a:pt x="21522" y="5837"/>
                </a:cubicBezTo>
                <a:lnTo>
                  <a:pt x="14254" y="5837"/>
                </a:lnTo>
                <a:cubicBezTo>
                  <a:pt x="14137" y="5837"/>
                  <a:pt x="14043" y="5765"/>
                  <a:pt x="14043" y="5674"/>
                </a:cubicBezTo>
                <a:lnTo>
                  <a:pt x="14043" y="58"/>
                </a:lnTo>
                <a:cubicBezTo>
                  <a:pt x="14043" y="26"/>
                  <a:pt x="14009" y="0"/>
                  <a:pt x="13968" y="0"/>
                </a:cubicBezTo>
                <a:lnTo>
                  <a:pt x="213" y="0"/>
                </a:lnTo>
                <a:close/>
                <a:moveTo>
                  <a:pt x="15017" y="86"/>
                </a:moveTo>
                <a:cubicBezTo>
                  <a:pt x="14991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5" y="5120"/>
                  <a:pt x="15182" y="5120"/>
                </a:cubicBezTo>
                <a:lnTo>
                  <a:pt x="21418" y="5120"/>
                </a:lnTo>
                <a:cubicBezTo>
                  <a:pt x="21485" y="5120"/>
                  <a:pt x="21518" y="5058"/>
                  <a:pt x="21471" y="5021"/>
                </a:cubicBezTo>
                <a:lnTo>
                  <a:pt x="15100" y="99"/>
                </a:lnTo>
                <a:cubicBezTo>
                  <a:pt x="15076" y="81"/>
                  <a:pt x="15044" y="78"/>
                  <a:pt x="15017" y="86"/>
                </a:cubicBezTo>
                <a:close/>
                <a:moveTo>
                  <a:pt x="16386" y="8273"/>
                </a:moveTo>
                <a:cubicBezTo>
                  <a:pt x="16406" y="8273"/>
                  <a:pt x="16425" y="8279"/>
                  <a:pt x="16441" y="8291"/>
                </a:cubicBezTo>
                <a:lnTo>
                  <a:pt x="18003" y="9497"/>
                </a:lnTo>
                <a:cubicBezTo>
                  <a:pt x="18034" y="9522"/>
                  <a:pt x="18034" y="9560"/>
                  <a:pt x="18003" y="9585"/>
                </a:cubicBezTo>
                <a:lnTo>
                  <a:pt x="8629" y="16827"/>
                </a:lnTo>
                <a:cubicBezTo>
                  <a:pt x="8597" y="16852"/>
                  <a:pt x="8547" y="16852"/>
                  <a:pt x="8515" y="16827"/>
                </a:cubicBezTo>
                <a:lnTo>
                  <a:pt x="3592" y="13027"/>
                </a:lnTo>
                <a:cubicBezTo>
                  <a:pt x="3560" y="13002"/>
                  <a:pt x="3560" y="12962"/>
                  <a:pt x="3592" y="12937"/>
                </a:cubicBezTo>
                <a:lnTo>
                  <a:pt x="5153" y="11731"/>
                </a:lnTo>
                <a:cubicBezTo>
                  <a:pt x="5185" y="11707"/>
                  <a:pt x="5238" y="11707"/>
                  <a:pt x="5269" y="11731"/>
                </a:cubicBezTo>
                <a:lnTo>
                  <a:pt x="8513" y="14238"/>
                </a:lnTo>
                <a:cubicBezTo>
                  <a:pt x="8545" y="14263"/>
                  <a:pt x="8595" y="14263"/>
                  <a:pt x="8627" y="14238"/>
                </a:cubicBezTo>
                <a:lnTo>
                  <a:pt x="16328" y="8291"/>
                </a:lnTo>
                <a:cubicBezTo>
                  <a:pt x="16343" y="8279"/>
                  <a:pt x="16365" y="8273"/>
                  <a:pt x="16386" y="827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9" name="Camion de livraison"/>
          <p:cNvSpPr/>
          <p:nvPr/>
        </p:nvSpPr>
        <p:spPr>
          <a:xfrm>
            <a:off x="2050520" y="4180588"/>
            <a:ext cx="650931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0" name="€"/>
          <p:cNvSpPr txBox="1"/>
          <p:nvPr/>
        </p:nvSpPr>
        <p:spPr>
          <a:xfrm>
            <a:off x="4339006" y="4085654"/>
            <a:ext cx="329427" cy="539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500">
                <a:solidFill>
                  <a:srgbClr val="0433FF"/>
                </a:solidFill>
              </a:defRPr>
            </a:lvl1pPr>
          </a:lstStyle>
          <a:p>
            <a:r>
              <a:t>€</a:t>
            </a:r>
          </a:p>
        </p:txBody>
      </p:sp>
      <p:sp>
        <p:nvSpPr>
          <p:cNvPr id="171" name="(Stock)"/>
          <p:cNvSpPr txBox="1"/>
          <p:nvPr/>
        </p:nvSpPr>
        <p:spPr>
          <a:xfrm>
            <a:off x="2093114" y="5117156"/>
            <a:ext cx="565742" cy="2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solidFill>
                  <a:srgbClr val="0433FF"/>
                </a:solidFill>
              </a:defRPr>
            </a:lvl1pPr>
          </a:lstStyle>
          <a:p>
            <a:r>
              <a:t>(Stock)</a:t>
            </a:r>
          </a:p>
        </p:txBody>
      </p:sp>
      <p:sp>
        <p:nvSpPr>
          <p:cNvPr id="172" name="(Créances clients…"/>
          <p:cNvSpPr txBox="1"/>
          <p:nvPr/>
        </p:nvSpPr>
        <p:spPr>
          <a:xfrm>
            <a:off x="1224468" y="5818901"/>
            <a:ext cx="23282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rPr sz="1400" dirty="0">
                <a:solidFill>
                  <a:srgbClr val="0433FF"/>
                </a:solidFill>
              </a:rPr>
              <a:t>(</a:t>
            </a:r>
            <a:r>
              <a:rPr sz="1400" dirty="0" err="1">
                <a:solidFill>
                  <a:srgbClr val="0433FF"/>
                </a:solidFill>
              </a:rPr>
              <a:t>Créances</a:t>
            </a:r>
            <a:r>
              <a:rPr sz="1400" dirty="0">
                <a:solidFill>
                  <a:srgbClr val="0433FF"/>
                </a:solidFill>
              </a:rPr>
              <a:t> clients</a:t>
            </a:r>
            <a:r>
              <a:rPr lang="fr-FR" sz="1400" dirty="0">
                <a:solidFill>
                  <a:srgbClr val="0433FF"/>
                </a:solidFill>
              </a:rPr>
              <a:t>=</a:t>
            </a:r>
            <a:endParaRPr sz="1400" dirty="0">
              <a:solidFill>
                <a:srgbClr val="0433FF"/>
              </a:solidFill>
            </a:endParaRPr>
          </a:p>
          <a:p>
            <a:pPr algn="ctr"/>
            <a:r>
              <a:rPr sz="1400" dirty="0">
                <a:solidFill>
                  <a:srgbClr val="FF2600"/>
                </a:solidFill>
              </a:rPr>
              <a:t>facture</a:t>
            </a:r>
            <a:r>
              <a:rPr lang="fr-FR" sz="1400" dirty="0">
                <a:solidFill>
                  <a:srgbClr val="FF2600"/>
                </a:solidFill>
              </a:rPr>
              <a:t>s</a:t>
            </a:r>
            <a:r>
              <a:rPr sz="1400" dirty="0">
                <a:solidFill>
                  <a:srgbClr val="FF2600"/>
                </a:solidFill>
              </a:rPr>
              <a:t> </a:t>
            </a:r>
            <a:r>
              <a:rPr sz="1400" dirty="0" err="1">
                <a:solidFill>
                  <a:srgbClr val="FF2600"/>
                </a:solidFill>
              </a:rPr>
              <a:t>impayées</a:t>
            </a:r>
            <a:r>
              <a:rPr sz="1400" dirty="0">
                <a:solidFill>
                  <a:srgbClr val="0433FF"/>
                </a:solidFill>
              </a:rPr>
              <a:t> des client</a:t>
            </a:r>
            <a:r>
              <a:rPr lang="fr-FR" sz="1400" dirty="0">
                <a:solidFill>
                  <a:srgbClr val="0433FF"/>
                </a:solidFill>
              </a:rPr>
              <a:t>s</a:t>
            </a:r>
            <a:r>
              <a:rPr sz="1400" dirty="0">
                <a:solidFill>
                  <a:srgbClr val="0433FF"/>
                </a:solidFill>
              </a:rPr>
              <a:t>)</a:t>
            </a:r>
            <a:r>
              <a:rPr dirty="0"/>
              <a:t> </a:t>
            </a:r>
          </a:p>
        </p:txBody>
      </p:sp>
      <p:sp>
        <p:nvSpPr>
          <p:cNvPr id="173" name="(Dettes à payées)"/>
          <p:cNvSpPr txBox="1"/>
          <p:nvPr/>
        </p:nvSpPr>
        <p:spPr>
          <a:xfrm>
            <a:off x="3867753" y="5115200"/>
            <a:ext cx="1173779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solidFill>
                  <a:srgbClr val="0433FF"/>
                </a:solidFill>
              </a:defRPr>
            </a:lvl1pPr>
          </a:lstStyle>
          <a:p>
            <a:r>
              <a:rPr dirty="0"/>
              <a:t>(</a:t>
            </a:r>
            <a:r>
              <a:rPr dirty="0" err="1"/>
              <a:t>Dettes</a:t>
            </a:r>
            <a:r>
              <a:rPr dirty="0"/>
              <a:t> à pay</a:t>
            </a:r>
            <a:r>
              <a:rPr lang="fr-FR" dirty="0"/>
              <a:t>er</a:t>
            </a:r>
            <a:r>
              <a:rPr dirty="0"/>
              <a:t>)</a:t>
            </a:r>
          </a:p>
        </p:txBody>
      </p:sp>
      <p:sp>
        <p:nvSpPr>
          <p:cNvPr id="174" name="( factures  payées de suite )"/>
          <p:cNvSpPr txBox="1"/>
          <p:nvPr/>
        </p:nvSpPr>
        <p:spPr>
          <a:xfrm>
            <a:off x="1553001" y="2049725"/>
            <a:ext cx="1343056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solidFill>
                  <a:srgbClr val="0433FF"/>
                </a:solidFill>
              </a:defRPr>
            </a:lvl1pPr>
          </a:lstStyle>
          <a:p>
            <a:r>
              <a:rPr dirty="0"/>
              <a:t>( factures  </a:t>
            </a:r>
            <a:r>
              <a:rPr lang="fr-FR" dirty="0"/>
              <a:t>reçues</a:t>
            </a:r>
            <a:r>
              <a:rPr dirty="0"/>
              <a:t> )</a:t>
            </a:r>
          </a:p>
        </p:txBody>
      </p:sp>
      <p:sp>
        <p:nvSpPr>
          <p:cNvPr id="175" name="(payées et impayées )"/>
          <p:cNvSpPr txBox="1"/>
          <p:nvPr/>
        </p:nvSpPr>
        <p:spPr>
          <a:xfrm>
            <a:off x="3769282" y="1924546"/>
            <a:ext cx="1511051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solidFill>
                  <a:srgbClr val="0433FF"/>
                </a:solidFill>
              </a:defRPr>
            </a:lvl1pPr>
          </a:lstStyle>
          <a:p>
            <a:r>
              <a:rPr dirty="0"/>
              <a:t>(</a:t>
            </a:r>
            <a:r>
              <a:rPr lang="fr-FR" dirty="0"/>
              <a:t>factures envoyées</a:t>
            </a:r>
          </a:p>
          <a:p>
            <a:r>
              <a:rPr dirty="0" err="1"/>
              <a:t>payées</a:t>
            </a:r>
            <a:r>
              <a:rPr dirty="0"/>
              <a:t> et </a:t>
            </a:r>
            <a:r>
              <a:rPr dirty="0" err="1"/>
              <a:t>impayées</a:t>
            </a:r>
            <a:r>
              <a:rPr dirty="0"/>
              <a:t> )</a:t>
            </a:r>
          </a:p>
        </p:txBody>
      </p:sp>
      <p:sp>
        <p:nvSpPr>
          <p:cNvPr id="176" name="Document"/>
          <p:cNvSpPr/>
          <p:nvPr/>
        </p:nvSpPr>
        <p:spPr>
          <a:xfrm>
            <a:off x="4145278" y="5375357"/>
            <a:ext cx="703339" cy="910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7" name="Factures"/>
          <p:cNvSpPr txBox="1"/>
          <p:nvPr/>
        </p:nvSpPr>
        <p:spPr>
          <a:xfrm>
            <a:off x="4119639" y="5488092"/>
            <a:ext cx="85054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1600">
                <a:solidFill>
                  <a:srgbClr val="FF2600"/>
                </a:solidFill>
              </a:rPr>
              <a:t>Factures</a:t>
            </a:r>
            <a:r>
              <a:t> </a:t>
            </a:r>
          </a:p>
        </p:txBody>
      </p:sp>
      <p:sp>
        <p:nvSpPr>
          <p:cNvPr id="178" name="Réviser"/>
          <p:cNvSpPr/>
          <p:nvPr/>
        </p:nvSpPr>
        <p:spPr>
          <a:xfrm>
            <a:off x="2120900" y="3541887"/>
            <a:ext cx="307687" cy="307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9011" y="1834"/>
                </a:moveTo>
                <a:cubicBezTo>
                  <a:pt x="9030" y="1826"/>
                  <a:pt x="9051" y="1828"/>
                  <a:pt x="9069" y="1844"/>
                </a:cubicBezTo>
                <a:lnTo>
                  <a:pt x="12550" y="5137"/>
                </a:lnTo>
                <a:cubicBezTo>
                  <a:pt x="12589" y="5173"/>
                  <a:pt x="12589" y="5235"/>
                  <a:pt x="12550" y="5272"/>
                </a:cubicBezTo>
                <a:lnTo>
                  <a:pt x="9070" y="8561"/>
                </a:lnTo>
                <a:cubicBezTo>
                  <a:pt x="9036" y="8594"/>
                  <a:pt x="8978" y="8569"/>
                  <a:pt x="8978" y="8522"/>
                </a:cubicBezTo>
                <a:lnTo>
                  <a:pt x="8978" y="6473"/>
                </a:lnTo>
                <a:cubicBezTo>
                  <a:pt x="7290" y="7184"/>
                  <a:pt x="6105" y="8854"/>
                  <a:pt x="6105" y="10800"/>
                </a:cubicBezTo>
                <a:cubicBezTo>
                  <a:pt x="6105" y="13415"/>
                  <a:pt x="8242" y="15531"/>
                  <a:pt x="10866" y="15495"/>
                </a:cubicBezTo>
                <a:cubicBezTo>
                  <a:pt x="13400" y="15460"/>
                  <a:pt x="15465" y="13387"/>
                  <a:pt x="15493" y="10852"/>
                </a:cubicBezTo>
                <a:cubicBezTo>
                  <a:pt x="15509" y="9402"/>
                  <a:pt x="14866" y="8101"/>
                  <a:pt x="13846" y="7229"/>
                </a:cubicBezTo>
                <a:cubicBezTo>
                  <a:pt x="13804" y="7193"/>
                  <a:pt x="13802" y="7129"/>
                  <a:pt x="13843" y="7091"/>
                </a:cubicBezTo>
                <a:lnTo>
                  <a:pt x="15405" y="5614"/>
                </a:lnTo>
                <a:cubicBezTo>
                  <a:pt x="15440" y="5581"/>
                  <a:pt x="15496" y="5580"/>
                  <a:pt x="15532" y="5613"/>
                </a:cubicBezTo>
                <a:cubicBezTo>
                  <a:pt x="16938" y="6897"/>
                  <a:pt x="17822" y="8745"/>
                  <a:pt x="17822" y="10800"/>
                </a:cubicBezTo>
                <a:cubicBezTo>
                  <a:pt x="17822" y="14696"/>
                  <a:pt x="14651" y="17849"/>
                  <a:pt x="10749" y="17822"/>
                </a:cubicBezTo>
                <a:cubicBezTo>
                  <a:pt x="6923" y="17795"/>
                  <a:pt x="3800" y="14669"/>
                  <a:pt x="3778" y="10842"/>
                </a:cubicBezTo>
                <a:cubicBezTo>
                  <a:pt x="3759" y="7576"/>
                  <a:pt x="5970" y="4822"/>
                  <a:pt x="8978" y="4016"/>
                </a:cubicBezTo>
                <a:lnTo>
                  <a:pt x="8978" y="1883"/>
                </a:lnTo>
                <a:cubicBezTo>
                  <a:pt x="8978" y="1859"/>
                  <a:pt x="8993" y="1842"/>
                  <a:pt x="9011" y="1834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9" name="Flèche"/>
          <p:cNvSpPr/>
          <p:nvPr/>
        </p:nvSpPr>
        <p:spPr>
          <a:xfrm rot="19326812">
            <a:off x="5094140" y="4170674"/>
            <a:ext cx="1969486" cy="1092302"/>
          </a:xfrm>
          <a:prstGeom prst="rightArrow">
            <a:avLst>
              <a:gd name="adj1" fmla="val 31208"/>
              <a:gd name="adj2" fmla="val 48851"/>
            </a:avLst>
          </a:prstGeom>
          <a:solidFill>
            <a:srgbClr val="FF2600">
              <a:alpha val="22215"/>
            </a:srgbClr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0" name="Flèche"/>
          <p:cNvSpPr/>
          <p:nvPr/>
        </p:nvSpPr>
        <p:spPr>
          <a:xfrm rot="2859172">
            <a:off x="-142189" y="4203155"/>
            <a:ext cx="1969487" cy="1137796"/>
          </a:xfrm>
          <a:prstGeom prst="rightArrow">
            <a:avLst>
              <a:gd name="adj1" fmla="val 31208"/>
              <a:gd name="adj2" fmla="val 46897"/>
            </a:avLst>
          </a:prstGeom>
          <a:solidFill>
            <a:srgbClr val="00F900">
              <a:alpha val="21441"/>
            </a:srgbClr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2" name="Flèche"/>
          <p:cNvSpPr/>
          <p:nvPr/>
        </p:nvSpPr>
        <p:spPr>
          <a:xfrm rot="10796845">
            <a:off x="5387690" y="1404448"/>
            <a:ext cx="984494" cy="433604"/>
          </a:xfrm>
          <a:prstGeom prst="rightArrow">
            <a:avLst>
              <a:gd name="adj1" fmla="val 31208"/>
              <a:gd name="adj2" fmla="val 123061"/>
            </a:avLst>
          </a:prstGeom>
          <a:solidFill>
            <a:srgbClr val="00F90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3" name="Flèche"/>
          <p:cNvSpPr/>
          <p:nvPr/>
        </p:nvSpPr>
        <p:spPr>
          <a:xfrm rot="10796845">
            <a:off x="663290" y="1404448"/>
            <a:ext cx="984494" cy="433604"/>
          </a:xfrm>
          <a:prstGeom prst="rightArrow">
            <a:avLst>
              <a:gd name="adj1" fmla="val 31208"/>
              <a:gd name="adj2" fmla="val 123061"/>
            </a:avLst>
          </a:prstGeom>
          <a:solidFill>
            <a:srgbClr val="FF260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7" name="Banque"/>
          <p:cNvSpPr txBox="1"/>
          <p:nvPr/>
        </p:nvSpPr>
        <p:spPr>
          <a:xfrm>
            <a:off x="2041570" y="5306569"/>
            <a:ext cx="694056" cy="27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solidFill>
                  <a:srgbClr val="0433FF"/>
                </a:solidFill>
              </a:defRPr>
            </a:lvl1pPr>
          </a:lstStyle>
          <a:p>
            <a:r>
              <a:t>Banque</a:t>
            </a:r>
          </a:p>
        </p:txBody>
      </p:sp>
      <p:sp>
        <p:nvSpPr>
          <p:cNvPr id="198" name="Concours…"/>
          <p:cNvSpPr txBox="1"/>
          <p:nvPr/>
        </p:nvSpPr>
        <p:spPr>
          <a:xfrm>
            <a:off x="4135089" y="5818901"/>
            <a:ext cx="658188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100">
                <a:solidFill>
                  <a:srgbClr val="FF2600"/>
                </a:solidFill>
              </a:defRPr>
            </a:pPr>
            <a:r>
              <a:rPr dirty="0" err="1"/>
              <a:t>Concours</a:t>
            </a:r>
            <a:r>
              <a:rPr dirty="0"/>
              <a:t> </a:t>
            </a:r>
          </a:p>
          <a:p>
            <a:pPr algn="ctr">
              <a:defRPr sz="1100">
                <a:solidFill>
                  <a:srgbClr val="FF2600"/>
                </a:solidFill>
              </a:defRPr>
            </a:pPr>
            <a:r>
              <a:rPr dirty="0" err="1"/>
              <a:t>bancaire</a:t>
            </a:r>
            <a:r>
              <a:rPr lang="fr-FR" dirty="0"/>
              <a:t>s</a:t>
            </a:r>
            <a:endParaRPr dirty="0"/>
          </a:p>
        </p:txBody>
      </p:sp>
      <p:pic>
        <p:nvPicPr>
          <p:cNvPr id="222" name="Enregistrement audio.m4a" descr="Enregistrement audio.m4a"/>
          <p:cNvPicPr>
            <a:picLocks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10956" y="796450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Enregistrement audio.m4a" descr="Enregistrement audio.m4a"/>
          <p:cNvPicPr>
            <a:picLocks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94775" y="2485070"/>
            <a:ext cx="571501" cy="5715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" name="Tableau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0937"/>
              </p:ext>
            </p:extLst>
          </p:nvPr>
        </p:nvGraphicFramePr>
        <p:xfrm>
          <a:off x="7011785" y="413838"/>
          <a:ext cx="4829182" cy="624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561647609"/>
                    </a:ext>
                  </a:extLst>
                </a:gridCol>
                <a:gridCol w="656653">
                  <a:extLst>
                    <a:ext uri="{9D8B030D-6E8A-4147-A177-3AD203B41FA5}">
                      <a16:colId xmlns:a16="http://schemas.microsoft.com/office/drawing/2014/main" val="44851685"/>
                    </a:ext>
                  </a:extLst>
                </a:gridCol>
                <a:gridCol w="689883">
                  <a:extLst>
                    <a:ext uri="{9D8B030D-6E8A-4147-A177-3AD203B41FA5}">
                      <a16:colId xmlns:a16="http://schemas.microsoft.com/office/drawing/2014/main" val="2455420505"/>
                    </a:ext>
                  </a:extLst>
                </a:gridCol>
                <a:gridCol w="851478">
                  <a:extLst>
                    <a:ext uri="{9D8B030D-6E8A-4147-A177-3AD203B41FA5}">
                      <a16:colId xmlns:a16="http://schemas.microsoft.com/office/drawing/2014/main" val="3631752960"/>
                    </a:ext>
                  </a:extLst>
                </a:gridCol>
                <a:gridCol w="919844">
                  <a:extLst>
                    <a:ext uri="{9D8B030D-6E8A-4147-A177-3AD203B41FA5}">
                      <a16:colId xmlns:a16="http://schemas.microsoft.com/office/drawing/2014/main" val="3961242103"/>
                    </a:ext>
                  </a:extLst>
                </a:gridCol>
              </a:tblGrid>
              <a:tr h="30494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4377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Immobilisations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3439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76395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Réserves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51628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439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Dettes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37118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Disponibilités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48562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Gasoil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60543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r>
                        <a:rPr lang="fr-FR" sz="1600" dirty="0"/>
                        <a:t>Agios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19110"/>
                  </a:ext>
                </a:extLst>
              </a:tr>
              <a:tr h="526730">
                <a:tc>
                  <a:txBody>
                    <a:bodyPr/>
                    <a:lstStyle/>
                    <a:p>
                      <a:r>
                        <a:rPr lang="fr-FR" sz="1600" dirty="0"/>
                        <a:t>Dotation</a:t>
                      </a:r>
                      <a:r>
                        <a:rPr lang="fr-FR" sz="1600" baseline="0" dirty="0"/>
                        <a:t> aux amortissements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99832"/>
                  </a:ext>
                </a:extLst>
              </a:tr>
              <a:tr h="526730">
                <a:tc>
                  <a:txBody>
                    <a:bodyPr/>
                    <a:lstStyle/>
                    <a:p>
                      <a:r>
                        <a:rPr lang="fr-FR" sz="1600" dirty="0"/>
                        <a:t>Cumul d’amortissement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64875"/>
                  </a:ext>
                </a:extLst>
              </a:tr>
              <a:tr h="52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Découverts autorisés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2388"/>
                  </a:ext>
                </a:extLst>
              </a:tr>
              <a:tr h="52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Tva facturées aux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3512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Tva payées </a:t>
                      </a:r>
                      <a:r>
                        <a:rPr lang="fr-FR" sz="1600" dirty="0"/>
                        <a:t>aux fournisseurs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61068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véhicule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8856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552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25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846" fill="hold"/>
                                        <p:tgtEl>
                                          <p:spTgt spid="2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11" fill="hold" display="0">
                  <p:stCondLst>
                    <p:cond delay="indefinite"/>
                  </p:stCondLst>
                </p:cTn>
                <p:tgtEl>
                  <p:spTgt spid="222"/>
                </p:tgtEl>
              </p:cMediaNode>
            </p:audio>
            <p:audio>
              <p:cMediaNode vol="100000" showWhenStopped="0">
                <p:cTn id="12" fill="hold" display="0">
                  <p:stCondLst>
                    <p:cond delay="indefinite"/>
                  </p:stCondLst>
                </p:cTn>
                <p:tgtEl>
                  <p:spTgt spid="22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/>
          <p:cNvSpPr txBox="1">
            <a:spLocks noChangeArrowheads="1"/>
          </p:cNvSpPr>
          <p:nvPr/>
        </p:nvSpPr>
        <p:spPr bwMode="auto">
          <a:xfrm>
            <a:off x="3982976" y="459520"/>
            <a:ext cx="41811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buSzTx/>
              <a:buFontTx/>
              <a:buNone/>
              <a:defRPr sz="25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L’exercice comptable</a:t>
            </a:r>
          </a:p>
        </p:txBody>
      </p:sp>
      <p:sp>
        <p:nvSpPr>
          <p:cNvPr id="8206" name="ZoneTexte 2"/>
          <p:cNvSpPr txBox="1">
            <a:spLocks noChangeArrowheads="1"/>
          </p:cNvSpPr>
          <p:nvPr/>
        </p:nvSpPr>
        <p:spPr bwMode="auto">
          <a:xfrm>
            <a:off x="1851660" y="1464188"/>
            <a:ext cx="8983980" cy="3970318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12 mois de 30 jours chacun (1 exercice comptable = 360 jours)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Compte de résultat  et Bilan établis sur l’exercice comptable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Pas forcément calé sur année civile*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00066"/>
                </a:solidFill>
              </a:rPr>
              <a:t>Joints à la déclaration fiscale de l’entreprise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66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9"/>
          <p:cNvSpPr txBox="1">
            <a:spLocks noChangeArrowheads="1"/>
          </p:cNvSpPr>
          <p:nvPr/>
        </p:nvSpPr>
        <p:spPr bwMode="auto">
          <a:xfrm>
            <a:off x="4471892" y="459520"/>
            <a:ext cx="349967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500" dirty="0">
                <a:solidFill>
                  <a:srgbClr val="000066"/>
                </a:solidFill>
              </a:rPr>
              <a:t>Le compte de résultat</a:t>
            </a:r>
          </a:p>
        </p:txBody>
      </p:sp>
      <p:sp>
        <p:nvSpPr>
          <p:cNvPr id="29707" name="ZoneTexte 2"/>
          <p:cNvSpPr txBox="1">
            <a:spLocks noChangeArrowheads="1"/>
          </p:cNvSpPr>
          <p:nvPr/>
        </p:nvSpPr>
        <p:spPr bwMode="auto">
          <a:xfrm>
            <a:off x="251460" y="2000992"/>
            <a:ext cx="516840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fr-FR" sz="2500" b="0" dirty="0">
                <a:solidFill>
                  <a:srgbClr val="000066"/>
                </a:solidFill>
              </a:rPr>
              <a:t>Résume l’activité de l’entreprise</a:t>
            </a:r>
          </a:p>
        </p:txBody>
      </p:sp>
      <p:sp>
        <p:nvSpPr>
          <p:cNvPr id="29705" name="ZoneTexte 34"/>
          <p:cNvSpPr txBox="1">
            <a:spLocks noChangeArrowheads="1"/>
          </p:cNvSpPr>
          <p:nvPr/>
        </p:nvSpPr>
        <p:spPr bwMode="auto">
          <a:xfrm>
            <a:off x="251460" y="2904752"/>
            <a:ext cx="119405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fr-FR" sz="2500" b="0" dirty="0">
                <a:solidFill>
                  <a:srgbClr val="000066"/>
                </a:solidFill>
              </a:rPr>
              <a:t>Regroupe l’ensemble des produits et des charges d’un exercice comptable</a:t>
            </a:r>
          </a:p>
        </p:txBody>
      </p:sp>
      <p:sp>
        <p:nvSpPr>
          <p:cNvPr id="29703" name="ZoneTexte 36"/>
          <p:cNvSpPr txBox="1">
            <a:spLocks noChangeArrowheads="1"/>
          </p:cNvSpPr>
          <p:nvPr/>
        </p:nvSpPr>
        <p:spPr bwMode="auto">
          <a:xfrm>
            <a:off x="251459" y="3873474"/>
            <a:ext cx="517160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fr-FR" sz="2500" b="0" dirty="0">
                <a:solidFill>
                  <a:srgbClr val="000066"/>
                </a:solidFill>
              </a:rPr>
              <a:t>Détermine le résultat comptable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17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828452" y="456834"/>
            <a:ext cx="627928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500" dirty="0">
                <a:solidFill>
                  <a:srgbClr val="000066"/>
                </a:solidFill>
              </a:rPr>
              <a:t>Compte de résultat du 1/01/N au 31/12/N</a:t>
            </a:r>
          </a:p>
        </p:txBody>
      </p:sp>
      <p:grpSp>
        <p:nvGrpSpPr>
          <p:cNvPr id="31747" name="Group 6"/>
          <p:cNvGrpSpPr>
            <a:grpSpLocks/>
          </p:cNvGrpSpPr>
          <p:nvPr/>
        </p:nvGrpSpPr>
        <p:grpSpPr bwMode="auto">
          <a:xfrm>
            <a:off x="2816679" y="5494293"/>
            <a:ext cx="1868261" cy="868136"/>
            <a:chOff x="1154" y="3594"/>
            <a:chExt cx="1495" cy="702"/>
          </a:xfrm>
        </p:grpSpPr>
        <p:sp>
          <p:nvSpPr>
            <p:cNvPr id="31817" name="Freeform 7"/>
            <p:cNvSpPr>
              <a:spLocks/>
            </p:cNvSpPr>
            <p:nvPr/>
          </p:nvSpPr>
          <p:spPr bwMode="auto">
            <a:xfrm>
              <a:off x="1501" y="4169"/>
              <a:ext cx="873" cy="126"/>
            </a:xfrm>
            <a:custGeom>
              <a:avLst/>
              <a:gdLst>
                <a:gd name="T0" fmla="*/ 873 w 873"/>
                <a:gd name="T1" fmla="*/ 126 h 126"/>
                <a:gd name="T2" fmla="*/ 789 w 873"/>
                <a:gd name="T3" fmla="*/ 0 h 126"/>
                <a:gd name="T4" fmla="*/ 83 w 873"/>
                <a:gd name="T5" fmla="*/ 0 h 126"/>
                <a:gd name="T6" fmla="*/ 0 w 873"/>
                <a:gd name="T7" fmla="*/ 126 h 126"/>
                <a:gd name="T8" fmla="*/ 873 w 873"/>
                <a:gd name="T9" fmla="*/ 126 h 126"/>
                <a:gd name="T10" fmla="*/ 873 w 873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3" h="126">
                  <a:moveTo>
                    <a:pt x="873" y="126"/>
                  </a:moveTo>
                  <a:lnTo>
                    <a:pt x="789" y="0"/>
                  </a:lnTo>
                  <a:lnTo>
                    <a:pt x="83" y="0"/>
                  </a:lnTo>
                  <a:lnTo>
                    <a:pt x="0" y="126"/>
                  </a:lnTo>
                  <a:lnTo>
                    <a:pt x="873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8" name="Freeform 8"/>
            <p:cNvSpPr>
              <a:spLocks/>
            </p:cNvSpPr>
            <p:nvPr/>
          </p:nvSpPr>
          <p:spPr bwMode="auto">
            <a:xfrm>
              <a:off x="2290" y="4169"/>
              <a:ext cx="84" cy="126"/>
            </a:xfrm>
            <a:custGeom>
              <a:avLst/>
              <a:gdLst>
                <a:gd name="T0" fmla="*/ 84 w 84"/>
                <a:gd name="T1" fmla="*/ 126 h 126"/>
                <a:gd name="T2" fmla="*/ 0 w 84"/>
                <a:gd name="T3" fmla="*/ 0 h 126"/>
                <a:gd name="T4" fmla="*/ 84 w 84"/>
                <a:gd name="T5" fmla="*/ 126 h 126"/>
                <a:gd name="T6" fmla="*/ 84 w 84"/>
                <a:gd name="T7" fmla="*/ 12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26">
                  <a:moveTo>
                    <a:pt x="84" y="126"/>
                  </a:moveTo>
                  <a:lnTo>
                    <a:pt x="0" y="0"/>
                  </a:lnTo>
                  <a:lnTo>
                    <a:pt x="84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9" name="Freeform 9"/>
            <p:cNvSpPr>
              <a:spLocks noEditPoints="1"/>
            </p:cNvSpPr>
            <p:nvPr/>
          </p:nvSpPr>
          <p:spPr bwMode="auto">
            <a:xfrm>
              <a:off x="1584" y="4169"/>
              <a:ext cx="706" cy="1"/>
            </a:xfrm>
            <a:custGeom>
              <a:avLst/>
              <a:gdLst>
                <a:gd name="T0" fmla="*/ 706 w 706"/>
                <a:gd name="T1" fmla="*/ 0 h 1"/>
                <a:gd name="T2" fmla="*/ 0 w 706"/>
                <a:gd name="T3" fmla="*/ 0 h 1"/>
                <a:gd name="T4" fmla="*/ 706 w 706"/>
                <a:gd name="T5" fmla="*/ 0 h 1"/>
                <a:gd name="T6" fmla="*/ 706 w 706"/>
                <a:gd name="T7" fmla="*/ 0 h 1"/>
                <a:gd name="T8" fmla="*/ 706 w 706"/>
                <a:gd name="T9" fmla="*/ 0 h 1"/>
                <a:gd name="T10" fmla="*/ 706 w 706"/>
                <a:gd name="T11" fmla="*/ 0 h 1"/>
                <a:gd name="T12" fmla="*/ 706 w 706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6" h="1">
                  <a:moveTo>
                    <a:pt x="706" y="0"/>
                  </a:moveTo>
                  <a:lnTo>
                    <a:pt x="0" y="0"/>
                  </a:lnTo>
                  <a:lnTo>
                    <a:pt x="706" y="0"/>
                  </a:lnTo>
                  <a:close/>
                  <a:moveTo>
                    <a:pt x="706" y="0"/>
                  </a:move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0" name="Freeform 10"/>
            <p:cNvSpPr>
              <a:spLocks noEditPoints="1"/>
            </p:cNvSpPr>
            <p:nvPr/>
          </p:nvSpPr>
          <p:spPr bwMode="auto">
            <a:xfrm>
              <a:off x="1501" y="4169"/>
              <a:ext cx="83" cy="126"/>
            </a:xfrm>
            <a:custGeom>
              <a:avLst/>
              <a:gdLst>
                <a:gd name="T0" fmla="*/ 83 w 83"/>
                <a:gd name="T1" fmla="*/ 0 h 126"/>
                <a:gd name="T2" fmla="*/ 0 w 83"/>
                <a:gd name="T3" fmla="*/ 126 h 126"/>
                <a:gd name="T4" fmla="*/ 83 w 83"/>
                <a:gd name="T5" fmla="*/ 0 h 126"/>
                <a:gd name="T6" fmla="*/ 83 w 83"/>
                <a:gd name="T7" fmla="*/ 0 h 126"/>
                <a:gd name="T8" fmla="*/ 83 w 83"/>
                <a:gd name="T9" fmla="*/ 0 h 126"/>
                <a:gd name="T10" fmla="*/ 83 w 83"/>
                <a:gd name="T11" fmla="*/ 0 h 126"/>
                <a:gd name="T12" fmla="*/ 83 w 83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126">
                  <a:moveTo>
                    <a:pt x="83" y="0"/>
                  </a:moveTo>
                  <a:lnTo>
                    <a:pt x="0" y="126"/>
                  </a:lnTo>
                  <a:lnTo>
                    <a:pt x="83" y="0"/>
                  </a:lnTo>
                  <a:close/>
                  <a:moveTo>
                    <a:pt x="83" y="0"/>
                  </a:move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1" name="Freeform 11"/>
            <p:cNvSpPr>
              <a:spLocks noEditPoints="1"/>
            </p:cNvSpPr>
            <p:nvPr/>
          </p:nvSpPr>
          <p:spPr bwMode="auto">
            <a:xfrm>
              <a:off x="1501" y="4295"/>
              <a:ext cx="873" cy="1"/>
            </a:xfrm>
            <a:custGeom>
              <a:avLst/>
              <a:gdLst>
                <a:gd name="T0" fmla="*/ 0 w 873"/>
                <a:gd name="T1" fmla="*/ 0 h 1"/>
                <a:gd name="T2" fmla="*/ 873 w 873"/>
                <a:gd name="T3" fmla="*/ 0 h 1"/>
                <a:gd name="T4" fmla="*/ 0 w 873"/>
                <a:gd name="T5" fmla="*/ 0 h 1"/>
                <a:gd name="T6" fmla="*/ 0 w 873"/>
                <a:gd name="T7" fmla="*/ 0 h 1"/>
                <a:gd name="T8" fmla="*/ 0 w 873"/>
                <a:gd name="T9" fmla="*/ 0 h 1"/>
                <a:gd name="T10" fmla="*/ 0 w 873"/>
                <a:gd name="T11" fmla="*/ 0 h 1"/>
                <a:gd name="T12" fmla="*/ 0 w 87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3" h="1">
                  <a:moveTo>
                    <a:pt x="0" y="0"/>
                  </a:moveTo>
                  <a:lnTo>
                    <a:pt x="873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2" name="Freeform 12"/>
            <p:cNvSpPr>
              <a:spLocks/>
            </p:cNvSpPr>
            <p:nvPr/>
          </p:nvSpPr>
          <p:spPr bwMode="auto">
            <a:xfrm>
              <a:off x="2374" y="42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3" name="Freeform 13"/>
            <p:cNvSpPr>
              <a:spLocks/>
            </p:cNvSpPr>
            <p:nvPr/>
          </p:nvSpPr>
          <p:spPr bwMode="auto">
            <a:xfrm>
              <a:off x="1937" y="3822"/>
              <a:ext cx="60" cy="54"/>
            </a:xfrm>
            <a:custGeom>
              <a:avLst/>
              <a:gdLst>
                <a:gd name="T0" fmla="*/ 0 w 60"/>
                <a:gd name="T1" fmla="*/ 42 h 54"/>
                <a:gd name="T2" fmla="*/ 42 w 60"/>
                <a:gd name="T3" fmla="*/ 0 h 54"/>
                <a:gd name="T4" fmla="*/ 60 w 60"/>
                <a:gd name="T5" fmla="*/ 54 h 54"/>
                <a:gd name="T6" fmla="*/ 0 w 60"/>
                <a:gd name="T7" fmla="*/ 42 h 54"/>
                <a:gd name="T8" fmla="*/ 0 w 60"/>
                <a:gd name="T9" fmla="*/ 42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54">
                  <a:moveTo>
                    <a:pt x="0" y="42"/>
                  </a:moveTo>
                  <a:lnTo>
                    <a:pt x="42" y="0"/>
                  </a:lnTo>
                  <a:lnTo>
                    <a:pt x="60" y="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4" name="Freeform 14"/>
            <p:cNvSpPr>
              <a:spLocks/>
            </p:cNvSpPr>
            <p:nvPr/>
          </p:nvSpPr>
          <p:spPr bwMode="auto">
            <a:xfrm>
              <a:off x="1931" y="3816"/>
              <a:ext cx="48" cy="54"/>
            </a:xfrm>
            <a:custGeom>
              <a:avLst/>
              <a:gdLst>
                <a:gd name="T0" fmla="*/ 12 w 48"/>
                <a:gd name="T1" fmla="*/ 54 h 54"/>
                <a:gd name="T2" fmla="*/ 48 w 48"/>
                <a:gd name="T3" fmla="*/ 6 h 54"/>
                <a:gd name="T4" fmla="*/ 42 w 48"/>
                <a:gd name="T5" fmla="*/ 0 h 54"/>
                <a:gd name="T6" fmla="*/ 0 w 48"/>
                <a:gd name="T7" fmla="*/ 48 h 54"/>
                <a:gd name="T8" fmla="*/ 12 w 48"/>
                <a:gd name="T9" fmla="*/ 5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54">
                  <a:moveTo>
                    <a:pt x="12" y="54"/>
                  </a:moveTo>
                  <a:lnTo>
                    <a:pt x="48" y="6"/>
                  </a:lnTo>
                  <a:lnTo>
                    <a:pt x="42" y="0"/>
                  </a:lnTo>
                  <a:lnTo>
                    <a:pt x="0" y="48"/>
                  </a:lnTo>
                  <a:lnTo>
                    <a:pt x="1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5" name="Freeform 15"/>
            <p:cNvSpPr>
              <a:spLocks noEditPoints="1"/>
            </p:cNvSpPr>
            <p:nvPr/>
          </p:nvSpPr>
          <p:spPr bwMode="auto">
            <a:xfrm>
              <a:off x="1973" y="3810"/>
              <a:ext cx="30" cy="66"/>
            </a:xfrm>
            <a:custGeom>
              <a:avLst/>
              <a:gdLst>
                <a:gd name="T0" fmla="*/ 0 w 30"/>
                <a:gd name="T1" fmla="*/ 12 h 66"/>
                <a:gd name="T2" fmla="*/ 18 w 30"/>
                <a:gd name="T3" fmla="*/ 66 h 66"/>
                <a:gd name="T4" fmla="*/ 30 w 30"/>
                <a:gd name="T5" fmla="*/ 66 h 66"/>
                <a:gd name="T6" fmla="*/ 12 w 30"/>
                <a:gd name="T7" fmla="*/ 6 h 66"/>
                <a:gd name="T8" fmla="*/ 0 w 30"/>
                <a:gd name="T9" fmla="*/ 12 h 66"/>
                <a:gd name="T10" fmla="*/ 12 w 30"/>
                <a:gd name="T11" fmla="*/ 6 h 66"/>
                <a:gd name="T12" fmla="*/ 6 w 30"/>
                <a:gd name="T13" fmla="*/ 0 h 66"/>
                <a:gd name="T14" fmla="*/ 0 w 30"/>
                <a:gd name="T15" fmla="*/ 6 h 66"/>
                <a:gd name="T16" fmla="*/ 6 w 30"/>
                <a:gd name="T17" fmla="*/ 12 h 66"/>
                <a:gd name="T18" fmla="*/ 12 w 30"/>
                <a:gd name="T19" fmla="*/ 6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66">
                  <a:moveTo>
                    <a:pt x="0" y="12"/>
                  </a:moveTo>
                  <a:lnTo>
                    <a:pt x="18" y="66"/>
                  </a:lnTo>
                  <a:lnTo>
                    <a:pt x="30" y="66"/>
                  </a:lnTo>
                  <a:lnTo>
                    <a:pt x="12" y="6"/>
                  </a:lnTo>
                  <a:lnTo>
                    <a:pt x="0" y="12"/>
                  </a:lnTo>
                  <a:close/>
                  <a:moveTo>
                    <a:pt x="12" y="6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6" name="Freeform 16"/>
            <p:cNvSpPr>
              <a:spLocks noEditPoints="1"/>
            </p:cNvSpPr>
            <p:nvPr/>
          </p:nvSpPr>
          <p:spPr bwMode="auto">
            <a:xfrm>
              <a:off x="1937" y="3858"/>
              <a:ext cx="66" cy="24"/>
            </a:xfrm>
            <a:custGeom>
              <a:avLst/>
              <a:gdLst>
                <a:gd name="T0" fmla="*/ 60 w 66"/>
                <a:gd name="T1" fmla="*/ 12 h 24"/>
                <a:gd name="T2" fmla="*/ 0 w 66"/>
                <a:gd name="T3" fmla="*/ 0 h 24"/>
                <a:gd name="T4" fmla="*/ 0 w 66"/>
                <a:gd name="T5" fmla="*/ 12 h 24"/>
                <a:gd name="T6" fmla="*/ 60 w 66"/>
                <a:gd name="T7" fmla="*/ 24 h 24"/>
                <a:gd name="T8" fmla="*/ 60 w 66"/>
                <a:gd name="T9" fmla="*/ 12 h 24"/>
                <a:gd name="T10" fmla="*/ 60 w 66"/>
                <a:gd name="T11" fmla="*/ 24 h 24"/>
                <a:gd name="T12" fmla="*/ 66 w 66"/>
                <a:gd name="T13" fmla="*/ 24 h 24"/>
                <a:gd name="T14" fmla="*/ 66 w 66"/>
                <a:gd name="T15" fmla="*/ 18 h 24"/>
                <a:gd name="T16" fmla="*/ 60 w 66"/>
                <a:gd name="T17" fmla="*/ 18 h 24"/>
                <a:gd name="T18" fmla="*/ 60 w 66"/>
                <a:gd name="T19" fmla="*/ 24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24">
                  <a:moveTo>
                    <a:pt x="60" y="12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24"/>
                  </a:lnTo>
                  <a:lnTo>
                    <a:pt x="60" y="12"/>
                  </a:lnTo>
                  <a:close/>
                  <a:moveTo>
                    <a:pt x="60" y="24"/>
                  </a:moveTo>
                  <a:lnTo>
                    <a:pt x="66" y="24"/>
                  </a:lnTo>
                  <a:lnTo>
                    <a:pt x="66" y="18"/>
                  </a:lnTo>
                  <a:lnTo>
                    <a:pt x="60" y="18"/>
                  </a:lnTo>
                  <a:lnTo>
                    <a:pt x="6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7" name="Freeform 17"/>
            <p:cNvSpPr>
              <a:spLocks/>
            </p:cNvSpPr>
            <p:nvPr/>
          </p:nvSpPr>
          <p:spPr bwMode="auto">
            <a:xfrm>
              <a:off x="1925" y="3864"/>
              <a:ext cx="12" cy="6"/>
            </a:xfrm>
            <a:custGeom>
              <a:avLst/>
              <a:gdLst>
                <a:gd name="T0" fmla="*/ 6 w 12"/>
                <a:gd name="T1" fmla="*/ 0 h 6"/>
                <a:gd name="T2" fmla="*/ 0 w 12"/>
                <a:gd name="T3" fmla="*/ 6 h 6"/>
                <a:gd name="T4" fmla="*/ 12 w 12"/>
                <a:gd name="T5" fmla="*/ 6 h 6"/>
                <a:gd name="T6" fmla="*/ 12 w 12"/>
                <a:gd name="T7" fmla="*/ 0 h 6"/>
                <a:gd name="T8" fmla="*/ 6 w 1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8" name="Freeform 18"/>
            <p:cNvSpPr>
              <a:spLocks/>
            </p:cNvSpPr>
            <p:nvPr/>
          </p:nvSpPr>
          <p:spPr bwMode="auto">
            <a:xfrm>
              <a:off x="1925" y="3846"/>
              <a:ext cx="54" cy="245"/>
            </a:xfrm>
            <a:custGeom>
              <a:avLst/>
              <a:gdLst>
                <a:gd name="T0" fmla="*/ 12 w 54"/>
                <a:gd name="T1" fmla="*/ 245 h 245"/>
                <a:gd name="T2" fmla="*/ 54 w 54"/>
                <a:gd name="T3" fmla="*/ 0 h 245"/>
                <a:gd name="T4" fmla="*/ 42 w 54"/>
                <a:gd name="T5" fmla="*/ 0 h 245"/>
                <a:gd name="T6" fmla="*/ 0 w 54"/>
                <a:gd name="T7" fmla="*/ 239 h 245"/>
                <a:gd name="T8" fmla="*/ 12 w 54"/>
                <a:gd name="T9" fmla="*/ 245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245">
                  <a:moveTo>
                    <a:pt x="12" y="245"/>
                  </a:moveTo>
                  <a:lnTo>
                    <a:pt x="54" y="0"/>
                  </a:lnTo>
                  <a:lnTo>
                    <a:pt x="42" y="0"/>
                  </a:lnTo>
                  <a:lnTo>
                    <a:pt x="0" y="239"/>
                  </a:lnTo>
                  <a:lnTo>
                    <a:pt x="12" y="2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29" name="Freeform 19"/>
            <p:cNvSpPr>
              <a:spLocks/>
            </p:cNvSpPr>
            <p:nvPr/>
          </p:nvSpPr>
          <p:spPr bwMode="auto">
            <a:xfrm>
              <a:off x="2392" y="4049"/>
              <a:ext cx="24" cy="90"/>
            </a:xfrm>
            <a:custGeom>
              <a:avLst/>
              <a:gdLst>
                <a:gd name="T0" fmla="*/ 12 w 24"/>
                <a:gd name="T1" fmla="*/ 0 h 90"/>
                <a:gd name="T2" fmla="*/ 0 w 24"/>
                <a:gd name="T3" fmla="*/ 84 h 90"/>
                <a:gd name="T4" fmla="*/ 12 w 24"/>
                <a:gd name="T5" fmla="*/ 90 h 90"/>
                <a:gd name="T6" fmla="*/ 24 w 24"/>
                <a:gd name="T7" fmla="*/ 0 h 90"/>
                <a:gd name="T8" fmla="*/ 12 w 24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0">
                  <a:moveTo>
                    <a:pt x="12" y="0"/>
                  </a:moveTo>
                  <a:lnTo>
                    <a:pt x="0" y="84"/>
                  </a:lnTo>
                  <a:lnTo>
                    <a:pt x="12" y="90"/>
                  </a:lnTo>
                  <a:lnTo>
                    <a:pt x="2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0" name="Freeform 20"/>
            <p:cNvSpPr>
              <a:spLocks noEditPoints="1"/>
            </p:cNvSpPr>
            <p:nvPr/>
          </p:nvSpPr>
          <p:spPr bwMode="auto">
            <a:xfrm>
              <a:off x="1477" y="3977"/>
              <a:ext cx="927" cy="168"/>
            </a:xfrm>
            <a:custGeom>
              <a:avLst/>
              <a:gdLst>
                <a:gd name="T0" fmla="*/ 921 w 927"/>
                <a:gd name="T1" fmla="*/ 150 h 168"/>
                <a:gd name="T2" fmla="*/ 0 w 927"/>
                <a:gd name="T3" fmla="*/ 0 h 168"/>
                <a:gd name="T4" fmla="*/ 0 w 927"/>
                <a:gd name="T5" fmla="*/ 12 h 168"/>
                <a:gd name="T6" fmla="*/ 921 w 927"/>
                <a:gd name="T7" fmla="*/ 162 h 168"/>
                <a:gd name="T8" fmla="*/ 921 w 927"/>
                <a:gd name="T9" fmla="*/ 150 h 168"/>
                <a:gd name="T10" fmla="*/ 921 w 927"/>
                <a:gd name="T11" fmla="*/ 162 h 168"/>
                <a:gd name="T12" fmla="*/ 927 w 927"/>
                <a:gd name="T13" fmla="*/ 168 h 168"/>
                <a:gd name="T14" fmla="*/ 927 w 927"/>
                <a:gd name="T15" fmla="*/ 162 h 168"/>
                <a:gd name="T16" fmla="*/ 921 w 927"/>
                <a:gd name="T17" fmla="*/ 156 h 168"/>
                <a:gd name="T18" fmla="*/ 921 w 927"/>
                <a:gd name="T19" fmla="*/ 162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7" h="168">
                  <a:moveTo>
                    <a:pt x="921" y="15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921" y="162"/>
                  </a:lnTo>
                  <a:lnTo>
                    <a:pt x="921" y="150"/>
                  </a:lnTo>
                  <a:close/>
                  <a:moveTo>
                    <a:pt x="921" y="162"/>
                  </a:moveTo>
                  <a:lnTo>
                    <a:pt x="927" y="168"/>
                  </a:lnTo>
                  <a:lnTo>
                    <a:pt x="927" y="162"/>
                  </a:lnTo>
                  <a:lnTo>
                    <a:pt x="921" y="156"/>
                  </a:lnTo>
                  <a:lnTo>
                    <a:pt x="921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1" name="Freeform 21"/>
            <p:cNvSpPr>
              <a:spLocks noEditPoints="1"/>
            </p:cNvSpPr>
            <p:nvPr/>
          </p:nvSpPr>
          <p:spPr bwMode="auto">
            <a:xfrm>
              <a:off x="1471" y="3894"/>
              <a:ext cx="24" cy="95"/>
            </a:xfrm>
            <a:custGeom>
              <a:avLst/>
              <a:gdLst>
                <a:gd name="T0" fmla="*/ 12 w 24"/>
                <a:gd name="T1" fmla="*/ 89 h 95"/>
                <a:gd name="T2" fmla="*/ 24 w 24"/>
                <a:gd name="T3" fmla="*/ 0 h 95"/>
                <a:gd name="T4" fmla="*/ 12 w 24"/>
                <a:gd name="T5" fmla="*/ 0 h 95"/>
                <a:gd name="T6" fmla="*/ 0 w 24"/>
                <a:gd name="T7" fmla="*/ 83 h 95"/>
                <a:gd name="T8" fmla="*/ 12 w 24"/>
                <a:gd name="T9" fmla="*/ 89 h 95"/>
                <a:gd name="T10" fmla="*/ 0 w 24"/>
                <a:gd name="T11" fmla="*/ 83 h 95"/>
                <a:gd name="T12" fmla="*/ 0 w 24"/>
                <a:gd name="T13" fmla="*/ 89 h 95"/>
                <a:gd name="T14" fmla="*/ 6 w 24"/>
                <a:gd name="T15" fmla="*/ 95 h 95"/>
                <a:gd name="T16" fmla="*/ 6 w 24"/>
                <a:gd name="T17" fmla="*/ 89 h 95"/>
                <a:gd name="T18" fmla="*/ 0 w 24"/>
                <a:gd name="T19" fmla="*/ 83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95">
                  <a:moveTo>
                    <a:pt x="12" y="89"/>
                  </a:moveTo>
                  <a:lnTo>
                    <a:pt x="24" y="0"/>
                  </a:lnTo>
                  <a:lnTo>
                    <a:pt x="12" y="0"/>
                  </a:lnTo>
                  <a:lnTo>
                    <a:pt x="0" y="83"/>
                  </a:lnTo>
                  <a:lnTo>
                    <a:pt x="12" y="89"/>
                  </a:lnTo>
                  <a:close/>
                  <a:moveTo>
                    <a:pt x="0" y="83"/>
                  </a:moveTo>
                  <a:lnTo>
                    <a:pt x="0" y="89"/>
                  </a:lnTo>
                  <a:lnTo>
                    <a:pt x="6" y="95"/>
                  </a:lnTo>
                  <a:lnTo>
                    <a:pt x="6" y="8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2" name="Freeform 22"/>
            <p:cNvSpPr>
              <a:spLocks/>
            </p:cNvSpPr>
            <p:nvPr/>
          </p:nvSpPr>
          <p:spPr bwMode="auto">
            <a:xfrm>
              <a:off x="1889" y="4091"/>
              <a:ext cx="96" cy="78"/>
            </a:xfrm>
            <a:custGeom>
              <a:avLst/>
              <a:gdLst>
                <a:gd name="T0" fmla="*/ 96 w 96"/>
                <a:gd name="T1" fmla="*/ 78 h 78"/>
                <a:gd name="T2" fmla="*/ 96 w 96"/>
                <a:gd name="T3" fmla="*/ 0 h 78"/>
                <a:gd name="T4" fmla="*/ 0 w 96"/>
                <a:gd name="T5" fmla="*/ 0 h 78"/>
                <a:gd name="T6" fmla="*/ 0 w 96"/>
                <a:gd name="T7" fmla="*/ 78 h 78"/>
                <a:gd name="T8" fmla="*/ 96 w 96"/>
                <a:gd name="T9" fmla="*/ 78 h 78"/>
                <a:gd name="T10" fmla="*/ 96 w 96"/>
                <a:gd name="T11" fmla="*/ 78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78">
                  <a:moveTo>
                    <a:pt x="96" y="78"/>
                  </a:moveTo>
                  <a:lnTo>
                    <a:pt x="96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3" name="Rectangle 23"/>
            <p:cNvSpPr>
              <a:spLocks noChangeArrowheads="1"/>
            </p:cNvSpPr>
            <p:nvPr/>
          </p:nvSpPr>
          <p:spPr bwMode="auto">
            <a:xfrm>
              <a:off x="1973" y="4091"/>
              <a:ext cx="18" cy="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834" name="Freeform 24"/>
            <p:cNvSpPr>
              <a:spLocks noEditPoints="1"/>
            </p:cNvSpPr>
            <p:nvPr/>
          </p:nvSpPr>
          <p:spPr bwMode="auto">
            <a:xfrm>
              <a:off x="1889" y="4085"/>
              <a:ext cx="102" cy="18"/>
            </a:xfrm>
            <a:custGeom>
              <a:avLst/>
              <a:gdLst>
                <a:gd name="T0" fmla="*/ 96 w 102"/>
                <a:gd name="T1" fmla="*/ 0 h 18"/>
                <a:gd name="T2" fmla="*/ 0 w 102"/>
                <a:gd name="T3" fmla="*/ 0 h 18"/>
                <a:gd name="T4" fmla="*/ 0 w 102"/>
                <a:gd name="T5" fmla="*/ 18 h 18"/>
                <a:gd name="T6" fmla="*/ 96 w 102"/>
                <a:gd name="T7" fmla="*/ 18 h 18"/>
                <a:gd name="T8" fmla="*/ 96 w 102"/>
                <a:gd name="T9" fmla="*/ 0 h 18"/>
                <a:gd name="T10" fmla="*/ 102 w 102"/>
                <a:gd name="T11" fmla="*/ 6 h 18"/>
                <a:gd name="T12" fmla="*/ 102 w 102"/>
                <a:gd name="T13" fmla="*/ 0 h 18"/>
                <a:gd name="T14" fmla="*/ 96 w 102"/>
                <a:gd name="T15" fmla="*/ 0 h 18"/>
                <a:gd name="T16" fmla="*/ 96 w 102"/>
                <a:gd name="T17" fmla="*/ 6 h 18"/>
                <a:gd name="T18" fmla="*/ 102 w 102"/>
                <a:gd name="T19" fmla="*/ 6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" h="18">
                  <a:moveTo>
                    <a:pt x="96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6" y="18"/>
                  </a:lnTo>
                  <a:lnTo>
                    <a:pt x="96" y="0"/>
                  </a:lnTo>
                  <a:close/>
                  <a:moveTo>
                    <a:pt x="102" y="6"/>
                  </a:moveTo>
                  <a:lnTo>
                    <a:pt x="102" y="0"/>
                  </a:lnTo>
                  <a:lnTo>
                    <a:pt x="96" y="0"/>
                  </a:lnTo>
                  <a:lnTo>
                    <a:pt x="96" y="6"/>
                  </a:lnTo>
                  <a:lnTo>
                    <a:pt x="10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5" name="Freeform 25"/>
            <p:cNvSpPr>
              <a:spLocks noEditPoints="1"/>
            </p:cNvSpPr>
            <p:nvPr/>
          </p:nvSpPr>
          <p:spPr bwMode="auto">
            <a:xfrm>
              <a:off x="1883" y="4085"/>
              <a:ext cx="18" cy="84"/>
            </a:xfrm>
            <a:custGeom>
              <a:avLst/>
              <a:gdLst>
                <a:gd name="T0" fmla="*/ 0 w 18"/>
                <a:gd name="T1" fmla="*/ 6 h 84"/>
                <a:gd name="T2" fmla="*/ 0 w 18"/>
                <a:gd name="T3" fmla="*/ 84 h 84"/>
                <a:gd name="T4" fmla="*/ 18 w 18"/>
                <a:gd name="T5" fmla="*/ 84 h 84"/>
                <a:gd name="T6" fmla="*/ 18 w 18"/>
                <a:gd name="T7" fmla="*/ 6 h 84"/>
                <a:gd name="T8" fmla="*/ 0 w 18"/>
                <a:gd name="T9" fmla="*/ 6 h 84"/>
                <a:gd name="T10" fmla="*/ 6 w 18"/>
                <a:gd name="T11" fmla="*/ 0 h 84"/>
                <a:gd name="T12" fmla="*/ 0 w 18"/>
                <a:gd name="T13" fmla="*/ 0 h 84"/>
                <a:gd name="T14" fmla="*/ 0 w 18"/>
                <a:gd name="T15" fmla="*/ 6 h 84"/>
                <a:gd name="T16" fmla="*/ 6 w 18"/>
                <a:gd name="T17" fmla="*/ 6 h 84"/>
                <a:gd name="T18" fmla="*/ 6 w 18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84">
                  <a:moveTo>
                    <a:pt x="0" y="6"/>
                  </a:moveTo>
                  <a:lnTo>
                    <a:pt x="0" y="84"/>
                  </a:lnTo>
                  <a:lnTo>
                    <a:pt x="18" y="84"/>
                  </a:lnTo>
                  <a:lnTo>
                    <a:pt x="18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6" name="Freeform 26"/>
            <p:cNvSpPr>
              <a:spLocks noEditPoints="1"/>
            </p:cNvSpPr>
            <p:nvPr/>
          </p:nvSpPr>
          <p:spPr bwMode="auto">
            <a:xfrm>
              <a:off x="1883" y="4163"/>
              <a:ext cx="102" cy="18"/>
            </a:xfrm>
            <a:custGeom>
              <a:avLst/>
              <a:gdLst>
                <a:gd name="T0" fmla="*/ 6 w 102"/>
                <a:gd name="T1" fmla="*/ 18 h 18"/>
                <a:gd name="T2" fmla="*/ 102 w 102"/>
                <a:gd name="T3" fmla="*/ 18 h 18"/>
                <a:gd name="T4" fmla="*/ 102 w 102"/>
                <a:gd name="T5" fmla="*/ 0 h 18"/>
                <a:gd name="T6" fmla="*/ 6 w 102"/>
                <a:gd name="T7" fmla="*/ 0 h 18"/>
                <a:gd name="T8" fmla="*/ 6 w 102"/>
                <a:gd name="T9" fmla="*/ 18 h 18"/>
                <a:gd name="T10" fmla="*/ 0 w 102"/>
                <a:gd name="T11" fmla="*/ 6 h 18"/>
                <a:gd name="T12" fmla="*/ 0 w 102"/>
                <a:gd name="T13" fmla="*/ 18 h 18"/>
                <a:gd name="T14" fmla="*/ 6 w 102"/>
                <a:gd name="T15" fmla="*/ 18 h 18"/>
                <a:gd name="T16" fmla="*/ 6 w 102"/>
                <a:gd name="T17" fmla="*/ 6 h 18"/>
                <a:gd name="T18" fmla="*/ 0 w 102"/>
                <a:gd name="T19" fmla="*/ 6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" h="18">
                  <a:moveTo>
                    <a:pt x="6" y="18"/>
                  </a:moveTo>
                  <a:lnTo>
                    <a:pt x="102" y="18"/>
                  </a:lnTo>
                  <a:lnTo>
                    <a:pt x="102" y="0"/>
                  </a:lnTo>
                  <a:lnTo>
                    <a:pt x="6" y="0"/>
                  </a:lnTo>
                  <a:lnTo>
                    <a:pt x="6" y="18"/>
                  </a:lnTo>
                  <a:close/>
                  <a:moveTo>
                    <a:pt x="0" y="6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7" name="Rectangle 27"/>
            <p:cNvSpPr>
              <a:spLocks noChangeArrowheads="1"/>
            </p:cNvSpPr>
            <p:nvPr/>
          </p:nvSpPr>
          <p:spPr bwMode="auto">
            <a:xfrm>
              <a:off x="1985" y="4169"/>
              <a:ext cx="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838" name="Freeform 28"/>
            <p:cNvSpPr>
              <a:spLocks/>
            </p:cNvSpPr>
            <p:nvPr/>
          </p:nvSpPr>
          <p:spPr bwMode="auto">
            <a:xfrm>
              <a:off x="2188" y="3983"/>
              <a:ext cx="461" cy="90"/>
            </a:xfrm>
            <a:custGeom>
              <a:avLst/>
              <a:gdLst>
                <a:gd name="T0" fmla="*/ 30 w 461"/>
                <a:gd name="T1" fmla="*/ 42 h 90"/>
                <a:gd name="T2" fmla="*/ 0 w 461"/>
                <a:gd name="T3" fmla="*/ 0 h 90"/>
                <a:gd name="T4" fmla="*/ 461 w 461"/>
                <a:gd name="T5" fmla="*/ 54 h 90"/>
                <a:gd name="T6" fmla="*/ 419 w 461"/>
                <a:gd name="T7" fmla="*/ 90 h 90"/>
                <a:gd name="T8" fmla="*/ 30 w 461"/>
                <a:gd name="T9" fmla="*/ 42 h 90"/>
                <a:gd name="T10" fmla="*/ 30 w 461"/>
                <a:gd name="T11" fmla="*/ 42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1" h="90">
                  <a:moveTo>
                    <a:pt x="30" y="42"/>
                  </a:moveTo>
                  <a:lnTo>
                    <a:pt x="0" y="0"/>
                  </a:lnTo>
                  <a:lnTo>
                    <a:pt x="461" y="54"/>
                  </a:lnTo>
                  <a:lnTo>
                    <a:pt x="419" y="90"/>
                  </a:lnTo>
                  <a:lnTo>
                    <a:pt x="3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39" name="Freeform 29"/>
            <p:cNvSpPr>
              <a:spLocks/>
            </p:cNvSpPr>
            <p:nvPr/>
          </p:nvSpPr>
          <p:spPr bwMode="auto">
            <a:xfrm>
              <a:off x="2188" y="3983"/>
              <a:ext cx="30" cy="42"/>
            </a:xfrm>
            <a:custGeom>
              <a:avLst/>
              <a:gdLst>
                <a:gd name="T0" fmla="*/ 30 w 30"/>
                <a:gd name="T1" fmla="*/ 42 h 42"/>
                <a:gd name="T2" fmla="*/ 0 w 30"/>
                <a:gd name="T3" fmla="*/ 0 h 42"/>
                <a:gd name="T4" fmla="*/ 30 w 30"/>
                <a:gd name="T5" fmla="*/ 42 h 42"/>
                <a:gd name="T6" fmla="*/ 30 w 30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2">
                  <a:moveTo>
                    <a:pt x="30" y="42"/>
                  </a:moveTo>
                  <a:lnTo>
                    <a:pt x="0" y="0"/>
                  </a:lnTo>
                  <a:lnTo>
                    <a:pt x="3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0" name="Freeform 30"/>
            <p:cNvSpPr>
              <a:spLocks noEditPoints="1"/>
            </p:cNvSpPr>
            <p:nvPr/>
          </p:nvSpPr>
          <p:spPr bwMode="auto">
            <a:xfrm>
              <a:off x="2188" y="3983"/>
              <a:ext cx="461" cy="54"/>
            </a:xfrm>
            <a:custGeom>
              <a:avLst/>
              <a:gdLst>
                <a:gd name="T0" fmla="*/ 0 w 461"/>
                <a:gd name="T1" fmla="*/ 0 h 54"/>
                <a:gd name="T2" fmla="*/ 461 w 461"/>
                <a:gd name="T3" fmla="*/ 54 h 54"/>
                <a:gd name="T4" fmla="*/ 0 w 461"/>
                <a:gd name="T5" fmla="*/ 0 h 54"/>
                <a:gd name="T6" fmla="*/ 0 w 461"/>
                <a:gd name="T7" fmla="*/ 0 h 54"/>
                <a:gd name="T8" fmla="*/ 0 w 461"/>
                <a:gd name="T9" fmla="*/ 0 h 54"/>
                <a:gd name="T10" fmla="*/ 0 w 461"/>
                <a:gd name="T11" fmla="*/ 0 h 54"/>
                <a:gd name="T12" fmla="*/ 0 w 461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1" h="54">
                  <a:moveTo>
                    <a:pt x="0" y="0"/>
                  </a:moveTo>
                  <a:lnTo>
                    <a:pt x="461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1" name="Freeform 31"/>
            <p:cNvSpPr>
              <a:spLocks noEditPoints="1"/>
            </p:cNvSpPr>
            <p:nvPr/>
          </p:nvSpPr>
          <p:spPr bwMode="auto">
            <a:xfrm>
              <a:off x="2607" y="4037"/>
              <a:ext cx="42" cy="36"/>
            </a:xfrm>
            <a:custGeom>
              <a:avLst/>
              <a:gdLst>
                <a:gd name="T0" fmla="*/ 42 w 42"/>
                <a:gd name="T1" fmla="*/ 0 h 36"/>
                <a:gd name="T2" fmla="*/ 0 w 42"/>
                <a:gd name="T3" fmla="*/ 36 h 36"/>
                <a:gd name="T4" fmla="*/ 42 w 42"/>
                <a:gd name="T5" fmla="*/ 0 h 36"/>
                <a:gd name="T6" fmla="*/ 42 w 42"/>
                <a:gd name="T7" fmla="*/ 0 h 36"/>
                <a:gd name="T8" fmla="*/ 42 w 42"/>
                <a:gd name="T9" fmla="*/ 0 h 36"/>
                <a:gd name="T10" fmla="*/ 42 w 42"/>
                <a:gd name="T11" fmla="*/ 0 h 36"/>
                <a:gd name="T12" fmla="*/ 42 w 4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6">
                  <a:moveTo>
                    <a:pt x="42" y="0"/>
                  </a:moveTo>
                  <a:lnTo>
                    <a:pt x="0" y="36"/>
                  </a:lnTo>
                  <a:lnTo>
                    <a:pt x="42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2" name="Freeform 32"/>
            <p:cNvSpPr>
              <a:spLocks noEditPoints="1"/>
            </p:cNvSpPr>
            <p:nvPr/>
          </p:nvSpPr>
          <p:spPr bwMode="auto">
            <a:xfrm>
              <a:off x="2218" y="4025"/>
              <a:ext cx="389" cy="48"/>
            </a:xfrm>
            <a:custGeom>
              <a:avLst/>
              <a:gdLst>
                <a:gd name="T0" fmla="*/ 389 w 389"/>
                <a:gd name="T1" fmla="*/ 48 h 48"/>
                <a:gd name="T2" fmla="*/ 0 w 389"/>
                <a:gd name="T3" fmla="*/ 0 h 48"/>
                <a:gd name="T4" fmla="*/ 389 w 389"/>
                <a:gd name="T5" fmla="*/ 48 h 48"/>
                <a:gd name="T6" fmla="*/ 389 w 389"/>
                <a:gd name="T7" fmla="*/ 48 h 48"/>
                <a:gd name="T8" fmla="*/ 389 w 389"/>
                <a:gd name="T9" fmla="*/ 48 h 48"/>
                <a:gd name="T10" fmla="*/ 389 w 389"/>
                <a:gd name="T11" fmla="*/ 48 h 48"/>
                <a:gd name="T12" fmla="*/ 389 w 389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9" h="48">
                  <a:moveTo>
                    <a:pt x="389" y="48"/>
                  </a:moveTo>
                  <a:lnTo>
                    <a:pt x="0" y="0"/>
                  </a:lnTo>
                  <a:lnTo>
                    <a:pt x="389" y="48"/>
                  </a:lnTo>
                  <a:close/>
                  <a:moveTo>
                    <a:pt x="389" y="48"/>
                  </a:moveTo>
                  <a:lnTo>
                    <a:pt x="389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3" name="Freeform 33"/>
            <p:cNvSpPr>
              <a:spLocks/>
            </p:cNvSpPr>
            <p:nvPr/>
          </p:nvSpPr>
          <p:spPr bwMode="auto">
            <a:xfrm>
              <a:off x="2218" y="402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4" name="Freeform 34"/>
            <p:cNvSpPr>
              <a:spLocks/>
            </p:cNvSpPr>
            <p:nvPr/>
          </p:nvSpPr>
          <p:spPr bwMode="auto">
            <a:xfrm>
              <a:off x="2248" y="3762"/>
              <a:ext cx="353" cy="269"/>
            </a:xfrm>
            <a:custGeom>
              <a:avLst/>
              <a:gdLst>
                <a:gd name="T0" fmla="*/ 18 w 353"/>
                <a:gd name="T1" fmla="*/ 0 h 269"/>
                <a:gd name="T2" fmla="*/ 0 w 353"/>
                <a:gd name="T3" fmla="*/ 227 h 269"/>
                <a:gd name="T4" fmla="*/ 335 w 353"/>
                <a:gd name="T5" fmla="*/ 269 h 269"/>
                <a:gd name="T6" fmla="*/ 353 w 353"/>
                <a:gd name="T7" fmla="*/ 36 h 269"/>
                <a:gd name="T8" fmla="*/ 18 w 353"/>
                <a:gd name="T9" fmla="*/ 0 h 269"/>
                <a:gd name="T10" fmla="*/ 18 w 353"/>
                <a:gd name="T11" fmla="*/ 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3" h="269">
                  <a:moveTo>
                    <a:pt x="18" y="0"/>
                  </a:moveTo>
                  <a:lnTo>
                    <a:pt x="0" y="227"/>
                  </a:lnTo>
                  <a:lnTo>
                    <a:pt x="335" y="269"/>
                  </a:lnTo>
                  <a:lnTo>
                    <a:pt x="353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5" name="Freeform 35"/>
            <p:cNvSpPr>
              <a:spLocks/>
            </p:cNvSpPr>
            <p:nvPr/>
          </p:nvSpPr>
          <p:spPr bwMode="auto">
            <a:xfrm>
              <a:off x="2248" y="3762"/>
              <a:ext cx="18" cy="227"/>
            </a:xfrm>
            <a:custGeom>
              <a:avLst/>
              <a:gdLst>
                <a:gd name="T0" fmla="*/ 18 w 18"/>
                <a:gd name="T1" fmla="*/ 0 h 227"/>
                <a:gd name="T2" fmla="*/ 0 w 18"/>
                <a:gd name="T3" fmla="*/ 227 h 227"/>
                <a:gd name="T4" fmla="*/ 18 w 18"/>
                <a:gd name="T5" fmla="*/ 0 h 227"/>
                <a:gd name="T6" fmla="*/ 18 w 18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27">
                  <a:moveTo>
                    <a:pt x="18" y="0"/>
                  </a:moveTo>
                  <a:lnTo>
                    <a:pt x="0" y="22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6" name="Freeform 36"/>
            <p:cNvSpPr>
              <a:spLocks noEditPoints="1"/>
            </p:cNvSpPr>
            <p:nvPr/>
          </p:nvSpPr>
          <p:spPr bwMode="auto">
            <a:xfrm>
              <a:off x="2248" y="3989"/>
              <a:ext cx="335" cy="42"/>
            </a:xfrm>
            <a:custGeom>
              <a:avLst/>
              <a:gdLst>
                <a:gd name="T0" fmla="*/ 0 w 335"/>
                <a:gd name="T1" fmla="*/ 0 h 42"/>
                <a:gd name="T2" fmla="*/ 335 w 335"/>
                <a:gd name="T3" fmla="*/ 42 h 42"/>
                <a:gd name="T4" fmla="*/ 0 w 335"/>
                <a:gd name="T5" fmla="*/ 0 h 42"/>
                <a:gd name="T6" fmla="*/ 0 w 335"/>
                <a:gd name="T7" fmla="*/ 0 h 42"/>
                <a:gd name="T8" fmla="*/ 0 w 335"/>
                <a:gd name="T9" fmla="*/ 0 h 42"/>
                <a:gd name="T10" fmla="*/ 0 w 335"/>
                <a:gd name="T11" fmla="*/ 0 h 42"/>
                <a:gd name="T12" fmla="*/ 0 w 335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5" h="42">
                  <a:moveTo>
                    <a:pt x="0" y="0"/>
                  </a:moveTo>
                  <a:lnTo>
                    <a:pt x="335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7" name="Freeform 37"/>
            <p:cNvSpPr>
              <a:spLocks noEditPoints="1"/>
            </p:cNvSpPr>
            <p:nvPr/>
          </p:nvSpPr>
          <p:spPr bwMode="auto">
            <a:xfrm>
              <a:off x="2583" y="3798"/>
              <a:ext cx="18" cy="233"/>
            </a:xfrm>
            <a:custGeom>
              <a:avLst/>
              <a:gdLst>
                <a:gd name="T0" fmla="*/ 0 w 18"/>
                <a:gd name="T1" fmla="*/ 233 h 233"/>
                <a:gd name="T2" fmla="*/ 18 w 18"/>
                <a:gd name="T3" fmla="*/ 0 h 233"/>
                <a:gd name="T4" fmla="*/ 0 w 18"/>
                <a:gd name="T5" fmla="*/ 233 h 233"/>
                <a:gd name="T6" fmla="*/ 0 w 18"/>
                <a:gd name="T7" fmla="*/ 233 h 233"/>
                <a:gd name="T8" fmla="*/ 0 w 18"/>
                <a:gd name="T9" fmla="*/ 233 h 233"/>
                <a:gd name="T10" fmla="*/ 0 w 18"/>
                <a:gd name="T11" fmla="*/ 233 h 233"/>
                <a:gd name="T12" fmla="*/ 0 w 18"/>
                <a:gd name="T13" fmla="*/ 233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233">
                  <a:moveTo>
                    <a:pt x="0" y="233"/>
                  </a:moveTo>
                  <a:lnTo>
                    <a:pt x="18" y="0"/>
                  </a:lnTo>
                  <a:lnTo>
                    <a:pt x="0" y="233"/>
                  </a:lnTo>
                  <a:close/>
                  <a:moveTo>
                    <a:pt x="0" y="233"/>
                  </a:moveTo>
                  <a:lnTo>
                    <a:pt x="0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8" name="Freeform 38"/>
            <p:cNvSpPr>
              <a:spLocks noEditPoints="1"/>
            </p:cNvSpPr>
            <p:nvPr/>
          </p:nvSpPr>
          <p:spPr bwMode="auto">
            <a:xfrm>
              <a:off x="2266" y="3762"/>
              <a:ext cx="335" cy="36"/>
            </a:xfrm>
            <a:custGeom>
              <a:avLst/>
              <a:gdLst>
                <a:gd name="T0" fmla="*/ 335 w 335"/>
                <a:gd name="T1" fmla="*/ 36 h 36"/>
                <a:gd name="T2" fmla="*/ 0 w 335"/>
                <a:gd name="T3" fmla="*/ 0 h 36"/>
                <a:gd name="T4" fmla="*/ 335 w 335"/>
                <a:gd name="T5" fmla="*/ 36 h 36"/>
                <a:gd name="T6" fmla="*/ 335 w 335"/>
                <a:gd name="T7" fmla="*/ 36 h 36"/>
                <a:gd name="T8" fmla="*/ 335 w 335"/>
                <a:gd name="T9" fmla="*/ 36 h 36"/>
                <a:gd name="T10" fmla="*/ 335 w 335"/>
                <a:gd name="T11" fmla="*/ 36 h 36"/>
                <a:gd name="T12" fmla="*/ 335 w 335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5" h="36">
                  <a:moveTo>
                    <a:pt x="335" y="36"/>
                  </a:moveTo>
                  <a:lnTo>
                    <a:pt x="0" y="0"/>
                  </a:lnTo>
                  <a:lnTo>
                    <a:pt x="335" y="36"/>
                  </a:lnTo>
                  <a:close/>
                  <a:moveTo>
                    <a:pt x="335" y="36"/>
                  </a:moveTo>
                  <a:lnTo>
                    <a:pt x="33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49" name="Freeform 39"/>
            <p:cNvSpPr>
              <a:spLocks/>
            </p:cNvSpPr>
            <p:nvPr/>
          </p:nvSpPr>
          <p:spPr bwMode="auto">
            <a:xfrm>
              <a:off x="2266" y="376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0" name="Freeform 40"/>
            <p:cNvSpPr>
              <a:spLocks/>
            </p:cNvSpPr>
            <p:nvPr/>
          </p:nvSpPr>
          <p:spPr bwMode="auto">
            <a:xfrm>
              <a:off x="1268" y="3834"/>
              <a:ext cx="460" cy="89"/>
            </a:xfrm>
            <a:custGeom>
              <a:avLst/>
              <a:gdLst>
                <a:gd name="T0" fmla="*/ 29 w 460"/>
                <a:gd name="T1" fmla="*/ 42 h 89"/>
                <a:gd name="T2" fmla="*/ 0 w 460"/>
                <a:gd name="T3" fmla="*/ 0 h 89"/>
                <a:gd name="T4" fmla="*/ 460 w 460"/>
                <a:gd name="T5" fmla="*/ 54 h 89"/>
                <a:gd name="T6" fmla="*/ 418 w 460"/>
                <a:gd name="T7" fmla="*/ 89 h 89"/>
                <a:gd name="T8" fmla="*/ 29 w 460"/>
                <a:gd name="T9" fmla="*/ 42 h 89"/>
                <a:gd name="T10" fmla="*/ 29 w 460"/>
                <a:gd name="T11" fmla="*/ 42 h 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0" h="89">
                  <a:moveTo>
                    <a:pt x="29" y="42"/>
                  </a:moveTo>
                  <a:lnTo>
                    <a:pt x="0" y="0"/>
                  </a:lnTo>
                  <a:lnTo>
                    <a:pt x="460" y="54"/>
                  </a:lnTo>
                  <a:lnTo>
                    <a:pt x="418" y="89"/>
                  </a:lnTo>
                  <a:lnTo>
                    <a:pt x="2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1" name="Freeform 41"/>
            <p:cNvSpPr>
              <a:spLocks/>
            </p:cNvSpPr>
            <p:nvPr/>
          </p:nvSpPr>
          <p:spPr bwMode="auto">
            <a:xfrm>
              <a:off x="1268" y="3834"/>
              <a:ext cx="29" cy="42"/>
            </a:xfrm>
            <a:custGeom>
              <a:avLst/>
              <a:gdLst>
                <a:gd name="T0" fmla="*/ 29 w 29"/>
                <a:gd name="T1" fmla="*/ 42 h 42"/>
                <a:gd name="T2" fmla="*/ 0 w 29"/>
                <a:gd name="T3" fmla="*/ 0 h 42"/>
                <a:gd name="T4" fmla="*/ 29 w 29"/>
                <a:gd name="T5" fmla="*/ 42 h 42"/>
                <a:gd name="T6" fmla="*/ 29 w 29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2">
                  <a:moveTo>
                    <a:pt x="29" y="42"/>
                  </a:moveTo>
                  <a:lnTo>
                    <a:pt x="0" y="0"/>
                  </a:lnTo>
                  <a:lnTo>
                    <a:pt x="2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2" name="Freeform 42"/>
            <p:cNvSpPr>
              <a:spLocks noEditPoints="1"/>
            </p:cNvSpPr>
            <p:nvPr/>
          </p:nvSpPr>
          <p:spPr bwMode="auto">
            <a:xfrm>
              <a:off x="1268" y="3834"/>
              <a:ext cx="460" cy="54"/>
            </a:xfrm>
            <a:custGeom>
              <a:avLst/>
              <a:gdLst>
                <a:gd name="T0" fmla="*/ 0 w 460"/>
                <a:gd name="T1" fmla="*/ 0 h 54"/>
                <a:gd name="T2" fmla="*/ 460 w 460"/>
                <a:gd name="T3" fmla="*/ 54 h 54"/>
                <a:gd name="T4" fmla="*/ 0 w 460"/>
                <a:gd name="T5" fmla="*/ 0 h 54"/>
                <a:gd name="T6" fmla="*/ 0 w 460"/>
                <a:gd name="T7" fmla="*/ 0 h 54"/>
                <a:gd name="T8" fmla="*/ 0 w 460"/>
                <a:gd name="T9" fmla="*/ 0 h 54"/>
                <a:gd name="T10" fmla="*/ 0 w 460"/>
                <a:gd name="T11" fmla="*/ 0 h 54"/>
                <a:gd name="T12" fmla="*/ 0 w 4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0" h="54">
                  <a:moveTo>
                    <a:pt x="0" y="0"/>
                  </a:moveTo>
                  <a:lnTo>
                    <a:pt x="46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3" name="Freeform 43"/>
            <p:cNvSpPr>
              <a:spLocks noEditPoints="1"/>
            </p:cNvSpPr>
            <p:nvPr/>
          </p:nvSpPr>
          <p:spPr bwMode="auto">
            <a:xfrm>
              <a:off x="1686" y="3888"/>
              <a:ext cx="42" cy="35"/>
            </a:xfrm>
            <a:custGeom>
              <a:avLst/>
              <a:gdLst>
                <a:gd name="T0" fmla="*/ 42 w 42"/>
                <a:gd name="T1" fmla="*/ 0 h 35"/>
                <a:gd name="T2" fmla="*/ 0 w 42"/>
                <a:gd name="T3" fmla="*/ 35 h 35"/>
                <a:gd name="T4" fmla="*/ 42 w 42"/>
                <a:gd name="T5" fmla="*/ 0 h 35"/>
                <a:gd name="T6" fmla="*/ 42 w 42"/>
                <a:gd name="T7" fmla="*/ 0 h 35"/>
                <a:gd name="T8" fmla="*/ 42 w 42"/>
                <a:gd name="T9" fmla="*/ 0 h 35"/>
                <a:gd name="T10" fmla="*/ 42 w 42"/>
                <a:gd name="T11" fmla="*/ 0 h 35"/>
                <a:gd name="T12" fmla="*/ 42 w 42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42" y="0"/>
                  </a:moveTo>
                  <a:lnTo>
                    <a:pt x="0" y="35"/>
                  </a:lnTo>
                  <a:lnTo>
                    <a:pt x="42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4" name="Freeform 44"/>
            <p:cNvSpPr>
              <a:spLocks noEditPoints="1"/>
            </p:cNvSpPr>
            <p:nvPr/>
          </p:nvSpPr>
          <p:spPr bwMode="auto">
            <a:xfrm>
              <a:off x="1297" y="3876"/>
              <a:ext cx="389" cy="47"/>
            </a:xfrm>
            <a:custGeom>
              <a:avLst/>
              <a:gdLst>
                <a:gd name="T0" fmla="*/ 389 w 389"/>
                <a:gd name="T1" fmla="*/ 47 h 47"/>
                <a:gd name="T2" fmla="*/ 0 w 389"/>
                <a:gd name="T3" fmla="*/ 0 h 47"/>
                <a:gd name="T4" fmla="*/ 389 w 389"/>
                <a:gd name="T5" fmla="*/ 47 h 47"/>
                <a:gd name="T6" fmla="*/ 389 w 389"/>
                <a:gd name="T7" fmla="*/ 47 h 47"/>
                <a:gd name="T8" fmla="*/ 389 w 389"/>
                <a:gd name="T9" fmla="*/ 47 h 47"/>
                <a:gd name="T10" fmla="*/ 389 w 389"/>
                <a:gd name="T11" fmla="*/ 47 h 47"/>
                <a:gd name="T12" fmla="*/ 389 w 389"/>
                <a:gd name="T13" fmla="*/ 4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9" h="47">
                  <a:moveTo>
                    <a:pt x="389" y="47"/>
                  </a:moveTo>
                  <a:lnTo>
                    <a:pt x="0" y="0"/>
                  </a:lnTo>
                  <a:lnTo>
                    <a:pt x="389" y="47"/>
                  </a:lnTo>
                  <a:close/>
                  <a:moveTo>
                    <a:pt x="389" y="47"/>
                  </a:moveTo>
                  <a:lnTo>
                    <a:pt x="389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5" name="Freeform 45"/>
            <p:cNvSpPr>
              <a:spLocks/>
            </p:cNvSpPr>
            <p:nvPr/>
          </p:nvSpPr>
          <p:spPr bwMode="auto">
            <a:xfrm>
              <a:off x="1297" y="387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6" name="Freeform 46"/>
            <p:cNvSpPr>
              <a:spLocks/>
            </p:cNvSpPr>
            <p:nvPr/>
          </p:nvSpPr>
          <p:spPr bwMode="auto">
            <a:xfrm>
              <a:off x="1327" y="3780"/>
              <a:ext cx="347" cy="96"/>
            </a:xfrm>
            <a:custGeom>
              <a:avLst/>
              <a:gdLst>
                <a:gd name="T0" fmla="*/ 6 w 347"/>
                <a:gd name="T1" fmla="*/ 0 h 96"/>
                <a:gd name="T2" fmla="*/ 0 w 347"/>
                <a:gd name="T3" fmla="*/ 60 h 96"/>
                <a:gd name="T4" fmla="*/ 341 w 347"/>
                <a:gd name="T5" fmla="*/ 96 h 96"/>
                <a:gd name="T6" fmla="*/ 347 w 347"/>
                <a:gd name="T7" fmla="*/ 42 h 96"/>
                <a:gd name="T8" fmla="*/ 6 w 347"/>
                <a:gd name="T9" fmla="*/ 0 h 96"/>
                <a:gd name="T10" fmla="*/ 6 w 347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96">
                  <a:moveTo>
                    <a:pt x="6" y="0"/>
                  </a:moveTo>
                  <a:lnTo>
                    <a:pt x="0" y="60"/>
                  </a:lnTo>
                  <a:lnTo>
                    <a:pt x="341" y="96"/>
                  </a:lnTo>
                  <a:lnTo>
                    <a:pt x="347" y="4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7" name="Freeform 47"/>
            <p:cNvSpPr>
              <a:spLocks/>
            </p:cNvSpPr>
            <p:nvPr/>
          </p:nvSpPr>
          <p:spPr bwMode="auto">
            <a:xfrm>
              <a:off x="1327" y="3780"/>
              <a:ext cx="6" cy="60"/>
            </a:xfrm>
            <a:custGeom>
              <a:avLst/>
              <a:gdLst>
                <a:gd name="T0" fmla="*/ 6 w 6"/>
                <a:gd name="T1" fmla="*/ 0 h 60"/>
                <a:gd name="T2" fmla="*/ 0 w 6"/>
                <a:gd name="T3" fmla="*/ 60 h 60"/>
                <a:gd name="T4" fmla="*/ 6 w 6"/>
                <a:gd name="T5" fmla="*/ 0 h 60"/>
                <a:gd name="T6" fmla="*/ 6 w 6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0">
                  <a:moveTo>
                    <a:pt x="6" y="0"/>
                  </a:moveTo>
                  <a:lnTo>
                    <a:pt x="0" y="6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8" name="Freeform 48"/>
            <p:cNvSpPr>
              <a:spLocks noEditPoints="1"/>
            </p:cNvSpPr>
            <p:nvPr/>
          </p:nvSpPr>
          <p:spPr bwMode="auto">
            <a:xfrm>
              <a:off x="1327" y="3840"/>
              <a:ext cx="341" cy="36"/>
            </a:xfrm>
            <a:custGeom>
              <a:avLst/>
              <a:gdLst>
                <a:gd name="T0" fmla="*/ 0 w 341"/>
                <a:gd name="T1" fmla="*/ 0 h 36"/>
                <a:gd name="T2" fmla="*/ 341 w 341"/>
                <a:gd name="T3" fmla="*/ 36 h 36"/>
                <a:gd name="T4" fmla="*/ 0 w 341"/>
                <a:gd name="T5" fmla="*/ 0 h 36"/>
                <a:gd name="T6" fmla="*/ 0 w 341"/>
                <a:gd name="T7" fmla="*/ 0 h 36"/>
                <a:gd name="T8" fmla="*/ 0 w 341"/>
                <a:gd name="T9" fmla="*/ 0 h 36"/>
                <a:gd name="T10" fmla="*/ 0 w 341"/>
                <a:gd name="T11" fmla="*/ 0 h 36"/>
                <a:gd name="T12" fmla="*/ 0 w 3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1" h="36">
                  <a:moveTo>
                    <a:pt x="0" y="0"/>
                  </a:moveTo>
                  <a:lnTo>
                    <a:pt x="341" y="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59" name="Freeform 49"/>
            <p:cNvSpPr>
              <a:spLocks noEditPoints="1"/>
            </p:cNvSpPr>
            <p:nvPr/>
          </p:nvSpPr>
          <p:spPr bwMode="auto">
            <a:xfrm>
              <a:off x="1668" y="3822"/>
              <a:ext cx="6" cy="54"/>
            </a:xfrm>
            <a:custGeom>
              <a:avLst/>
              <a:gdLst>
                <a:gd name="T0" fmla="*/ 0 w 6"/>
                <a:gd name="T1" fmla="*/ 54 h 54"/>
                <a:gd name="T2" fmla="*/ 6 w 6"/>
                <a:gd name="T3" fmla="*/ 0 h 54"/>
                <a:gd name="T4" fmla="*/ 0 w 6"/>
                <a:gd name="T5" fmla="*/ 54 h 54"/>
                <a:gd name="T6" fmla="*/ 0 w 6"/>
                <a:gd name="T7" fmla="*/ 54 h 54"/>
                <a:gd name="T8" fmla="*/ 0 w 6"/>
                <a:gd name="T9" fmla="*/ 54 h 54"/>
                <a:gd name="T10" fmla="*/ 0 w 6"/>
                <a:gd name="T11" fmla="*/ 54 h 54"/>
                <a:gd name="T12" fmla="*/ 0 w 6"/>
                <a:gd name="T13" fmla="*/ 54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54">
                  <a:moveTo>
                    <a:pt x="0" y="54"/>
                  </a:moveTo>
                  <a:lnTo>
                    <a:pt x="6" y="0"/>
                  </a:lnTo>
                  <a:lnTo>
                    <a:pt x="0" y="54"/>
                  </a:lnTo>
                  <a:close/>
                  <a:moveTo>
                    <a:pt x="0" y="54"/>
                  </a:move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60" name="Freeform 50"/>
            <p:cNvSpPr>
              <a:spLocks noEditPoints="1"/>
            </p:cNvSpPr>
            <p:nvPr/>
          </p:nvSpPr>
          <p:spPr bwMode="auto">
            <a:xfrm>
              <a:off x="1333" y="3780"/>
              <a:ext cx="341" cy="42"/>
            </a:xfrm>
            <a:custGeom>
              <a:avLst/>
              <a:gdLst>
                <a:gd name="T0" fmla="*/ 341 w 341"/>
                <a:gd name="T1" fmla="*/ 42 h 42"/>
                <a:gd name="T2" fmla="*/ 0 w 341"/>
                <a:gd name="T3" fmla="*/ 0 h 42"/>
                <a:gd name="T4" fmla="*/ 341 w 341"/>
                <a:gd name="T5" fmla="*/ 42 h 42"/>
                <a:gd name="T6" fmla="*/ 341 w 341"/>
                <a:gd name="T7" fmla="*/ 42 h 42"/>
                <a:gd name="T8" fmla="*/ 341 w 341"/>
                <a:gd name="T9" fmla="*/ 42 h 42"/>
                <a:gd name="T10" fmla="*/ 341 w 341"/>
                <a:gd name="T11" fmla="*/ 42 h 42"/>
                <a:gd name="T12" fmla="*/ 341 w 341"/>
                <a:gd name="T13" fmla="*/ 42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1" h="42">
                  <a:moveTo>
                    <a:pt x="341" y="42"/>
                  </a:moveTo>
                  <a:lnTo>
                    <a:pt x="0" y="0"/>
                  </a:lnTo>
                  <a:lnTo>
                    <a:pt x="341" y="42"/>
                  </a:lnTo>
                  <a:close/>
                  <a:moveTo>
                    <a:pt x="341" y="42"/>
                  </a:moveTo>
                  <a:lnTo>
                    <a:pt x="34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61" name="Freeform 51"/>
            <p:cNvSpPr>
              <a:spLocks/>
            </p:cNvSpPr>
            <p:nvPr/>
          </p:nvSpPr>
          <p:spPr bwMode="auto">
            <a:xfrm>
              <a:off x="1333" y="378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62" name="Rectangle 52"/>
            <p:cNvSpPr>
              <a:spLocks noChangeArrowheads="1"/>
            </p:cNvSpPr>
            <p:nvPr/>
          </p:nvSpPr>
          <p:spPr bwMode="auto">
            <a:xfrm>
              <a:off x="1154" y="3594"/>
              <a:ext cx="7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371" b="0" dirty="0">
                  <a:solidFill>
                    <a:srgbClr val="000066"/>
                  </a:solidFill>
                </a:rPr>
                <a:t>BENEFICE</a:t>
              </a:r>
              <a:endParaRPr lang="fr-FR" altLang="fr-FR" sz="857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1748" name="Group 53"/>
          <p:cNvGrpSpPr>
            <a:grpSpLocks/>
          </p:cNvGrpSpPr>
          <p:nvPr/>
        </p:nvGrpSpPr>
        <p:grpSpPr bwMode="auto">
          <a:xfrm>
            <a:off x="7478486" y="5543278"/>
            <a:ext cx="1870983" cy="864053"/>
            <a:chOff x="4580" y="3594"/>
            <a:chExt cx="1375" cy="702"/>
          </a:xfrm>
        </p:grpSpPr>
        <p:sp>
          <p:nvSpPr>
            <p:cNvPr id="31771" name="Freeform 54"/>
            <p:cNvSpPr>
              <a:spLocks/>
            </p:cNvSpPr>
            <p:nvPr/>
          </p:nvSpPr>
          <p:spPr bwMode="auto">
            <a:xfrm>
              <a:off x="4855" y="4169"/>
              <a:ext cx="873" cy="126"/>
            </a:xfrm>
            <a:custGeom>
              <a:avLst/>
              <a:gdLst>
                <a:gd name="T0" fmla="*/ 0 w 873"/>
                <a:gd name="T1" fmla="*/ 126 h 126"/>
                <a:gd name="T2" fmla="*/ 84 w 873"/>
                <a:gd name="T3" fmla="*/ 0 h 126"/>
                <a:gd name="T4" fmla="*/ 783 w 873"/>
                <a:gd name="T5" fmla="*/ 0 h 126"/>
                <a:gd name="T6" fmla="*/ 873 w 873"/>
                <a:gd name="T7" fmla="*/ 126 h 126"/>
                <a:gd name="T8" fmla="*/ 0 w 873"/>
                <a:gd name="T9" fmla="*/ 126 h 126"/>
                <a:gd name="T10" fmla="*/ 0 w 873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3" h="126">
                  <a:moveTo>
                    <a:pt x="0" y="126"/>
                  </a:moveTo>
                  <a:lnTo>
                    <a:pt x="84" y="0"/>
                  </a:lnTo>
                  <a:lnTo>
                    <a:pt x="783" y="0"/>
                  </a:lnTo>
                  <a:lnTo>
                    <a:pt x="873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2" name="Freeform 55"/>
            <p:cNvSpPr>
              <a:spLocks/>
            </p:cNvSpPr>
            <p:nvPr/>
          </p:nvSpPr>
          <p:spPr bwMode="auto">
            <a:xfrm>
              <a:off x="4855" y="4169"/>
              <a:ext cx="84" cy="126"/>
            </a:xfrm>
            <a:custGeom>
              <a:avLst/>
              <a:gdLst>
                <a:gd name="T0" fmla="*/ 0 w 84"/>
                <a:gd name="T1" fmla="*/ 126 h 126"/>
                <a:gd name="T2" fmla="*/ 84 w 84"/>
                <a:gd name="T3" fmla="*/ 0 h 126"/>
                <a:gd name="T4" fmla="*/ 0 w 84"/>
                <a:gd name="T5" fmla="*/ 126 h 126"/>
                <a:gd name="T6" fmla="*/ 0 w 84"/>
                <a:gd name="T7" fmla="*/ 12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26">
                  <a:moveTo>
                    <a:pt x="0" y="126"/>
                  </a:moveTo>
                  <a:lnTo>
                    <a:pt x="8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3" name="Freeform 56"/>
            <p:cNvSpPr>
              <a:spLocks noEditPoints="1"/>
            </p:cNvSpPr>
            <p:nvPr/>
          </p:nvSpPr>
          <p:spPr bwMode="auto">
            <a:xfrm>
              <a:off x="4939" y="4169"/>
              <a:ext cx="699" cy="1"/>
            </a:xfrm>
            <a:custGeom>
              <a:avLst/>
              <a:gdLst>
                <a:gd name="T0" fmla="*/ 0 w 699"/>
                <a:gd name="T1" fmla="*/ 0 h 1"/>
                <a:gd name="T2" fmla="*/ 699 w 699"/>
                <a:gd name="T3" fmla="*/ 0 h 1"/>
                <a:gd name="T4" fmla="*/ 0 w 699"/>
                <a:gd name="T5" fmla="*/ 0 h 1"/>
                <a:gd name="T6" fmla="*/ 0 w 699"/>
                <a:gd name="T7" fmla="*/ 0 h 1"/>
                <a:gd name="T8" fmla="*/ 0 w 699"/>
                <a:gd name="T9" fmla="*/ 0 h 1"/>
                <a:gd name="T10" fmla="*/ 0 w 699"/>
                <a:gd name="T11" fmla="*/ 0 h 1"/>
                <a:gd name="T12" fmla="*/ 0 w 699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9" h="1">
                  <a:moveTo>
                    <a:pt x="0" y="0"/>
                  </a:moveTo>
                  <a:lnTo>
                    <a:pt x="699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4" name="Freeform 57"/>
            <p:cNvSpPr>
              <a:spLocks noEditPoints="1"/>
            </p:cNvSpPr>
            <p:nvPr/>
          </p:nvSpPr>
          <p:spPr bwMode="auto">
            <a:xfrm>
              <a:off x="5638" y="4169"/>
              <a:ext cx="90" cy="126"/>
            </a:xfrm>
            <a:custGeom>
              <a:avLst/>
              <a:gdLst>
                <a:gd name="T0" fmla="*/ 0 w 90"/>
                <a:gd name="T1" fmla="*/ 0 h 126"/>
                <a:gd name="T2" fmla="*/ 90 w 90"/>
                <a:gd name="T3" fmla="*/ 126 h 126"/>
                <a:gd name="T4" fmla="*/ 0 w 90"/>
                <a:gd name="T5" fmla="*/ 0 h 126"/>
                <a:gd name="T6" fmla="*/ 0 w 90"/>
                <a:gd name="T7" fmla="*/ 0 h 126"/>
                <a:gd name="T8" fmla="*/ 0 w 90"/>
                <a:gd name="T9" fmla="*/ 0 h 126"/>
                <a:gd name="T10" fmla="*/ 0 w 90"/>
                <a:gd name="T11" fmla="*/ 0 h 126"/>
                <a:gd name="T12" fmla="*/ 0 w 90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" h="126">
                  <a:moveTo>
                    <a:pt x="0" y="0"/>
                  </a:moveTo>
                  <a:lnTo>
                    <a:pt x="90" y="1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5" name="Freeform 58"/>
            <p:cNvSpPr>
              <a:spLocks noEditPoints="1"/>
            </p:cNvSpPr>
            <p:nvPr/>
          </p:nvSpPr>
          <p:spPr bwMode="auto">
            <a:xfrm>
              <a:off x="4855" y="4295"/>
              <a:ext cx="873" cy="1"/>
            </a:xfrm>
            <a:custGeom>
              <a:avLst/>
              <a:gdLst>
                <a:gd name="T0" fmla="*/ 873 w 873"/>
                <a:gd name="T1" fmla="*/ 0 h 1"/>
                <a:gd name="T2" fmla="*/ 0 w 873"/>
                <a:gd name="T3" fmla="*/ 0 h 1"/>
                <a:gd name="T4" fmla="*/ 873 w 873"/>
                <a:gd name="T5" fmla="*/ 0 h 1"/>
                <a:gd name="T6" fmla="*/ 873 w 873"/>
                <a:gd name="T7" fmla="*/ 0 h 1"/>
                <a:gd name="T8" fmla="*/ 873 w 873"/>
                <a:gd name="T9" fmla="*/ 0 h 1"/>
                <a:gd name="T10" fmla="*/ 873 w 873"/>
                <a:gd name="T11" fmla="*/ 0 h 1"/>
                <a:gd name="T12" fmla="*/ 873 w 87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3" h="1">
                  <a:moveTo>
                    <a:pt x="873" y="0"/>
                  </a:moveTo>
                  <a:lnTo>
                    <a:pt x="0" y="0"/>
                  </a:lnTo>
                  <a:lnTo>
                    <a:pt x="873" y="0"/>
                  </a:lnTo>
                  <a:close/>
                  <a:moveTo>
                    <a:pt x="873" y="0"/>
                  </a:moveTo>
                  <a:lnTo>
                    <a:pt x="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6" name="Freeform 59"/>
            <p:cNvSpPr>
              <a:spLocks/>
            </p:cNvSpPr>
            <p:nvPr/>
          </p:nvSpPr>
          <p:spPr bwMode="auto">
            <a:xfrm>
              <a:off x="4855" y="429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7" name="Freeform 60"/>
            <p:cNvSpPr>
              <a:spLocks/>
            </p:cNvSpPr>
            <p:nvPr/>
          </p:nvSpPr>
          <p:spPr bwMode="auto">
            <a:xfrm>
              <a:off x="5232" y="3822"/>
              <a:ext cx="59" cy="54"/>
            </a:xfrm>
            <a:custGeom>
              <a:avLst/>
              <a:gdLst>
                <a:gd name="T0" fmla="*/ 59 w 59"/>
                <a:gd name="T1" fmla="*/ 42 h 54"/>
                <a:gd name="T2" fmla="*/ 18 w 59"/>
                <a:gd name="T3" fmla="*/ 0 h 54"/>
                <a:gd name="T4" fmla="*/ 0 w 59"/>
                <a:gd name="T5" fmla="*/ 54 h 54"/>
                <a:gd name="T6" fmla="*/ 59 w 59"/>
                <a:gd name="T7" fmla="*/ 42 h 54"/>
                <a:gd name="T8" fmla="*/ 59 w 59"/>
                <a:gd name="T9" fmla="*/ 42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54">
                  <a:moveTo>
                    <a:pt x="59" y="42"/>
                  </a:moveTo>
                  <a:lnTo>
                    <a:pt x="18" y="0"/>
                  </a:lnTo>
                  <a:lnTo>
                    <a:pt x="0" y="54"/>
                  </a:lnTo>
                  <a:lnTo>
                    <a:pt x="5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8" name="Freeform 61"/>
            <p:cNvSpPr>
              <a:spLocks/>
            </p:cNvSpPr>
            <p:nvPr/>
          </p:nvSpPr>
          <p:spPr bwMode="auto">
            <a:xfrm>
              <a:off x="5250" y="3816"/>
              <a:ext cx="41" cy="54"/>
            </a:xfrm>
            <a:custGeom>
              <a:avLst/>
              <a:gdLst>
                <a:gd name="T0" fmla="*/ 41 w 41"/>
                <a:gd name="T1" fmla="*/ 48 h 54"/>
                <a:gd name="T2" fmla="*/ 6 w 41"/>
                <a:gd name="T3" fmla="*/ 0 h 54"/>
                <a:gd name="T4" fmla="*/ 0 w 41"/>
                <a:gd name="T5" fmla="*/ 6 h 54"/>
                <a:gd name="T6" fmla="*/ 35 w 41"/>
                <a:gd name="T7" fmla="*/ 54 h 54"/>
                <a:gd name="T8" fmla="*/ 41 w 41"/>
                <a:gd name="T9" fmla="*/ 4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54">
                  <a:moveTo>
                    <a:pt x="41" y="48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35" y="54"/>
                  </a:lnTo>
                  <a:lnTo>
                    <a:pt x="41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79" name="Freeform 62"/>
            <p:cNvSpPr>
              <a:spLocks noEditPoints="1"/>
            </p:cNvSpPr>
            <p:nvPr/>
          </p:nvSpPr>
          <p:spPr bwMode="auto">
            <a:xfrm>
              <a:off x="5226" y="3810"/>
              <a:ext cx="30" cy="66"/>
            </a:xfrm>
            <a:custGeom>
              <a:avLst/>
              <a:gdLst>
                <a:gd name="T0" fmla="*/ 18 w 30"/>
                <a:gd name="T1" fmla="*/ 6 h 66"/>
                <a:gd name="T2" fmla="*/ 0 w 30"/>
                <a:gd name="T3" fmla="*/ 66 h 66"/>
                <a:gd name="T4" fmla="*/ 12 w 30"/>
                <a:gd name="T5" fmla="*/ 66 h 66"/>
                <a:gd name="T6" fmla="*/ 30 w 30"/>
                <a:gd name="T7" fmla="*/ 12 h 66"/>
                <a:gd name="T8" fmla="*/ 18 w 30"/>
                <a:gd name="T9" fmla="*/ 6 h 66"/>
                <a:gd name="T10" fmla="*/ 30 w 30"/>
                <a:gd name="T11" fmla="*/ 6 h 66"/>
                <a:gd name="T12" fmla="*/ 24 w 30"/>
                <a:gd name="T13" fmla="*/ 0 h 66"/>
                <a:gd name="T14" fmla="*/ 18 w 30"/>
                <a:gd name="T15" fmla="*/ 6 h 66"/>
                <a:gd name="T16" fmla="*/ 24 w 30"/>
                <a:gd name="T17" fmla="*/ 12 h 66"/>
                <a:gd name="T18" fmla="*/ 30 w 30"/>
                <a:gd name="T19" fmla="*/ 6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66">
                  <a:moveTo>
                    <a:pt x="18" y="6"/>
                  </a:moveTo>
                  <a:lnTo>
                    <a:pt x="0" y="66"/>
                  </a:lnTo>
                  <a:lnTo>
                    <a:pt x="12" y="66"/>
                  </a:lnTo>
                  <a:lnTo>
                    <a:pt x="30" y="12"/>
                  </a:lnTo>
                  <a:lnTo>
                    <a:pt x="18" y="6"/>
                  </a:lnTo>
                  <a:close/>
                  <a:moveTo>
                    <a:pt x="30" y="6"/>
                  </a:moveTo>
                  <a:lnTo>
                    <a:pt x="24" y="0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0" name="Freeform 63"/>
            <p:cNvSpPr>
              <a:spLocks noEditPoints="1"/>
            </p:cNvSpPr>
            <p:nvPr/>
          </p:nvSpPr>
          <p:spPr bwMode="auto">
            <a:xfrm>
              <a:off x="5226" y="3858"/>
              <a:ext cx="65" cy="24"/>
            </a:xfrm>
            <a:custGeom>
              <a:avLst/>
              <a:gdLst>
                <a:gd name="T0" fmla="*/ 6 w 65"/>
                <a:gd name="T1" fmla="*/ 24 h 24"/>
                <a:gd name="T2" fmla="*/ 65 w 65"/>
                <a:gd name="T3" fmla="*/ 12 h 24"/>
                <a:gd name="T4" fmla="*/ 65 w 65"/>
                <a:gd name="T5" fmla="*/ 0 h 24"/>
                <a:gd name="T6" fmla="*/ 6 w 65"/>
                <a:gd name="T7" fmla="*/ 12 h 24"/>
                <a:gd name="T8" fmla="*/ 6 w 65"/>
                <a:gd name="T9" fmla="*/ 24 h 24"/>
                <a:gd name="T10" fmla="*/ 0 w 65"/>
                <a:gd name="T11" fmla="*/ 18 h 24"/>
                <a:gd name="T12" fmla="*/ 0 w 65"/>
                <a:gd name="T13" fmla="*/ 24 h 24"/>
                <a:gd name="T14" fmla="*/ 6 w 65"/>
                <a:gd name="T15" fmla="*/ 24 h 24"/>
                <a:gd name="T16" fmla="*/ 6 w 65"/>
                <a:gd name="T17" fmla="*/ 18 h 24"/>
                <a:gd name="T18" fmla="*/ 0 w 65"/>
                <a:gd name="T19" fmla="*/ 1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24">
                  <a:moveTo>
                    <a:pt x="6" y="24"/>
                  </a:moveTo>
                  <a:lnTo>
                    <a:pt x="65" y="12"/>
                  </a:lnTo>
                  <a:lnTo>
                    <a:pt x="65" y="0"/>
                  </a:lnTo>
                  <a:lnTo>
                    <a:pt x="6" y="12"/>
                  </a:lnTo>
                  <a:lnTo>
                    <a:pt x="6" y="24"/>
                  </a:lnTo>
                  <a:close/>
                  <a:moveTo>
                    <a:pt x="0" y="18"/>
                  </a:moveTo>
                  <a:lnTo>
                    <a:pt x="0" y="24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1" name="Freeform 64"/>
            <p:cNvSpPr>
              <a:spLocks/>
            </p:cNvSpPr>
            <p:nvPr/>
          </p:nvSpPr>
          <p:spPr bwMode="auto">
            <a:xfrm>
              <a:off x="5291" y="3864"/>
              <a:ext cx="12" cy="6"/>
            </a:xfrm>
            <a:custGeom>
              <a:avLst/>
              <a:gdLst>
                <a:gd name="T0" fmla="*/ 0 w 12"/>
                <a:gd name="T1" fmla="*/ 6 h 6"/>
                <a:gd name="T2" fmla="*/ 12 w 12"/>
                <a:gd name="T3" fmla="*/ 6 h 6"/>
                <a:gd name="T4" fmla="*/ 0 w 12"/>
                <a:gd name="T5" fmla="*/ 0 h 6"/>
                <a:gd name="T6" fmla="*/ 0 w 12"/>
                <a:gd name="T7" fmla="*/ 0 h 6"/>
                <a:gd name="T8" fmla="*/ 0 w 12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2" name="Freeform 65"/>
            <p:cNvSpPr>
              <a:spLocks/>
            </p:cNvSpPr>
            <p:nvPr/>
          </p:nvSpPr>
          <p:spPr bwMode="auto">
            <a:xfrm>
              <a:off x="5250" y="3846"/>
              <a:ext cx="53" cy="245"/>
            </a:xfrm>
            <a:custGeom>
              <a:avLst/>
              <a:gdLst>
                <a:gd name="T0" fmla="*/ 53 w 53"/>
                <a:gd name="T1" fmla="*/ 239 h 245"/>
                <a:gd name="T2" fmla="*/ 12 w 53"/>
                <a:gd name="T3" fmla="*/ 0 h 245"/>
                <a:gd name="T4" fmla="*/ 0 w 53"/>
                <a:gd name="T5" fmla="*/ 0 h 245"/>
                <a:gd name="T6" fmla="*/ 41 w 53"/>
                <a:gd name="T7" fmla="*/ 245 h 245"/>
                <a:gd name="T8" fmla="*/ 53 w 53"/>
                <a:gd name="T9" fmla="*/ 239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245">
                  <a:moveTo>
                    <a:pt x="53" y="239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41" y="245"/>
                  </a:lnTo>
                  <a:lnTo>
                    <a:pt x="53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3" name="Freeform 66"/>
            <p:cNvSpPr>
              <a:spLocks/>
            </p:cNvSpPr>
            <p:nvPr/>
          </p:nvSpPr>
          <p:spPr bwMode="auto">
            <a:xfrm>
              <a:off x="4807" y="4049"/>
              <a:ext cx="30" cy="90"/>
            </a:xfrm>
            <a:custGeom>
              <a:avLst/>
              <a:gdLst>
                <a:gd name="T0" fmla="*/ 0 w 30"/>
                <a:gd name="T1" fmla="*/ 0 h 90"/>
                <a:gd name="T2" fmla="*/ 18 w 30"/>
                <a:gd name="T3" fmla="*/ 90 h 90"/>
                <a:gd name="T4" fmla="*/ 30 w 30"/>
                <a:gd name="T5" fmla="*/ 84 h 90"/>
                <a:gd name="T6" fmla="*/ 12 w 30"/>
                <a:gd name="T7" fmla="*/ 0 h 90"/>
                <a:gd name="T8" fmla="*/ 0 w 30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90">
                  <a:moveTo>
                    <a:pt x="0" y="0"/>
                  </a:moveTo>
                  <a:lnTo>
                    <a:pt x="18" y="90"/>
                  </a:lnTo>
                  <a:lnTo>
                    <a:pt x="30" y="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4" name="Freeform 67"/>
            <p:cNvSpPr>
              <a:spLocks noEditPoints="1"/>
            </p:cNvSpPr>
            <p:nvPr/>
          </p:nvSpPr>
          <p:spPr bwMode="auto">
            <a:xfrm>
              <a:off x="4825" y="3977"/>
              <a:ext cx="927" cy="168"/>
            </a:xfrm>
            <a:custGeom>
              <a:avLst/>
              <a:gdLst>
                <a:gd name="T0" fmla="*/ 6 w 927"/>
                <a:gd name="T1" fmla="*/ 162 h 168"/>
                <a:gd name="T2" fmla="*/ 927 w 927"/>
                <a:gd name="T3" fmla="*/ 12 h 168"/>
                <a:gd name="T4" fmla="*/ 927 w 927"/>
                <a:gd name="T5" fmla="*/ 0 h 168"/>
                <a:gd name="T6" fmla="*/ 6 w 927"/>
                <a:gd name="T7" fmla="*/ 150 h 168"/>
                <a:gd name="T8" fmla="*/ 6 w 927"/>
                <a:gd name="T9" fmla="*/ 162 h 168"/>
                <a:gd name="T10" fmla="*/ 0 w 927"/>
                <a:gd name="T11" fmla="*/ 162 h 168"/>
                <a:gd name="T12" fmla="*/ 0 w 927"/>
                <a:gd name="T13" fmla="*/ 168 h 168"/>
                <a:gd name="T14" fmla="*/ 6 w 927"/>
                <a:gd name="T15" fmla="*/ 162 h 168"/>
                <a:gd name="T16" fmla="*/ 6 w 927"/>
                <a:gd name="T17" fmla="*/ 156 h 168"/>
                <a:gd name="T18" fmla="*/ 0 w 927"/>
                <a:gd name="T19" fmla="*/ 162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7" h="168">
                  <a:moveTo>
                    <a:pt x="6" y="162"/>
                  </a:moveTo>
                  <a:lnTo>
                    <a:pt x="927" y="12"/>
                  </a:lnTo>
                  <a:lnTo>
                    <a:pt x="927" y="0"/>
                  </a:lnTo>
                  <a:lnTo>
                    <a:pt x="6" y="150"/>
                  </a:lnTo>
                  <a:lnTo>
                    <a:pt x="6" y="162"/>
                  </a:lnTo>
                  <a:close/>
                  <a:moveTo>
                    <a:pt x="0" y="162"/>
                  </a:moveTo>
                  <a:lnTo>
                    <a:pt x="0" y="168"/>
                  </a:lnTo>
                  <a:lnTo>
                    <a:pt x="6" y="162"/>
                  </a:lnTo>
                  <a:lnTo>
                    <a:pt x="6" y="156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5" name="Freeform 68"/>
            <p:cNvSpPr>
              <a:spLocks noEditPoints="1"/>
            </p:cNvSpPr>
            <p:nvPr/>
          </p:nvSpPr>
          <p:spPr bwMode="auto">
            <a:xfrm>
              <a:off x="5728" y="3894"/>
              <a:ext cx="30" cy="95"/>
            </a:xfrm>
            <a:custGeom>
              <a:avLst/>
              <a:gdLst>
                <a:gd name="T0" fmla="*/ 30 w 30"/>
                <a:gd name="T1" fmla="*/ 83 h 95"/>
                <a:gd name="T2" fmla="*/ 12 w 30"/>
                <a:gd name="T3" fmla="*/ 0 h 95"/>
                <a:gd name="T4" fmla="*/ 0 w 30"/>
                <a:gd name="T5" fmla="*/ 0 h 95"/>
                <a:gd name="T6" fmla="*/ 18 w 30"/>
                <a:gd name="T7" fmla="*/ 89 h 95"/>
                <a:gd name="T8" fmla="*/ 30 w 30"/>
                <a:gd name="T9" fmla="*/ 83 h 95"/>
                <a:gd name="T10" fmla="*/ 24 w 30"/>
                <a:gd name="T11" fmla="*/ 95 h 95"/>
                <a:gd name="T12" fmla="*/ 30 w 30"/>
                <a:gd name="T13" fmla="*/ 89 h 95"/>
                <a:gd name="T14" fmla="*/ 30 w 30"/>
                <a:gd name="T15" fmla="*/ 83 h 95"/>
                <a:gd name="T16" fmla="*/ 24 w 30"/>
                <a:gd name="T17" fmla="*/ 89 h 95"/>
                <a:gd name="T18" fmla="*/ 24 w 30"/>
                <a:gd name="T19" fmla="*/ 95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95">
                  <a:moveTo>
                    <a:pt x="30" y="8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18" y="89"/>
                  </a:lnTo>
                  <a:lnTo>
                    <a:pt x="30" y="83"/>
                  </a:lnTo>
                  <a:close/>
                  <a:moveTo>
                    <a:pt x="24" y="95"/>
                  </a:moveTo>
                  <a:lnTo>
                    <a:pt x="30" y="89"/>
                  </a:lnTo>
                  <a:lnTo>
                    <a:pt x="30" y="83"/>
                  </a:lnTo>
                  <a:lnTo>
                    <a:pt x="24" y="89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6" name="Freeform 69"/>
            <p:cNvSpPr>
              <a:spLocks/>
            </p:cNvSpPr>
            <p:nvPr/>
          </p:nvSpPr>
          <p:spPr bwMode="auto">
            <a:xfrm>
              <a:off x="5244" y="4091"/>
              <a:ext cx="89" cy="78"/>
            </a:xfrm>
            <a:custGeom>
              <a:avLst/>
              <a:gdLst>
                <a:gd name="T0" fmla="*/ 0 w 89"/>
                <a:gd name="T1" fmla="*/ 78 h 78"/>
                <a:gd name="T2" fmla="*/ 0 w 89"/>
                <a:gd name="T3" fmla="*/ 0 h 78"/>
                <a:gd name="T4" fmla="*/ 89 w 89"/>
                <a:gd name="T5" fmla="*/ 0 h 78"/>
                <a:gd name="T6" fmla="*/ 89 w 89"/>
                <a:gd name="T7" fmla="*/ 78 h 78"/>
                <a:gd name="T8" fmla="*/ 0 w 89"/>
                <a:gd name="T9" fmla="*/ 78 h 78"/>
                <a:gd name="T10" fmla="*/ 0 w 89"/>
                <a:gd name="T11" fmla="*/ 78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" h="78">
                  <a:moveTo>
                    <a:pt x="0" y="7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7" name="Rectangle 70"/>
            <p:cNvSpPr>
              <a:spLocks noChangeArrowheads="1"/>
            </p:cNvSpPr>
            <p:nvPr/>
          </p:nvSpPr>
          <p:spPr bwMode="auto">
            <a:xfrm>
              <a:off x="5238" y="4091"/>
              <a:ext cx="18" cy="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88" name="Freeform 71"/>
            <p:cNvSpPr>
              <a:spLocks noEditPoints="1"/>
            </p:cNvSpPr>
            <p:nvPr/>
          </p:nvSpPr>
          <p:spPr bwMode="auto">
            <a:xfrm>
              <a:off x="5238" y="4085"/>
              <a:ext cx="95" cy="18"/>
            </a:xfrm>
            <a:custGeom>
              <a:avLst/>
              <a:gdLst>
                <a:gd name="T0" fmla="*/ 6 w 95"/>
                <a:gd name="T1" fmla="*/ 18 h 18"/>
                <a:gd name="T2" fmla="*/ 95 w 95"/>
                <a:gd name="T3" fmla="*/ 18 h 18"/>
                <a:gd name="T4" fmla="*/ 95 w 95"/>
                <a:gd name="T5" fmla="*/ 0 h 18"/>
                <a:gd name="T6" fmla="*/ 6 w 95"/>
                <a:gd name="T7" fmla="*/ 0 h 18"/>
                <a:gd name="T8" fmla="*/ 6 w 95"/>
                <a:gd name="T9" fmla="*/ 18 h 18"/>
                <a:gd name="T10" fmla="*/ 6 w 95"/>
                <a:gd name="T11" fmla="*/ 0 h 18"/>
                <a:gd name="T12" fmla="*/ 0 w 95"/>
                <a:gd name="T13" fmla="*/ 0 h 18"/>
                <a:gd name="T14" fmla="*/ 0 w 95"/>
                <a:gd name="T15" fmla="*/ 6 h 18"/>
                <a:gd name="T16" fmla="*/ 6 w 95"/>
                <a:gd name="T17" fmla="*/ 6 h 18"/>
                <a:gd name="T18" fmla="*/ 6 w 95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18">
                  <a:moveTo>
                    <a:pt x="6" y="18"/>
                  </a:moveTo>
                  <a:lnTo>
                    <a:pt x="95" y="18"/>
                  </a:lnTo>
                  <a:lnTo>
                    <a:pt x="95" y="0"/>
                  </a:lnTo>
                  <a:lnTo>
                    <a:pt x="6" y="0"/>
                  </a:lnTo>
                  <a:lnTo>
                    <a:pt x="6" y="18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89" name="Freeform 72"/>
            <p:cNvSpPr>
              <a:spLocks noEditPoints="1"/>
            </p:cNvSpPr>
            <p:nvPr/>
          </p:nvSpPr>
          <p:spPr bwMode="auto">
            <a:xfrm>
              <a:off x="5327" y="4085"/>
              <a:ext cx="18" cy="84"/>
            </a:xfrm>
            <a:custGeom>
              <a:avLst/>
              <a:gdLst>
                <a:gd name="T0" fmla="*/ 0 w 18"/>
                <a:gd name="T1" fmla="*/ 6 h 84"/>
                <a:gd name="T2" fmla="*/ 0 w 18"/>
                <a:gd name="T3" fmla="*/ 84 h 84"/>
                <a:gd name="T4" fmla="*/ 18 w 18"/>
                <a:gd name="T5" fmla="*/ 84 h 84"/>
                <a:gd name="T6" fmla="*/ 18 w 18"/>
                <a:gd name="T7" fmla="*/ 6 h 84"/>
                <a:gd name="T8" fmla="*/ 0 w 18"/>
                <a:gd name="T9" fmla="*/ 6 h 84"/>
                <a:gd name="T10" fmla="*/ 18 w 18"/>
                <a:gd name="T11" fmla="*/ 6 h 84"/>
                <a:gd name="T12" fmla="*/ 18 w 18"/>
                <a:gd name="T13" fmla="*/ 0 h 84"/>
                <a:gd name="T14" fmla="*/ 6 w 18"/>
                <a:gd name="T15" fmla="*/ 0 h 84"/>
                <a:gd name="T16" fmla="*/ 6 w 18"/>
                <a:gd name="T17" fmla="*/ 6 h 84"/>
                <a:gd name="T18" fmla="*/ 18 w 18"/>
                <a:gd name="T19" fmla="*/ 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84">
                  <a:moveTo>
                    <a:pt x="0" y="6"/>
                  </a:moveTo>
                  <a:lnTo>
                    <a:pt x="0" y="84"/>
                  </a:lnTo>
                  <a:lnTo>
                    <a:pt x="18" y="84"/>
                  </a:lnTo>
                  <a:lnTo>
                    <a:pt x="18" y="6"/>
                  </a:lnTo>
                  <a:lnTo>
                    <a:pt x="0" y="6"/>
                  </a:lnTo>
                  <a:close/>
                  <a:moveTo>
                    <a:pt x="18" y="6"/>
                  </a:moveTo>
                  <a:lnTo>
                    <a:pt x="18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0" name="Freeform 73"/>
            <p:cNvSpPr>
              <a:spLocks noEditPoints="1"/>
            </p:cNvSpPr>
            <p:nvPr/>
          </p:nvSpPr>
          <p:spPr bwMode="auto">
            <a:xfrm>
              <a:off x="5244" y="4163"/>
              <a:ext cx="101" cy="18"/>
            </a:xfrm>
            <a:custGeom>
              <a:avLst/>
              <a:gdLst>
                <a:gd name="T0" fmla="*/ 89 w 101"/>
                <a:gd name="T1" fmla="*/ 0 h 18"/>
                <a:gd name="T2" fmla="*/ 0 w 101"/>
                <a:gd name="T3" fmla="*/ 0 h 18"/>
                <a:gd name="T4" fmla="*/ 0 w 101"/>
                <a:gd name="T5" fmla="*/ 18 h 18"/>
                <a:gd name="T6" fmla="*/ 89 w 101"/>
                <a:gd name="T7" fmla="*/ 18 h 18"/>
                <a:gd name="T8" fmla="*/ 89 w 101"/>
                <a:gd name="T9" fmla="*/ 0 h 18"/>
                <a:gd name="T10" fmla="*/ 89 w 101"/>
                <a:gd name="T11" fmla="*/ 18 h 18"/>
                <a:gd name="T12" fmla="*/ 101 w 101"/>
                <a:gd name="T13" fmla="*/ 18 h 18"/>
                <a:gd name="T14" fmla="*/ 101 w 101"/>
                <a:gd name="T15" fmla="*/ 6 h 18"/>
                <a:gd name="T16" fmla="*/ 89 w 101"/>
                <a:gd name="T17" fmla="*/ 6 h 18"/>
                <a:gd name="T18" fmla="*/ 89 w 101"/>
                <a:gd name="T19" fmla="*/ 18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1" h="18">
                  <a:moveTo>
                    <a:pt x="8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89" y="18"/>
                  </a:lnTo>
                  <a:lnTo>
                    <a:pt x="89" y="0"/>
                  </a:lnTo>
                  <a:close/>
                  <a:moveTo>
                    <a:pt x="89" y="18"/>
                  </a:moveTo>
                  <a:lnTo>
                    <a:pt x="101" y="18"/>
                  </a:lnTo>
                  <a:lnTo>
                    <a:pt x="101" y="6"/>
                  </a:lnTo>
                  <a:lnTo>
                    <a:pt x="89" y="6"/>
                  </a:lnTo>
                  <a:lnTo>
                    <a:pt x="8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1" name="Rectangle 74"/>
            <p:cNvSpPr>
              <a:spLocks noChangeArrowheads="1"/>
            </p:cNvSpPr>
            <p:nvPr/>
          </p:nvSpPr>
          <p:spPr bwMode="auto">
            <a:xfrm>
              <a:off x="5238" y="4169"/>
              <a:ext cx="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92" name="Freeform 75"/>
            <p:cNvSpPr>
              <a:spLocks/>
            </p:cNvSpPr>
            <p:nvPr/>
          </p:nvSpPr>
          <p:spPr bwMode="auto">
            <a:xfrm>
              <a:off x="4580" y="3983"/>
              <a:ext cx="454" cy="90"/>
            </a:xfrm>
            <a:custGeom>
              <a:avLst/>
              <a:gdLst>
                <a:gd name="T0" fmla="*/ 424 w 454"/>
                <a:gd name="T1" fmla="*/ 42 h 90"/>
                <a:gd name="T2" fmla="*/ 454 w 454"/>
                <a:gd name="T3" fmla="*/ 0 h 90"/>
                <a:gd name="T4" fmla="*/ 0 w 454"/>
                <a:gd name="T5" fmla="*/ 54 h 90"/>
                <a:gd name="T6" fmla="*/ 42 w 454"/>
                <a:gd name="T7" fmla="*/ 90 h 90"/>
                <a:gd name="T8" fmla="*/ 424 w 454"/>
                <a:gd name="T9" fmla="*/ 42 h 90"/>
                <a:gd name="T10" fmla="*/ 424 w 454"/>
                <a:gd name="T11" fmla="*/ 42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4" h="90">
                  <a:moveTo>
                    <a:pt x="424" y="42"/>
                  </a:moveTo>
                  <a:lnTo>
                    <a:pt x="454" y="0"/>
                  </a:lnTo>
                  <a:lnTo>
                    <a:pt x="0" y="54"/>
                  </a:lnTo>
                  <a:lnTo>
                    <a:pt x="42" y="90"/>
                  </a:lnTo>
                  <a:lnTo>
                    <a:pt x="42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3" name="Freeform 76"/>
            <p:cNvSpPr>
              <a:spLocks/>
            </p:cNvSpPr>
            <p:nvPr/>
          </p:nvSpPr>
          <p:spPr bwMode="auto">
            <a:xfrm>
              <a:off x="5004" y="3983"/>
              <a:ext cx="30" cy="42"/>
            </a:xfrm>
            <a:custGeom>
              <a:avLst/>
              <a:gdLst>
                <a:gd name="T0" fmla="*/ 0 w 30"/>
                <a:gd name="T1" fmla="*/ 42 h 42"/>
                <a:gd name="T2" fmla="*/ 30 w 30"/>
                <a:gd name="T3" fmla="*/ 0 h 42"/>
                <a:gd name="T4" fmla="*/ 0 w 30"/>
                <a:gd name="T5" fmla="*/ 42 h 42"/>
                <a:gd name="T6" fmla="*/ 0 w 30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2">
                  <a:moveTo>
                    <a:pt x="0" y="42"/>
                  </a:moveTo>
                  <a:lnTo>
                    <a:pt x="3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4" name="Freeform 77"/>
            <p:cNvSpPr>
              <a:spLocks noEditPoints="1"/>
            </p:cNvSpPr>
            <p:nvPr/>
          </p:nvSpPr>
          <p:spPr bwMode="auto">
            <a:xfrm>
              <a:off x="4580" y="3983"/>
              <a:ext cx="454" cy="54"/>
            </a:xfrm>
            <a:custGeom>
              <a:avLst/>
              <a:gdLst>
                <a:gd name="T0" fmla="*/ 454 w 454"/>
                <a:gd name="T1" fmla="*/ 0 h 54"/>
                <a:gd name="T2" fmla="*/ 0 w 454"/>
                <a:gd name="T3" fmla="*/ 54 h 54"/>
                <a:gd name="T4" fmla="*/ 454 w 454"/>
                <a:gd name="T5" fmla="*/ 0 h 54"/>
                <a:gd name="T6" fmla="*/ 454 w 454"/>
                <a:gd name="T7" fmla="*/ 0 h 54"/>
                <a:gd name="T8" fmla="*/ 454 w 454"/>
                <a:gd name="T9" fmla="*/ 0 h 54"/>
                <a:gd name="T10" fmla="*/ 454 w 454"/>
                <a:gd name="T11" fmla="*/ 0 h 54"/>
                <a:gd name="T12" fmla="*/ 454 w 454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4" h="54">
                  <a:moveTo>
                    <a:pt x="454" y="0"/>
                  </a:moveTo>
                  <a:lnTo>
                    <a:pt x="0" y="54"/>
                  </a:lnTo>
                  <a:lnTo>
                    <a:pt x="454" y="0"/>
                  </a:lnTo>
                  <a:close/>
                  <a:moveTo>
                    <a:pt x="454" y="0"/>
                  </a:moveTo>
                  <a:lnTo>
                    <a:pt x="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5" name="Freeform 78"/>
            <p:cNvSpPr>
              <a:spLocks noEditPoints="1"/>
            </p:cNvSpPr>
            <p:nvPr/>
          </p:nvSpPr>
          <p:spPr bwMode="auto">
            <a:xfrm>
              <a:off x="4580" y="4037"/>
              <a:ext cx="42" cy="36"/>
            </a:xfrm>
            <a:custGeom>
              <a:avLst/>
              <a:gdLst>
                <a:gd name="T0" fmla="*/ 0 w 42"/>
                <a:gd name="T1" fmla="*/ 0 h 36"/>
                <a:gd name="T2" fmla="*/ 42 w 42"/>
                <a:gd name="T3" fmla="*/ 36 h 36"/>
                <a:gd name="T4" fmla="*/ 0 w 42"/>
                <a:gd name="T5" fmla="*/ 0 h 36"/>
                <a:gd name="T6" fmla="*/ 0 w 42"/>
                <a:gd name="T7" fmla="*/ 0 h 36"/>
                <a:gd name="T8" fmla="*/ 0 w 42"/>
                <a:gd name="T9" fmla="*/ 0 h 36"/>
                <a:gd name="T10" fmla="*/ 0 w 42"/>
                <a:gd name="T11" fmla="*/ 0 h 36"/>
                <a:gd name="T12" fmla="*/ 0 w 42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2" y="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6" name="Freeform 79"/>
            <p:cNvSpPr>
              <a:spLocks noEditPoints="1"/>
            </p:cNvSpPr>
            <p:nvPr/>
          </p:nvSpPr>
          <p:spPr bwMode="auto">
            <a:xfrm>
              <a:off x="4622" y="4025"/>
              <a:ext cx="382" cy="48"/>
            </a:xfrm>
            <a:custGeom>
              <a:avLst/>
              <a:gdLst>
                <a:gd name="T0" fmla="*/ 0 w 382"/>
                <a:gd name="T1" fmla="*/ 48 h 48"/>
                <a:gd name="T2" fmla="*/ 382 w 382"/>
                <a:gd name="T3" fmla="*/ 0 h 48"/>
                <a:gd name="T4" fmla="*/ 0 w 382"/>
                <a:gd name="T5" fmla="*/ 48 h 48"/>
                <a:gd name="T6" fmla="*/ 0 w 382"/>
                <a:gd name="T7" fmla="*/ 48 h 48"/>
                <a:gd name="T8" fmla="*/ 0 w 382"/>
                <a:gd name="T9" fmla="*/ 48 h 48"/>
                <a:gd name="T10" fmla="*/ 0 w 382"/>
                <a:gd name="T11" fmla="*/ 48 h 48"/>
                <a:gd name="T12" fmla="*/ 0 w 382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2" h="48">
                  <a:moveTo>
                    <a:pt x="0" y="48"/>
                  </a:moveTo>
                  <a:lnTo>
                    <a:pt x="382" y="0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7" name="Freeform 80"/>
            <p:cNvSpPr>
              <a:spLocks/>
            </p:cNvSpPr>
            <p:nvPr/>
          </p:nvSpPr>
          <p:spPr bwMode="auto">
            <a:xfrm>
              <a:off x="5004" y="402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8" name="Freeform 81"/>
            <p:cNvSpPr>
              <a:spLocks/>
            </p:cNvSpPr>
            <p:nvPr/>
          </p:nvSpPr>
          <p:spPr bwMode="auto">
            <a:xfrm>
              <a:off x="4622" y="3762"/>
              <a:ext cx="359" cy="269"/>
            </a:xfrm>
            <a:custGeom>
              <a:avLst/>
              <a:gdLst>
                <a:gd name="T0" fmla="*/ 341 w 359"/>
                <a:gd name="T1" fmla="*/ 0 h 269"/>
                <a:gd name="T2" fmla="*/ 359 w 359"/>
                <a:gd name="T3" fmla="*/ 227 h 269"/>
                <a:gd name="T4" fmla="*/ 18 w 359"/>
                <a:gd name="T5" fmla="*/ 269 h 269"/>
                <a:gd name="T6" fmla="*/ 0 w 359"/>
                <a:gd name="T7" fmla="*/ 36 h 269"/>
                <a:gd name="T8" fmla="*/ 341 w 359"/>
                <a:gd name="T9" fmla="*/ 0 h 269"/>
                <a:gd name="T10" fmla="*/ 341 w 359"/>
                <a:gd name="T11" fmla="*/ 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9" h="269">
                  <a:moveTo>
                    <a:pt x="341" y="0"/>
                  </a:moveTo>
                  <a:lnTo>
                    <a:pt x="359" y="227"/>
                  </a:lnTo>
                  <a:lnTo>
                    <a:pt x="18" y="269"/>
                  </a:lnTo>
                  <a:lnTo>
                    <a:pt x="0" y="36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99" name="Freeform 82"/>
            <p:cNvSpPr>
              <a:spLocks/>
            </p:cNvSpPr>
            <p:nvPr/>
          </p:nvSpPr>
          <p:spPr bwMode="auto">
            <a:xfrm>
              <a:off x="4963" y="3762"/>
              <a:ext cx="18" cy="227"/>
            </a:xfrm>
            <a:custGeom>
              <a:avLst/>
              <a:gdLst>
                <a:gd name="T0" fmla="*/ 0 w 18"/>
                <a:gd name="T1" fmla="*/ 0 h 227"/>
                <a:gd name="T2" fmla="*/ 18 w 18"/>
                <a:gd name="T3" fmla="*/ 227 h 227"/>
                <a:gd name="T4" fmla="*/ 0 w 18"/>
                <a:gd name="T5" fmla="*/ 0 h 227"/>
                <a:gd name="T6" fmla="*/ 0 w 18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227">
                  <a:moveTo>
                    <a:pt x="0" y="0"/>
                  </a:moveTo>
                  <a:lnTo>
                    <a:pt x="18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0" name="Freeform 83"/>
            <p:cNvSpPr>
              <a:spLocks noEditPoints="1"/>
            </p:cNvSpPr>
            <p:nvPr/>
          </p:nvSpPr>
          <p:spPr bwMode="auto">
            <a:xfrm>
              <a:off x="4640" y="3989"/>
              <a:ext cx="341" cy="42"/>
            </a:xfrm>
            <a:custGeom>
              <a:avLst/>
              <a:gdLst>
                <a:gd name="T0" fmla="*/ 341 w 341"/>
                <a:gd name="T1" fmla="*/ 0 h 42"/>
                <a:gd name="T2" fmla="*/ 0 w 341"/>
                <a:gd name="T3" fmla="*/ 42 h 42"/>
                <a:gd name="T4" fmla="*/ 341 w 341"/>
                <a:gd name="T5" fmla="*/ 0 h 42"/>
                <a:gd name="T6" fmla="*/ 341 w 341"/>
                <a:gd name="T7" fmla="*/ 0 h 42"/>
                <a:gd name="T8" fmla="*/ 341 w 341"/>
                <a:gd name="T9" fmla="*/ 0 h 42"/>
                <a:gd name="T10" fmla="*/ 341 w 341"/>
                <a:gd name="T11" fmla="*/ 0 h 42"/>
                <a:gd name="T12" fmla="*/ 341 w 341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1" h="42">
                  <a:moveTo>
                    <a:pt x="341" y="0"/>
                  </a:moveTo>
                  <a:lnTo>
                    <a:pt x="0" y="42"/>
                  </a:lnTo>
                  <a:lnTo>
                    <a:pt x="341" y="0"/>
                  </a:lnTo>
                  <a:close/>
                  <a:moveTo>
                    <a:pt x="341" y="0"/>
                  </a:move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1" name="Freeform 84"/>
            <p:cNvSpPr>
              <a:spLocks noEditPoints="1"/>
            </p:cNvSpPr>
            <p:nvPr/>
          </p:nvSpPr>
          <p:spPr bwMode="auto">
            <a:xfrm>
              <a:off x="4622" y="3798"/>
              <a:ext cx="18" cy="233"/>
            </a:xfrm>
            <a:custGeom>
              <a:avLst/>
              <a:gdLst>
                <a:gd name="T0" fmla="*/ 18 w 18"/>
                <a:gd name="T1" fmla="*/ 233 h 233"/>
                <a:gd name="T2" fmla="*/ 0 w 18"/>
                <a:gd name="T3" fmla="*/ 0 h 233"/>
                <a:gd name="T4" fmla="*/ 18 w 18"/>
                <a:gd name="T5" fmla="*/ 233 h 233"/>
                <a:gd name="T6" fmla="*/ 18 w 18"/>
                <a:gd name="T7" fmla="*/ 233 h 233"/>
                <a:gd name="T8" fmla="*/ 18 w 18"/>
                <a:gd name="T9" fmla="*/ 233 h 233"/>
                <a:gd name="T10" fmla="*/ 18 w 18"/>
                <a:gd name="T11" fmla="*/ 233 h 233"/>
                <a:gd name="T12" fmla="*/ 18 w 18"/>
                <a:gd name="T13" fmla="*/ 233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233">
                  <a:moveTo>
                    <a:pt x="18" y="233"/>
                  </a:moveTo>
                  <a:lnTo>
                    <a:pt x="0" y="0"/>
                  </a:lnTo>
                  <a:lnTo>
                    <a:pt x="18" y="233"/>
                  </a:lnTo>
                  <a:close/>
                  <a:moveTo>
                    <a:pt x="18" y="233"/>
                  </a:moveTo>
                  <a:lnTo>
                    <a:pt x="18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2" name="Freeform 85"/>
            <p:cNvSpPr>
              <a:spLocks noEditPoints="1"/>
            </p:cNvSpPr>
            <p:nvPr/>
          </p:nvSpPr>
          <p:spPr bwMode="auto">
            <a:xfrm>
              <a:off x="4622" y="3762"/>
              <a:ext cx="341" cy="36"/>
            </a:xfrm>
            <a:custGeom>
              <a:avLst/>
              <a:gdLst>
                <a:gd name="T0" fmla="*/ 0 w 341"/>
                <a:gd name="T1" fmla="*/ 36 h 36"/>
                <a:gd name="T2" fmla="*/ 341 w 341"/>
                <a:gd name="T3" fmla="*/ 0 h 36"/>
                <a:gd name="T4" fmla="*/ 0 w 341"/>
                <a:gd name="T5" fmla="*/ 36 h 36"/>
                <a:gd name="T6" fmla="*/ 0 w 341"/>
                <a:gd name="T7" fmla="*/ 36 h 36"/>
                <a:gd name="T8" fmla="*/ 0 w 341"/>
                <a:gd name="T9" fmla="*/ 36 h 36"/>
                <a:gd name="T10" fmla="*/ 0 w 341"/>
                <a:gd name="T11" fmla="*/ 36 h 36"/>
                <a:gd name="T12" fmla="*/ 0 w 341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1" h="36">
                  <a:moveTo>
                    <a:pt x="0" y="36"/>
                  </a:moveTo>
                  <a:lnTo>
                    <a:pt x="341" y="0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3" name="Freeform 86"/>
            <p:cNvSpPr>
              <a:spLocks/>
            </p:cNvSpPr>
            <p:nvPr/>
          </p:nvSpPr>
          <p:spPr bwMode="auto">
            <a:xfrm>
              <a:off x="4963" y="376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4" name="Freeform 87"/>
            <p:cNvSpPr>
              <a:spLocks/>
            </p:cNvSpPr>
            <p:nvPr/>
          </p:nvSpPr>
          <p:spPr bwMode="auto">
            <a:xfrm>
              <a:off x="5501" y="3834"/>
              <a:ext cx="454" cy="89"/>
            </a:xfrm>
            <a:custGeom>
              <a:avLst/>
              <a:gdLst>
                <a:gd name="T0" fmla="*/ 424 w 454"/>
                <a:gd name="T1" fmla="*/ 42 h 89"/>
                <a:gd name="T2" fmla="*/ 454 w 454"/>
                <a:gd name="T3" fmla="*/ 0 h 89"/>
                <a:gd name="T4" fmla="*/ 0 w 454"/>
                <a:gd name="T5" fmla="*/ 54 h 89"/>
                <a:gd name="T6" fmla="*/ 36 w 454"/>
                <a:gd name="T7" fmla="*/ 89 h 89"/>
                <a:gd name="T8" fmla="*/ 424 w 454"/>
                <a:gd name="T9" fmla="*/ 42 h 89"/>
                <a:gd name="T10" fmla="*/ 424 w 454"/>
                <a:gd name="T11" fmla="*/ 42 h 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4" h="89">
                  <a:moveTo>
                    <a:pt x="424" y="42"/>
                  </a:moveTo>
                  <a:lnTo>
                    <a:pt x="454" y="0"/>
                  </a:lnTo>
                  <a:lnTo>
                    <a:pt x="0" y="54"/>
                  </a:lnTo>
                  <a:lnTo>
                    <a:pt x="36" y="89"/>
                  </a:lnTo>
                  <a:lnTo>
                    <a:pt x="42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5" name="Freeform 88"/>
            <p:cNvSpPr>
              <a:spLocks/>
            </p:cNvSpPr>
            <p:nvPr/>
          </p:nvSpPr>
          <p:spPr bwMode="auto">
            <a:xfrm>
              <a:off x="5925" y="3834"/>
              <a:ext cx="30" cy="42"/>
            </a:xfrm>
            <a:custGeom>
              <a:avLst/>
              <a:gdLst>
                <a:gd name="T0" fmla="*/ 0 w 30"/>
                <a:gd name="T1" fmla="*/ 42 h 42"/>
                <a:gd name="T2" fmla="*/ 30 w 30"/>
                <a:gd name="T3" fmla="*/ 0 h 42"/>
                <a:gd name="T4" fmla="*/ 0 w 30"/>
                <a:gd name="T5" fmla="*/ 42 h 42"/>
                <a:gd name="T6" fmla="*/ 0 w 30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42">
                  <a:moveTo>
                    <a:pt x="0" y="42"/>
                  </a:moveTo>
                  <a:lnTo>
                    <a:pt x="3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6" name="Freeform 89"/>
            <p:cNvSpPr>
              <a:spLocks noEditPoints="1"/>
            </p:cNvSpPr>
            <p:nvPr/>
          </p:nvSpPr>
          <p:spPr bwMode="auto">
            <a:xfrm>
              <a:off x="5501" y="3834"/>
              <a:ext cx="454" cy="54"/>
            </a:xfrm>
            <a:custGeom>
              <a:avLst/>
              <a:gdLst>
                <a:gd name="T0" fmla="*/ 454 w 454"/>
                <a:gd name="T1" fmla="*/ 0 h 54"/>
                <a:gd name="T2" fmla="*/ 0 w 454"/>
                <a:gd name="T3" fmla="*/ 54 h 54"/>
                <a:gd name="T4" fmla="*/ 454 w 454"/>
                <a:gd name="T5" fmla="*/ 0 h 54"/>
                <a:gd name="T6" fmla="*/ 454 w 454"/>
                <a:gd name="T7" fmla="*/ 0 h 54"/>
                <a:gd name="T8" fmla="*/ 454 w 454"/>
                <a:gd name="T9" fmla="*/ 0 h 54"/>
                <a:gd name="T10" fmla="*/ 454 w 454"/>
                <a:gd name="T11" fmla="*/ 0 h 54"/>
                <a:gd name="T12" fmla="*/ 454 w 454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4" h="54">
                  <a:moveTo>
                    <a:pt x="454" y="0"/>
                  </a:moveTo>
                  <a:lnTo>
                    <a:pt x="0" y="54"/>
                  </a:lnTo>
                  <a:lnTo>
                    <a:pt x="454" y="0"/>
                  </a:lnTo>
                  <a:close/>
                  <a:moveTo>
                    <a:pt x="454" y="0"/>
                  </a:moveTo>
                  <a:lnTo>
                    <a:pt x="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7" name="Freeform 90"/>
            <p:cNvSpPr>
              <a:spLocks noEditPoints="1"/>
            </p:cNvSpPr>
            <p:nvPr/>
          </p:nvSpPr>
          <p:spPr bwMode="auto">
            <a:xfrm>
              <a:off x="5501" y="3888"/>
              <a:ext cx="36" cy="35"/>
            </a:xfrm>
            <a:custGeom>
              <a:avLst/>
              <a:gdLst>
                <a:gd name="T0" fmla="*/ 0 w 36"/>
                <a:gd name="T1" fmla="*/ 0 h 35"/>
                <a:gd name="T2" fmla="*/ 36 w 36"/>
                <a:gd name="T3" fmla="*/ 35 h 35"/>
                <a:gd name="T4" fmla="*/ 0 w 36"/>
                <a:gd name="T5" fmla="*/ 0 h 35"/>
                <a:gd name="T6" fmla="*/ 0 w 36"/>
                <a:gd name="T7" fmla="*/ 0 h 35"/>
                <a:gd name="T8" fmla="*/ 0 w 36"/>
                <a:gd name="T9" fmla="*/ 0 h 35"/>
                <a:gd name="T10" fmla="*/ 0 w 36"/>
                <a:gd name="T11" fmla="*/ 0 h 35"/>
                <a:gd name="T12" fmla="*/ 0 w 36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35">
                  <a:moveTo>
                    <a:pt x="0" y="0"/>
                  </a:moveTo>
                  <a:lnTo>
                    <a:pt x="36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8" name="Freeform 91"/>
            <p:cNvSpPr>
              <a:spLocks noEditPoints="1"/>
            </p:cNvSpPr>
            <p:nvPr/>
          </p:nvSpPr>
          <p:spPr bwMode="auto">
            <a:xfrm>
              <a:off x="5537" y="3876"/>
              <a:ext cx="388" cy="47"/>
            </a:xfrm>
            <a:custGeom>
              <a:avLst/>
              <a:gdLst>
                <a:gd name="T0" fmla="*/ 0 w 388"/>
                <a:gd name="T1" fmla="*/ 47 h 47"/>
                <a:gd name="T2" fmla="*/ 388 w 388"/>
                <a:gd name="T3" fmla="*/ 0 h 47"/>
                <a:gd name="T4" fmla="*/ 0 w 388"/>
                <a:gd name="T5" fmla="*/ 47 h 47"/>
                <a:gd name="T6" fmla="*/ 0 w 388"/>
                <a:gd name="T7" fmla="*/ 47 h 47"/>
                <a:gd name="T8" fmla="*/ 0 w 388"/>
                <a:gd name="T9" fmla="*/ 47 h 47"/>
                <a:gd name="T10" fmla="*/ 0 w 388"/>
                <a:gd name="T11" fmla="*/ 47 h 47"/>
                <a:gd name="T12" fmla="*/ 0 w 388"/>
                <a:gd name="T13" fmla="*/ 4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8" h="47">
                  <a:moveTo>
                    <a:pt x="0" y="47"/>
                  </a:moveTo>
                  <a:lnTo>
                    <a:pt x="388" y="0"/>
                  </a:lnTo>
                  <a:lnTo>
                    <a:pt x="0" y="47"/>
                  </a:lnTo>
                  <a:close/>
                  <a:moveTo>
                    <a:pt x="0" y="47"/>
                  </a:move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09" name="Freeform 92"/>
            <p:cNvSpPr>
              <a:spLocks/>
            </p:cNvSpPr>
            <p:nvPr/>
          </p:nvSpPr>
          <p:spPr bwMode="auto">
            <a:xfrm>
              <a:off x="5925" y="387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0" name="Freeform 93"/>
            <p:cNvSpPr>
              <a:spLocks/>
            </p:cNvSpPr>
            <p:nvPr/>
          </p:nvSpPr>
          <p:spPr bwMode="auto">
            <a:xfrm>
              <a:off x="5554" y="3780"/>
              <a:ext cx="347" cy="96"/>
            </a:xfrm>
            <a:custGeom>
              <a:avLst/>
              <a:gdLst>
                <a:gd name="T0" fmla="*/ 341 w 347"/>
                <a:gd name="T1" fmla="*/ 0 h 96"/>
                <a:gd name="T2" fmla="*/ 347 w 347"/>
                <a:gd name="T3" fmla="*/ 60 h 96"/>
                <a:gd name="T4" fmla="*/ 6 w 347"/>
                <a:gd name="T5" fmla="*/ 96 h 96"/>
                <a:gd name="T6" fmla="*/ 0 w 347"/>
                <a:gd name="T7" fmla="*/ 42 h 96"/>
                <a:gd name="T8" fmla="*/ 341 w 347"/>
                <a:gd name="T9" fmla="*/ 0 h 96"/>
                <a:gd name="T10" fmla="*/ 341 w 347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96">
                  <a:moveTo>
                    <a:pt x="341" y="0"/>
                  </a:moveTo>
                  <a:lnTo>
                    <a:pt x="347" y="60"/>
                  </a:lnTo>
                  <a:lnTo>
                    <a:pt x="6" y="96"/>
                  </a:lnTo>
                  <a:lnTo>
                    <a:pt x="0" y="4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1" name="Freeform 94"/>
            <p:cNvSpPr>
              <a:spLocks/>
            </p:cNvSpPr>
            <p:nvPr/>
          </p:nvSpPr>
          <p:spPr bwMode="auto">
            <a:xfrm>
              <a:off x="5895" y="3780"/>
              <a:ext cx="6" cy="60"/>
            </a:xfrm>
            <a:custGeom>
              <a:avLst/>
              <a:gdLst>
                <a:gd name="T0" fmla="*/ 0 w 6"/>
                <a:gd name="T1" fmla="*/ 0 h 60"/>
                <a:gd name="T2" fmla="*/ 6 w 6"/>
                <a:gd name="T3" fmla="*/ 60 h 60"/>
                <a:gd name="T4" fmla="*/ 0 w 6"/>
                <a:gd name="T5" fmla="*/ 0 h 60"/>
                <a:gd name="T6" fmla="*/ 0 w 6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60">
                  <a:moveTo>
                    <a:pt x="0" y="0"/>
                  </a:moveTo>
                  <a:lnTo>
                    <a:pt x="6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2" name="Freeform 95"/>
            <p:cNvSpPr>
              <a:spLocks noEditPoints="1"/>
            </p:cNvSpPr>
            <p:nvPr/>
          </p:nvSpPr>
          <p:spPr bwMode="auto">
            <a:xfrm>
              <a:off x="5560" y="3840"/>
              <a:ext cx="341" cy="36"/>
            </a:xfrm>
            <a:custGeom>
              <a:avLst/>
              <a:gdLst>
                <a:gd name="T0" fmla="*/ 341 w 341"/>
                <a:gd name="T1" fmla="*/ 0 h 36"/>
                <a:gd name="T2" fmla="*/ 0 w 341"/>
                <a:gd name="T3" fmla="*/ 36 h 36"/>
                <a:gd name="T4" fmla="*/ 341 w 341"/>
                <a:gd name="T5" fmla="*/ 0 h 36"/>
                <a:gd name="T6" fmla="*/ 341 w 341"/>
                <a:gd name="T7" fmla="*/ 0 h 36"/>
                <a:gd name="T8" fmla="*/ 341 w 341"/>
                <a:gd name="T9" fmla="*/ 0 h 36"/>
                <a:gd name="T10" fmla="*/ 341 w 341"/>
                <a:gd name="T11" fmla="*/ 0 h 36"/>
                <a:gd name="T12" fmla="*/ 341 w 3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1" h="36">
                  <a:moveTo>
                    <a:pt x="341" y="0"/>
                  </a:moveTo>
                  <a:lnTo>
                    <a:pt x="0" y="36"/>
                  </a:lnTo>
                  <a:lnTo>
                    <a:pt x="341" y="0"/>
                  </a:lnTo>
                  <a:close/>
                  <a:moveTo>
                    <a:pt x="341" y="0"/>
                  </a:move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3" name="Freeform 96"/>
            <p:cNvSpPr>
              <a:spLocks noEditPoints="1"/>
            </p:cNvSpPr>
            <p:nvPr/>
          </p:nvSpPr>
          <p:spPr bwMode="auto">
            <a:xfrm>
              <a:off x="5554" y="3822"/>
              <a:ext cx="6" cy="54"/>
            </a:xfrm>
            <a:custGeom>
              <a:avLst/>
              <a:gdLst>
                <a:gd name="T0" fmla="*/ 6 w 6"/>
                <a:gd name="T1" fmla="*/ 54 h 54"/>
                <a:gd name="T2" fmla="*/ 0 w 6"/>
                <a:gd name="T3" fmla="*/ 0 h 54"/>
                <a:gd name="T4" fmla="*/ 6 w 6"/>
                <a:gd name="T5" fmla="*/ 54 h 54"/>
                <a:gd name="T6" fmla="*/ 6 w 6"/>
                <a:gd name="T7" fmla="*/ 54 h 54"/>
                <a:gd name="T8" fmla="*/ 6 w 6"/>
                <a:gd name="T9" fmla="*/ 54 h 54"/>
                <a:gd name="T10" fmla="*/ 6 w 6"/>
                <a:gd name="T11" fmla="*/ 54 h 54"/>
                <a:gd name="T12" fmla="*/ 6 w 6"/>
                <a:gd name="T13" fmla="*/ 54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54">
                  <a:moveTo>
                    <a:pt x="6" y="54"/>
                  </a:moveTo>
                  <a:lnTo>
                    <a:pt x="0" y="0"/>
                  </a:lnTo>
                  <a:lnTo>
                    <a:pt x="6" y="54"/>
                  </a:lnTo>
                  <a:close/>
                  <a:moveTo>
                    <a:pt x="6" y="54"/>
                  </a:moveTo>
                  <a:lnTo>
                    <a:pt x="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4" name="Freeform 97"/>
            <p:cNvSpPr>
              <a:spLocks noEditPoints="1"/>
            </p:cNvSpPr>
            <p:nvPr/>
          </p:nvSpPr>
          <p:spPr bwMode="auto">
            <a:xfrm>
              <a:off x="5554" y="3780"/>
              <a:ext cx="341" cy="42"/>
            </a:xfrm>
            <a:custGeom>
              <a:avLst/>
              <a:gdLst>
                <a:gd name="T0" fmla="*/ 0 w 341"/>
                <a:gd name="T1" fmla="*/ 42 h 42"/>
                <a:gd name="T2" fmla="*/ 341 w 341"/>
                <a:gd name="T3" fmla="*/ 0 h 42"/>
                <a:gd name="T4" fmla="*/ 0 w 341"/>
                <a:gd name="T5" fmla="*/ 42 h 42"/>
                <a:gd name="T6" fmla="*/ 0 w 341"/>
                <a:gd name="T7" fmla="*/ 42 h 42"/>
                <a:gd name="T8" fmla="*/ 0 w 341"/>
                <a:gd name="T9" fmla="*/ 42 h 42"/>
                <a:gd name="T10" fmla="*/ 0 w 341"/>
                <a:gd name="T11" fmla="*/ 42 h 42"/>
                <a:gd name="T12" fmla="*/ 0 w 341"/>
                <a:gd name="T13" fmla="*/ 42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1" h="42">
                  <a:moveTo>
                    <a:pt x="0" y="42"/>
                  </a:moveTo>
                  <a:lnTo>
                    <a:pt x="341" y="0"/>
                  </a:lnTo>
                  <a:lnTo>
                    <a:pt x="0" y="42"/>
                  </a:lnTo>
                  <a:close/>
                  <a:moveTo>
                    <a:pt x="0" y="42"/>
                  </a:move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5" name="Freeform 98"/>
            <p:cNvSpPr>
              <a:spLocks/>
            </p:cNvSpPr>
            <p:nvPr/>
          </p:nvSpPr>
          <p:spPr bwMode="auto">
            <a:xfrm>
              <a:off x="5895" y="378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816" name="Rectangle 99"/>
            <p:cNvSpPr>
              <a:spLocks noChangeArrowheads="1"/>
            </p:cNvSpPr>
            <p:nvPr/>
          </p:nvSpPr>
          <p:spPr bwMode="auto">
            <a:xfrm>
              <a:off x="5507" y="3594"/>
              <a:ext cx="42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371" b="0" dirty="0">
                  <a:solidFill>
                    <a:srgbClr val="000066"/>
                  </a:solidFill>
                </a:rPr>
                <a:t>PERTE</a:t>
              </a:r>
              <a:endParaRPr lang="fr-FR" altLang="fr-FR" sz="857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1750" name="Group 126"/>
          <p:cNvGrpSpPr>
            <a:grpSpLocks/>
          </p:cNvGrpSpPr>
          <p:nvPr/>
        </p:nvGrpSpPr>
        <p:grpSpPr bwMode="auto">
          <a:xfrm>
            <a:off x="1883228" y="1212503"/>
            <a:ext cx="8372475" cy="3586845"/>
            <a:chOff x="480" y="864"/>
            <a:chExt cx="6153" cy="2636"/>
          </a:xfrm>
        </p:grpSpPr>
        <p:sp>
          <p:nvSpPr>
            <p:cNvPr id="31753" name="Rectangle 3"/>
            <p:cNvSpPr>
              <a:spLocks noChangeArrowheads="1"/>
            </p:cNvSpPr>
            <p:nvPr/>
          </p:nvSpPr>
          <p:spPr bwMode="auto">
            <a:xfrm>
              <a:off x="480" y="864"/>
              <a:ext cx="30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2143" dirty="0">
                  <a:solidFill>
                    <a:srgbClr val="000066"/>
                  </a:solidFill>
                </a:rPr>
                <a:t>CHARGES</a:t>
              </a:r>
            </a:p>
          </p:txBody>
        </p:sp>
        <p:sp>
          <p:nvSpPr>
            <p:cNvPr id="31754" name="Rectangle 4"/>
            <p:cNvSpPr>
              <a:spLocks noChangeArrowheads="1"/>
            </p:cNvSpPr>
            <p:nvPr/>
          </p:nvSpPr>
          <p:spPr bwMode="auto">
            <a:xfrm>
              <a:off x="3552" y="864"/>
              <a:ext cx="30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2143" dirty="0">
                  <a:solidFill>
                    <a:srgbClr val="000066"/>
                  </a:solidFill>
                </a:rPr>
                <a:t>PRODUITS</a:t>
              </a:r>
            </a:p>
          </p:txBody>
        </p:sp>
        <p:sp>
          <p:nvSpPr>
            <p:cNvPr id="31755" name="Text Box 5"/>
            <p:cNvSpPr txBox="1">
              <a:spLocks noChangeArrowheads="1"/>
            </p:cNvSpPr>
            <p:nvPr/>
          </p:nvSpPr>
          <p:spPr bwMode="auto">
            <a:xfrm>
              <a:off x="2026" y="3238"/>
              <a:ext cx="306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PRODUITS  -  CHARGES  = RESULTAT</a:t>
              </a:r>
            </a:p>
          </p:txBody>
        </p:sp>
        <p:sp>
          <p:nvSpPr>
            <p:cNvPr id="31756" name="Rectangle 102"/>
            <p:cNvSpPr>
              <a:spLocks noChangeArrowheads="1"/>
            </p:cNvSpPr>
            <p:nvPr/>
          </p:nvSpPr>
          <p:spPr bwMode="auto">
            <a:xfrm>
              <a:off x="483" y="1248"/>
              <a:ext cx="3072" cy="624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57" name="Rectangle 103"/>
            <p:cNvSpPr>
              <a:spLocks noChangeArrowheads="1"/>
            </p:cNvSpPr>
            <p:nvPr/>
          </p:nvSpPr>
          <p:spPr bwMode="auto">
            <a:xfrm>
              <a:off x="3549" y="1248"/>
              <a:ext cx="3072" cy="6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58" name="Line 104"/>
            <p:cNvSpPr>
              <a:spLocks noChangeShapeType="1"/>
            </p:cNvSpPr>
            <p:nvPr/>
          </p:nvSpPr>
          <p:spPr bwMode="auto">
            <a:xfrm>
              <a:off x="489" y="1872"/>
              <a:ext cx="614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59" name="Rectangle 105"/>
            <p:cNvSpPr>
              <a:spLocks noChangeArrowheads="1"/>
            </p:cNvSpPr>
            <p:nvPr/>
          </p:nvSpPr>
          <p:spPr bwMode="auto">
            <a:xfrm>
              <a:off x="2841" y="1392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0" name="Rectangle 106"/>
            <p:cNvSpPr>
              <a:spLocks noChangeArrowheads="1"/>
            </p:cNvSpPr>
            <p:nvPr/>
          </p:nvSpPr>
          <p:spPr bwMode="auto">
            <a:xfrm>
              <a:off x="2313" y="1344"/>
              <a:ext cx="254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D’EXPLOITATION</a:t>
              </a:r>
            </a:p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Activité normale et régulière de l’entreprise</a:t>
              </a:r>
            </a:p>
          </p:txBody>
        </p:sp>
        <p:sp>
          <p:nvSpPr>
            <p:cNvPr id="31761" name="Rectangle 108"/>
            <p:cNvSpPr>
              <a:spLocks noChangeArrowheads="1"/>
            </p:cNvSpPr>
            <p:nvPr/>
          </p:nvSpPr>
          <p:spPr bwMode="auto">
            <a:xfrm>
              <a:off x="483" y="1872"/>
              <a:ext cx="3072" cy="624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2" name="Rectangle 109"/>
            <p:cNvSpPr>
              <a:spLocks noChangeArrowheads="1"/>
            </p:cNvSpPr>
            <p:nvPr/>
          </p:nvSpPr>
          <p:spPr bwMode="auto">
            <a:xfrm>
              <a:off x="3549" y="1872"/>
              <a:ext cx="3072" cy="6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3" name="Line 110"/>
            <p:cNvSpPr>
              <a:spLocks noChangeShapeType="1"/>
            </p:cNvSpPr>
            <p:nvPr/>
          </p:nvSpPr>
          <p:spPr bwMode="auto">
            <a:xfrm>
              <a:off x="480" y="2496"/>
              <a:ext cx="614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543">
                <a:solidFill>
                  <a:srgbClr val="000066"/>
                </a:solidFill>
              </a:endParaRPr>
            </a:p>
          </p:txBody>
        </p:sp>
        <p:sp>
          <p:nvSpPr>
            <p:cNvPr id="31764" name="Rectangle 111"/>
            <p:cNvSpPr>
              <a:spLocks noChangeArrowheads="1"/>
            </p:cNvSpPr>
            <p:nvPr/>
          </p:nvSpPr>
          <p:spPr bwMode="auto">
            <a:xfrm>
              <a:off x="2832" y="1968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5" name="Rectangle 112"/>
            <p:cNvSpPr>
              <a:spLocks noChangeArrowheads="1"/>
            </p:cNvSpPr>
            <p:nvPr/>
          </p:nvSpPr>
          <p:spPr bwMode="auto">
            <a:xfrm>
              <a:off x="2256" y="1824"/>
              <a:ext cx="254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FINANCIERS</a:t>
              </a:r>
            </a:p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Opérations bancaires et financières</a:t>
              </a:r>
            </a:p>
          </p:txBody>
        </p:sp>
        <p:sp>
          <p:nvSpPr>
            <p:cNvPr id="31766" name="Rectangle 114"/>
            <p:cNvSpPr>
              <a:spLocks noChangeArrowheads="1"/>
            </p:cNvSpPr>
            <p:nvPr/>
          </p:nvSpPr>
          <p:spPr bwMode="auto">
            <a:xfrm>
              <a:off x="492" y="2505"/>
              <a:ext cx="3072" cy="624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7" name="Rectangle 115"/>
            <p:cNvSpPr>
              <a:spLocks noChangeArrowheads="1"/>
            </p:cNvSpPr>
            <p:nvPr/>
          </p:nvSpPr>
          <p:spPr bwMode="auto">
            <a:xfrm>
              <a:off x="3549" y="2505"/>
              <a:ext cx="3072" cy="6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8" name="Rectangle 116"/>
            <p:cNvSpPr>
              <a:spLocks noChangeArrowheads="1"/>
            </p:cNvSpPr>
            <p:nvPr/>
          </p:nvSpPr>
          <p:spPr bwMode="auto">
            <a:xfrm>
              <a:off x="2832" y="2544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  <p:sp>
          <p:nvSpPr>
            <p:cNvPr id="31769" name="Rectangle 117"/>
            <p:cNvSpPr>
              <a:spLocks noChangeArrowheads="1"/>
            </p:cNvSpPr>
            <p:nvPr/>
          </p:nvSpPr>
          <p:spPr bwMode="auto">
            <a:xfrm>
              <a:off x="2256" y="2544"/>
              <a:ext cx="25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EXCEPTIONNELS</a:t>
              </a:r>
            </a:p>
            <a:p>
              <a:pPr algn="ctr"/>
              <a:r>
                <a:rPr lang="fr-FR" altLang="fr-FR" sz="1714" dirty="0">
                  <a:solidFill>
                    <a:srgbClr val="000066"/>
                  </a:solidFill>
                </a:rPr>
                <a:t>Activité irrégulière</a:t>
              </a:r>
            </a:p>
          </p:txBody>
        </p:sp>
        <p:sp>
          <p:nvSpPr>
            <p:cNvPr id="31770" name="Rectangle 118"/>
            <p:cNvSpPr>
              <a:spLocks noChangeArrowheads="1"/>
            </p:cNvSpPr>
            <p:nvPr/>
          </p:nvSpPr>
          <p:spPr bwMode="auto">
            <a:xfrm>
              <a:off x="480" y="1248"/>
              <a:ext cx="6144" cy="1872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solidFill>
                  <a:srgbClr val="000066"/>
                </a:solidFill>
              </a:endParaRPr>
            </a:p>
          </p:txBody>
        </p:sp>
      </p:grpSp>
      <p:sp>
        <p:nvSpPr>
          <p:cNvPr id="31751" name="ZoneTexte 1"/>
          <p:cNvSpPr txBox="1">
            <a:spLocks noChangeArrowheads="1"/>
          </p:cNvSpPr>
          <p:nvPr/>
        </p:nvSpPr>
        <p:spPr bwMode="auto">
          <a:xfrm>
            <a:off x="2400300" y="5067028"/>
            <a:ext cx="2767104" cy="40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57" b="0" dirty="0">
                <a:solidFill>
                  <a:srgbClr val="000066"/>
                </a:solidFill>
              </a:rPr>
              <a:t>Si Charges &lt; Produits</a:t>
            </a:r>
          </a:p>
        </p:txBody>
      </p:sp>
      <p:sp>
        <p:nvSpPr>
          <p:cNvPr id="31752" name="ZoneTexte 117"/>
          <p:cNvSpPr txBox="1">
            <a:spLocks noChangeArrowheads="1"/>
          </p:cNvSpPr>
          <p:nvPr/>
        </p:nvSpPr>
        <p:spPr bwMode="auto">
          <a:xfrm>
            <a:off x="7011761" y="5067028"/>
            <a:ext cx="2767104" cy="40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57" b="0" dirty="0">
                <a:solidFill>
                  <a:srgbClr val="000066"/>
                </a:solidFill>
              </a:rPr>
              <a:t>Si Charges &gt; Produits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26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4740259" y="449426"/>
            <a:ext cx="3355887" cy="41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200" dirty="0">
                <a:solidFill>
                  <a:srgbClr val="000066"/>
                </a:solidFill>
              </a:rPr>
              <a:t>L’activité d’exploitation</a:t>
            </a:r>
          </a:p>
        </p:txBody>
      </p:sp>
      <p:sp>
        <p:nvSpPr>
          <p:cNvPr id="487427" name="Rectangle 3"/>
          <p:cNvSpPr>
            <a:spLocks noChangeArrowheads="1"/>
          </p:cNvSpPr>
          <p:nvPr/>
        </p:nvSpPr>
        <p:spPr bwMode="auto">
          <a:xfrm>
            <a:off x="1899557" y="1211308"/>
            <a:ext cx="4272644" cy="521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CHARGES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6079672" y="1211308"/>
            <a:ext cx="4481648" cy="521153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PRODUITS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6079671" y="2275376"/>
            <a:ext cx="4481649" cy="115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Chiffre d’affaires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Ventes de marchandises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Prestations de service transport ou location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Chiffre d’affaires annexes</a:t>
            </a:r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1894114" y="2240008"/>
            <a:ext cx="4201886" cy="3454853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>
              <a:solidFill>
                <a:srgbClr val="000066"/>
              </a:solidFill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216979" y="1778179"/>
            <a:ext cx="1674722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57" dirty="0">
                <a:solidFill>
                  <a:srgbClr val="000066"/>
                </a:solidFill>
              </a:rPr>
              <a:t>Exploitation</a:t>
            </a:r>
          </a:p>
        </p:txBody>
      </p:sp>
      <p:sp>
        <p:nvSpPr>
          <p:cNvPr id="487437" name="Rectangle 13"/>
          <p:cNvSpPr>
            <a:spLocks noChangeArrowheads="1"/>
          </p:cNvSpPr>
          <p:nvPr/>
        </p:nvSpPr>
        <p:spPr bwMode="auto">
          <a:xfrm>
            <a:off x="6096000" y="2240008"/>
            <a:ext cx="4465320" cy="3454853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>
              <a:solidFill>
                <a:srgbClr val="000066"/>
              </a:solidFill>
            </a:endParaRP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1971675" y="2276418"/>
            <a:ext cx="4048125" cy="94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Achats de marchandises et matières premières</a:t>
            </a:r>
          </a:p>
          <a:p>
            <a:endParaRPr lang="fr-FR" altLang="fr-FR" sz="1400" dirty="0">
              <a:solidFill>
                <a:srgbClr val="000066"/>
              </a:solidFill>
            </a:endParaRPr>
          </a:p>
          <a:p>
            <a:r>
              <a:rPr lang="fr-FR" altLang="fr-FR" sz="1400" dirty="0">
                <a:solidFill>
                  <a:srgbClr val="000066"/>
                </a:solidFill>
              </a:rPr>
              <a:t>Variations de stocks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1971675" y="3277219"/>
            <a:ext cx="4048125" cy="2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Autres achats et charges externes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1971675" y="3782044"/>
            <a:ext cx="4048125" cy="2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Impôts et taxes</a:t>
            </a:r>
          </a:p>
        </p:txBody>
      </p:sp>
      <p:sp>
        <p:nvSpPr>
          <p:cNvPr id="487441" name="Text Box 17"/>
          <p:cNvSpPr txBox="1">
            <a:spLocks noChangeArrowheads="1"/>
          </p:cNvSpPr>
          <p:nvPr/>
        </p:nvSpPr>
        <p:spPr bwMode="auto">
          <a:xfrm>
            <a:off x="6172201" y="3775921"/>
            <a:ext cx="4048125" cy="2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Subventions</a:t>
            </a:r>
            <a:r>
              <a:rPr lang="fr-FR" altLang="fr-FR" sz="1200" dirty="0">
                <a:solidFill>
                  <a:srgbClr val="000066"/>
                </a:solidFill>
              </a:rPr>
              <a:t> </a:t>
            </a:r>
            <a:r>
              <a:rPr lang="fr-FR" altLang="fr-FR" sz="1400" dirty="0">
                <a:solidFill>
                  <a:srgbClr val="000066"/>
                </a:solidFill>
              </a:rPr>
              <a:t>d’exploitation</a:t>
            </a:r>
          </a:p>
        </p:txBody>
      </p:sp>
      <p:sp>
        <p:nvSpPr>
          <p:cNvPr id="487442" name="Text Box 18"/>
          <p:cNvSpPr txBox="1">
            <a:spLocks noChangeArrowheads="1"/>
          </p:cNvSpPr>
          <p:nvPr/>
        </p:nvSpPr>
        <p:spPr bwMode="auto">
          <a:xfrm>
            <a:off x="1971675" y="4544274"/>
            <a:ext cx="4048125" cy="72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Dotations 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Aux amortissements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Aux provisions</a:t>
            </a:r>
          </a:p>
        </p:txBody>
      </p:sp>
      <p:sp>
        <p:nvSpPr>
          <p:cNvPr id="487443" name="Text Box 19"/>
          <p:cNvSpPr txBox="1">
            <a:spLocks noChangeArrowheads="1"/>
          </p:cNvSpPr>
          <p:nvPr/>
        </p:nvSpPr>
        <p:spPr bwMode="auto">
          <a:xfrm>
            <a:off x="1971675" y="4182094"/>
            <a:ext cx="4048125" cy="2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Salaires et charges sociales</a:t>
            </a:r>
          </a:p>
        </p:txBody>
      </p:sp>
      <p:sp>
        <p:nvSpPr>
          <p:cNvPr id="487444" name="Text Box 20"/>
          <p:cNvSpPr txBox="1">
            <a:spLocks noChangeArrowheads="1"/>
          </p:cNvSpPr>
          <p:nvPr/>
        </p:nvSpPr>
        <p:spPr bwMode="auto">
          <a:xfrm>
            <a:off x="6191750" y="4356699"/>
            <a:ext cx="4048125" cy="72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Reprises  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Sur amortissements</a:t>
            </a:r>
            <a:br>
              <a:rPr lang="fr-FR" altLang="fr-FR" sz="1400" dirty="0">
                <a:solidFill>
                  <a:srgbClr val="000066"/>
                </a:solidFill>
              </a:rPr>
            </a:br>
            <a:r>
              <a:rPr lang="fr-FR" altLang="fr-FR" sz="1400" dirty="0">
                <a:solidFill>
                  <a:srgbClr val="000066"/>
                </a:solidFill>
              </a:rPr>
              <a:t>	Sur provisions</a:t>
            </a:r>
          </a:p>
        </p:txBody>
      </p:sp>
      <p:sp>
        <p:nvSpPr>
          <p:cNvPr id="487445" name="Text Box 21"/>
          <p:cNvSpPr txBox="1">
            <a:spLocks noChangeArrowheads="1"/>
          </p:cNvSpPr>
          <p:nvPr/>
        </p:nvSpPr>
        <p:spPr bwMode="auto">
          <a:xfrm>
            <a:off x="1971675" y="5312167"/>
            <a:ext cx="4048125" cy="2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Autres charges de gestion courante</a:t>
            </a:r>
          </a:p>
        </p:txBody>
      </p:sp>
      <p:sp>
        <p:nvSpPr>
          <p:cNvPr id="487446" name="Text Box 22"/>
          <p:cNvSpPr txBox="1">
            <a:spLocks noChangeArrowheads="1"/>
          </p:cNvSpPr>
          <p:nvPr/>
        </p:nvSpPr>
        <p:spPr bwMode="auto">
          <a:xfrm>
            <a:off x="6172201" y="5368365"/>
            <a:ext cx="4048125" cy="29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400" dirty="0">
                <a:solidFill>
                  <a:srgbClr val="000066"/>
                </a:solidFill>
              </a:rPr>
              <a:t>Autres produits de gestion courante</a:t>
            </a:r>
          </a:p>
        </p:txBody>
      </p:sp>
      <p:sp>
        <p:nvSpPr>
          <p:cNvPr id="487447" name="Text Box 23"/>
          <p:cNvSpPr txBox="1">
            <a:spLocks noChangeArrowheads="1"/>
          </p:cNvSpPr>
          <p:nvPr/>
        </p:nvSpPr>
        <p:spPr bwMode="auto">
          <a:xfrm>
            <a:off x="0" y="5915337"/>
            <a:ext cx="12192000" cy="38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solidFill>
                  <a:srgbClr val="000066"/>
                </a:solidFill>
              </a:rPr>
              <a:t>Le résultat d’exploitation (Produits – Charges) montre la réussite de l’entreprise dans son métier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1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1899557" y="1679938"/>
            <a:ext cx="4180114" cy="521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CHARGES</a:t>
            </a: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6079672" y="1679938"/>
            <a:ext cx="4180114" cy="521153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PRODUITS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6244318" y="3132980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Intérêts</a:t>
            </a:r>
            <a:r>
              <a:rPr lang="fr-FR" altLang="fr-FR" sz="1800" dirty="0"/>
              <a:t> </a:t>
            </a:r>
            <a:r>
              <a:rPr lang="fr-FR" altLang="fr-FR" sz="1800" dirty="0">
                <a:solidFill>
                  <a:srgbClr val="000066"/>
                </a:solidFill>
              </a:rPr>
              <a:t>et produits assimilés</a:t>
            </a:r>
          </a:p>
        </p:txBody>
      </p:sp>
      <p:sp>
        <p:nvSpPr>
          <p:cNvPr id="488455" name="Rectangle 7"/>
          <p:cNvSpPr>
            <a:spLocks noChangeArrowheads="1"/>
          </p:cNvSpPr>
          <p:nvPr/>
        </p:nvSpPr>
        <p:spPr bwMode="auto">
          <a:xfrm>
            <a:off x="1894114" y="3105423"/>
            <a:ext cx="4201886" cy="1162050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5414282" y="2670535"/>
            <a:ext cx="1336488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57" dirty="0">
                <a:solidFill>
                  <a:srgbClr val="000066"/>
                </a:solidFill>
              </a:rPr>
              <a:t>Financier</a:t>
            </a:r>
          </a:p>
        </p:txBody>
      </p: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6096000" y="3105423"/>
            <a:ext cx="4201886" cy="1162050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/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1971675" y="3124951"/>
            <a:ext cx="4048125" cy="6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Intérêts</a:t>
            </a:r>
            <a:r>
              <a:rPr lang="fr-FR" altLang="fr-FR" sz="1800" dirty="0"/>
              <a:t> </a:t>
            </a:r>
            <a:r>
              <a:rPr lang="fr-FR" altLang="fr-FR" sz="1800" dirty="0">
                <a:solidFill>
                  <a:srgbClr val="000066"/>
                </a:solidFill>
              </a:rPr>
              <a:t>et charges assimilés</a:t>
            </a:r>
          </a:p>
          <a:p>
            <a:endParaRPr lang="fr-FR" altLang="fr-FR" sz="1800" dirty="0">
              <a:solidFill>
                <a:srgbClr val="000066"/>
              </a:solidFill>
            </a:endParaRP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1973716" y="3441519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Agios</a:t>
            </a:r>
          </a:p>
        </p:txBody>
      </p:sp>
      <p:sp>
        <p:nvSpPr>
          <p:cNvPr id="488465" name="Text Box 17"/>
          <p:cNvSpPr txBox="1">
            <a:spLocks noChangeArrowheads="1"/>
          </p:cNvSpPr>
          <p:nvPr/>
        </p:nvSpPr>
        <p:spPr bwMode="auto">
          <a:xfrm>
            <a:off x="6252482" y="3469328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Dividendes reçus</a:t>
            </a: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1063256" y="5077969"/>
            <a:ext cx="10015870" cy="4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Le résultat financier (Produits financiers – Charges financières)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4740259" y="449426"/>
            <a:ext cx="2891850" cy="41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200" dirty="0">
                <a:solidFill>
                  <a:srgbClr val="000066"/>
                </a:solidFill>
              </a:rPr>
              <a:t>L’activité financière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73716" y="3841375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Dotations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252482" y="3835001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Reprises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3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1703342" y="1622788"/>
            <a:ext cx="4376329" cy="521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CHARGES</a:t>
            </a: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6079672" y="1622788"/>
            <a:ext cx="4755968" cy="521153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PRODUITS</a:t>
            </a:r>
          </a:p>
        </p:txBody>
      </p:sp>
      <p:sp>
        <p:nvSpPr>
          <p:cNvPr id="488473" name="Rectangle 25"/>
          <p:cNvSpPr>
            <a:spLocks noChangeArrowheads="1"/>
          </p:cNvSpPr>
          <p:nvPr/>
        </p:nvSpPr>
        <p:spPr bwMode="auto">
          <a:xfrm>
            <a:off x="1691640" y="2880111"/>
            <a:ext cx="4387487" cy="2140684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400">
              <a:solidFill>
                <a:srgbClr val="000066"/>
              </a:solidFill>
            </a:endParaRPr>
          </a:p>
        </p:txBody>
      </p:sp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5102951" y="2345959"/>
            <a:ext cx="1807771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57" dirty="0">
                <a:solidFill>
                  <a:srgbClr val="000066"/>
                </a:solidFill>
              </a:rPr>
              <a:t>Exceptionnel</a:t>
            </a:r>
          </a:p>
        </p:txBody>
      </p:sp>
      <p:sp>
        <p:nvSpPr>
          <p:cNvPr id="488475" name="Rectangle 27"/>
          <p:cNvSpPr>
            <a:spLocks noChangeArrowheads="1"/>
          </p:cNvSpPr>
          <p:nvPr/>
        </p:nvSpPr>
        <p:spPr bwMode="auto">
          <a:xfrm>
            <a:off x="6079126" y="2880110"/>
            <a:ext cx="4756514" cy="2140685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400">
              <a:solidFill>
                <a:srgbClr val="000066"/>
              </a:solidFill>
            </a:endParaRPr>
          </a:p>
        </p:txBody>
      </p:sp>
      <p:sp>
        <p:nvSpPr>
          <p:cNvPr id="488476" name="Text Box 28"/>
          <p:cNvSpPr txBox="1">
            <a:spLocks noChangeArrowheads="1"/>
          </p:cNvSpPr>
          <p:nvPr/>
        </p:nvSpPr>
        <p:spPr bwMode="auto">
          <a:xfrm>
            <a:off x="1703342" y="2821981"/>
            <a:ext cx="4048125" cy="81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600" dirty="0">
                <a:solidFill>
                  <a:srgbClr val="000066"/>
                </a:solidFill>
              </a:rPr>
              <a:t>Sur opérations de gestion </a:t>
            </a:r>
          </a:p>
          <a:p>
            <a:pPr lvl="1">
              <a:buFontTx/>
              <a:buChar char="-"/>
            </a:pPr>
            <a:r>
              <a:rPr lang="fr-FR" altLang="fr-FR" sz="1600" b="0" dirty="0">
                <a:solidFill>
                  <a:srgbClr val="000066"/>
                </a:solidFill>
              </a:rPr>
              <a:t> Amendes</a:t>
            </a:r>
          </a:p>
          <a:p>
            <a:pPr lvl="1">
              <a:buFontTx/>
              <a:buChar char="-"/>
            </a:pPr>
            <a:r>
              <a:rPr lang="fr-FR" altLang="fr-FR" sz="1600" b="0" dirty="0">
                <a:solidFill>
                  <a:srgbClr val="000066"/>
                </a:solidFill>
              </a:rPr>
              <a:t> pénalités</a:t>
            </a:r>
          </a:p>
        </p:txBody>
      </p:sp>
      <p:sp>
        <p:nvSpPr>
          <p:cNvPr id="488477" name="Text Box 29"/>
          <p:cNvSpPr txBox="1">
            <a:spLocks noChangeArrowheads="1"/>
          </p:cNvSpPr>
          <p:nvPr/>
        </p:nvSpPr>
        <p:spPr bwMode="auto">
          <a:xfrm>
            <a:off x="1691640" y="3558151"/>
            <a:ext cx="4311287" cy="81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600" dirty="0">
                <a:solidFill>
                  <a:srgbClr val="000066"/>
                </a:solidFill>
              </a:rPr>
              <a:t>Sur opérations en capital</a:t>
            </a:r>
          </a:p>
          <a:p>
            <a:pPr lvl="1">
              <a:buFontTx/>
              <a:buChar char="-"/>
            </a:pPr>
            <a:r>
              <a:rPr lang="fr-FR" altLang="fr-FR" sz="1600" dirty="0">
                <a:solidFill>
                  <a:srgbClr val="000066"/>
                </a:solidFill>
              </a:rPr>
              <a:t> </a:t>
            </a:r>
            <a:r>
              <a:rPr lang="fr-FR" altLang="fr-FR" sz="1600" b="0" dirty="0">
                <a:solidFill>
                  <a:srgbClr val="000066"/>
                </a:solidFill>
              </a:rPr>
              <a:t>VNCEAC (</a:t>
            </a:r>
            <a:r>
              <a:rPr lang="fr-FR" altLang="fr-FR" sz="1600" b="0" i="1" dirty="0">
                <a:solidFill>
                  <a:srgbClr val="000066"/>
                </a:solidFill>
              </a:rPr>
              <a:t>valeur nette comptables d’élément d’actif cédé)</a:t>
            </a:r>
          </a:p>
        </p:txBody>
      </p:sp>
      <p:sp>
        <p:nvSpPr>
          <p:cNvPr id="488479" name="Text Box 31"/>
          <p:cNvSpPr txBox="1">
            <a:spLocks noChangeArrowheads="1"/>
          </p:cNvSpPr>
          <p:nvPr/>
        </p:nvSpPr>
        <p:spPr bwMode="auto">
          <a:xfrm>
            <a:off x="340241" y="5443260"/>
            <a:ext cx="11610753" cy="4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75" tIns="39187" rIns="78375" bIns="39187" anchor="ctr">
            <a:spAutoFit/>
          </a:bodyPr>
          <a:lstStyle>
            <a:lvl1pPr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2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Le résultat exceptionnel* = (Produits exceptionnels – Charges exceptionnelles)</a:t>
            </a:r>
          </a:p>
        </p:txBody>
      </p:sp>
      <p:sp>
        <p:nvSpPr>
          <p:cNvPr id="488481" name="Text Box 33"/>
          <p:cNvSpPr txBox="1">
            <a:spLocks noChangeArrowheads="1"/>
          </p:cNvSpPr>
          <p:nvPr/>
        </p:nvSpPr>
        <p:spPr bwMode="auto">
          <a:xfrm>
            <a:off x="6158049" y="2817354"/>
            <a:ext cx="3815443" cy="81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600" dirty="0">
                <a:solidFill>
                  <a:srgbClr val="000066"/>
                </a:solidFill>
              </a:rPr>
              <a:t>Sur opérations de gestion </a:t>
            </a:r>
            <a:endParaRPr lang="fr-FR" altLang="fr-FR" sz="1600" b="0" dirty="0">
              <a:solidFill>
                <a:srgbClr val="000066"/>
              </a:solidFill>
            </a:endParaRPr>
          </a:p>
          <a:p>
            <a:pPr lvl="1">
              <a:buFontTx/>
              <a:buChar char="-"/>
            </a:pPr>
            <a:r>
              <a:rPr lang="fr-FR" altLang="fr-FR" sz="1600" b="0" dirty="0">
                <a:solidFill>
                  <a:srgbClr val="000066"/>
                </a:solidFill>
              </a:rPr>
              <a:t> remise sur pénalités</a:t>
            </a:r>
          </a:p>
          <a:p>
            <a:endParaRPr lang="fr-FR" altLang="fr-FR" sz="1600" b="0" dirty="0">
              <a:solidFill>
                <a:srgbClr val="000066"/>
              </a:solidFill>
            </a:endParaRPr>
          </a:p>
        </p:txBody>
      </p:sp>
      <p:sp>
        <p:nvSpPr>
          <p:cNvPr id="488482" name="Text Box 34"/>
          <p:cNvSpPr txBox="1">
            <a:spLocks noChangeArrowheads="1"/>
          </p:cNvSpPr>
          <p:nvPr/>
        </p:nvSpPr>
        <p:spPr bwMode="auto">
          <a:xfrm>
            <a:off x="6171656" y="3723943"/>
            <a:ext cx="4663984" cy="81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600" dirty="0">
                <a:solidFill>
                  <a:srgbClr val="000066"/>
                </a:solidFill>
              </a:rPr>
              <a:t>Sur opérations en capital</a:t>
            </a:r>
          </a:p>
          <a:p>
            <a:pPr lvl="1">
              <a:buFontTx/>
              <a:buChar char="-"/>
            </a:pPr>
            <a:r>
              <a:rPr lang="fr-FR" altLang="fr-FR" sz="1600" dirty="0">
                <a:solidFill>
                  <a:srgbClr val="000066"/>
                </a:solidFill>
              </a:rPr>
              <a:t> </a:t>
            </a:r>
            <a:r>
              <a:rPr lang="fr-FR" altLang="fr-FR" sz="1600" b="0" dirty="0">
                <a:solidFill>
                  <a:srgbClr val="000066"/>
                </a:solidFill>
              </a:rPr>
              <a:t>PCEAC </a:t>
            </a:r>
          </a:p>
          <a:p>
            <a:r>
              <a:rPr lang="fr-FR" altLang="fr-FR" sz="1600" b="0" i="1" dirty="0">
                <a:solidFill>
                  <a:srgbClr val="000066"/>
                </a:solidFill>
              </a:rPr>
              <a:t>           (produit de cession d’élément d’actif cédé)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4740259" y="449426"/>
            <a:ext cx="3491373" cy="41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200" dirty="0">
                <a:solidFill>
                  <a:srgbClr val="000066"/>
                </a:solidFill>
              </a:rPr>
              <a:t>L’activité exceptionnelle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703342" y="4434084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Dotations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198907" y="4478990"/>
            <a:ext cx="4048125" cy="3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</a:rPr>
              <a:t>Reprises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87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333975" y="365854"/>
            <a:ext cx="5671008" cy="75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200" dirty="0">
                <a:solidFill>
                  <a:srgbClr val="000066"/>
                </a:solidFill>
              </a:rPr>
              <a:t>Compte de résultat de 12 mois du 1/01/N </a:t>
            </a:r>
          </a:p>
          <a:p>
            <a:pPr algn="ctr"/>
            <a:r>
              <a:rPr lang="fr-FR" altLang="fr-FR" sz="2200" dirty="0">
                <a:solidFill>
                  <a:srgbClr val="000066"/>
                </a:solidFill>
              </a:rPr>
              <a:t>au 31/12/N (sauf convention contraire)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899557" y="1108438"/>
            <a:ext cx="4180114" cy="521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CHARGES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79672" y="1108438"/>
            <a:ext cx="4180114" cy="521153"/>
          </a:xfrm>
          <a:prstGeom prst="rect">
            <a:avLst/>
          </a:prstGeom>
          <a:solidFill>
            <a:schemeClr val="bg1"/>
          </a:solidFill>
          <a:ln w="2857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143" dirty="0">
                <a:solidFill>
                  <a:srgbClr val="000066"/>
                </a:solidFill>
              </a:rPr>
              <a:t>PRODUITS</a:t>
            </a:r>
          </a:p>
        </p:txBody>
      </p:sp>
      <p:grpSp>
        <p:nvGrpSpPr>
          <p:cNvPr id="491557" name="Group 37"/>
          <p:cNvGrpSpPr>
            <a:grpSpLocks/>
          </p:cNvGrpSpPr>
          <p:nvPr/>
        </p:nvGrpSpPr>
        <p:grpSpPr bwMode="auto">
          <a:xfrm>
            <a:off x="1947862" y="3335667"/>
            <a:ext cx="8403771" cy="1353822"/>
            <a:chOff x="476" y="2579"/>
            <a:chExt cx="6176" cy="629"/>
          </a:xfrm>
        </p:grpSpPr>
        <p:sp>
          <p:nvSpPr>
            <p:cNvPr id="35866" name="Text Box 5"/>
            <p:cNvSpPr txBox="1">
              <a:spLocks noChangeArrowheads="1"/>
            </p:cNvSpPr>
            <p:nvPr/>
          </p:nvSpPr>
          <p:spPr bwMode="auto">
            <a:xfrm>
              <a:off x="3673" y="2802"/>
              <a:ext cx="297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8375" tIns="39187" rIns="78375" bIns="39187" anchor="ctr">
              <a:spAutoFit/>
            </a:bodyPr>
            <a:lstStyle>
              <a:lvl1pPr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300" dirty="0">
                  <a:solidFill>
                    <a:srgbClr val="000066"/>
                  </a:solidFill>
                </a:rPr>
                <a:t>Intérêts et produits assimilés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Dividendes reçus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Reprises</a:t>
              </a:r>
            </a:p>
          </p:txBody>
        </p:sp>
        <p:sp>
          <p:nvSpPr>
            <p:cNvPr id="35867" name="Rectangle 7"/>
            <p:cNvSpPr>
              <a:spLocks noChangeArrowheads="1"/>
            </p:cNvSpPr>
            <p:nvPr/>
          </p:nvSpPr>
          <p:spPr bwMode="auto">
            <a:xfrm>
              <a:off x="476" y="2817"/>
              <a:ext cx="3088" cy="281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35868" name="Text Box 12"/>
            <p:cNvSpPr txBox="1">
              <a:spLocks noChangeArrowheads="1"/>
            </p:cNvSpPr>
            <p:nvPr/>
          </p:nvSpPr>
          <p:spPr bwMode="auto">
            <a:xfrm>
              <a:off x="3069" y="2579"/>
              <a:ext cx="9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2057" dirty="0">
                  <a:solidFill>
                    <a:srgbClr val="000066"/>
                  </a:solidFill>
                </a:rPr>
                <a:t>Financier</a:t>
              </a:r>
            </a:p>
          </p:txBody>
        </p:sp>
        <p:sp>
          <p:nvSpPr>
            <p:cNvPr id="35869" name="Rectangle 13"/>
            <p:cNvSpPr>
              <a:spLocks noChangeArrowheads="1"/>
            </p:cNvSpPr>
            <p:nvPr/>
          </p:nvSpPr>
          <p:spPr bwMode="auto">
            <a:xfrm>
              <a:off x="3564" y="2817"/>
              <a:ext cx="3088" cy="277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35870" name="Text Box 14"/>
            <p:cNvSpPr txBox="1">
              <a:spLocks noChangeArrowheads="1"/>
            </p:cNvSpPr>
            <p:nvPr/>
          </p:nvSpPr>
          <p:spPr bwMode="auto">
            <a:xfrm>
              <a:off x="533" y="2807"/>
              <a:ext cx="297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8375" tIns="39187" rIns="78375" bIns="39187" anchor="ctr">
              <a:spAutoFit/>
            </a:bodyPr>
            <a:lstStyle>
              <a:lvl1pPr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300" dirty="0">
                  <a:solidFill>
                    <a:srgbClr val="000066"/>
                  </a:solidFill>
                </a:rPr>
                <a:t>Intérêts et charges assimilés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Agios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Dotations</a:t>
              </a:r>
            </a:p>
            <a:p>
              <a:endParaRPr lang="fr-FR" altLang="fr-FR" sz="12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91558" name="Group 38"/>
          <p:cNvGrpSpPr>
            <a:grpSpLocks/>
          </p:cNvGrpSpPr>
          <p:nvPr/>
        </p:nvGrpSpPr>
        <p:grpSpPr bwMode="auto">
          <a:xfrm>
            <a:off x="1888672" y="4410081"/>
            <a:ext cx="8403771" cy="1245031"/>
            <a:chOff x="472" y="3138"/>
            <a:chExt cx="6176" cy="670"/>
          </a:xfrm>
        </p:grpSpPr>
        <p:sp>
          <p:nvSpPr>
            <p:cNvPr id="35861" name="Rectangle 18"/>
            <p:cNvSpPr>
              <a:spLocks noChangeArrowheads="1"/>
            </p:cNvSpPr>
            <p:nvPr/>
          </p:nvSpPr>
          <p:spPr bwMode="auto">
            <a:xfrm>
              <a:off x="472" y="3393"/>
              <a:ext cx="3088" cy="384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35862" name="Text Box 19"/>
            <p:cNvSpPr txBox="1">
              <a:spLocks noChangeArrowheads="1"/>
            </p:cNvSpPr>
            <p:nvPr/>
          </p:nvSpPr>
          <p:spPr bwMode="auto">
            <a:xfrm>
              <a:off x="2939" y="3138"/>
              <a:ext cx="1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8375" tIns="39187" rIns="78375" bIns="39187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2057" dirty="0">
                  <a:solidFill>
                    <a:srgbClr val="000066"/>
                  </a:solidFill>
                </a:rPr>
                <a:t>Exceptionnel</a:t>
              </a:r>
            </a:p>
          </p:txBody>
        </p:sp>
        <p:sp>
          <p:nvSpPr>
            <p:cNvPr id="35863" name="Rectangle 20"/>
            <p:cNvSpPr>
              <a:spLocks noChangeArrowheads="1"/>
            </p:cNvSpPr>
            <p:nvPr/>
          </p:nvSpPr>
          <p:spPr bwMode="auto">
            <a:xfrm>
              <a:off x="3560" y="3393"/>
              <a:ext cx="3088" cy="384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714">
                <a:solidFill>
                  <a:srgbClr val="000066"/>
                </a:solidFill>
              </a:endParaRPr>
            </a:p>
          </p:txBody>
        </p:sp>
        <p:sp>
          <p:nvSpPr>
            <p:cNvPr id="35864" name="Text Box 21"/>
            <p:cNvSpPr txBox="1">
              <a:spLocks noChangeArrowheads="1"/>
            </p:cNvSpPr>
            <p:nvPr/>
          </p:nvSpPr>
          <p:spPr bwMode="auto">
            <a:xfrm>
              <a:off x="516" y="3370"/>
              <a:ext cx="2763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8375" tIns="39187" rIns="78375" bIns="39187" anchor="ctr">
              <a:spAutoFit/>
            </a:bodyPr>
            <a:lstStyle>
              <a:lvl1pPr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300" dirty="0">
                  <a:solidFill>
                    <a:srgbClr val="000066"/>
                  </a:solidFill>
                </a:rPr>
                <a:t>Sur opérations de gestion 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Sur opération en capital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Dotations</a:t>
              </a:r>
            </a:p>
          </p:txBody>
        </p:sp>
        <p:sp>
          <p:nvSpPr>
            <p:cNvPr id="35865" name="Text Box 24"/>
            <p:cNvSpPr txBox="1">
              <a:spLocks noChangeArrowheads="1"/>
            </p:cNvSpPr>
            <p:nvPr/>
          </p:nvSpPr>
          <p:spPr bwMode="auto">
            <a:xfrm>
              <a:off x="3610" y="3366"/>
              <a:ext cx="2804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8375" tIns="39187" rIns="78375" bIns="39187" anchor="ctr">
              <a:spAutoFit/>
            </a:bodyPr>
            <a:lstStyle>
              <a:lvl1pPr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fr-FR" altLang="fr-FR" sz="1300" dirty="0">
                  <a:solidFill>
                    <a:srgbClr val="000066"/>
                  </a:solidFill>
                </a:rPr>
                <a:t>Sur opérations de gestion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Sur opération en capital</a:t>
              </a:r>
            </a:p>
            <a:p>
              <a:r>
                <a:rPr lang="fr-FR" altLang="fr-FR" sz="1300" dirty="0">
                  <a:solidFill>
                    <a:srgbClr val="000066"/>
                  </a:solidFill>
                </a:rPr>
                <a:t>Reprises</a:t>
              </a:r>
            </a:p>
          </p:txBody>
        </p:sp>
      </p:grpSp>
      <p:sp>
        <p:nvSpPr>
          <p:cNvPr id="35852" name="Text Box 26"/>
          <p:cNvSpPr txBox="1">
            <a:spLocks noChangeArrowheads="1"/>
          </p:cNvSpPr>
          <p:nvPr/>
        </p:nvSpPr>
        <p:spPr bwMode="auto">
          <a:xfrm>
            <a:off x="6238875" y="2173407"/>
            <a:ext cx="4048125" cy="127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tabLst>
                <a:tab pos="3035300" algn="l"/>
              </a:tabLst>
            </a:pPr>
            <a:r>
              <a:rPr lang="fr-FR" altLang="fr-FR" sz="1300" dirty="0">
                <a:solidFill>
                  <a:srgbClr val="000066"/>
                </a:solidFill>
              </a:rPr>
              <a:t>Chiffre d’affaires</a:t>
            </a:r>
          </a:p>
          <a:p>
            <a:pPr>
              <a:tabLst>
                <a:tab pos="3035300" algn="l"/>
              </a:tabLst>
            </a:pPr>
            <a:endParaRPr lang="fr-FR" altLang="fr-FR" sz="1300" dirty="0">
              <a:solidFill>
                <a:srgbClr val="000066"/>
              </a:solidFill>
            </a:endParaRPr>
          </a:p>
          <a:p>
            <a:pPr>
              <a:tabLst>
                <a:tab pos="3035300" algn="l"/>
              </a:tabLst>
            </a:pPr>
            <a:r>
              <a:rPr lang="fr-FR" altLang="fr-FR" sz="1300" dirty="0">
                <a:solidFill>
                  <a:srgbClr val="000066"/>
                </a:solidFill>
              </a:rPr>
              <a:t>Subventions</a:t>
            </a:r>
          </a:p>
          <a:p>
            <a:pPr>
              <a:tabLst>
                <a:tab pos="3035300" algn="l"/>
              </a:tabLst>
            </a:pPr>
            <a:endParaRPr lang="fr-FR" altLang="fr-FR" sz="1300" dirty="0">
              <a:solidFill>
                <a:srgbClr val="000066"/>
              </a:solidFill>
            </a:endParaRPr>
          </a:p>
          <a:p>
            <a:pPr>
              <a:tabLst>
                <a:tab pos="3035300" algn="l"/>
              </a:tabLst>
            </a:pPr>
            <a:r>
              <a:rPr lang="fr-FR" altLang="fr-FR" sz="1300" dirty="0">
                <a:solidFill>
                  <a:srgbClr val="000066"/>
                </a:solidFill>
              </a:rPr>
              <a:t>Reprises</a:t>
            </a:r>
          </a:p>
          <a:p>
            <a:pPr>
              <a:tabLst>
                <a:tab pos="3035300" algn="l"/>
              </a:tabLst>
            </a:pPr>
            <a:r>
              <a:rPr lang="fr-FR" altLang="fr-FR" sz="1300" dirty="0">
                <a:solidFill>
                  <a:srgbClr val="000066"/>
                </a:solidFill>
              </a:rPr>
              <a:t>Autres produits de gestions courantes</a:t>
            </a:r>
          </a:p>
        </p:txBody>
      </p:sp>
      <p:sp>
        <p:nvSpPr>
          <p:cNvPr id="35853" name="Rectangle 27"/>
          <p:cNvSpPr>
            <a:spLocks noChangeArrowheads="1"/>
          </p:cNvSpPr>
          <p:nvPr/>
        </p:nvSpPr>
        <p:spPr bwMode="auto">
          <a:xfrm>
            <a:off x="1960790" y="2056586"/>
            <a:ext cx="4201886" cy="1470532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>
              <a:solidFill>
                <a:srgbClr val="000066"/>
              </a:solidFill>
            </a:endParaRPr>
          </a:p>
        </p:txBody>
      </p:sp>
      <p:sp>
        <p:nvSpPr>
          <p:cNvPr id="35854" name="Text Box 28"/>
          <p:cNvSpPr txBox="1">
            <a:spLocks noChangeArrowheads="1"/>
          </p:cNvSpPr>
          <p:nvPr/>
        </p:nvSpPr>
        <p:spPr bwMode="auto">
          <a:xfrm>
            <a:off x="5248276" y="1641835"/>
            <a:ext cx="1674722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75" tIns="39187" rIns="78375" bIns="39187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57" dirty="0">
                <a:solidFill>
                  <a:srgbClr val="000066"/>
                </a:solidFill>
              </a:rPr>
              <a:t>Exploitation</a:t>
            </a:r>
          </a:p>
        </p:txBody>
      </p:sp>
      <p:sp>
        <p:nvSpPr>
          <p:cNvPr id="35855" name="Rectangle 29"/>
          <p:cNvSpPr>
            <a:spLocks noChangeArrowheads="1"/>
          </p:cNvSpPr>
          <p:nvPr/>
        </p:nvSpPr>
        <p:spPr bwMode="auto">
          <a:xfrm>
            <a:off x="6159137" y="2049780"/>
            <a:ext cx="4201886" cy="1443719"/>
          </a:xfrm>
          <a:prstGeom prst="rect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714">
              <a:solidFill>
                <a:srgbClr val="000066"/>
              </a:solidFill>
            </a:endParaRPr>
          </a:p>
        </p:txBody>
      </p:sp>
      <p:sp>
        <p:nvSpPr>
          <p:cNvPr id="35856" name="Text Box 30"/>
          <p:cNvSpPr txBox="1">
            <a:spLocks noChangeArrowheads="1"/>
          </p:cNvSpPr>
          <p:nvPr/>
        </p:nvSpPr>
        <p:spPr bwMode="auto">
          <a:xfrm>
            <a:off x="1966232" y="2280024"/>
            <a:ext cx="4048125" cy="4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200">
              <a:solidFill>
                <a:srgbClr val="000066"/>
              </a:solidFill>
            </a:endParaRPr>
          </a:p>
          <a:p>
            <a:endParaRPr lang="fr-FR" altLang="fr-FR" sz="1200">
              <a:solidFill>
                <a:srgbClr val="000066"/>
              </a:solidFill>
            </a:endParaRPr>
          </a:p>
        </p:txBody>
      </p:sp>
      <p:sp>
        <p:nvSpPr>
          <p:cNvPr id="35857" name="Text Box 31"/>
          <p:cNvSpPr txBox="1">
            <a:spLocks noChangeArrowheads="1"/>
          </p:cNvSpPr>
          <p:nvPr/>
        </p:nvSpPr>
        <p:spPr bwMode="auto">
          <a:xfrm>
            <a:off x="1966232" y="2076102"/>
            <a:ext cx="4048125" cy="147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353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300" dirty="0">
                <a:solidFill>
                  <a:srgbClr val="000066"/>
                </a:solidFill>
              </a:rPr>
              <a:t>Achats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Variation de stocks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Autres charges externes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Impôts et taxes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Salaires et charges de personnels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Dotations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Autres charges de gestion courante</a:t>
            </a:r>
          </a:p>
        </p:txBody>
      </p:sp>
      <p:sp>
        <p:nvSpPr>
          <p:cNvPr id="491553" name="Text Box 33"/>
          <p:cNvSpPr txBox="1">
            <a:spLocks noChangeArrowheads="1"/>
          </p:cNvSpPr>
          <p:nvPr/>
        </p:nvSpPr>
        <p:spPr bwMode="auto">
          <a:xfrm>
            <a:off x="1888670" y="5953647"/>
            <a:ext cx="3759654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57" dirty="0">
                <a:solidFill>
                  <a:schemeClr val="hlink"/>
                </a:solidFill>
              </a:rPr>
              <a:t>RESULTAT NET (bénéfice)</a:t>
            </a:r>
          </a:p>
        </p:txBody>
      </p:sp>
      <p:sp>
        <p:nvSpPr>
          <p:cNvPr id="491554" name="Text Box 34"/>
          <p:cNvSpPr txBox="1">
            <a:spLocks noChangeArrowheads="1"/>
          </p:cNvSpPr>
          <p:nvPr/>
        </p:nvSpPr>
        <p:spPr bwMode="auto">
          <a:xfrm>
            <a:off x="1888671" y="5564755"/>
            <a:ext cx="3759653" cy="47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300" dirty="0">
                <a:solidFill>
                  <a:srgbClr val="000066"/>
                </a:solidFill>
              </a:rPr>
              <a:t>Participations des salariés </a:t>
            </a:r>
          </a:p>
          <a:p>
            <a:r>
              <a:rPr lang="fr-FR" altLang="fr-FR" sz="1300" dirty="0">
                <a:solidFill>
                  <a:srgbClr val="000066"/>
                </a:solidFill>
              </a:rPr>
              <a:t>Impôts sur les bénéfices</a:t>
            </a:r>
          </a:p>
        </p:txBody>
      </p:sp>
      <p:sp>
        <p:nvSpPr>
          <p:cNvPr id="491555" name="Text Box 35"/>
          <p:cNvSpPr txBox="1">
            <a:spLocks noChangeArrowheads="1"/>
          </p:cNvSpPr>
          <p:nvPr/>
        </p:nvSpPr>
        <p:spPr bwMode="auto">
          <a:xfrm>
            <a:off x="6311674" y="5943078"/>
            <a:ext cx="3759653" cy="39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5" tIns="39187" rIns="78375" bIns="39187" anchor="ctr">
            <a:spAutoFit/>
          </a:bodyPr>
          <a:lstStyle>
            <a:lvl1pPr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57" dirty="0">
                <a:solidFill>
                  <a:srgbClr val="CC0000"/>
                </a:solidFill>
              </a:rPr>
              <a:t>RESULTAT NET (perte)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381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xkTTgMXn"/>
  <p:tag name="ARTICULATE_PROJECT_OPEN" val="0"/>
  <p:tag name="ARTICULATE_SLIDE_COUNT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IAL" id="{93778F79-0ADF-8344-A7AF-F585A85B3494}" vid="{6E11CC8E-3A62-CD43-A9D1-B80CAAA590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92421BA3B2746B1DB78FA505CBD10" ma:contentTypeVersion="12" ma:contentTypeDescription="Crée un document." ma:contentTypeScope="" ma:versionID="205f821b24c291862522d9aa923b2dc9">
  <xsd:schema xmlns:xsd="http://www.w3.org/2001/XMLSchema" xmlns:xs="http://www.w3.org/2001/XMLSchema" xmlns:p="http://schemas.microsoft.com/office/2006/metadata/properties" xmlns:ns2="c2b91590-f172-49d3-b59d-a90dc89e2b78" xmlns:ns3="993170a5-e086-4183-b457-a1f531f665e6" targetNamespace="http://schemas.microsoft.com/office/2006/metadata/properties" ma:root="true" ma:fieldsID="bfdff8f79dc51593a96351d393f6e309" ns2:_="" ns3:_="">
    <xsd:import namespace="c2b91590-f172-49d3-b59d-a90dc89e2b78"/>
    <xsd:import namespace="993170a5-e086-4183-b457-a1f531f665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1590-f172-49d3-b59d-a90dc89e2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170a5-e086-4183-b457-a1f531f6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AEA2E7-01B0-441E-BB7C-A4A6A756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91590-f172-49d3-b59d-a90dc89e2b78"/>
    <ds:schemaRef ds:uri="993170a5-e086-4183-b457-a1f531f6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D8E13-23F1-4E8C-8AE2-AD932E51C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C017C-EDC9-4D69-A98E-13979A3DB3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93170a5-e086-4183-b457-a1f531f665e6"/>
    <ds:schemaRef ds:uri="http://schemas.microsoft.com/office/2006/metadata/properties"/>
    <ds:schemaRef ds:uri="http://schemas.microsoft.com/office/infopath/2007/PartnerControls"/>
    <ds:schemaRef ds:uri="c2b91590-f172-49d3-b59d-a90dc89e2b7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FINANCIER</Template>
  <TotalTime>1453</TotalTime>
  <Words>1797</Words>
  <Application>Microsoft Office PowerPoint</Application>
  <PresentationFormat>Grand écran</PresentationFormat>
  <Paragraphs>447</Paragraphs>
  <Slides>24</Slides>
  <Notes>24</Notes>
  <HiddenSlides>0</HiddenSlides>
  <MMClips>2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AFT-IFTIM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MORTREUX</dc:creator>
  <cp:lastModifiedBy>Bruno YVAIN</cp:lastModifiedBy>
  <cp:revision>167</cp:revision>
  <dcterms:created xsi:type="dcterms:W3CDTF">2020-03-12T08:03:46Z</dcterms:created>
  <dcterms:modified xsi:type="dcterms:W3CDTF">2024-02-20T14:18:02Z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0x01010078392421BA3B2746B1DB78FA505CBD10</vt:lpwstr>
  </property>
  <property fmtid="{D5CDD505-2E9C-101B-9397-08002B2CF9AE}" pid="3" name="ArticulateGUID">
    <vt:lpwstr>5246129A-A352-456E-BCC0-0B2E5A3A86AD</vt:lpwstr>
  </property>
  <property fmtid="{D5CDD505-2E9C-101B-9397-08002B2CF9AE}" pid="4" name="ArticulatePath">
    <vt:lpwstr>SW_16088_6B1_Organisation_Comptable_AC V2</vt:lpwstr>
  </property>
</Properties>
</file>