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312" r:id="rId5"/>
    <p:sldId id="317" r:id="rId6"/>
    <p:sldId id="313" r:id="rId7"/>
    <p:sldId id="314" r:id="rId8"/>
    <p:sldId id="316" r:id="rId9"/>
    <p:sldId id="318" r:id="rId10"/>
    <p:sldId id="320" r:id="rId11"/>
    <p:sldId id="319" r:id="rId12"/>
    <p:sldId id="321" r:id="rId13"/>
  </p:sldIdLst>
  <p:sldSz cx="12192000" cy="6858000"/>
  <p:notesSz cx="6858000" cy="9144000"/>
  <p:custDataLst>
    <p:tags r:id="rId1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4000" autoAdjust="0"/>
  </p:normalViewPr>
  <p:slideViewPr>
    <p:cSldViewPr snapToGrid="0" snapToObjects="1">
      <p:cViewPr varScale="1">
        <p:scale>
          <a:sx n="97" d="100"/>
          <a:sy n="97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BB7A-EEAB-4C8F-9A63-DF08C6A60B42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FD914-93A5-4542-8C6D-FF067FC6D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1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4379E4-54B6-448B-BF92-C3FC7978B36C}" type="slidenum">
              <a:rPr lang="fr-FR" altLang="fr-FR" sz="1300" b="0" smtClean="0">
                <a:latin typeface="Times New Roman" panose="02020603050405020304" pitchFamily="18" charset="0"/>
              </a:rPr>
              <a:pPr/>
              <a:t>1</a:t>
            </a:fld>
            <a:endParaRPr lang="fr-FR" altLang="fr-FR" sz="1300" b="0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Bonjour, ce module aborde la notion des achats et les stocks d’un point de vue comptabilité</a:t>
            </a:r>
          </a:p>
        </p:txBody>
      </p:sp>
    </p:spTree>
    <p:extLst>
      <p:ext uri="{BB962C8B-B14F-4D97-AF65-F5344CB8AC3E}">
        <p14:creationId xmlns:p14="http://schemas.microsoft.com/office/powerpoint/2010/main" val="216327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EB564C-23E1-401E-A7BD-6F3F46F5F705}" type="slidenum">
              <a:rPr lang="fr-FR" altLang="fr-FR" sz="1300" b="0" smtClean="0">
                <a:latin typeface="Times New Roman" panose="02020603050405020304" pitchFamily="18" charset="0"/>
              </a:rPr>
              <a:pPr/>
              <a:t>2</a:t>
            </a:fld>
            <a:endParaRPr lang="fr-FR" altLang="fr-FR" sz="1300" b="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 smtClean="0"/>
              <a:t>S  : fin de diapo : le compte de résultat n’enregistre que les charges de l’exercice. Il faut</a:t>
            </a:r>
            <a:r>
              <a:rPr lang="fr-FR" altLang="fr-FR" baseline="0" dirty="0" smtClean="0"/>
              <a:t> donc tenir compte de ce qui a été consommé pendant l’exercice, et pas simplement de ce qui a été acheté</a:t>
            </a:r>
            <a:endParaRPr lang="fr-FR" altLang="fr-FR" dirty="0" smtClean="0"/>
          </a:p>
          <a:p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42726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2E8FAF-FCF5-4129-BC6E-12E43014B3D1}" type="slidenum">
              <a:rPr lang="fr-FR" altLang="fr-FR" sz="1300" b="0" smtClean="0">
                <a:latin typeface="Times New Roman" panose="02020603050405020304" pitchFamily="18" charset="0"/>
              </a:rPr>
              <a:pPr/>
              <a:t>3</a:t>
            </a:fld>
            <a:endParaRPr lang="fr-FR" altLang="fr-FR" sz="1300" b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S  fin de diapo ce qui est consommé, c’est ce qui restait de l’exercice précédent (le stock initial) plus ce qui a été acheté moins ce qu’il reste en</a:t>
            </a:r>
            <a:r>
              <a:rPr lang="fr-FR" altLang="fr-FR" baseline="0" dirty="0" smtClean="0"/>
              <a:t> fin d’exercice (le stock final)</a:t>
            </a: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3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7F6B26-09F3-4696-847B-C85DFA02DA63}" type="slidenum">
              <a:rPr lang="fr-FR" altLang="fr-FR" sz="1300" b="0" smtClean="0">
                <a:latin typeface="Times New Roman" panose="02020603050405020304" pitchFamily="18" charset="0"/>
              </a:rPr>
              <a:pPr/>
              <a:t>4</a:t>
            </a:fld>
            <a:endParaRPr lang="fr-FR" altLang="fr-FR" sz="1300" b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S : fin de diapo : le calcul se fait toujours de la même façon, mais il faut faire attention au signe, plus (+) ou moins (-) qui figure avant le montant de la variation. Cette variation peut en effet être soit positive soit négative.</a:t>
            </a:r>
          </a:p>
        </p:txBody>
      </p:sp>
    </p:spTree>
    <p:extLst>
      <p:ext uri="{BB962C8B-B14F-4D97-AF65-F5344CB8AC3E}">
        <p14:creationId xmlns:p14="http://schemas.microsoft.com/office/powerpoint/2010/main" val="153735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412E06-1C8B-480F-A41F-7918841958E5}" type="slidenum">
              <a:rPr lang="fr-FR" altLang="fr-FR" sz="1300" b="0" smtClean="0">
                <a:latin typeface="Times New Roman" panose="02020603050405020304" pitchFamily="18" charset="0"/>
              </a:rPr>
              <a:pPr/>
              <a:t>5</a:t>
            </a:fld>
            <a:endParaRPr lang="fr-FR" altLang="fr-FR" sz="1300" b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S le stock figure aussi au bilan, mais il ne s’agit pas de la variation: c’est la valeur du stock final qui y est inscrit. Il est déterminé par l’inventaire que doit faire l’entreprise au moins une fois par exercice.</a:t>
            </a:r>
            <a:r>
              <a:rPr lang="fr-FR" altLang="fr-FR" baseline="0" dirty="0" smtClean="0"/>
              <a:t>  Sil ‘entreprise n’effectue pas d’inventaire, en dehors du fait qu’elle ne connait pas exactement sa valeur, elle risque une Amende de 9000  € selon l'article L241-4 du Code du Commerce.</a:t>
            </a: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64822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activité : répondez aux 2 questions qui vous sont proposées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59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activité : répondez aux 2 questions qui vous sont proposées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5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Activité : cliquez sur la bonne réponse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Reponse</a:t>
            </a:r>
            <a:r>
              <a:rPr lang="fr-FR" baseline="0" dirty="0" smtClean="0"/>
              <a:t> A : vous avez soustrait de vos achats, le stock initial et final</a:t>
            </a:r>
          </a:p>
          <a:p>
            <a:r>
              <a:rPr lang="fr-FR" baseline="0" dirty="0" smtClean="0"/>
              <a:t>Réponse c : vous avez inversé stock final et stock initial</a:t>
            </a:r>
          </a:p>
          <a:p>
            <a:r>
              <a:rPr lang="fr-FR" baseline="0" dirty="0" smtClean="0"/>
              <a:t>Réponse D : vous avez tout additionné</a:t>
            </a:r>
          </a:p>
          <a:p>
            <a:r>
              <a:rPr lang="fr-FR" baseline="0" dirty="0" smtClean="0"/>
              <a:t>Vos erreurs peuvent venir de votre réponse à la question précédente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99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 : Activité : cliquez sur la bonne réponse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Reponse</a:t>
            </a:r>
            <a:r>
              <a:rPr lang="fr-FR" baseline="0" dirty="0" smtClean="0"/>
              <a:t> A : vous avez soustrait de vos achats, le stock initial et final</a:t>
            </a:r>
          </a:p>
          <a:p>
            <a:r>
              <a:rPr lang="fr-FR" baseline="0" dirty="0" smtClean="0"/>
              <a:t>Réponse c : vous avez inversé stock final et stock initial</a:t>
            </a:r>
          </a:p>
          <a:p>
            <a:r>
              <a:rPr lang="fr-FR" baseline="0" dirty="0" smtClean="0"/>
              <a:t>Réponse D : vous avez tout additionné</a:t>
            </a:r>
          </a:p>
          <a:p>
            <a:r>
              <a:rPr lang="fr-FR" baseline="0" dirty="0" smtClean="0"/>
              <a:t>Vos erreurs peuvent venir de votre réponse à la question précédente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53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EA98-ED45-1F4B-9101-0BB224CF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D2BD0-BED6-C348-BEA8-887A368B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9B83D-F278-1C4E-878F-C75D1223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DDC3-278D-9942-BE44-70099AB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26F76-F188-6D4C-84CC-E49DDB5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33C7F-74A3-0F48-8C3F-5110C8EC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06CB0-4742-3741-80D6-ACB313E1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E23F3-8AC3-3449-8881-8F80CCEF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62F17-EAB7-4741-9249-2FDB1B58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9997C5-053A-D743-9428-D287B9D3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02B31-E649-3E4F-9770-2DF06F43A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AE1B7C-098D-234F-A053-48360BDE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47CB7-734B-FA4F-9AEF-8388095B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685AB-8738-9E4E-9DEB-EEB12DCF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3B5D8-94FB-164A-8914-FEFB0B9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A05B2-DDB9-E444-93E1-682F3EA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4EE9C-C9A4-F844-8543-007DA0D4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AE98E-FF50-A649-8CE2-11BEBFBB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EB11D-B657-5F4D-BEEE-D56E73C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8B641-5485-0742-93BE-F5F06FFB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0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6A449-BF40-1F42-8F71-AC6FEB3D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D0ADC-B34E-B54F-9EC7-F7917EED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F14C8-F756-8841-BD3A-BF66CA1E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E2C1A-2053-6E46-8043-60ED2AD2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01F03-FF7D-A440-BD6B-C6F5DA1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81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86ED-8EBE-964C-AC1C-DC58802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D929-8F55-7C44-AA49-7FA19A6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4E21A-047C-FE43-87AE-4A8A2D22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B97A9-D7D2-664E-AF7C-89F2B0ED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6F35AF-FD17-AD4C-97FE-F1D67AFA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5556C-C4C1-BA4B-9F54-F2516673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7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6D824-9B0B-DF4D-AC3B-6FF65000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03EE0-DFA8-4941-8DC2-535DBD32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8ADB1D-A987-794D-AA95-C40118FE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2AD075-E9AE-C44C-A692-FFBE398C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DC90FF-08DA-F040-AFE8-BBA680022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DAEB2A-CB2F-394F-A94C-E0C85A1E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1EA48-9CE8-BC47-954D-D44AEFC8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1F319F-9FBD-5C4F-9EF5-D2421D42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C5A67-5DD3-8440-9A9B-EEF5C6CB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4314BA-593D-1447-B511-93D5013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C19F8-3E74-3C4A-B5DB-A44B8188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E5CC1-467E-194C-9DDE-35A8D07E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CCE9C0-41E3-1E44-9279-B410D92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487564-1714-354F-B8F6-C874AFF6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89FEC-A896-BC4F-8CD9-C0A0BAB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52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103C4-CBD8-894B-A90B-886E593B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ADE21-FE75-164B-9E5B-DD2E6439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AA48D-7F8D-5049-BC0E-208437A4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FE8BF-8C69-7045-A09E-1F979B0B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0C7E1-A196-4147-99C3-11937607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DF518-0836-BA44-A8AB-C7E6961F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0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EE04-EE32-AB4B-BA11-9708A00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9395E4-D4EE-BC4D-9B52-32D6A3CD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B45458-792A-7C44-8359-DAEA8089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7C3A1D-4EC8-D744-BEB7-A5E6ABEF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645456-E437-5E4A-9BE3-40DA2756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2584C-E4DC-C742-AE40-A6B10C1E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43ECEE-9AAF-4645-8467-F0F9FF4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138406"/>
            <a:ext cx="11673016" cy="5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AE95-BD70-144D-B262-6FFBD45F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3101"/>
            <a:ext cx="10515600" cy="508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6FAFB-7D2A-1F49-9126-E6755C76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BEAC-2360-4644-8665-20AA42F72355}" type="datetimeFigureOut">
              <a:rPr lang="fr-FR" smtClean="0"/>
              <a:pPr/>
              <a:t>03/02/2021</a:t>
            </a:fld>
            <a:endParaRPr lang="fr-FR"/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4D3F34C-7D84-7344-91FB-446036CAD9E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47477" y="6254887"/>
            <a:ext cx="602062" cy="602062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56D612B3-5307-8546-90C5-1DFDBD059462}"/>
              </a:ext>
            </a:extLst>
          </p:cNvPr>
          <p:cNvSpPr/>
          <p:nvPr userDrawn="1"/>
        </p:nvSpPr>
        <p:spPr>
          <a:xfrm rot="10800000">
            <a:off x="0" y="1052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4021DA8-7015-7D49-9C0F-8515CD51BF94}"/>
              </a:ext>
            </a:extLst>
          </p:cNvPr>
          <p:cNvSpPr/>
          <p:nvPr userDrawn="1"/>
        </p:nvSpPr>
        <p:spPr>
          <a:xfrm>
            <a:off x="0" y="6336561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Tendance à la hausse">
            <a:extLst>
              <a:ext uri="{FF2B5EF4-FFF2-40B4-BE49-F238E27FC236}">
                <a16:creationId xmlns:a16="http://schemas.microsoft.com/office/drawing/2014/main" id="{42DC0893-9F9A-464E-A217-5FE3BFD9F0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784" y="132918"/>
            <a:ext cx="457200" cy="457200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3759698" y="6379989"/>
            <a:ext cx="30890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2000"/>
              </a:spcBef>
            </a:pPr>
            <a:r>
              <a:rPr lang="fr-FR" altLang="fr-FR" sz="1200" dirty="0"/>
              <a:t>					</a:t>
            </a:r>
            <a:r>
              <a:rPr lang="fr-FR" altLang="fr-FR" sz="1200" dirty="0" smtClean="0"/>
              <a:t> </a:t>
            </a:r>
            <a:fld id="{AADC0135-FBD6-46AE-BD87-B6A29A7E0AD7}" type="slidenum">
              <a:rPr lang="fr-FR" altLang="fr-FR" sz="1200"/>
              <a:pPr algn="l">
                <a:spcBef>
                  <a:spcPct val="22000"/>
                </a:spcBef>
              </a:pPr>
              <a:t>‹N°›</a:t>
            </a:fld>
            <a:r>
              <a:rPr lang="fr-FR" altLang="fr-FR" sz="1200" dirty="0" smtClean="0"/>
              <a:t>/9</a:t>
            </a:r>
            <a:endParaRPr lang="fr-FR" altLang="fr-FR" sz="1200" dirty="0">
              <a:solidFill>
                <a:srgbClr val="081D58"/>
              </a:solidFill>
            </a:endParaRPr>
          </a:p>
        </p:txBody>
      </p:sp>
      <p:sp>
        <p:nvSpPr>
          <p:cNvPr id="15" name="ZoneTexte 5"/>
          <p:cNvSpPr txBox="1"/>
          <p:nvPr userDrawn="1"/>
        </p:nvSpPr>
        <p:spPr>
          <a:xfrm>
            <a:off x="9962425" y="18912"/>
            <a:ext cx="218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aseline="0" dirty="0" smtClean="0"/>
              <a:t> 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_16090_6B1 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ZoneTexte 12"/>
          <p:cNvSpPr txBox="1"/>
          <p:nvPr userDrawn="1"/>
        </p:nvSpPr>
        <p:spPr>
          <a:xfrm>
            <a:off x="42009" y="6532389"/>
            <a:ext cx="125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aseline="0" dirty="0" smtClean="0"/>
              <a:t>Janvier 2021</a:t>
            </a:r>
            <a:endParaRPr lang="fr-FR" sz="1200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6498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526818" y="3043918"/>
            <a:ext cx="5270354" cy="51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743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ACHATS ET LES STOCKS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0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1"/>
          <p:cNvSpPr txBox="1">
            <a:spLocks noChangeArrowheads="1"/>
          </p:cNvSpPr>
          <p:nvPr/>
        </p:nvSpPr>
        <p:spPr bwMode="auto">
          <a:xfrm>
            <a:off x="3967841" y="345269"/>
            <a:ext cx="4871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 compte de résultat</a:t>
            </a:r>
            <a:endParaRPr lang="fr-FR" alt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081" y="3038722"/>
            <a:ext cx="1062717" cy="699407"/>
          </a:xfrm>
          <a:prstGeom prst="rect">
            <a:avLst/>
          </a:prstGeom>
          <a:solidFill>
            <a:schemeClr val="bg1">
              <a:alpha val="27843"/>
            </a:scheme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90308" y="3228582"/>
            <a:ext cx="1018244" cy="33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73" tIns="45137" rIns="90273" bIns="45137" anchor="ctr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ACHATS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85081" y="1448046"/>
            <a:ext cx="1062717" cy="1590675"/>
          </a:xfrm>
          <a:prstGeom prst="rect">
            <a:avLst/>
          </a:prstGeom>
          <a:solidFill>
            <a:srgbClr val="33CCCC">
              <a:alpha val="21176"/>
            </a:srgb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417738" y="1959069"/>
            <a:ext cx="1013732" cy="58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 anchor="ctr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 INITIAL</a:t>
            </a: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1802946" y="1893001"/>
            <a:ext cx="1062717" cy="1145721"/>
          </a:xfrm>
          <a:prstGeom prst="rect">
            <a:avLst/>
          </a:prstGeom>
          <a:solidFill>
            <a:srgbClr val="00FFFF">
              <a:alpha val="7843"/>
            </a:srgbClr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892753" y="2239376"/>
            <a:ext cx="922564" cy="58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 anchor="ctr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</a:t>
            </a:r>
            <a:r>
              <a:rPr lang="fr-FR" altLang="fr-F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fr-FR" sz="1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</a:t>
            </a:r>
          </a:p>
        </p:txBody>
      </p:sp>
      <p:sp>
        <p:nvSpPr>
          <p:cNvPr id="14345" name="Line 13"/>
          <p:cNvSpPr>
            <a:spLocks noChangeShapeType="1"/>
          </p:cNvSpPr>
          <p:nvPr/>
        </p:nvSpPr>
        <p:spPr bwMode="auto">
          <a:xfrm flipH="1">
            <a:off x="1447799" y="1448046"/>
            <a:ext cx="885825" cy="0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543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46" name="Line 14"/>
          <p:cNvSpPr>
            <a:spLocks noChangeShapeType="1"/>
          </p:cNvSpPr>
          <p:nvPr/>
        </p:nvSpPr>
        <p:spPr bwMode="auto">
          <a:xfrm>
            <a:off x="2122712" y="1456210"/>
            <a:ext cx="0" cy="446314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543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>
            <a:off x="2317295" y="1117145"/>
            <a:ext cx="1387767" cy="70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73" tIns="45137" rIns="90273" bIns="45137" anchor="ctr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Variation</a:t>
            </a:r>
          </a:p>
          <a:p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fr-FR" sz="2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stocks</a:t>
            </a:r>
          </a:p>
        </p:txBody>
      </p:sp>
      <p:pic>
        <p:nvPicPr>
          <p:cNvPr id="14348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14" y="1400297"/>
            <a:ext cx="8137270" cy="467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Ellipse 22"/>
          <p:cNvSpPr>
            <a:spLocks noChangeArrowheads="1"/>
          </p:cNvSpPr>
          <p:nvPr/>
        </p:nvSpPr>
        <p:spPr bwMode="auto">
          <a:xfrm>
            <a:off x="1913162" y="1020086"/>
            <a:ext cx="2054679" cy="838342"/>
          </a:xfrm>
          <a:prstGeom prst="ellipse">
            <a:avLst/>
          </a:prstGeom>
          <a:noFill/>
          <a:ln w="38100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350" name="Connecteur droit avec flèche 5"/>
          <p:cNvCxnSpPr>
            <a:cxnSpLocks noChangeShapeType="1"/>
          </p:cNvCxnSpPr>
          <p:nvPr/>
        </p:nvCxnSpPr>
        <p:spPr bwMode="auto">
          <a:xfrm>
            <a:off x="3273799" y="1823854"/>
            <a:ext cx="1443795" cy="2525648"/>
          </a:xfrm>
          <a:prstGeom prst="straightConnector1">
            <a:avLst/>
          </a:prstGeom>
          <a:noFill/>
          <a:ln w="38100" algn="ctr">
            <a:solidFill>
              <a:srgbClr val="00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0024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ChangeArrowheads="1"/>
          </p:cNvSpPr>
          <p:nvPr/>
        </p:nvSpPr>
        <p:spPr bwMode="auto">
          <a:xfrm>
            <a:off x="1964871" y="432491"/>
            <a:ext cx="8229600" cy="5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fr-FR" altLang="fr-FR" sz="2800" b="1" dirty="0" smtClean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Achats et stocks</a:t>
            </a:r>
            <a:endParaRPr lang="fr-FR" altLang="fr-FR" sz="28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733841" y="1631496"/>
            <a:ext cx="2408047" cy="4464503"/>
            <a:chOff x="772" y="1199"/>
            <a:chExt cx="1069" cy="2017"/>
          </a:xfrm>
        </p:grpSpPr>
        <p:grpSp>
          <p:nvGrpSpPr>
            <p:cNvPr id="6156" name="Group 3"/>
            <p:cNvGrpSpPr>
              <a:grpSpLocks/>
            </p:cNvGrpSpPr>
            <p:nvPr/>
          </p:nvGrpSpPr>
          <p:grpSpPr bwMode="auto">
            <a:xfrm>
              <a:off x="772" y="2017"/>
              <a:ext cx="1069" cy="1199"/>
              <a:chOff x="772" y="1152"/>
              <a:chExt cx="1069" cy="1199"/>
            </a:xfrm>
          </p:grpSpPr>
          <p:sp>
            <p:nvSpPr>
              <p:cNvPr id="6160" name="Rectangle 4"/>
              <p:cNvSpPr>
                <a:spLocks noChangeArrowheads="1"/>
              </p:cNvSpPr>
              <p:nvPr/>
            </p:nvSpPr>
            <p:spPr bwMode="auto">
              <a:xfrm>
                <a:off x="772" y="1152"/>
                <a:ext cx="1069" cy="11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61" name="Text Box 5"/>
              <p:cNvSpPr txBox="1">
                <a:spLocks noChangeArrowheads="1"/>
              </p:cNvSpPr>
              <p:nvPr/>
            </p:nvSpPr>
            <p:spPr bwMode="auto">
              <a:xfrm>
                <a:off x="951" y="1448"/>
                <a:ext cx="715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273" tIns="45137" rIns="90273" bIns="45137" anchor="ctr">
                <a:spAutoFit/>
              </a:bodyPr>
              <a:lstStyle>
                <a:lvl1pPr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fr-FR" altLang="fr-F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ACHATS</a:t>
                </a:r>
              </a:p>
              <a:p>
                <a:pPr algn="ctr"/>
                <a:r>
                  <a:rPr lang="fr-FR" altLang="fr-F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</a:t>
                </a:r>
              </a:p>
              <a:p>
                <a:pPr algn="ctr"/>
                <a:r>
                  <a:rPr lang="fr-FR" altLang="fr-F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L’EXERCICE</a:t>
                </a:r>
              </a:p>
            </p:txBody>
          </p:sp>
        </p:grpSp>
        <p:grpSp>
          <p:nvGrpSpPr>
            <p:cNvPr id="6157" name="Group 6"/>
            <p:cNvGrpSpPr>
              <a:grpSpLocks/>
            </p:cNvGrpSpPr>
            <p:nvPr/>
          </p:nvGrpSpPr>
          <p:grpSpPr bwMode="auto">
            <a:xfrm>
              <a:off x="772" y="1199"/>
              <a:ext cx="1069" cy="817"/>
              <a:chOff x="772" y="2351"/>
              <a:chExt cx="1069" cy="817"/>
            </a:xfrm>
          </p:grpSpPr>
          <p:sp>
            <p:nvSpPr>
              <p:cNvPr id="6158" name="Rectangle 7"/>
              <p:cNvSpPr>
                <a:spLocks noChangeArrowheads="1"/>
              </p:cNvSpPr>
              <p:nvPr/>
            </p:nvSpPr>
            <p:spPr bwMode="auto">
              <a:xfrm>
                <a:off x="772" y="2351"/>
                <a:ext cx="1069" cy="817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59" name="Text Box 8"/>
              <p:cNvSpPr txBox="1">
                <a:spLocks noChangeArrowheads="1"/>
              </p:cNvSpPr>
              <p:nvPr/>
            </p:nvSpPr>
            <p:spPr bwMode="auto">
              <a:xfrm>
                <a:off x="965" y="2451"/>
                <a:ext cx="690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273" tIns="45137" rIns="90273" bIns="45137" anchor="ctr">
                <a:spAutoFit/>
              </a:bodyPr>
              <a:lstStyle>
                <a:lvl1pPr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fr-FR" altLang="fr-F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STOCK</a:t>
                </a:r>
              </a:p>
              <a:p>
                <a:pPr algn="ctr"/>
                <a:r>
                  <a:rPr lang="fr-FR" altLang="fr-F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 DEBUT</a:t>
                </a:r>
              </a:p>
              <a:p>
                <a:pPr algn="ctr"/>
                <a:r>
                  <a:rPr lang="fr-FR" altLang="fr-F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</a:t>
                </a:r>
              </a:p>
              <a:p>
                <a:pPr algn="ctr"/>
                <a:r>
                  <a:rPr lang="fr-FR" altLang="fr-FR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L’EXERCICE</a:t>
                </a:r>
              </a:p>
            </p:txBody>
          </p:sp>
        </p:grpSp>
      </p:grpSp>
      <p:grpSp>
        <p:nvGrpSpPr>
          <p:cNvPr id="6148" name="Group 9"/>
          <p:cNvGrpSpPr>
            <a:grpSpLocks/>
          </p:cNvGrpSpPr>
          <p:nvPr/>
        </p:nvGrpSpPr>
        <p:grpSpPr bwMode="auto">
          <a:xfrm>
            <a:off x="3545107" y="4668981"/>
            <a:ext cx="2384636" cy="1427017"/>
            <a:chOff x="2304" y="2640"/>
            <a:chExt cx="1070" cy="577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304" y="2640"/>
              <a:ext cx="1070" cy="577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2423" y="2755"/>
              <a:ext cx="87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73" tIns="45137" rIns="90273" bIns="45137" anchor="ctr">
              <a:spAutoFit/>
            </a:bodyPr>
            <a:lstStyle>
              <a:lvl1pPr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STOCK</a:t>
              </a:r>
            </a:p>
            <a:p>
              <a:pPr algn="ctr"/>
              <a:r>
                <a:rPr lang="fr-FR" altLang="fr-F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LA FIN</a:t>
              </a:r>
            </a:p>
            <a:p>
              <a:pPr algn="ctr"/>
              <a:r>
                <a:rPr lang="fr-FR" altLang="fr-FR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L’EXERCICE</a:t>
              </a:r>
            </a:p>
          </p:txBody>
        </p:sp>
      </p:grpSp>
      <p:sp>
        <p:nvSpPr>
          <p:cNvPr id="6149" name="Line 13"/>
          <p:cNvSpPr>
            <a:spLocks noChangeShapeType="1"/>
          </p:cNvSpPr>
          <p:nvPr/>
        </p:nvSpPr>
        <p:spPr bwMode="auto">
          <a:xfrm flipV="1">
            <a:off x="4589195" y="1616526"/>
            <a:ext cx="0" cy="3052455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543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50" name="Text Box 14"/>
          <p:cNvSpPr txBox="1">
            <a:spLocks noChangeArrowheads="1"/>
          </p:cNvSpPr>
          <p:nvPr/>
        </p:nvSpPr>
        <p:spPr bwMode="auto">
          <a:xfrm>
            <a:off x="5503647" y="2474455"/>
            <a:ext cx="28680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CONSOMMATION</a:t>
            </a:r>
          </a:p>
          <a:p>
            <a:pPr algn="ctr"/>
            <a:r>
              <a:rPr lang="fr-FR" alt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L’EXERCICE</a:t>
            </a:r>
          </a:p>
        </p:txBody>
      </p:sp>
      <p:sp>
        <p:nvSpPr>
          <p:cNvPr id="6151" name="Text Box 15"/>
          <p:cNvSpPr txBox="1">
            <a:spLocks noChangeArrowheads="1"/>
          </p:cNvSpPr>
          <p:nvPr/>
        </p:nvSpPr>
        <p:spPr bwMode="auto">
          <a:xfrm>
            <a:off x="8942643" y="2474455"/>
            <a:ext cx="25272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</a:t>
            </a:r>
          </a:p>
          <a:p>
            <a:pPr algn="ctr"/>
            <a:r>
              <a:rPr lang="fr-FR" alt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L’EXERCICE</a:t>
            </a:r>
          </a:p>
        </p:txBody>
      </p:sp>
      <p:sp>
        <p:nvSpPr>
          <p:cNvPr id="6152" name="Text Box 16"/>
          <p:cNvSpPr txBox="1">
            <a:spLocks noChangeArrowheads="1"/>
          </p:cNvSpPr>
          <p:nvPr/>
        </p:nvSpPr>
        <p:spPr bwMode="auto">
          <a:xfrm>
            <a:off x="8109827" y="2560184"/>
            <a:ext cx="876854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54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</a:p>
        </p:txBody>
      </p:sp>
      <p:sp>
        <p:nvSpPr>
          <p:cNvPr id="6153" name="Text Box 24"/>
          <p:cNvSpPr txBox="1">
            <a:spLocks noChangeArrowheads="1"/>
          </p:cNvSpPr>
          <p:nvPr/>
        </p:nvSpPr>
        <p:spPr bwMode="auto">
          <a:xfrm>
            <a:off x="4977734" y="2647108"/>
            <a:ext cx="346570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54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4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409691" y="732065"/>
            <a:ext cx="1454604" cy="2743200"/>
            <a:chOff x="772" y="1200"/>
            <a:chExt cx="1069" cy="2016"/>
          </a:xfrm>
        </p:grpSpPr>
        <p:grpSp>
          <p:nvGrpSpPr>
            <p:cNvPr id="8218" name="Group 3"/>
            <p:cNvGrpSpPr>
              <a:grpSpLocks/>
            </p:cNvGrpSpPr>
            <p:nvPr/>
          </p:nvGrpSpPr>
          <p:grpSpPr bwMode="auto">
            <a:xfrm>
              <a:off x="772" y="2208"/>
              <a:ext cx="1069" cy="1008"/>
              <a:chOff x="772" y="1200"/>
              <a:chExt cx="1069" cy="1008"/>
            </a:xfrm>
          </p:grpSpPr>
          <p:sp>
            <p:nvSpPr>
              <p:cNvPr id="8222" name="Rectangle 4"/>
              <p:cNvSpPr>
                <a:spLocks noChangeArrowheads="1"/>
              </p:cNvSpPr>
              <p:nvPr/>
            </p:nvSpPr>
            <p:spPr bwMode="auto">
              <a:xfrm>
                <a:off x="772" y="1200"/>
                <a:ext cx="1069" cy="10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 sz="18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23" name="Text Box 5"/>
              <p:cNvSpPr txBox="1">
                <a:spLocks noChangeArrowheads="1"/>
              </p:cNvSpPr>
              <p:nvPr/>
            </p:nvSpPr>
            <p:spPr bwMode="auto">
              <a:xfrm>
                <a:off x="893" y="1568"/>
                <a:ext cx="82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273" tIns="45137" rIns="90273" bIns="45137" anchor="ctr">
                <a:spAutoFit/>
              </a:bodyPr>
              <a:lstStyle>
                <a:lvl1pPr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fr-FR" altLang="fr-FR" sz="1800">
                    <a:solidFill>
                      <a:srgbClr val="00006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ACHATS</a:t>
                </a:r>
              </a:p>
            </p:txBody>
          </p:sp>
        </p:grpSp>
        <p:grpSp>
          <p:nvGrpSpPr>
            <p:cNvPr id="8219" name="Group 6"/>
            <p:cNvGrpSpPr>
              <a:grpSpLocks/>
            </p:cNvGrpSpPr>
            <p:nvPr/>
          </p:nvGrpSpPr>
          <p:grpSpPr bwMode="auto">
            <a:xfrm>
              <a:off x="772" y="1200"/>
              <a:ext cx="1069" cy="1008"/>
              <a:chOff x="772" y="2208"/>
              <a:chExt cx="1069" cy="1008"/>
            </a:xfrm>
          </p:grpSpPr>
          <p:sp>
            <p:nvSpPr>
              <p:cNvPr id="8220" name="Rectangle 7"/>
              <p:cNvSpPr>
                <a:spLocks noChangeArrowheads="1"/>
              </p:cNvSpPr>
              <p:nvPr/>
            </p:nvSpPr>
            <p:spPr bwMode="auto">
              <a:xfrm>
                <a:off x="772" y="2208"/>
                <a:ext cx="1069" cy="1008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 sz="180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21" name="Text Box 8"/>
              <p:cNvSpPr txBox="1">
                <a:spLocks noChangeArrowheads="1"/>
              </p:cNvSpPr>
              <p:nvPr/>
            </p:nvSpPr>
            <p:spPr bwMode="auto">
              <a:xfrm>
                <a:off x="816" y="2530"/>
                <a:ext cx="960" cy="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273" tIns="45137" rIns="90273" bIns="45137" anchor="ctr">
                <a:spAutoFit/>
              </a:bodyPr>
              <a:lstStyle>
                <a:lvl1pPr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fr-FR" altLang="fr-FR" sz="1800" dirty="0">
                    <a:solidFill>
                      <a:srgbClr val="00006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STOCK INITIAL</a:t>
                </a:r>
              </a:p>
            </p:txBody>
          </p:sp>
        </p:grpSp>
      </p:grpSp>
      <p:grpSp>
        <p:nvGrpSpPr>
          <p:cNvPr id="8195" name="Group 9"/>
          <p:cNvGrpSpPr>
            <a:grpSpLocks/>
          </p:cNvGrpSpPr>
          <p:nvPr/>
        </p:nvGrpSpPr>
        <p:grpSpPr bwMode="auto">
          <a:xfrm>
            <a:off x="3159687" y="778150"/>
            <a:ext cx="1455964" cy="1895475"/>
            <a:chOff x="2732" y="1824"/>
            <a:chExt cx="1070" cy="1393"/>
          </a:xfrm>
        </p:grpSpPr>
        <p:sp>
          <p:nvSpPr>
            <p:cNvPr id="8216" name="Rectangle 10"/>
            <p:cNvSpPr>
              <a:spLocks noChangeArrowheads="1"/>
            </p:cNvSpPr>
            <p:nvPr/>
          </p:nvSpPr>
          <p:spPr bwMode="auto">
            <a:xfrm>
              <a:off x="2732" y="1824"/>
              <a:ext cx="1070" cy="1393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180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17" name="Text Box 11"/>
            <p:cNvSpPr txBox="1">
              <a:spLocks noChangeArrowheads="1"/>
            </p:cNvSpPr>
            <p:nvPr/>
          </p:nvSpPr>
          <p:spPr bwMode="auto">
            <a:xfrm>
              <a:off x="2751" y="2309"/>
              <a:ext cx="96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273" tIns="45137" rIns="90273" bIns="45137" anchor="ctr">
              <a:spAutoFit/>
            </a:bodyPr>
            <a:lstStyle>
              <a:lvl1pPr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800" dirty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STOCK FINAL</a:t>
              </a:r>
            </a:p>
          </p:txBody>
        </p:sp>
      </p:grpSp>
      <p:grpSp>
        <p:nvGrpSpPr>
          <p:cNvPr id="8196" name="Group 12"/>
          <p:cNvGrpSpPr>
            <a:grpSpLocks/>
          </p:cNvGrpSpPr>
          <p:nvPr/>
        </p:nvGrpSpPr>
        <p:grpSpPr bwMode="auto">
          <a:xfrm>
            <a:off x="1854450" y="1489694"/>
            <a:ext cx="1270908" cy="1162050"/>
            <a:chOff x="1815" y="1355"/>
            <a:chExt cx="934" cy="854"/>
          </a:xfrm>
        </p:grpSpPr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 flipH="1">
              <a:off x="1841" y="1816"/>
              <a:ext cx="891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 flipH="1">
              <a:off x="1841" y="2209"/>
              <a:ext cx="891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>
              <a:off x="2257" y="1816"/>
              <a:ext cx="0" cy="393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1815" y="1355"/>
              <a:ext cx="934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73" tIns="45137" rIns="90273" bIns="45137" anchor="ctr">
              <a:spAutoFit/>
            </a:bodyPr>
            <a:lstStyle>
              <a:lvl1pPr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800" dirty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Variation</a:t>
              </a:r>
            </a:p>
            <a:p>
              <a:pPr algn="ctr"/>
              <a:r>
                <a:rPr lang="fr-FR" altLang="fr-FR" sz="1800" dirty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 stocks</a:t>
              </a:r>
            </a:p>
          </p:txBody>
        </p:sp>
      </p:grpSp>
      <p:sp>
        <p:nvSpPr>
          <p:cNvPr id="8197" name="Text Box 17"/>
          <p:cNvSpPr txBox="1">
            <a:spLocks noChangeArrowheads="1"/>
          </p:cNvSpPr>
          <p:nvPr/>
        </p:nvSpPr>
        <p:spPr bwMode="auto">
          <a:xfrm>
            <a:off x="4673112" y="1047651"/>
            <a:ext cx="2731085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73" tIns="45137" rIns="90273" bIns="45137" anchor="ctr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altLang="fr-FR" sz="2400" dirty="0" smtClean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Il </a:t>
            </a:r>
            <a:r>
              <a: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 a stockage</a:t>
            </a:r>
            <a:endParaRPr lang="fr-FR" altLang="fr-FR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198" name="Group 18"/>
          <p:cNvGrpSpPr>
            <a:grpSpLocks/>
          </p:cNvGrpSpPr>
          <p:nvPr/>
        </p:nvGrpSpPr>
        <p:grpSpPr bwMode="auto">
          <a:xfrm>
            <a:off x="4677666" y="1221350"/>
            <a:ext cx="7514334" cy="1258634"/>
            <a:chOff x="3054" y="2363"/>
            <a:chExt cx="3306" cy="553"/>
          </a:xfrm>
        </p:grpSpPr>
        <p:sp>
          <p:nvSpPr>
            <p:cNvPr id="8208" name="Text Box 19"/>
            <p:cNvSpPr txBox="1">
              <a:spLocks noChangeArrowheads="1"/>
            </p:cNvSpPr>
            <p:nvPr/>
          </p:nvSpPr>
          <p:spPr bwMode="auto">
            <a:xfrm>
              <a:off x="3054" y="2507"/>
              <a:ext cx="330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273" tIns="45137" rIns="90273" bIns="45137" anchor="ctr">
              <a:spAutoFit/>
            </a:bodyPr>
            <a:lstStyle>
              <a:lvl1pPr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fr-FR" altLang="fr-FR" sz="2400" dirty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L’entreprise a consommé moins que ses </a:t>
              </a:r>
              <a:r>
                <a:rPr lang="fr-FR" altLang="fr-FR" sz="2400" dirty="0" smtClean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achats: la variation de stock est négative</a:t>
              </a:r>
              <a:endParaRPr lang="fr-FR" altLang="fr-FR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11" name="Line 22"/>
            <p:cNvSpPr>
              <a:spLocks noChangeShapeType="1"/>
            </p:cNvSpPr>
            <p:nvPr/>
          </p:nvSpPr>
          <p:spPr bwMode="auto">
            <a:xfrm>
              <a:off x="4334" y="2363"/>
              <a:ext cx="11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e 1"/>
          <p:cNvGrpSpPr>
            <a:grpSpLocks/>
          </p:cNvGrpSpPr>
          <p:nvPr/>
        </p:nvGrpSpPr>
        <p:grpSpPr bwMode="auto">
          <a:xfrm>
            <a:off x="398805" y="3612697"/>
            <a:ext cx="3925662" cy="2838447"/>
            <a:chOff x="1225550" y="1274766"/>
            <a:chExt cx="4579940" cy="3311522"/>
          </a:xfrm>
        </p:grpSpPr>
        <p:grpSp>
          <p:nvGrpSpPr>
            <p:cNvPr id="29" name="Group 2"/>
            <p:cNvGrpSpPr>
              <a:grpSpLocks/>
            </p:cNvGrpSpPr>
            <p:nvPr/>
          </p:nvGrpSpPr>
          <p:grpSpPr bwMode="auto">
            <a:xfrm>
              <a:off x="1225550" y="1385888"/>
              <a:ext cx="1697038" cy="3200400"/>
              <a:chOff x="772" y="873"/>
              <a:chExt cx="1069" cy="2016"/>
            </a:xfrm>
          </p:grpSpPr>
          <p:grpSp>
            <p:nvGrpSpPr>
              <p:cNvPr id="37" name="Group 3"/>
              <p:cNvGrpSpPr>
                <a:grpSpLocks/>
              </p:cNvGrpSpPr>
              <p:nvPr/>
            </p:nvGrpSpPr>
            <p:grpSpPr bwMode="auto">
              <a:xfrm>
                <a:off x="772" y="2273"/>
                <a:ext cx="1069" cy="616"/>
                <a:chOff x="772" y="920"/>
                <a:chExt cx="1069" cy="616"/>
              </a:xfrm>
            </p:grpSpPr>
            <p:sp>
              <p:nvSpPr>
                <p:cNvPr id="41" name="Rectangle 4"/>
                <p:cNvSpPr>
                  <a:spLocks noChangeArrowheads="1"/>
                </p:cNvSpPr>
                <p:nvPr/>
              </p:nvSpPr>
              <p:spPr bwMode="auto">
                <a:xfrm>
                  <a:off x="772" y="920"/>
                  <a:ext cx="1069" cy="6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fr-FR" altLang="fr-FR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875" y="1099"/>
                  <a:ext cx="82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273" tIns="45137" rIns="90273" bIns="45137" anchor="ctr">
                  <a:spAutoFit/>
                </a:bodyPr>
                <a:lstStyle>
                  <a:lvl1pPr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1054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1054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1054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1054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fr-FR" altLang="fr-FR" sz="1800" dirty="0">
                      <a:solidFill>
                        <a:srgbClr val="00006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ACHATS</a:t>
                  </a:r>
                </a:p>
              </p:txBody>
            </p:sp>
          </p:grpSp>
          <p:grpSp>
            <p:nvGrpSpPr>
              <p:cNvPr id="38" name="Group 6"/>
              <p:cNvGrpSpPr>
                <a:grpSpLocks/>
              </p:cNvGrpSpPr>
              <p:nvPr/>
            </p:nvGrpSpPr>
            <p:grpSpPr bwMode="auto">
              <a:xfrm>
                <a:off x="772" y="873"/>
                <a:ext cx="1069" cy="1400"/>
                <a:chOff x="772" y="1536"/>
                <a:chExt cx="1069" cy="1400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772" y="1536"/>
                  <a:ext cx="1069" cy="1400"/>
                </a:xfrm>
                <a:prstGeom prst="rect">
                  <a:avLst/>
                </a:prstGeom>
                <a:solidFill>
                  <a:srgbClr val="33CCCC"/>
                </a:solidFill>
                <a:ln w="28575">
                  <a:solidFill>
                    <a:srgbClr val="0000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fr-FR" altLang="fr-FR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05" y="2005"/>
                  <a:ext cx="1019" cy="4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273" tIns="45137" rIns="90273" bIns="45137" anchor="ctr">
                  <a:spAutoFit/>
                </a:bodyPr>
                <a:lstStyle>
                  <a:lvl1pPr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10541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1054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1054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1054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10541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fr-FR" altLang="fr-FR" sz="1800" dirty="0">
                      <a:solidFill>
                        <a:srgbClr val="000066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STOCK INITIAL</a:t>
                  </a:r>
                </a:p>
              </p:txBody>
            </p:sp>
          </p:grpSp>
        </p:grpSp>
        <p:grpSp>
          <p:nvGrpSpPr>
            <p:cNvPr id="30" name="Group 9"/>
            <p:cNvGrpSpPr>
              <a:grpSpLocks/>
            </p:cNvGrpSpPr>
            <p:nvPr/>
          </p:nvGrpSpPr>
          <p:grpSpPr bwMode="auto">
            <a:xfrm>
              <a:off x="3489325" y="2008188"/>
              <a:ext cx="1697038" cy="1600200"/>
              <a:chOff x="2198" y="1928"/>
              <a:chExt cx="1069" cy="1008"/>
            </a:xfrm>
          </p:grpSpPr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2198" y="1928"/>
                <a:ext cx="1069" cy="1008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288" y="2252"/>
                <a:ext cx="928" cy="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273" tIns="45137" rIns="90273" bIns="45137" anchor="ctr">
                <a:spAutoFit/>
              </a:bodyPr>
              <a:lstStyle>
                <a:lvl1pPr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fr-FR" altLang="fr-FR" sz="1800" dirty="0">
                    <a:solidFill>
                      <a:srgbClr val="00006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STOCK FINAL</a:t>
                </a:r>
              </a:p>
            </p:txBody>
          </p:sp>
        </p:grp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922588" y="1274766"/>
              <a:ext cx="2882902" cy="752476"/>
              <a:chOff x="1841" y="1466"/>
              <a:chExt cx="1816" cy="474"/>
            </a:xfrm>
          </p:grpSpPr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 flipH="1">
                <a:off x="1841" y="1536"/>
                <a:ext cx="891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sz="1543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732" y="1536"/>
                <a:ext cx="0" cy="392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sz="1543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" name="Text Box 15"/>
              <p:cNvSpPr txBox="1">
                <a:spLocks noChangeArrowheads="1"/>
              </p:cNvSpPr>
              <p:nvPr/>
            </p:nvSpPr>
            <p:spPr bwMode="auto">
              <a:xfrm>
                <a:off x="2723" y="1466"/>
                <a:ext cx="934" cy="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273" tIns="45137" rIns="90273" bIns="45137" anchor="ctr">
                <a:spAutoFit/>
              </a:bodyPr>
              <a:lstStyle>
                <a:lvl1pPr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541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54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fr-FR" altLang="fr-FR" sz="1800" dirty="0">
                    <a:solidFill>
                      <a:srgbClr val="00006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Variation</a:t>
                </a:r>
              </a:p>
              <a:p>
                <a:pPr algn="ctr"/>
                <a:r>
                  <a:rPr lang="fr-FR" altLang="fr-FR" sz="1800" dirty="0">
                    <a:solidFill>
                      <a:srgbClr val="000066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 stocks</a:t>
                </a:r>
              </a:p>
            </p:txBody>
          </p:sp>
        </p:grpSp>
      </p:grp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749717" y="3782716"/>
            <a:ext cx="3107790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73" tIns="45137" rIns="90273" bIns="45137" anchor="ctr">
            <a:spAutoFit/>
          </a:bodyPr>
          <a:lstStyle>
            <a:defPPr>
              <a:defRPr lang="fr-FR"/>
            </a:defPPr>
            <a:lvl1pPr marL="285750" indent="-285750" algn="ctr" defTabSz="1054100">
              <a:buFont typeface="Arial" panose="020B0604020202020204" pitchFamily="34" charset="0"/>
              <a:buChar char="•"/>
              <a:defRPr sz="24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Il </a:t>
            </a:r>
            <a:r>
              <a:rPr lang="fr-FR" alt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 a déstockage</a:t>
            </a:r>
            <a:endParaRPr lang="fr-FR" alt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4" name="Group 17"/>
          <p:cNvGrpSpPr>
            <a:grpSpLocks/>
          </p:cNvGrpSpPr>
          <p:nvPr/>
        </p:nvGrpSpPr>
        <p:grpSpPr bwMode="auto">
          <a:xfrm>
            <a:off x="4692994" y="4161060"/>
            <a:ext cx="7554052" cy="830036"/>
            <a:chOff x="3546" y="2126"/>
            <a:chExt cx="3019" cy="610"/>
          </a:xfrm>
        </p:grpSpPr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546" y="2126"/>
              <a:ext cx="3019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73" tIns="45137" rIns="90273" bIns="45137" anchor="ctr">
              <a:spAutoFit/>
            </a:bodyPr>
            <a:lstStyle>
              <a:defPPr>
                <a:defRPr lang="fr-FR"/>
              </a:defPPr>
              <a:lvl1pPr marL="285750" indent="-285750" algn="ctr" defTabSz="1054100">
                <a:buFont typeface="Arial" panose="020B0604020202020204" pitchFamily="34" charset="0"/>
                <a:buChar char="•"/>
                <a:defRPr sz="24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defTabSz="1054100">
                <a:defRPr sz="2800" b="1">
                  <a:latin typeface="Arial" panose="020B0604020202020204" pitchFamily="34" charset="0"/>
                </a:defRPr>
              </a:lvl2pPr>
              <a:lvl3pPr marL="1143000" indent="-228600" defTabSz="1054100">
                <a:defRPr sz="2800" b="1">
                  <a:latin typeface="Arial" panose="020B0604020202020204" pitchFamily="34" charset="0"/>
                </a:defRPr>
              </a:lvl3pPr>
              <a:lvl4pPr marL="1600200" indent="-228600" defTabSz="1054100">
                <a:defRPr sz="2800" b="1">
                  <a:latin typeface="Arial" panose="020B0604020202020204" pitchFamily="34" charset="0"/>
                </a:defRPr>
              </a:lvl4pPr>
              <a:lvl5pPr marL="2057400" indent="-228600" defTabSz="1054100">
                <a:defRPr sz="2800" b="1">
                  <a:latin typeface="Arial" panose="020B0604020202020204" pitchFamily="34" charset="0"/>
                </a:defRPr>
              </a:lvl5pPr>
              <a:lvl6pPr marL="25146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latin typeface="Arial" panose="020B0604020202020204" pitchFamily="34" charset="0"/>
                </a:defRPr>
              </a:lvl6pPr>
              <a:lvl7pPr marL="29718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latin typeface="Arial" panose="020B0604020202020204" pitchFamily="34" charset="0"/>
                </a:defRPr>
              </a:lvl7pPr>
              <a:lvl8pPr marL="34290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latin typeface="Arial" panose="020B0604020202020204" pitchFamily="34" charset="0"/>
                </a:defRPr>
              </a:lvl8pPr>
              <a:lvl9pPr marL="38862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latin typeface="Arial" panose="020B0604020202020204" pitchFamily="34" charset="0"/>
                </a:defRPr>
              </a:lvl9pPr>
            </a:lstStyle>
            <a:p>
              <a:r>
                <a:rPr lang="fr-FR" altLang="fr-FR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L’entreprise </a:t>
              </a:r>
              <a:r>
                <a:rPr lang="fr-FR" altLang="fr-F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a consommé plus que ses </a:t>
              </a:r>
              <a:r>
                <a:rPr lang="fr-FR" altLang="fr-FR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achats:</a:t>
              </a:r>
            </a:p>
            <a:p>
              <a:pPr marL="0" indent="0" algn="l">
                <a:buNone/>
              </a:pPr>
              <a:r>
                <a:rPr lang="fr-FR" altLang="fr-FR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rPr>
                <a:t>    la variation de stock est positive</a:t>
              </a:r>
              <a:endParaRPr lang="fr-FR" alt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6" name="Group 19"/>
            <p:cNvGrpSpPr>
              <a:grpSpLocks/>
            </p:cNvGrpSpPr>
            <p:nvPr/>
          </p:nvGrpSpPr>
          <p:grpSpPr bwMode="auto">
            <a:xfrm>
              <a:off x="4236" y="2512"/>
              <a:ext cx="119" cy="112"/>
              <a:chOff x="4608" y="2496"/>
              <a:chExt cx="96" cy="96"/>
            </a:xfrm>
          </p:grpSpPr>
          <p:sp>
            <p:nvSpPr>
              <p:cNvPr id="47" name="Line 21"/>
              <p:cNvSpPr>
                <a:spLocks noChangeShapeType="1"/>
              </p:cNvSpPr>
              <p:nvPr/>
            </p:nvSpPr>
            <p:spPr bwMode="auto">
              <a:xfrm rot="-5400000">
                <a:off x="4608" y="2544"/>
                <a:ext cx="9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273" tIns="45137" rIns="90273" bIns="45137" anchor="ctr">
                <a:spAutoFit/>
              </a:bodyPr>
              <a:lstStyle/>
              <a:p>
                <a:pPr marL="285750" indent="-285750" algn="ctr" defTabSz="1054100">
                  <a:buFont typeface="Arial" panose="020B0604020202020204" pitchFamily="34" charset="0"/>
                  <a:buChar char="•"/>
                </a:pPr>
                <a:endParaRPr lang="fr-FR" sz="2400" b="1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>
                <a:off x="4608" y="2544"/>
                <a:ext cx="9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273" tIns="45137" rIns="90273" bIns="45137" anchor="ctr">
                <a:spAutoFit/>
              </a:bodyPr>
              <a:lstStyle/>
              <a:p>
                <a:pPr marL="285750" indent="-285750" algn="ctr" defTabSz="1054100">
                  <a:buFont typeface="Arial" panose="020B0604020202020204" pitchFamily="34" charset="0"/>
                  <a:buChar char="•"/>
                </a:pPr>
                <a:endParaRPr lang="fr-FR" sz="2400" b="1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49" name="Group 23"/>
          <p:cNvGrpSpPr>
            <a:grpSpLocks/>
          </p:cNvGrpSpPr>
          <p:nvPr/>
        </p:nvGrpSpPr>
        <p:grpSpPr bwMode="auto">
          <a:xfrm>
            <a:off x="4423246" y="5727943"/>
            <a:ext cx="7657918" cy="711249"/>
            <a:chOff x="1723" y="3168"/>
            <a:chExt cx="3742" cy="832"/>
          </a:xfrm>
        </p:grpSpPr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1723" y="3168"/>
              <a:ext cx="3742" cy="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1767" y="3507"/>
              <a:ext cx="177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273" tIns="45137" rIns="90273" bIns="45137" anchor="ctr">
              <a:spAutoFit/>
            </a:bodyPr>
            <a:lstStyle>
              <a:lvl1pPr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800" dirty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CHARGE DE </a:t>
              </a:r>
              <a:r>
                <a:rPr lang="fr-FR" altLang="fr-FR" sz="1800" dirty="0" smtClean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L’EXERCICE </a:t>
              </a:r>
              <a:r>
                <a:rPr lang="fr-FR" altLang="fr-FR" sz="1800" dirty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</a:t>
              </a: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3399" y="3534"/>
              <a:ext cx="201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273" tIns="45137" rIns="90273" bIns="45137" anchor="ctr">
              <a:spAutoFit/>
            </a:bodyPr>
            <a:lstStyle>
              <a:lvl1pPr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fr-FR" altLang="fr-FR" sz="1800" dirty="0" smtClean="0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ACHATS +VARIATION DE STOCKS</a:t>
              </a:r>
              <a:endParaRPr lang="fr-FR" altLang="fr-FR" sz="1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90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oneTexte 1"/>
          <p:cNvSpPr txBox="1">
            <a:spLocks noChangeArrowheads="1"/>
          </p:cNvSpPr>
          <p:nvPr/>
        </p:nvSpPr>
        <p:spPr bwMode="auto">
          <a:xfrm>
            <a:off x="5189878" y="438150"/>
            <a:ext cx="19014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fr-FR"/>
            </a:defPPr>
            <a:lvl1pPr algn="ctr" defTabSz="1103313">
              <a:spcBef>
                <a:spcPct val="0"/>
              </a:spcBef>
              <a:buSzTx/>
              <a:buFontTx/>
              <a:buNone/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400">
                <a:latin typeface="Arial" panose="020B0604020202020204" pitchFamily="34" charset="0"/>
              </a:defRPr>
            </a:lvl2pPr>
            <a:lvl3pPr marL="1143000" indent="-228600" defTabSz="1103313">
              <a:spcBef>
                <a:spcPct val="20000"/>
              </a:spcBef>
              <a:buSzPct val="80000"/>
              <a:buFont typeface="Wingdings" panose="05000000000000000000" pitchFamily="2" charset="2"/>
              <a:buChar char="w"/>
              <a:defRPr sz="2900">
                <a:latin typeface="Arial" panose="020B0604020202020204" pitchFamily="34" charset="0"/>
              </a:defRPr>
            </a:lvl3pPr>
            <a:lvl4pPr marL="1600200" indent="-228600" defTabSz="1103313">
              <a:spcBef>
                <a:spcPct val="20000"/>
              </a:spcBef>
              <a:buChar char="–"/>
              <a:defRPr sz="2400">
                <a:latin typeface="Arial" panose="020B0604020202020204" pitchFamily="34" charset="0"/>
              </a:defRPr>
            </a:lvl4pPr>
            <a:lvl5pPr marL="2057400" indent="-228600" defTabSz="1103313">
              <a:spcBef>
                <a:spcPct val="20000"/>
              </a:spcBef>
              <a:buChar char="»"/>
              <a:defRPr sz="2400"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latin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 bilan</a:t>
            </a:r>
            <a:endParaRPr lang="fr-FR" alt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454971" y="3064065"/>
            <a:ext cx="1454604" cy="1371600"/>
            <a:chOff x="2198" y="1928"/>
            <a:chExt cx="1069" cy="1008"/>
          </a:xfrm>
        </p:grpSpPr>
        <p:sp>
          <p:nvSpPr>
            <p:cNvPr id="12294" name="Rectangle 10"/>
            <p:cNvSpPr>
              <a:spLocks noChangeArrowheads="1"/>
            </p:cNvSpPr>
            <p:nvPr/>
          </p:nvSpPr>
          <p:spPr bwMode="auto">
            <a:xfrm>
              <a:off x="2198" y="1928"/>
              <a:ext cx="1069" cy="1008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95" name="Text Box 11"/>
            <p:cNvSpPr txBox="1">
              <a:spLocks noChangeArrowheads="1"/>
            </p:cNvSpPr>
            <p:nvPr/>
          </p:nvSpPr>
          <p:spPr bwMode="auto">
            <a:xfrm>
              <a:off x="2288" y="2262"/>
              <a:ext cx="928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273" tIns="45137" rIns="90273" bIns="45137" anchor="ctr">
              <a:spAutoFit/>
            </a:bodyPr>
            <a:lstStyle>
              <a:lvl1pPr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541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541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fr-FR" altLang="fr-FR" sz="1714">
                  <a:solidFill>
                    <a:srgbClr val="00006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STOCK FINAL</a:t>
              </a:r>
              <a:endParaRPr lang="fr-FR" altLang="fr-FR" sz="1029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2292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92" y="908719"/>
            <a:ext cx="6248400" cy="548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3" name="Connecteur droit avec flèche 5"/>
          <p:cNvCxnSpPr>
            <a:cxnSpLocks noChangeShapeType="1"/>
          </p:cNvCxnSpPr>
          <p:nvPr/>
        </p:nvCxnSpPr>
        <p:spPr bwMode="auto">
          <a:xfrm>
            <a:off x="2909575" y="3797490"/>
            <a:ext cx="1231447" cy="933450"/>
          </a:xfrm>
          <a:prstGeom prst="straightConnector1">
            <a:avLst/>
          </a:prstGeom>
          <a:noFill/>
          <a:ln w="38100" algn="ctr">
            <a:solidFill>
              <a:srgbClr val="00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517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0533" y="1374706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De quelle façon se calcule la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variation de stock </a:t>
            </a:r>
            <a:r>
              <a:rPr lang="fr-FR" dirty="0" smtClean="0">
                <a:solidFill>
                  <a:srgbClr val="000000"/>
                </a:solidFill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?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55141"/>
              </p:ext>
            </p:extLst>
          </p:nvPr>
        </p:nvGraphicFramePr>
        <p:xfrm>
          <a:off x="919018" y="2132963"/>
          <a:ext cx="108665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81">
                  <a:extLst>
                    <a:ext uri="{9D8B030D-6E8A-4147-A177-3AD203B41FA5}">
                      <a16:colId xmlns:a16="http://schemas.microsoft.com/office/drawing/2014/main" val="1302290989"/>
                    </a:ext>
                  </a:extLst>
                </a:gridCol>
                <a:gridCol w="9761401">
                  <a:extLst>
                    <a:ext uri="{9D8B030D-6E8A-4147-A177-3AD203B41FA5}">
                      <a16:colId xmlns:a16="http://schemas.microsoft.com/office/drawing/2014/main" val="320984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2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N-1 - stock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8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final - stock initial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3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initial - stock final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21483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150706" y="616449"/>
            <a:ext cx="764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Activité : répondez aux 2 questions qui vous sont proposées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44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0533" y="1374706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De quelle façon se calcule la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variation de stock </a:t>
            </a:r>
            <a:r>
              <a:rPr lang="fr-FR" dirty="0" smtClean="0">
                <a:solidFill>
                  <a:srgbClr val="000000"/>
                </a:solidFill>
                <a:latin typeface="Arial" panose="020B0604020202020204" pitchFamily="34" charset="0"/>
                <a:ea typeface="MS Mincho"/>
                <a:cs typeface="Times New Roman" panose="02020603050405020304" pitchFamily="18" charset="0"/>
              </a:rPr>
              <a:t>?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97926"/>
              </p:ext>
            </p:extLst>
          </p:nvPr>
        </p:nvGraphicFramePr>
        <p:xfrm>
          <a:off x="919018" y="2132963"/>
          <a:ext cx="108665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81">
                  <a:extLst>
                    <a:ext uri="{9D8B030D-6E8A-4147-A177-3AD203B41FA5}">
                      <a16:colId xmlns:a16="http://schemas.microsoft.com/office/drawing/2014/main" val="1302290989"/>
                    </a:ext>
                  </a:extLst>
                </a:gridCol>
                <a:gridCol w="9761401">
                  <a:extLst>
                    <a:ext uri="{9D8B030D-6E8A-4147-A177-3AD203B41FA5}">
                      <a16:colId xmlns:a16="http://schemas.microsoft.com/office/drawing/2014/main" val="320984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2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N-1 - stock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8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final - stock initial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3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initial - stock final</a:t>
                      </a:r>
                      <a:endParaRPr lang="fr-FR" sz="18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21483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150706" y="616449"/>
            <a:ext cx="764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Corrigé :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9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999" y="562862"/>
            <a:ext cx="10926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Activité : cliquez sur la bonne réponse</a:t>
            </a:r>
          </a:p>
          <a:p>
            <a:r>
              <a:rPr lang="fr-FR" dirty="0" smtClean="0"/>
              <a:t>Vos </a:t>
            </a:r>
            <a:r>
              <a:rPr lang="fr-FR" dirty="0"/>
              <a:t>achats de matières consommables pendant l'exercice sont de 25 000 €, le stock initial était de 1 500 €, le stock final est de 3 800 €. Le montant des achats consommés est de :</a:t>
            </a:r>
            <a:endParaRPr lang="fr-FR" b="1" i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91873"/>
              </p:ext>
            </p:extLst>
          </p:nvPr>
        </p:nvGraphicFramePr>
        <p:xfrm>
          <a:off x="888999" y="1900244"/>
          <a:ext cx="108665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81">
                  <a:extLst>
                    <a:ext uri="{9D8B030D-6E8A-4147-A177-3AD203B41FA5}">
                      <a16:colId xmlns:a16="http://schemas.microsoft.com/office/drawing/2014/main" val="1302290989"/>
                    </a:ext>
                  </a:extLst>
                </a:gridCol>
                <a:gridCol w="9761401">
                  <a:extLst>
                    <a:ext uri="{9D8B030D-6E8A-4147-A177-3AD203B41FA5}">
                      <a16:colId xmlns:a16="http://schemas.microsoft.com/office/drawing/2014/main" val="320984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19 700 € 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22 700 € 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8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3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30 300 €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2148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6581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999" y="562862"/>
            <a:ext cx="10926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Corrigé </a:t>
            </a:r>
            <a:r>
              <a:rPr lang="fr-FR" dirty="0" smtClean="0"/>
              <a:t>: cliquez sur la bonne réponse</a:t>
            </a:r>
          </a:p>
          <a:p>
            <a:r>
              <a:rPr lang="fr-FR" dirty="0" smtClean="0"/>
              <a:t>Vos </a:t>
            </a:r>
            <a:r>
              <a:rPr lang="fr-FR" dirty="0"/>
              <a:t>achats de matières consommables pendant l'exercice sont de 25 000 €, le stock initial était de 1 500 €, le stock final est de 3 800 €. Le montant des achats consommés est de :</a:t>
            </a:r>
            <a:endParaRPr lang="fr-FR" b="1" i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57550"/>
              </p:ext>
            </p:extLst>
          </p:nvPr>
        </p:nvGraphicFramePr>
        <p:xfrm>
          <a:off x="888999" y="1900244"/>
          <a:ext cx="108665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81">
                  <a:extLst>
                    <a:ext uri="{9D8B030D-6E8A-4147-A177-3AD203B41FA5}">
                      <a16:colId xmlns:a16="http://schemas.microsoft.com/office/drawing/2014/main" val="1302290989"/>
                    </a:ext>
                  </a:extLst>
                </a:gridCol>
                <a:gridCol w="9761401">
                  <a:extLst>
                    <a:ext uri="{9D8B030D-6E8A-4147-A177-3AD203B41FA5}">
                      <a16:colId xmlns:a16="http://schemas.microsoft.com/office/drawing/2014/main" val="320984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19 700 € 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22 700 € </a:t>
                      </a:r>
                      <a:endParaRPr lang="fr-FR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8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3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30 300 €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2148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85476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DESIGN_ID_THÈME OFFICE" val="wxtfLGmk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IAL" id="{93778F79-0ADF-8344-A7AF-F585A85B3494}" vid="{6E11CC8E-3A62-CD43-A9D1-B80CAAA590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92421BA3B2746B1DB78FA505CBD10" ma:contentTypeVersion="12" ma:contentTypeDescription="Crée un document." ma:contentTypeScope="" ma:versionID="205f821b24c291862522d9aa923b2dc9">
  <xsd:schema xmlns:xsd="http://www.w3.org/2001/XMLSchema" xmlns:xs="http://www.w3.org/2001/XMLSchema" xmlns:p="http://schemas.microsoft.com/office/2006/metadata/properties" xmlns:ns2="c2b91590-f172-49d3-b59d-a90dc89e2b78" xmlns:ns3="993170a5-e086-4183-b457-a1f531f665e6" targetNamespace="http://schemas.microsoft.com/office/2006/metadata/properties" ma:root="true" ma:fieldsID="bfdff8f79dc51593a96351d393f6e309" ns2:_="" ns3:_="">
    <xsd:import namespace="c2b91590-f172-49d3-b59d-a90dc89e2b78"/>
    <xsd:import namespace="993170a5-e086-4183-b457-a1f531f665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1590-f172-49d3-b59d-a90dc89e2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170a5-e086-4183-b457-a1f531f66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AEA2E7-01B0-441E-BB7C-A4A6A756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91590-f172-49d3-b59d-a90dc89e2b78"/>
    <ds:schemaRef ds:uri="993170a5-e086-4183-b457-a1f531f6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5D8E13-23F1-4E8C-8AE2-AD932E51C2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4C017C-EDC9-4D69-A98E-13979A3DB368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993170a5-e086-4183-b457-a1f531f665e6"/>
    <ds:schemaRef ds:uri="c2b91590-f172-49d3-b59d-a90dc89e2b7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FINANCIER</Template>
  <TotalTime>793</TotalTime>
  <Words>676</Words>
  <Application>Microsoft Office PowerPoint</Application>
  <PresentationFormat>Grand écran</PresentationFormat>
  <Paragraphs>113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MS Mincho</vt:lpstr>
      <vt:lpstr>Tahoma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AFT-IFTIM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MORTREUX</dc:creator>
  <cp:lastModifiedBy>Jean-Michel HAURY</cp:lastModifiedBy>
  <cp:revision>156</cp:revision>
  <dcterms:created xsi:type="dcterms:W3CDTF">2020-03-12T08:03:46Z</dcterms:created>
  <dcterms:modified xsi:type="dcterms:W3CDTF">2021-02-03T15:06:09Z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0x01010078392421BA3B2746B1DB78FA505CBD10</vt:lpwstr>
  </property>
  <property fmtid="{D5CDD505-2E9C-101B-9397-08002B2CF9AE}" pid="3" name="ArticulateGUID">
    <vt:lpwstr>A5A7DF02-9A15-4E3B-8B2A-35B8798AABC8</vt:lpwstr>
  </property>
  <property fmtid="{D5CDD505-2E9C-101B-9397-08002B2CF9AE}" pid="4" name="ArticulatePath">
    <vt:lpwstr>SW_16090_6B1_Achat_Stock_AC V1</vt:lpwstr>
  </property>
</Properties>
</file>