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30.xml" ContentType="application/vnd.openxmlformats-officedocument.presentationml.tags+xml"/>
  <Override PartName="/ppt/notesSlides/notesSlide26.xml" ContentType="application/vnd.openxmlformats-officedocument.presentationml.notesSlide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35.xml" ContentType="application/vnd.openxmlformats-officedocument.presentationml.tags+xml"/>
  <Override PartName="/ppt/notesSlides/notesSlide31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39.xml" ContentType="application/vnd.openxmlformats-officedocument.presentationml.tags+xml"/>
  <Override PartName="/ppt/notesSlides/notesSlide35.xml" ContentType="application/vnd.openxmlformats-officedocument.presentationml.notesSlide+xml"/>
  <Override PartName="/ppt/tags/tag40.xml" ContentType="application/vnd.openxmlformats-officedocument.presentationml.tags+xml"/>
  <Override PartName="/ppt/notesSlides/notesSlide36.xml" ContentType="application/vnd.openxmlformats-officedocument.presentationml.notesSlide+xml"/>
  <Override PartName="/ppt/tags/tag41.xml" ContentType="application/vnd.openxmlformats-officedocument.presentationml.tags+xml"/>
  <Override PartName="/ppt/notesSlides/notesSlide37.xml" ContentType="application/vnd.openxmlformats-officedocument.presentationml.notesSlide+xml"/>
  <Override PartName="/ppt/tags/tag42.xml" ContentType="application/vnd.openxmlformats-officedocument.presentationml.tags+xml"/>
  <Override PartName="/ppt/notesSlides/notesSlide38.xml" ContentType="application/vnd.openxmlformats-officedocument.presentationml.notesSlide+xml"/>
  <Override PartName="/ppt/tags/tag43.xml" ContentType="application/vnd.openxmlformats-officedocument.presentationml.tags+xml"/>
  <Override PartName="/ppt/notesSlides/notesSlide39.xml" ContentType="application/vnd.openxmlformats-officedocument.presentationml.notesSlide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tags/tag45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312" r:id="rId5"/>
    <p:sldId id="313" r:id="rId6"/>
    <p:sldId id="327" r:id="rId7"/>
    <p:sldId id="328" r:id="rId8"/>
    <p:sldId id="340" r:id="rId9"/>
    <p:sldId id="341" r:id="rId10"/>
    <p:sldId id="342" r:id="rId11"/>
    <p:sldId id="315" r:id="rId12"/>
    <p:sldId id="383" r:id="rId13"/>
    <p:sldId id="384" r:id="rId14"/>
    <p:sldId id="381" r:id="rId15"/>
    <p:sldId id="386" r:id="rId16"/>
    <p:sldId id="316" r:id="rId17"/>
    <p:sldId id="357" r:id="rId18"/>
    <p:sldId id="380" r:id="rId19"/>
    <p:sldId id="358" r:id="rId20"/>
    <p:sldId id="360" r:id="rId21"/>
    <p:sldId id="361" r:id="rId22"/>
    <p:sldId id="385" r:id="rId23"/>
    <p:sldId id="382" r:id="rId24"/>
    <p:sldId id="364" r:id="rId25"/>
    <p:sldId id="371" r:id="rId26"/>
    <p:sldId id="372" r:id="rId27"/>
    <p:sldId id="388" r:id="rId28"/>
    <p:sldId id="389" r:id="rId29"/>
    <p:sldId id="367" r:id="rId30"/>
    <p:sldId id="390" r:id="rId31"/>
    <p:sldId id="391" r:id="rId32"/>
    <p:sldId id="373" r:id="rId33"/>
    <p:sldId id="374" r:id="rId34"/>
    <p:sldId id="369" r:id="rId35"/>
    <p:sldId id="325" r:id="rId36"/>
    <p:sldId id="375" r:id="rId37"/>
    <p:sldId id="376" r:id="rId38"/>
    <p:sldId id="377" r:id="rId39"/>
    <p:sldId id="378" r:id="rId40"/>
    <p:sldId id="379" r:id="rId41"/>
    <p:sldId id="393" r:id="rId42"/>
    <p:sldId id="394" r:id="rId43"/>
    <p:sldId id="395" r:id="rId44"/>
    <p:sldId id="396" r:id="rId45"/>
  </p:sldIdLst>
  <p:sldSz cx="12192000" cy="6858000"/>
  <p:notesSz cx="6858000" cy="9144000"/>
  <p:custDataLst>
    <p:tags r:id="rId4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POUPARD" initials="EP" lastIdx="1" clrIdx="0">
    <p:extLst>
      <p:ext uri="{19B8F6BF-5375-455C-9EA6-DF929625EA0E}">
        <p15:presenceInfo xmlns:p15="http://schemas.microsoft.com/office/powerpoint/2012/main" userId="Eric POUP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4727" autoAdjust="0"/>
  </p:normalViewPr>
  <p:slideViewPr>
    <p:cSldViewPr snapToGrid="0" snapToObjects="1">
      <p:cViewPr varScale="1">
        <p:scale>
          <a:sx n="61" d="100"/>
          <a:sy n="61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52DB8-A18E-48C1-B33E-097C72E73E1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2C3E8-0A0D-412E-8EF3-4721C9573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576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BB7A-EEAB-4C8F-9A63-DF08C6A60B4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FD914-93A5-4542-8C6D-FF067FC6D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1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EF6F0D-A726-4CF5-9F6E-F25C1DD2E859}" type="slidenum">
              <a:rPr lang="fr-FR" altLang="fr-FR" sz="1300" b="0" smtClean="0">
                <a:latin typeface="Times New Roman" panose="02020603050405020304" pitchFamily="18" charset="0"/>
              </a:rPr>
              <a:pPr/>
              <a:t>1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Bonjour, ce module aborde les notions d’amortissements et de</a:t>
            </a:r>
            <a:r>
              <a:rPr lang="fr-FR" altLang="fr-FR" baseline="0" dirty="0"/>
              <a:t> </a:t>
            </a:r>
            <a:r>
              <a:rPr lang="fr-FR" altLang="fr-FR" dirty="0"/>
              <a:t>provisions qui sont appelés des opérations</a:t>
            </a:r>
            <a:r>
              <a:rPr lang="fr-FR" altLang="fr-FR" baseline="0" dirty="0"/>
              <a:t> comptables de fin d’exercice, c’est-à-dire qu’elles ne sont faites qu’une fois par an, à la clôture du bilan.</a:t>
            </a:r>
          </a:p>
          <a:p>
            <a:r>
              <a:rPr lang="fr-FR" altLang="fr-FR" baseline="0" dirty="0"/>
              <a:t>Les exercices du module seront des calculs de différents types d’amortissement. Munissez vous </a:t>
            </a:r>
            <a:r>
              <a:rPr lang="fr-FR" altLang="fr-FR" baseline="0" dirty="0" err="1"/>
              <a:t>d’excel</a:t>
            </a:r>
            <a:r>
              <a:rPr lang="fr-FR" altLang="fr-FR" baseline="0" dirty="0"/>
              <a:t> ou d’une calculatrice pour effectuer vos calculs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80110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1BC74A-5239-4960-8AEE-3D7E709C3A3F}" type="slidenum">
              <a:rPr lang="fr-FR" altLang="fr-FR" sz="1300" b="0" smtClean="0">
                <a:latin typeface="Times New Roman" panose="02020603050405020304" pitchFamily="18" charset="0"/>
              </a:rPr>
              <a:pPr/>
              <a:t>10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Pour la première</a:t>
            </a:r>
            <a:r>
              <a:rPr lang="fr-FR" altLang="fr-FR" baseline="0" dirty="0"/>
              <a:t> année, les 7 mois complets sont de juin à décembre; pour mai, on compte du 16 au 30 inclus</a:t>
            </a:r>
            <a:r>
              <a:rPr lang="fr-FR" altLang="fr-FR" dirty="0"/>
              <a:t>, même si le mois</a:t>
            </a:r>
            <a:r>
              <a:rPr lang="fr-FR" altLang="fr-FR" baseline="0" dirty="0"/>
              <a:t> de mai a 31 jours.</a:t>
            </a:r>
            <a:r>
              <a:rPr lang="fr-FR" altLang="fr-F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**</a:t>
            </a:r>
            <a:r>
              <a:rPr lang="fr-FR" altLang="fr-F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de vigilance : Sauf mise en service le premier jour de l’exercice, un amortissement linéaire sur 5 ans se calcule sur 6 exercices</a:t>
            </a:r>
            <a:endParaRPr lang="fr-FR" altLang="fr-FR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1224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 Utilisez le tableau que vous avez construit et corrigé pour compléter ce tableau. </a:t>
            </a:r>
          </a:p>
          <a:p>
            <a:r>
              <a:rPr lang="fr-FR" dirty="0"/>
              <a:t>S2:</a:t>
            </a:r>
            <a:r>
              <a:rPr lang="fr-FR" baseline="0" dirty="0"/>
              <a:t> vous pourrez vérifier vos réponses dans la diapositive suivante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19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 corrigé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832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au compte de résultat, ce sont les charges de l’année, donc le montant de l’annuité; au bilan, c’est la</a:t>
            </a:r>
            <a:r>
              <a:rPr lang="fr-FR" baseline="0" dirty="0"/>
              <a:t> résultante des années passées: c’est donc le cumul des amortissements qui figurent en diminution de l’actif.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81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Voici l’illustration par notre</a:t>
            </a:r>
            <a:r>
              <a:rPr lang="fr-FR" baseline="0" dirty="0"/>
              <a:t> exemple de ce qui vient d’être indiqué à la diapo précédente.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8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A28104-F715-455B-9292-48E493EC3062}" type="slidenum">
              <a:rPr lang="fr-FR" altLang="fr-FR" sz="1300" b="0" smtClean="0">
                <a:latin typeface="Times New Roman" panose="02020603050405020304" pitchFamily="18" charset="0"/>
              </a:rPr>
              <a:pPr/>
              <a:t>15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dirty="0"/>
              <a:t>S </a:t>
            </a:r>
            <a:r>
              <a:rPr lang="fr-FR" altLang="fr-FR" dirty="0"/>
              <a:t>maintenant,</a:t>
            </a:r>
            <a:r>
              <a:rPr lang="fr-FR" altLang="fr-FR" baseline="0" dirty="0"/>
              <a:t> voici le second mode d’amortissement fiscal, l’amortissement dégressif.</a:t>
            </a:r>
            <a:endParaRPr lang="fr-FR" dirty="0"/>
          </a:p>
          <a:p>
            <a:r>
              <a:rPr lang="fr-FR" dirty="0"/>
              <a:t>S*: le début est la date </a:t>
            </a:r>
            <a:r>
              <a:rPr lang="fr-FR"/>
              <a:t>d’achat et </a:t>
            </a:r>
            <a:r>
              <a:rPr lang="fr-FR" dirty="0"/>
              <a:t>non la mise en service comme pour l’amortissement linéaire.</a:t>
            </a:r>
          </a:p>
        </p:txBody>
      </p:sp>
    </p:spTree>
    <p:extLst>
      <p:ext uri="{BB962C8B-B14F-4D97-AF65-F5344CB8AC3E}">
        <p14:creationId xmlns:p14="http://schemas.microsoft.com/office/powerpoint/2010/main" val="1061965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le coefficient est donné par le fisc, comme la liste des biens amortissables selon</a:t>
            </a:r>
            <a:r>
              <a:rPr lang="fr-FR" baseline="0" dirty="0"/>
              <a:t> le mode dégressif.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95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21E234-03B7-4342-A37A-C3D6019DC4CA}" type="slidenum">
              <a:rPr lang="fr-FR" altLang="fr-FR" sz="1300" b="0" smtClean="0">
                <a:latin typeface="Times New Roman" panose="02020603050405020304" pitchFamily="18" charset="0"/>
              </a:rPr>
              <a:pPr/>
              <a:t>17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le taux d’amortissement dégressif est obtenu en multipliant le taux d’amortissement linéaire par le </a:t>
            </a:r>
            <a:r>
              <a:rPr lang="fr-FR" altLang="fr-FR"/>
              <a:t>coefficient fiscal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80225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3247-D9BB-4481-8A1C-1D71E5C54030}" type="slidenum">
              <a:rPr lang="fr-FR" altLang="fr-FR" sz="1300" b="0" smtClean="0">
                <a:latin typeface="Times New Roman" panose="02020603050405020304" pitchFamily="18" charset="0"/>
              </a:rPr>
              <a:pPr/>
              <a:t>18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voici le calcul de la dotation annuelle. Ce terme dotation annuelle veut dire le pourcentage retenu par an. </a:t>
            </a:r>
          </a:p>
        </p:txBody>
      </p:sp>
    </p:spTree>
    <p:extLst>
      <p:ext uri="{BB962C8B-B14F-4D97-AF65-F5344CB8AC3E}">
        <p14:creationId xmlns:p14="http://schemas.microsoft.com/office/powerpoint/2010/main" val="2383343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D75F8C-5639-46FC-86A6-B83F36F97CF9}" type="slidenum">
              <a:rPr lang="fr-FR" altLang="fr-FR" sz="1300" b="0" smtClean="0">
                <a:latin typeface="Times New Roman" panose="02020603050405020304" pitchFamily="18" charset="0"/>
              </a:rPr>
              <a:pPr/>
              <a:t>19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 recopier ce tableau pour </a:t>
            </a:r>
            <a:r>
              <a:rPr lang="fr-FR" baseline="0" dirty="0"/>
              <a:t>effectuer les calculs des dernières années. Vous pourrez vérifier vos résultats dans la diapositive suivante</a:t>
            </a:r>
            <a:endParaRPr lang="fr-FR" dirty="0"/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7102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S: Nous allons commencer par les amortissements.</a:t>
            </a:r>
          </a:p>
          <a:p>
            <a:r>
              <a:rPr lang="fr-FR" dirty="0"/>
              <a:t>S</a:t>
            </a:r>
            <a:r>
              <a:rPr lang="fr-FR" baseline="0" dirty="0"/>
              <a:t> 2: *</a:t>
            </a:r>
            <a:r>
              <a:rPr lang="fr-FR" dirty="0"/>
              <a:t>l’obsolescence est créée par le progrès technique; par exemple, un ordinateur sera techniquement dépassé bien avant d’être usé. </a:t>
            </a:r>
          </a:p>
          <a:p>
            <a:r>
              <a:rPr lang="fr-FR" dirty="0"/>
              <a:t>**L’amortissement technique ou économique,</a:t>
            </a:r>
            <a:r>
              <a:rPr lang="fr-FR" baseline="0" dirty="0"/>
              <a:t> c’est celui qui est utilisé pour calculer le coût de revient. L’amortissement fiscal, c’est celui qui est admis en charge déductible pour le calcul de l’imposition des bénéfices de l’entreprise.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239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D75F8C-5639-46FC-86A6-B83F36F97CF9}" type="slidenum">
              <a:rPr lang="fr-FR" altLang="fr-FR" sz="1300" b="0" smtClean="0">
                <a:latin typeface="Times New Roman" panose="02020603050405020304" pitchFamily="18" charset="0"/>
              </a:rPr>
              <a:pPr/>
              <a:t>20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833920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DDE0D3-A545-4C21-BD65-29F275EDD746}" type="slidenum">
              <a:rPr lang="fr-FR" altLang="fr-FR" sz="1300" b="0" smtClean="0">
                <a:latin typeface="Times New Roman" panose="02020603050405020304" pitchFamily="18" charset="0"/>
              </a:rPr>
              <a:pPr/>
              <a:t>21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ce rappel</a:t>
            </a:r>
            <a:r>
              <a:rPr lang="fr-FR" altLang="fr-FR" baseline="0" dirty="0"/>
              <a:t> est important. L’exemple suivant illustre ce rappel.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297271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Maintenant, c’est à vous d’établir un tableau d’amortissement dégressif.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975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Sono  voici le corrigé</a:t>
            </a:r>
          </a:p>
          <a:p>
            <a:r>
              <a:rPr lang="fr-FR" dirty="0"/>
              <a:t>*pour</a:t>
            </a:r>
            <a:r>
              <a:rPr lang="fr-FR" baseline="0" dirty="0"/>
              <a:t> calculer la première annuité, on prend 8 mois, car on commence à amortir le premier mai.</a:t>
            </a:r>
          </a:p>
          <a:p>
            <a:r>
              <a:rPr lang="fr-FR" baseline="0" dirty="0"/>
              <a:t>**le taux linéaire devient plus intéressant à partir de la quatrième année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589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D75F8C-5639-46FC-86A6-B83F36F97CF9}" type="slidenum">
              <a:rPr lang="fr-FR" altLang="fr-FR" sz="1300" b="0" smtClean="0">
                <a:latin typeface="Times New Roman" panose="02020603050405020304" pitchFamily="18" charset="0"/>
              </a:rPr>
              <a:pPr/>
              <a:t>24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dirty="0"/>
              <a:t>S1 Utilisez le tableau que vous avez construit et corrigé pour compléter ce tableau. </a:t>
            </a:r>
          </a:p>
          <a:p>
            <a:r>
              <a:rPr lang="fr-FR" dirty="0"/>
              <a:t>S2:</a:t>
            </a:r>
            <a:r>
              <a:rPr lang="fr-FR" baseline="0" dirty="0"/>
              <a:t> vous pouvez vérifier vos réponses dans la diapositive suivante</a:t>
            </a:r>
            <a:endParaRPr lang="fr-FR" dirty="0"/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755932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D75F8C-5639-46FC-86A6-B83F36F97CF9}" type="slidenum">
              <a:rPr lang="fr-FR" altLang="fr-FR" sz="1300" b="0" smtClean="0">
                <a:latin typeface="Times New Roman" panose="02020603050405020304" pitchFamily="18" charset="0"/>
              </a:rPr>
              <a:pPr/>
              <a:t>25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voici le corrigé</a:t>
            </a:r>
          </a:p>
        </p:txBody>
      </p:sp>
    </p:spTree>
    <p:extLst>
      <p:ext uri="{BB962C8B-B14F-4D97-AF65-F5344CB8AC3E}">
        <p14:creationId xmlns:p14="http://schemas.microsoft.com/office/powerpoint/2010/main" val="869136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L’amortissement dérogatoire est une technique qui permet de faire apparaître au bilan des valeurs nettes au plus près de la valeur réelle des biens, contrairement à l’amortissement fiscal qui est forfaitaire.</a:t>
            </a:r>
          </a:p>
          <a:p>
            <a:r>
              <a:rPr lang="fr-FR" altLang="fr-FR" dirty="0"/>
              <a:t>ce procédé est rarement utilisé dans les petites ou moyennes entreprises; il est utile si l’on souhaite que les valeurs des immobilisations inscrites au bilan soient très proches de la valeur réelle.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527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S1: recopiez et compléter le tableau. Pour ce faire, vous devez avoir avec vous les tableaux d’amortissement dégressif et linéaire.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65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 corrigé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970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S: l’utilisation par l’entreprise de l’amortissement dérogatoire contraint l’entreprise à des écritures comptables supplémentaires, pour rétablir dans les charges déductibles le montant fiscal.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71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A3169A-DCD2-43C5-9F52-C9C9653B58FC}" type="slidenum">
              <a:rPr lang="fr-FR" altLang="fr-FR" sz="1300" b="0" smtClean="0">
                <a:latin typeface="Times New Roman" panose="02020603050405020304" pitchFamily="18" charset="0"/>
              </a:rPr>
              <a:pPr/>
              <a:t>3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S: *la durée d’amortissement retenue doit être conforme à la durée de vie présumée du bien amorti</a:t>
            </a:r>
          </a:p>
        </p:txBody>
      </p:sp>
    </p:spTree>
    <p:extLst>
      <p:ext uri="{BB962C8B-B14F-4D97-AF65-F5344CB8AC3E}">
        <p14:creationId xmlns:p14="http://schemas.microsoft.com/office/powerpoint/2010/main" val="2212387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cette technique implique aussi des écritures supplémentaires sur le bilan. Les voici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498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Voici une illustration des écritures complémentaires en</a:t>
            </a:r>
            <a:r>
              <a:rPr lang="fr-FR" baseline="0" dirty="0"/>
              <a:t> fonction de l’exemple précédent.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489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S1:</a:t>
            </a:r>
            <a:r>
              <a:rPr lang="fr-FR" baseline="0" dirty="0"/>
              <a:t> </a:t>
            </a:r>
            <a:r>
              <a:rPr lang="fr-FR" altLang="fr-FR" dirty="0"/>
              <a:t>les provisions ont aussi pour objet de traduire dans les comptes de l’entreprise</a:t>
            </a:r>
            <a:r>
              <a:rPr lang="fr-FR" altLang="fr-FR" baseline="0" dirty="0"/>
              <a:t> des évènements qui, sans se traduire dans l’immédiat par une dépense, vont impacter les résultats de l’entreprise.</a:t>
            </a:r>
            <a:endParaRPr lang="fr-FR" dirty="0"/>
          </a:p>
          <a:p>
            <a:r>
              <a:rPr lang="fr-FR" dirty="0"/>
              <a:t>S2: Il existe 2 catégories</a:t>
            </a:r>
            <a:r>
              <a:rPr lang="fr-FR" baseline="0" dirty="0"/>
              <a:t> de provisions; les provisions pour dépréciation traduisent la perte de valeur d’un élément d’actif non amortissable, telles que des créances clients ou les stocks.</a:t>
            </a:r>
          </a:p>
          <a:p>
            <a:r>
              <a:rPr lang="fr-FR" baseline="0" dirty="0"/>
              <a:t>S3: Les provisions pour risques et charges vont se traduire dans le futur par une dépense. Il peut s’agir d’un procès mal engagé,  ou l’attente d’un redressement fiscal suite à un contrôle administratif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556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Au</a:t>
            </a:r>
            <a:r>
              <a:rPr lang="fr-FR" baseline="0" dirty="0"/>
              <a:t> compte de résultat, le positionnement dans les comptes est le même aussi bien pour les provisions pour dépréciation que pour les provisions pour risques et charges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52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Par contre,</a:t>
            </a:r>
            <a:r>
              <a:rPr lang="fr-FR" baseline="0" dirty="0"/>
              <a:t> au bilan, ces 2 catégories de provisions ne sont pas positionnées de la même façon.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4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dans un premier exemple, voici</a:t>
            </a:r>
            <a:r>
              <a:rPr lang="fr-FR" baseline="0" dirty="0"/>
              <a:t> comment on enregistre au compte de résultat et au bilan une provision pour dépréciation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351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et voici l’enregistrement d’une provision pour risques et charges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403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Et comment la supprimer lorsqu’elle n’a plus lieu d’être.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29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dans cette première activité, vous devez comptabiliser la provision relative à un client douteux.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6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 corrigé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6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F8D268-6487-4175-B00B-B0B8B4D3F9C3}" type="slidenum">
              <a:rPr lang="fr-FR" altLang="fr-FR" sz="1300" b="0" smtClean="0">
                <a:latin typeface="Times New Roman" panose="02020603050405020304" pitchFamily="18" charset="0"/>
              </a:rPr>
              <a:pPr/>
              <a:t>4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S:</a:t>
            </a:r>
            <a:r>
              <a:rPr lang="fr-FR" altLang="fr-FR" baseline="0" dirty="0"/>
              <a:t> il est fréquent que l’amortissement comptable et l’amortissement fiscal soient les mêmes. Mais ce n’est pas une obligation.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350080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dans cette seconde activité, vous devez comptabiliser la provision relative à un litige salarial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080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 corrigé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94721A-1678-4CD8-8516-320964DFD7DB}" type="slidenum">
              <a:rPr lang="fr-FR" altLang="fr-FR" sz="1300" b="0" smtClean="0">
                <a:latin typeface="Times New Roman" panose="02020603050405020304" pitchFamily="18" charset="0"/>
              </a:rPr>
              <a:pPr/>
              <a:t>5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S Le plus commun des 2 amortissements fiscaux est l’amortissement linéaire.</a:t>
            </a:r>
          </a:p>
          <a:p>
            <a:endParaRPr lang="fr-FR" altLang="fr-FR" dirty="0"/>
          </a:p>
          <a:p>
            <a:r>
              <a:rPr lang="fr-FR" altLang="fr-FR" dirty="0"/>
              <a:t> Attention pour le calcul</a:t>
            </a:r>
            <a:r>
              <a:rPr lang="fr-FR" altLang="fr-FR" baseline="0" dirty="0"/>
              <a:t> des jours: le jour du début d’amortissement compte.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94525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0F2C64-CDA1-49D7-AD81-5B5D66C94154}" type="slidenum">
              <a:rPr lang="fr-FR" altLang="fr-FR" sz="1300" b="0" smtClean="0">
                <a:latin typeface="Times New Roman" panose="02020603050405020304" pitchFamily="18" charset="0"/>
              </a:rPr>
              <a:pPr/>
              <a:t>6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voici le calcul du taux </a:t>
            </a:r>
          </a:p>
        </p:txBody>
      </p:sp>
    </p:spTree>
    <p:extLst>
      <p:ext uri="{BB962C8B-B14F-4D97-AF65-F5344CB8AC3E}">
        <p14:creationId xmlns:p14="http://schemas.microsoft.com/office/powerpoint/2010/main" val="245099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650CBF-FD78-4EF2-8982-FEF66C69DAFB}" type="slidenum">
              <a:rPr lang="fr-FR" altLang="fr-FR" sz="1300" b="0" smtClean="0">
                <a:latin typeface="Times New Roman" panose="02020603050405020304" pitchFamily="18" charset="0"/>
              </a:rPr>
              <a:pPr/>
              <a:t>7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pour une annuité complète, on peut aussi diviser la valeur hors taxe par le nombre d’années d’amortissement:</a:t>
            </a:r>
            <a:r>
              <a:rPr lang="fr-FR" altLang="fr-FR" baseline="0" dirty="0"/>
              <a:t> 24 000 € divisé par 5 ans est aussi égal à 4800 €.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09225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recopier ce tableau pour </a:t>
            </a:r>
            <a:r>
              <a:rPr lang="fr-FR" baseline="0" dirty="0"/>
              <a:t>effectuer les calculs des dernières années. Vous pourrez vérifier vos résultats dans la diapositive suivante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48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les</a:t>
            </a:r>
            <a:r>
              <a:rPr lang="fr-FR" baseline="0" dirty="0"/>
              <a:t> calculs de la première et de la dernière annuités sont expliqués dans la diapositive suivante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05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EA98-ED45-1F4B-9101-0BB224CF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D2BD0-BED6-C348-BEA8-887A368B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9B83D-F278-1C4E-878F-C75D1223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8DDC3-278D-9942-BE44-70099AB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26F76-F188-6D4C-84CC-E49DDB58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33C7F-74A3-0F48-8C3F-5110C8EC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06CB0-4742-3741-80D6-ACB313E1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E23F3-8AC3-3449-8881-8F80CCEF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62F17-EAB7-4741-9249-2FDB1B58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9997C5-053A-D743-9428-D287B9D3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02B31-E649-3E4F-9770-2DF06F43A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AE1B7C-098D-234F-A053-48360BDE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47CB7-734B-FA4F-9AEF-8388095B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685AB-8738-9E4E-9DEB-EEB12DCF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3B5D8-94FB-164A-8914-FEFB0B9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5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A05B2-DDB9-E444-93E1-682F3EA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4EE9C-C9A4-F844-8543-007DA0D4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AE98E-FF50-A649-8CE2-11BEBFBB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EB11D-B657-5F4D-BEEE-D56E73C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8B641-5485-0742-93BE-F5F06FFB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0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6A449-BF40-1F42-8F71-AC6FEB3D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D0ADC-B34E-B54F-9EC7-F7917EED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F14C8-F756-8841-BD3A-BF66CA1E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E2C1A-2053-6E46-8043-60ED2AD2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01F03-FF7D-A440-BD6B-C6F5DA16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81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86ED-8EBE-964C-AC1C-DC58802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AD929-8F55-7C44-AA49-7FA19A66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4E21A-047C-FE43-87AE-4A8A2D22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B97A9-D7D2-664E-AF7C-89F2B0ED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6F35AF-FD17-AD4C-97FE-F1D67AFA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5556C-C4C1-BA4B-9F54-F2516673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7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6D824-9B0B-DF4D-AC3B-6FF65000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03EE0-DFA8-4941-8DC2-535DBD32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8ADB1D-A987-794D-AA95-C40118FE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2AD075-E9AE-C44C-A692-FFBE398CE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DC90FF-08DA-F040-AFE8-BBA680022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DAEB2A-CB2F-394F-A94C-E0C85A1E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1EA48-9CE8-BC47-954D-D44AEFC8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1F319F-9FBD-5C4F-9EF5-D2421D42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9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C5A67-5DD3-8440-9A9B-EEF5C6CB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4314BA-593D-1447-B511-93D5013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C19F8-3E74-3C4A-B5DB-A44B8188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E5CC1-467E-194C-9DDE-35A8D07E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3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CCE9C0-41E3-1E44-9279-B410D92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487564-1714-354F-B8F6-C874AFF6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89FEC-A896-BC4F-8CD9-C0A0BAB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52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103C4-CBD8-894B-A90B-886E593B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ADE21-FE75-164B-9E5B-DD2E6439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AA48D-7F8D-5049-BC0E-208437A4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DFE8BF-8C69-7045-A09E-1F979B0B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0C7E1-A196-4147-99C3-11937607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DF518-0836-BA44-A8AB-C7E6961F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0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EE04-EE32-AB4B-BA11-9708A00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9395E4-D4EE-BC4D-9B52-32D6A3CD6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B45458-792A-7C44-8359-DAEA8089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7C3A1D-4EC8-D744-BEB7-A5E6ABEF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/>
          <a:lstStyle/>
          <a:p>
            <a:fld id="{AA5DBEAC-2360-4644-8665-20AA42F7235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645456-E437-5E4A-9BE3-40DA2756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253" y="62548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2584C-E4DC-C742-AE40-A6B10C1E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43ECEE-9AAF-4645-8467-F0F9FF4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138406"/>
            <a:ext cx="11673016" cy="5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EAE95-BD70-144D-B262-6FFBD45F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9251" y="862889"/>
            <a:ext cx="10515600" cy="508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4D3F34C-7D84-7344-91FB-446036CAD9E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47477" y="6254887"/>
            <a:ext cx="602062" cy="602062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56D612B3-5307-8546-90C5-1DFDBD059462}"/>
              </a:ext>
            </a:extLst>
          </p:cNvPr>
          <p:cNvSpPr/>
          <p:nvPr userDrawn="1"/>
        </p:nvSpPr>
        <p:spPr>
          <a:xfrm rot="10800000">
            <a:off x="0" y="1052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4021DA8-7015-7D49-9C0F-8515CD51BF94}"/>
              </a:ext>
            </a:extLst>
          </p:cNvPr>
          <p:cNvSpPr/>
          <p:nvPr userDrawn="1"/>
        </p:nvSpPr>
        <p:spPr>
          <a:xfrm>
            <a:off x="-2611" y="6336561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Tendance à la hausse">
            <a:extLst>
              <a:ext uri="{FF2B5EF4-FFF2-40B4-BE49-F238E27FC236}">
                <a16:creationId xmlns:a16="http://schemas.microsoft.com/office/drawing/2014/main" id="{42DC0893-9F9A-464E-A217-5FE3BFD9F0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784" y="132918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685235" y="6417167"/>
            <a:ext cx="308905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spcBef>
                <a:spcPct val="22000"/>
              </a:spcBef>
            </a:pPr>
            <a:r>
              <a:rPr lang="fr-FR" altLang="fr-FR" sz="1200" dirty="0"/>
              <a:t>					 </a:t>
            </a:r>
            <a:fld id="{AADC0135-FBD6-46AE-BD87-B6A29A7E0AD7}" type="slidenum">
              <a:rPr lang="fr-FR" altLang="fr-FR" sz="1200"/>
              <a:pPr algn="l">
                <a:spcBef>
                  <a:spcPct val="22000"/>
                </a:spcBef>
              </a:pPr>
              <a:t>‹N°›</a:t>
            </a:fld>
            <a:r>
              <a:rPr lang="fr-FR" altLang="fr-FR" sz="1200" dirty="0"/>
              <a:t>/41</a:t>
            </a:r>
            <a:endParaRPr lang="fr-FR" altLang="fr-FR" sz="1200" dirty="0">
              <a:solidFill>
                <a:srgbClr val="081D58"/>
              </a:solidFill>
            </a:endParaRPr>
          </a:p>
        </p:txBody>
      </p:sp>
      <p:sp>
        <p:nvSpPr>
          <p:cNvPr id="14" name="ZoneTexte 5"/>
          <p:cNvSpPr txBox="1"/>
          <p:nvPr userDrawn="1"/>
        </p:nvSpPr>
        <p:spPr>
          <a:xfrm>
            <a:off x="9962425" y="18912"/>
            <a:ext cx="2187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SW_16091_6B1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2"/>
          <p:cNvSpPr txBox="1"/>
          <p:nvPr userDrawn="1"/>
        </p:nvSpPr>
        <p:spPr>
          <a:xfrm>
            <a:off x="42009" y="6532389"/>
            <a:ext cx="125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aseline="0" dirty="0"/>
              <a:t>Décembre 2023</a:t>
            </a:r>
            <a:endParaRPr lang="fr-FR" sz="1200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6498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272333" y="2681882"/>
            <a:ext cx="5413663" cy="51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743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Amortissements et provisions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77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107626" y="1195978"/>
            <a:ext cx="11833567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Rappels : 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l'amortissement linéaire se calcule à partir du jour de mise en service du bien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l'exercice comptable compte 12 mois de 30 jours chacun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-17779" y="2871521"/>
            <a:ext cx="12155965" cy="287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sz="2057" u="sng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Exemple</a:t>
            </a:r>
            <a:r>
              <a:rPr lang="fr-FR" altLang="fr-FR" sz="205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Amortissement d'un véhicule d'une valeur de 24 000 € HT sur 5 ans, mis en service le 16/05/20NN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mise en service le 16/05/20NN : </a:t>
            </a:r>
            <a:r>
              <a:rPr lang="fr-FR" altLang="fr-FR" sz="2000" dirty="0" err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Nbre</a:t>
            </a: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jours à prendre en compte pour la 1ère année d'amortissement = 15 pour le mois de mai + 7 mois de 30 jours = 15 + 210 = 225 jours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135 jours restants (360 – 225 ) s'amortiront la dernière année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447442" y="5747052"/>
            <a:ext cx="120843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fr-FR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de vigilance : Sauf mise en service le premier jour de l’exercice, un amortissement linéaire sur 5 ans se calcule sur 6 exercices**</a:t>
            </a:r>
            <a:endParaRPr lang="fr-FR" altLang="fr-FR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1782"/>
          <p:cNvSpPr>
            <a:spLocks noChangeArrowheads="1"/>
          </p:cNvSpPr>
          <p:nvPr/>
        </p:nvSpPr>
        <p:spPr bwMode="auto">
          <a:xfrm>
            <a:off x="1496290" y="370950"/>
            <a:ext cx="9056241" cy="89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Calcul de la dotation annuelle de l‘amortissement linéaire :  cas de la première &amp; et dernière années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45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08994"/>
              </p:ext>
            </p:extLst>
          </p:nvPr>
        </p:nvGraphicFramePr>
        <p:xfrm>
          <a:off x="1743026" y="2653554"/>
          <a:ext cx="636616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887">
                  <a:extLst>
                    <a:ext uri="{9D8B030D-6E8A-4147-A177-3AD203B41FA5}">
                      <a16:colId xmlns:a16="http://schemas.microsoft.com/office/drawing/2014/main" val="1825365612"/>
                    </a:ext>
                  </a:extLst>
                </a:gridCol>
                <a:gridCol w="2361278">
                  <a:extLst>
                    <a:ext uri="{9D8B030D-6E8A-4147-A177-3AD203B41FA5}">
                      <a16:colId xmlns:a16="http://schemas.microsoft.com/office/drawing/2014/main" val="70540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RUBRIQUES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0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Annuité dernière 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Cumul</a:t>
                      </a:r>
                      <a:r>
                        <a:rPr lang="fr-FR" baseline="0" dirty="0"/>
                        <a:t> des annuités fin 20NN+1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0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  <a:r>
                        <a:rPr lang="fr-FR" baseline="0" dirty="0"/>
                        <a:t> nette comptable fin 20NN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21 000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7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Valeur</a:t>
                      </a:r>
                      <a:r>
                        <a:rPr lang="fr-FR" baseline="0" dirty="0"/>
                        <a:t> nette comptable fin 20NN+1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87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Cumul des annuités fin 20NN+3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74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Cumul des annuités fin 20NN+2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943838"/>
                  </a:ext>
                </a:extLst>
              </a:tr>
            </a:tbl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3833" y="479542"/>
            <a:ext cx="826124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Activité : Tableau d'amortissement linéaire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26028" y="1100863"/>
            <a:ext cx="112325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A partir de cet exemple, complétez les montants manquants :*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949045" y="5465618"/>
            <a:ext cx="6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69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38808"/>
              </p:ext>
            </p:extLst>
          </p:nvPr>
        </p:nvGraphicFramePr>
        <p:xfrm>
          <a:off x="1743026" y="2653554"/>
          <a:ext cx="636616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887">
                  <a:extLst>
                    <a:ext uri="{9D8B030D-6E8A-4147-A177-3AD203B41FA5}">
                      <a16:colId xmlns:a16="http://schemas.microsoft.com/office/drawing/2014/main" val="1825365612"/>
                    </a:ext>
                  </a:extLst>
                </a:gridCol>
                <a:gridCol w="2361278">
                  <a:extLst>
                    <a:ext uri="{9D8B030D-6E8A-4147-A177-3AD203B41FA5}">
                      <a16:colId xmlns:a16="http://schemas.microsoft.com/office/drawing/2014/main" val="70540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RUBRIQUES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0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Annuité dernière 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Cumul</a:t>
                      </a:r>
                      <a:r>
                        <a:rPr lang="fr-FR" baseline="0" dirty="0"/>
                        <a:t> des annuités fin 20NN+1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7 800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0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  <a:r>
                        <a:rPr lang="fr-FR" baseline="0" dirty="0"/>
                        <a:t> nette comptable fin 20NN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21 000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7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Valeur</a:t>
                      </a:r>
                      <a:r>
                        <a:rPr lang="fr-FR" baseline="0" dirty="0"/>
                        <a:t> nette comptable fin 20NN+1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16 200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87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Cumul des annuités fin 20NN+3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74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Cumul des annuités fin 20NN+2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12 600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943838"/>
                  </a:ext>
                </a:extLst>
              </a:tr>
            </a:tbl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3833" y="479542"/>
            <a:ext cx="826124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Activité : Tableau d'amortissement linéaire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60373" y="1328021"/>
            <a:ext cx="1316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Corrigé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949045" y="5465618"/>
            <a:ext cx="6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8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292627" y="514827"/>
            <a:ext cx="5665321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Placement de l’amortissement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14325" y="1633537"/>
            <a:ext cx="11544300" cy="175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ct val="0"/>
              </a:spcBef>
              <a:buSzTx/>
            </a:pPr>
            <a:r>
              <a:rPr lang="fr-FR" altLang="fr-FR" sz="2400" b="1" dirty="0">
                <a:solidFill>
                  <a:srgbClr val="000066"/>
                </a:solidFill>
              </a:rPr>
              <a:t>Au compte de résultat :</a:t>
            </a:r>
          </a:p>
          <a:p>
            <a:pPr marL="1085850" lvl="1" indent="-342900" algn="just">
              <a:lnSpc>
                <a:spcPct val="150000"/>
              </a:lnSpc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r>
              <a:rPr lang="fr-FR" altLang="fr-FR" sz="2400" b="1" dirty="0">
                <a:solidFill>
                  <a:srgbClr val="000066"/>
                </a:solidFill>
              </a:rPr>
              <a:t>Le montant de l'amortissement est toujours indiqué dans la partie « Exploitation »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4325" y="3971406"/>
            <a:ext cx="11544300" cy="175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SzTx/>
            </a:pPr>
            <a:r>
              <a:rPr lang="fr-FR" altLang="fr-FR" sz="2400" b="1" dirty="0">
                <a:solidFill>
                  <a:srgbClr val="000066"/>
                </a:solidFill>
              </a:rPr>
              <a:t>Au bilan :</a:t>
            </a:r>
          </a:p>
          <a:p>
            <a:pPr marL="1085850" lvl="1" indent="-342900" algn="just">
              <a:lnSpc>
                <a:spcPct val="150000"/>
              </a:lnSpc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r>
              <a:rPr lang="fr-FR" altLang="fr-FR" sz="2400" b="1" dirty="0">
                <a:solidFill>
                  <a:srgbClr val="000066"/>
                </a:solidFill>
              </a:rPr>
              <a:t>Le cumul des amortissements est toujours indiqué dans la partie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fr-FR" altLang="fr-FR" sz="2400" b="1" dirty="0">
                <a:solidFill>
                  <a:srgbClr val="000066"/>
                </a:solidFill>
              </a:rPr>
              <a:t>    « Actif  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14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03581" y="329545"/>
            <a:ext cx="5674939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Exemples pour 20NN &amp; 20NN+1 </a:t>
            </a:r>
          </a:p>
        </p:txBody>
      </p:sp>
      <p:graphicFrame>
        <p:nvGraphicFramePr>
          <p:cNvPr id="46599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39736"/>
              </p:ext>
            </p:extLst>
          </p:nvPr>
        </p:nvGraphicFramePr>
        <p:xfrm>
          <a:off x="2240111" y="1228697"/>
          <a:ext cx="9214758" cy="969356"/>
        </p:xfrm>
        <a:graphic>
          <a:graphicData uri="http://schemas.openxmlformats.org/drawingml/2006/table">
            <a:tbl>
              <a:tblPr/>
              <a:tblGrid>
                <a:gridCol w="460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4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CHARGES</a:t>
                      </a:r>
                    </a:p>
                  </a:txBody>
                  <a:tcPr marL="94609" marR="94609" marT="47267" marB="472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PRODUITS</a:t>
                      </a:r>
                    </a:p>
                  </a:txBody>
                  <a:tcPr marL="94609" marR="94609" marT="47267" marB="47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Dotations aux amortissements : 3.000</a:t>
                      </a:r>
                    </a:p>
                  </a:txBody>
                  <a:tcPr marL="94609" marR="94609" marT="47267" marB="472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267" marB="47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179793" y="868411"/>
            <a:ext cx="5149090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000066"/>
                </a:solidFill>
                <a:latin typeface="Trebuchet MS" panose="020B0603020202020204" pitchFamily="34" charset="0"/>
              </a:rPr>
              <a:t>COMPTE DE RESULTAT DU 01/01/20NN au 31/12/20NN</a:t>
            </a:r>
          </a:p>
        </p:txBody>
      </p:sp>
      <p:graphicFrame>
        <p:nvGraphicFramePr>
          <p:cNvPr id="465996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02058"/>
              </p:ext>
            </p:extLst>
          </p:nvPr>
        </p:nvGraphicFramePr>
        <p:xfrm>
          <a:off x="2209060" y="4044756"/>
          <a:ext cx="9214758" cy="969356"/>
        </p:xfrm>
        <a:graphic>
          <a:graphicData uri="http://schemas.openxmlformats.org/drawingml/2006/table">
            <a:tbl>
              <a:tblPr/>
              <a:tblGrid>
                <a:gridCol w="460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4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CHARGES</a:t>
                      </a:r>
                    </a:p>
                  </a:txBody>
                  <a:tcPr marL="94609" marR="94609" marT="47267" marB="472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PRODUITS</a:t>
                      </a:r>
                    </a:p>
                  </a:txBody>
                  <a:tcPr marL="94609" marR="94609" marT="47267" marB="47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Dotations aux amortissements : 4 800</a:t>
                      </a:r>
                    </a:p>
                  </a:txBody>
                  <a:tcPr marL="94609" marR="94609" marT="47267" marB="472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267" marB="47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101564" y="3682123"/>
            <a:ext cx="5578695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000066"/>
                </a:solidFill>
                <a:latin typeface="Trebuchet MS" panose="020B0603020202020204" pitchFamily="34" charset="0"/>
              </a:rPr>
              <a:t>COMPTE DE RESULTAT DU 01/01/20NN+1 au 31/12/20NN+1</a:t>
            </a:r>
          </a:p>
        </p:txBody>
      </p:sp>
      <p:graphicFrame>
        <p:nvGraphicFramePr>
          <p:cNvPr id="46599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18090"/>
              </p:ext>
            </p:extLst>
          </p:nvPr>
        </p:nvGraphicFramePr>
        <p:xfrm>
          <a:off x="2240112" y="2568041"/>
          <a:ext cx="9214757" cy="920520"/>
        </p:xfrm>
        <a:graphic>
          <a:graphicData uri="http://schemas.openxmlformats.org/drawingml/2006/table">
            <a:tbl>
              <a:tblPr/>
              <a:tblGrid>
                <a:gridCol w="207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2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ACTIF</a:t>
                      </a:r>
                    </a:p>
                  </a:txBody>
                  <a:tcPr marL="94609" marR="94609" marT="47250" marB="47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MONTANT BRUT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AMORTISSEMENT DEPRECIATION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MONTANT NET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PASSIF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Matériel de transport</a:t>
                      </a:r>
                    </a:p>
                  </a:txBody>
                  <a:tcPr marL="94609" marR="94609" marT="47250" marB="47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24 000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3 000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21 000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2240110" y="2260431"/>
            <a:ext cx="2222456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BILAN AU 31/12/20NN</a:t>
            </a:r>
          </a:p>
        </p:txBody>
      </p:sp>
      <p:graphicFrame>
        <p:nvGraphicFramePr>
          <p:cNvPr id="46599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14481"/>
              </p:ext>
            </p:extLst>
          </p:nvPr>
        </p:nvGraphicFramePr>
        <p:xfrm>
          <a:off x="2209061" y="5395686"/>
          <a:ext cx="9214757" cy="920520"/>
        </p:xfrm>
        <a:graphic>
          <a:graphicData uri="http://schemas.openxmlformats.org/drawingml/2006/table">
            <a:tbl>
              <a:tblPr/>
              <a:tblGrid>
                <a:gridCol w="210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2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ACTIF</a:t>
                      </a:r>
                    </a:p>
                  </a:txBody>
                  <a:tcPr marL="94609" marR="94609" marT="47250" marB="47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MONTANT BRUT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AMORTISSEMENT DEPRECIATION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MONTANT NET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PASSIF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Matériel de transport</a:t>
                      </a:r>
                    </a:p>
                  </a:txBody>
                  <a:tcPr marL="94609" marR="94609" marT="47250" marB="472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24 000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7 800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16 200</a:t>
                      </a: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250" marB="472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08" name="Text Box 68"/>
          <p:cNvSpPr txBox="1">
            <a:spLocks noChangeArrowheads="1"/>
          </p:cNvSpPr>
          <p:nvPr/>
        </p:nvSpPr>
        <p:spPr bwMode="auto">
          <a:xfrm>
            <a:off x="2179793" y="5097326"/>
            <a:ext cx="2437258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BILAN AU 31/12/20NN+1</a:t>
            </a:r>
          </a:p>
        </p:txBody>
      </p:sp>
      <p:sp>
        <p:nvSpPr>
          <p:cNvPr id="2" name="Accolade ouvrante 1"/>
          <p:cNvSpPr/>
          <p:nvPr/>
        </p:nvSpPr>
        <p:spPr>
          <a:xfrm>
            <a:off x="1620984" y="855966"/>
            <a:ext cx="480580" cy="2632595"/>
          </a:xfrm>
          <a:prstGeom prst="leftBrac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3" name="Accolade ouvrante 12"/>
          <p:cNvSpPr/>
          <p:nvPr/>
        </p:nvSpPr>
        <p:spPr>
          <a:xfrm>
            <a:off x="1620984" y="3682123"/>
            <a:ext cx="480580" cy="2632595"/>
          </a:xfrm>
          <a:prstGeom prst="leftBrac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4690" y="2022764"/>
            <a:ext cx="13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20NN</a:t>
            </a:r>
            <a:endParaRPr lang="fr-FR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0" y="4736810"/>
            <a:ext cx="159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20NN+1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703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49383" y="2238515"/>
            <a:ext cx="7630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defPPr>
              <a:defRPr lang="fr-FR"/>
            </a:defPPr>
            <a:lvl1pPr marL="342900" indent="-342900">
              <a:buFont typeface="Arial" panose="020B0604020202020204" pitchFamily="34" charset="0"/>
              <a:buChar char="•"/>
              <a:defRPr sz="24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S'applique à certains biens amortissables neufs</a:t>
            </a: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249383" y="2726079"/>
            <a:ext cx="119426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fr-FR"/>
            </a:defPPr>
            <a:lvl1pPr marL="342900" indent="-342900">
              <a:buFont typeface="Arial" panose="020B0604020202020204" pitchFamily="34" charset="0"/>
              <a:buChar char="•"/>
              <a:defRPr sz="24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pPr algn="just"/>
            <a:r>
              <a:rPr lang="fr-FR" altLang="fr-FR" dirty="0"/>
              <a:t>Permet de prendre en compte la forte perte de valeur de certains biens en début de vie (exemple les véhicules) donc d'amortir plus au début et moins en fin d'utilisation </a:t>
            </a:r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249382" y="3909775"/>
            <a:ext cx="120004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defPPr>
              <a:defRPr lang="fr-FR"/>
            </a:defPPr>
            <a:lvl1pPr marL="342900" indent="-342900">
              <a:buFont typeface="Arial" panose="020B0604020202020204" pitchFamily="34" charset="0"/>
              <a:buChar char="•"/>
              <a:defRPr sz="24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Point de départ du calcul d'amortissement = le 1°jour du mois d'achat du bien*</a:t>
            </a:r>
          </a:p>
        </p:txBody>
      </p:sp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249382" y="4582207"/>
            <a:ext cx="9874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defPPr>
              <a:defRPr lang="fr-FR"/>
            </a:defPPr>
            <a:lvl1pPr marL="342900" indent="-342900">
              <a:buFont typeface="Arial" panose="020B0604020202020204" pitchFamily="34" charset="0"/>
              <a:buChar char="•"/>
              <a:defRPr sz="24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Durée totale d'amortissement = Nombre d'exercices d'utilisation</a:t>
            </a:r>
          </a:p>
        </p:txBody>
      </p:sp>
      <p:sp>
        <p:nvSpPr>
          <p:cNvPr id="20492" name="Text Box 15"/>
          <p:cNvSpPr txBox="1">
            <a:spLocks noChangeArrowheads="1"/>
          </p:cNvSpPr>
          <p:nvPr/>
        </p:nvSpPr>
        <p:spPr bwMode="auto">
          <a:xfrm>
            <a:off x="249383" y="5217603"/>
            <a:ext cx="1200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fr-FR"/>
            </a:defPPr>
            <a:lvl1pPr marL="342900" indent="-342900">
              <a:buFont typeface="Arial" panose="020B0604020202020204" pitchFamily="34" charset="0"/>
              <a:buChar char="•"/>
              <a:defRPr sz="24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Possibilité de revenir à tout moment à l'amortissement linéaire et au plus tard, </a:t>
            </a:r>
          </a:p>
          <a:p>
            <a:pPr marL="0" indent="0">
              <a:buNone/>
            </a:pPr>
            <a:r>
              <a:rPr lang="fr-FR" altLang="fr-FR" dirty="0"/>
              <a:t>    si le taux linéaire devient supérieur au taux dégressif</a:t>
            </a:r>
          </a:p>
        </p:txBody>
      </p:sp>
      <p:sp>
        <p:nvSpPr>
          <p:cNvPr id="13" name="Rectangle 1782"/>
          <p:cNvSpPr>
            <a:spLocks noChangeArrowheads="1"/>
          </p:cNvSpPr>
          <p:nvPr/>
        </p:nvSpPr>
        <p:spPr bwMode="auto">
          <a:xfrm>
            <a:off x="45402" y="1111204"/>
            <a:ext cx="5141389" cy="5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L‘amortissement dégressif</a:t>
            </a:r>
          </a:p>
        </p:txBody>
      </p:sp>
      <p:sp>
        <p:nvSpPr>
          <p:cNvPr id="2" name="Explosion : 8 points 1">
            <a:extLst>
              <a:ext uri="{FF2B5EF4-FFF2-40B4-BE49-F238E27FC236}">
                <a16:creationId xmlns:a16="http://schemas.microsoft.com/office/drawing/2014/main" id="{06F67D13-879D-731C-183B-8A5ED6D9D40D}"/>
              </a:ext>
            </a:extLst>
          </p:cNvPr>
          <p:cNvSpPr/>
          <p:nvPr/>
        </p:nvSpPr>
        <p:spPr>
          <a:xfrm>
            <a:off x="5368293" y="153482"/>
            <a:ext cx="6823707" cy="2315865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amortissements dégressif et dérogatoire ne concernent pas les programmes de formation moins de 3,5 tonnes et moins de 9 places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12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47517" y="1418361"/>
            <a:ext cx="12164291" cy="311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Perte de valeur dégressive (importante les premiers exercices puis faible ensuite)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Char char="•"/>
            </a:pPr>
            <a:endParaRPr lang="fr-FR" altLang="fr-FR" sz="20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Char char="•"/>
            </a:pPr>
            <a:endParaRPr lang="fr-FR" altLang="fr-FR" sz="20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Char char="•"/>
            </a:pPr>
            <a:endParaRPr lang="fr-FR" altLang="fr-FR" sz="20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Char char="•"/>
            </a:pPr>
            <a:endParaRPr lang="fr-FR" altLang="fr-FR" sz="20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Char char="•"/>
            </a:pPr>
            <a:endParaRPr lang="fr-FR" altLang="fr-FR" sz="20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dirty="0"/>
              <a:t> </a:t>
            </a:r>
            <a:r>
              <a:rPr lang="fr-FR" altLang="fr-FR" sz="2000" b="1" dirty="0">
                <a:solidFill>
                  <a:srgbClr val="000066"/>
                </a:solidFill>
              </a:rPr>
              <a:t>Se calcule après l'application d'un coefficient qui est déterminé en fonction de la durée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688898" y="287491"/>
            <a:ext cx="4507953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Amortissement dégressif</a:t>
            </a:r>
          </a:p>
        </p:txBody>
      </p:sp>
      <p:graphicFrame>
        <p:nvGraphicFramePr>
          <p:cNvPr id="466997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18186"/>
              </p:ext>
            </p:extLst>
          </p:nvPr>
        </p:nvGraphicFramePr>
        <p:xfrm>
          <a:off x="4279923" y="4779724"/>
          <a:ext cx="3395848" cy="1395816"/>
        </p:xfrm>
        <a:graphic>
          <a:graphicData uri="http://schemas.openxmlformats.org/drawingml/2006/table">
            <a:tbl>
              <a:tblPr/>
              <a:tblGrid>
                <a:gridCol w="192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9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rebuchet MS" pitchFamily="34" charset="0"/>
                        </a:rPr>
                        <a:t>Durée</a:t>
                      </a:r>
                    </a:p>
                  </a:txBody>
                  <a:tcPr marL="94609" marR="94609" marT="47202" marB="472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rebuchet MS" pitchFamily="34" charset="0"/>
                        </a:rPr>
                        <a:t>Coefficient</a:t>
                      </a:r>
                    </a:p>
                  </a:txBody>
                  <a:tcPr marL="94609" marR="94609" marT="47202" marB="472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6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rebuchet MS" pitchFamily="34" charset="0"/>
                        </a:rPr>
                        <a:t>3 ou 4 ans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rebuchet MS" pitchFamily="34" charset="0"/>
                        </a:rPr>
                        <a:t>5 ou 6 ans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rebuchet MS" pitchFamily="34" charset="0"/>
                        </a:rPr>
                        <a:t>plus de 6 ans</a:t>
                      </a:r>
                    </a:p>
                  </a:txBody>
                  <a:tcPr marL="94609" marR="94609" marT="47202" marB="472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rebuchet MS" pitchFamily="34" charset="0"/>
                        </a:rPr>
                        <a:t>1,25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rebuchet MS" pitchFamily="34" charset="0"/>
                        </a:rPr>
                        <a:t>1,75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rebuchet MS" pitchFamily="34" charset="0"/>
                        </a:rPr>
                        <a:t>2,25</a:t>
                      </a:r>
                    </a:p>
                  </a:txBody>
                  <a:tcPr marL="94609" marR="94609" marT="47202" marB="472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280" name="Group 21"/>
          <p:cNvGrpSpPr>
            <a:grpSpLocks/>
          </p:cNvGrpSpPr>
          <p:nvPr/>
        </p:nvGrpSpPr>
        <p:grpSpPr bwMode="auto">
          <a:xfrm>
            <a:off x="4159215" y="2100566"/>
            <a:ext cx="3567317" cy="1809738"/>
            <a:chOff x="3936" y="2064"/>
            <a:chExt cx="2448" cy="1392"/>
          </a:xfrm>
        </p:grpSpPr>
        <p:sp>
          <p:nvSpPr>
            <p:cNvPr id="11281" name="Rectangle 22"/>
            <p:cNvSpPr>
              <a:spLocks noChangeArrowheads="1"/>
            </p:cNvSpPr>
            <p:nvPr/>
          </p:nvSpPr>
          <p:spPr bwMode="auto">
            <a:xfrm>
              <a:off x="3936" y="2064"/>
              <a:ext cx="5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11282" name="Rectangle 23"/>
            <p:cNvSpPr>
              <a:spLocks noChangeArrowheads="1"/>
            </p:cNvSpPr>
            <p:nvPr/>
          </p:nvSpPr>
          <p:spPr bwMode="auto">
            <a:xfrm>
              <a:off x="3936" y="2448"/>
              <a:ext cx="528" cy="4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11283" name="Rectangle 24"/>
            <p:cNvSpPr>
              <a:spLocks noChangeArrowheads="1"/>
            </p:cNvSpPr>
            <p:nvPr/>
          </p:nvSpPr>
          <p:spPr bwMode="auto">
            <a:xfrm>
              <a:off x="4560" y="2064"/>
              <a:ext cx="5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11284" name="Rectangle 25"/>
            <p:cNvSpPr>
              <a:spLocks noChangeArrowheads="1"/>
            </p:cNvSpPr>
            <p:nvPr/>
          </p:nvSpPr>
          <p:spPr bwMode="auto">
            <a:xfrm>
              <a:off x="4560" y="2544"/>
              <a:ext cx="528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11285" name="Rectangle 26"/>
            <p:cNvSpPr>
              <a:spLocks noChangeArrowheads="1"/>
            </p:cNvSpPr>
            <p:nvPr/>
          </p:nvSpPr>
          <p:spPr bwMode="auto">
            <a:xfrm>
              <a:off x="5184" y="2064"/>
              <a:ext cx="5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11286" name="Rectangle 27"/>
            <p:cNvSpPr>
              <a:spLocks noChangeArrowheads="1"/>
            </p:cNvSpPr>
            <p:nvPr/>
          </p:nvSpPr>
          <p:spPr bwMode="auto">
            <a:xfrm>
              <a:off x="5184" y="2688"/>
              <a:ext cx="528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11287" name="Rectangle 28"/>
            <p:cNvSpPr>
              <a:spLocks noChangeArrowheads="1"/>
            </p:cNvSpPr>
            <p:nvPr/>
          </p:nvSpPr>
          <p:spPr bwMode="auto">
            <a:xfrm>
              <a:off x="5808" y="2064"/>
              <a:ext cx="5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11288" name="Rectangle 29"/>
            <p:cNvSpPr>
              <a:spLocks noChangeArrowheads="1"/>
            </p:cNvSpPr>
            <p:nvPr/>
          </p:nvSpPr>
          <p:spPr bwMode="auto">
            <a:xfrm>
              <a:off x="5808" y="2784"/>
              <a:ext cx="528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11289" name="Line 30"/>
            <p:cNvSpPr>
              <a:spLocks noChangeShapeType="1"/>
            </p:cNvSpPr>
            <p:nvPr/>
          </p:nvSpPr>
          <p:spPr bwMode="auto">
            <a:xfrm>
              <a:off x="3936" y="3120"/>
              <a:ext cx="2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11290" name="Rectangle 31"/>
            <p:cNvSpPr>
              <a:spLocks noChangeArrowheads="1"/>
            </p:cNvSpPr>
            <p:nvPr/>
          </p:nvSpPr>
          <p:spPr bwMode="auto">
            <a:xfrm>
              <a:off x="3984" y="3264"/>
              <a:ext cx="2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tabLst>
                  <a:tab pos="384175" algn="ctr"/>
                  <a:tab pos="1331913" algn="ctr"/>
                  <a:tab pos="2290763" algn="ctr"/>
                  <a:tab pos="3330575" algn="ctr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384175" algn="ctr"/>
                  <a:tab pos="1331913" algn="ctr"/>
                  <a:tab pos="2290763" algn="ctr"/>
                  <a:tab pos="3330575" algn="ctr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384175" algn="ctr"/>
                  <a:tab pos="1331913" algn="ctr"/>
                  <a:tab pos="2290763" algn="ctr"/>
                  <a:tab pos="3330575" algn="ctr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384175" algn="ctr"/>
                  <a:tab pos="1331913" algn="ctr"/>
                  <a:tab pos="2290763" algn="ctr"/>
                  <a:tab pos="3330575" algn="ctr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384175" algn="ctr"/>
                  <a:tab pos="1331913" algn="ctr"/>
                  <a:tab pos="2290763" algn="ctr"/>
                  <a:tab pos="3330575" algn="ctr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4175" algn="ctr"/>
                  <a:tab pos="1331913" algn="ctr"/>
                  <a:tab pos="2290763" algn="ctr"/>
                  <a:tab pos="3330575" algn="ctr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4175" algn="ctr"/>
                  <a:tab pos="1331913" algn="ctr"/>
                  <a:tab pos="2290763" algn="ctr"/>
                  <a:tab pos="3330575" algn="ctr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4175" algn="ctr"/>
                  <a:tab pos="1331913" algn="ctr"/>
                  <a:tab pos="2290763" algn="ctr"/>
                  <a:tab pos="3330575" algn="ctr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4175" algn="ctr"/>
                  <a:tab pos="1331913" algn="ctr"/>
                  <a:tab pos="2290763" algn="ctr"/>
                  <a:tab pos="3330575" algn="ctr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029" dirty="0">
                  <a:solidFill>
                    <a:srgbClr val="000066"/>
                  </a:solidFill>
                </a:rPr>
                <a:t>	</a:t>
              </a:r>
              <a:r>
                <a:rPr lang="fr-FR" altLang="fr-FR" sz="1543" dirty="0">
                  <a:solidFill>
                    <a:srgbClr val="000066"/>
                  </a:solidFill>
                </a:rPr>
                <a:t>N  	  N+1  	   N+2	    N+3</a:t>
              </a:r>
              <a:endParaRPr lang="fr-FR" altLang="fr-FR" sz="1029" dirty="0">
                <a:solidFill>
                  <a:srgbClr val="000066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997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38544" y="1059693"/>
            <a:ext cx="120534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altLang="fr-FR" sz="2400" dirty="0">
                <a:solidFill>
                  <a:srgbClr val="000066"/>
                </a:solidFill>
              </a:rPr>
              <a:t>Le taux dégressif est obtenu en appliquant un coefficient, déterminé par loi fiscale, au taux linéaire</a:t>
            </a:r>
          </a:p>
        </p:txBody>
      </p:sp>
      <p:sp>
        <p:nvSpPr>
          <p:cNvPr id="22533" name="Text Box 17"/>
          <p:cNvSpPr txBox="1">
            <a:spLocks noChangeArrowheads="1"/>
          </p:cNvSpPr>
          <p:nvPr/>
        </p:nvSpPr>
        <p:spPr bwMode="auto">
          <a:xfrm>
            <a:off x="3009103" y="2723038"/>
            <a:ext cx="1539204" cy="317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altLang="fr-FR" sz="1543" dirty="0" err="1">
                <a:solidFill>
                  <a:srgbClr val="000066"/>
                </a:solidFill>
              </a:rPr>
              <a:t>Nbre</a:t>
            </a:r>
            <a:r>
              <a:rPr lang="fr-FR" altLang="fr-FR" sz="1543" dirty="0">
                <a:solidFill>
                  <a:srgbClr val="000066"/>
                </a:solidFill>
              </a:rPr>
              <a:t> d'années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d'utilisation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3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4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6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8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10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12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20</a:t>
            </a:r>
          </a:p>
        </p:txBody>
      </p:sp>
      <p:sp>
        <p:nvSpPr>
          <p:cNvPr id="22534" name="Text Box 18"/>
          <p:cNvSpPr txBox="1">
            <a:spLocks noChangeArrowheads="1"/>
          </p:cNvSpPr>
          <p:nvPr/>
        </p:nvSpPr>
        <p:spPr bwMode="auto">
          <a:xfrm>
            <a:off x="4537983" y="2718956"/>
            <a:ext cx="1401536" cy="317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altLang="fr-FR" sz="1543" dirty="0">
                <a:solidFill>
                  <a:srgbClr val="000066"/>
                </a:solidFill>
              </a:rPr>
              <a:t>Taux linéaire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%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33,33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25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20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16,66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12,5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10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8,33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5</a:t>
            </a:r>
          </a:p>
        </p:txBody>
      </p:sp>
      <p:sp>
        <p:nvSpPr>
          <p:cNvPr id="22535" name="Text Box 19"/>
          <p:cNvSpPr txBox="1">
            <a:spLocks noChangeArrowheads="1"/>
          </p:cNvSpPr>
          <p:nvPr/>
        </p:nvSpPr>
        <p:spPr bwMode="auto">
          <a:xfrm>
            <a:off x="5942240" y="2714874"/>
            <a:ext cx="1401536" cy="317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altLang="fr-FR" sz="1543" dirty="0">
                <a:solidFill>
                  <a:srgbClr val="000066"/>
                </a:solidFill>
              </a:rPr>
              <a:t>Coefficient</a:t>
            </a:r>
            <a:br>
              <a:rPr lang="fr-FR" altLang="fr-FR" sz="1543" dirty="0">
                <a:solidFill>
                  <a:srgbClr val="000066"/>
                </a:solidFill>
              </a:rPr>
            </a:b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1,25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1,25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1,75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1,75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2,25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2,25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2,25</a:t>
            </a:r>
            <a:br>
              <a:rPr lang="fr-FR" altLang="fr-FR" sz="1543" dirty="0">
                <a:solidFill>
                  <a:srgbClr val="000066"/>
                </a:solidFill>
              </a:rPr>
            </a:br>
            <a:r>
              <a:rPr lang="fr-FR" altLang="fr-FR" sz="1543" dirty="0">
                <a:solidFill>
                  <a:srgbClr val="000066"/>
                </a:solidFill>
              </a:rPr>
              <a:t>2,25</a:t>
            </a:r>
          </a:p>
        </p:txBody>
      </p:sp>
      <p:sp>
        <p:nvSpPr>
          <p:cNvPr id="22536" name="Text Box 20"/>
          <p:cNvSpPr txBox="1">
            <a:spLocks noChangeArrowheads="1"/>
          </p:cNvSpPr>
          <p:nvPr/>
        </p:nvSpPr>
        <p:spPr bwMode="auto">
          <a:xfrm>
            <a:off x="7334251" y="2723038"/>
            <a:ext cx="1679121" cy="317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altLang="fr-FR" sz="1543">
                <a:solidFill>
                  <a:srgbClr val="000066"/>
                </a:solidFill>
              </a:rPr>
              <a:t>Taux dégressif</a:t>
            </a:r>
            <a:br>
              <a:rPr lang="fr-FR" altLang="fr-FR" sz="1543">
                <a:solidFill>
                  <a:srgbClr val="000066"/>
                </a:solidFill>
              </a:rPr>
            </a:br>
            <a:r>
              <a:rPr lang="fr-FR" altLang="fr-FR" sz="1543">
                <a:solidFill>
                  <a:srgbClr val="000066"/>
                </a:solidFill>
              </a:rPr>
              <a:t>%</a:t>
            </a:r>
            <a:br>
              <a:rPr lang="fr-FR" altLang="fr-FR" sz="1543">
                <a:solidFill>
                  <a:srgbClr val="000066"/>
                </a:solidFill>
              </a:rPr>
            </a:br>
            <a:r>
              <a:rPr lang="fr-FR" altLang="fr-FR" sz="1543">
                <a:solidFill>
                  <a:srgbClr val="000066"/>
                </a:solidFill>
              </a:rPr>
              <a:t>41,66</a:t>
            </a:r>
            <a:br>
              <a:rPr lang="fr-FR" altLang="fr-FR" sz="1543">
                <a:solidFill>
                  <a:srgbClr val="000066"/>
                </a:solidFill>
              </a:rPr>
            </a:br>
            <a:r>
              <a:rPr lang="fr-FR" altLang="fr-FR" sz="1543">
                <a:solidFill>
                  <a:srgbClr val="000066"/>
                </a:solidFill>
              </a:rPr>
              <a:t>31,25</a:t>
            </a:r>
            <a:br>
              <a:rPr lang="fr-FR" altLang="fr-FR" sz="1543">
                <a:solidFill>
                  <a:srgbClr val="000066"/>
                </a:solidFill>
              </a:rPr>
            </a:br>
            <a:r>
              <a:rPr lang="fr-FR" altLang="fr-FR" sz="1543">
                <a:solidFill>
                  <a:srgbClr val="000066"/>
                </a:solidFill>
              </a:rPr>
              <a:t>35</a:t>
            </a:r>
            <a:br>
              <a:rPr lang="fr-FR" altLang="fr-FR" sz="1543">
                <a:solidFill>
                  <a:srgbClr val="000066"/>
                </a:solidFill>
              </a:rPr>
            </a:br>
            <a:r>
              <a:rPr lang="fr-FR" altLang="fr-FR" sz="1543">
                <a:solidFill>
                  <a:srgbClr val="000066"/>
                </a:solidFill>
              </a:rPr>
              <a:t>29,15</a:t>
            </a:r>
            <a:br>
              <a:rPr lang="fr-FR" altLang="fr-FR" sz="1543">
                <a:solidFill>
                  <a:srgbClr val="000066"/>
                </a:solidFill>
              </a:rPr>
            </a:br>
            <a:r>
              <a:rPr lang="fr-FR" altLang="fr-FR" sz="1543">
                <a:solidFill>
                  <a:srgbClr val="000066"/>
                </a:solidFill>
              </a:rPr>
              <a:t>28,12</a:t>
            </a:r>
            <a:br>
              <a:rPr lang="fr-FR" altLang="fr-FR" sz="1543">
                <a:solidFill>
                  <a:srgbClr val="000066"/>
                </a:solidFill>
              </a:rPr>
            </a:br>
            <a:r>
              <a:rPr lang="fr-FR" altLang="fr-FR" sz="1543">
                <a:solidFill>
                  <a:srgbClr val="000066"/>
                </a:solidFill>
              </a:rPr>
              <a:t>22,50</a:t>
            </a:r>
          </a:p>
          <a:p>
            <a:pPr algn="ctr">
              <a:lnSpc>
                <a:spcPct val="130000"/>
              </a:lnSpc>
            </a:pPr>
            <a:r>
              <a:rPr lang="fr-FR" altLang="fr-FR" sz="1543">
                <a:solidFill>
                  <a:srgbClr val="000066"/>
                </a:solidFill>
              </a:rPr>
              <a:t>18,74</a:t>
            </a:r>
            <a:br>
              <a:rPr lang="fr-FR" altLang="fr-FR" sz="1543">
                <a:solidFill>
                  <a:srgbClr val="000066"/>
                </a:solidFill>
              </a:rPr>
            </a:br>
            <a:r>
              <a:rPr lang="fr-FR" altLang="fr-FR" sz="1543">
                <a:solidFill>
                  <a:srgbClr val="000066"/>
                </a:solidFill>
              </a:rPr>
              <a:t>11,25</a:t>
            </a:r>
          </a:p>
        </p:txBody>
      </p:sp>
      <p:sp>
        <p:nvSpPr>
          <p:cNvPr id="22537" name="Line 21"/>
          <p:cNvSpPr>
            <a:spLocks noChangeShapeType="1"/>
          </p:cNvSpPr>
          <p:nvPr/>
        </p:nvSpPr>
        <p:spPr bwMode="auto">
          <a:xfrm>
            <a:off x="3041197" y="3376180"/>
            <a:ext cx="59667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>
              <a:solidFill>
                <a:srgbClr val="000066"/>
              </a:solidFill>
            </a:endParaRPr>
          </a:p>
        </p:txBody>
      </p:sp>
      <p:sp>
        <p:nvSpPr>
          <p:cNvPr id="22538" name="Line 22"/>
          <p:cNvSpPr>
            <a:spLocks noChangeShapeType="1"/>
          </p:cNvSpPr>
          <p:nvPr/>
        </p:nvSpPr>
        <p:spPr bwMode="auto">
          <a:xfrm>
            <a:off x="3024869" y="3702752"/>
            <a:ext cx="59667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>
              <a:solidFill>
                <a:srgbClr val="000066"/>
              </a:solidFill>
            </a:endParaRPr>
          </a:p>
        </p:txBody>
      </p:sp>
      <p:sp>
        <p:nvSpPr>
          <p:cNvPr id="22539" name="Line 23"/>
          <p:cNvSpPr>
            <a:spLocks noChangeShapeType="1"/>
          </p:cNvSpPr>
          <p:nvPr/>
        </p:nvSpPr>
        <p:spPr bwMode="auto">
          <a:xfrm>
            <a:off x="3045278" y="4017076"/>
            <a:ext cx="59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>
              <a:solidFill>
                <a:srgbClr val="000066"/>
              </a:solidFill>
            </a:endParaRPr>
          </a:p>
        </p:txBody>
      </p:sp>
      <p:sp>
        <p:nvSpPr>
          <p:cNvPr id="22540" name="Line 24"/>
          <p:cNvSpPr>
            <a:spLocks noChangeShapeType="1"/>
          </p:cNvSpPr>
          <p:nvPr/>
        </p:nvSpPr>
        <p:spPr bwMode="auto">
          <a:xfrm>
            <a:off x="3041197" y="4306909"/>
            <a:ext cx="59667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>
              <a:solidFill>
                <a:srgbClr val="000066"/>
              </a:solidFill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024869" y="4596741"/>
            <a:ext cx="59667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>
              <a:solidFill>
                <a:srgbClr val="000066"/>
              </a:solidFill>
            </a:endParaRPr>
          </a:p>
        </p:txBody>
      </p:sp>
      <p:sp>
        <p:nvSpPr>
          <p:cNvPr id="22542" name="Line 26"/>
          <p:cNvSpPr>
            <a:spLocks noChangeShapeType="1"/>
          </p:cNvSpPr>
          <p:nvPr/>
        </p:nvSpPr>
        <p:spPr bwMode="auto">
          <a:xfrm>
            <a:off x="3045278" y="4911066"/>
            <a:ext cx="59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>
              <a:solidFill>
                <a:srgbClr val="000066"/>
              </a:solidFill>
            </a:endParaRP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041197" y="5225391"/>
            <a:ext cx="59667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>
              <a:solidFill>
                <a:srgbClr val="000066"/>
              </a:solidFill>
            </a:endParaRPr>
          </a:p>
        </p:txBody>
      </p:sp>
      <p:sp>
        <p:nvSpPr>
          <p:cNvPr id="22544" name="Line 28"/>
          <p:cNvSpPr>
            <a:spLocks noChangeShapeType="1"/>
          </p:cNvSpPr>
          <p:nvPr/>
        </p:nvSpPr>
        <p:spPr bwMode="auto">
          <a:xfrm>
            <a:off x="3037114" y="5539716"/>
            <a:ext cx="59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>
              <a:solidFill>
                <a:srgbClr val="000066"/>
              </a:solidFill>
            </a:endParaRPr>
          </a:p>
        </p:txBody>
      </p:sp>
      <p:sp>
        <p:nvSpPr>
          <p:cNvPr id="17" name="Rectangle 1782"/>
          <p:cNvSpPr>
            <a:spLocks noChangeArrowheads="1"/>
          </p:cNvSpPr>
          <p:nvPr/>
        </p:nvSpPr>
        <p:spPr bwMode="auto">
          <a:xfrm>
            <a:off x="2224769" y="454079"/>
            <a:ext cx="8229600" cy="5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Calcul du taux de l‘amortissement dégressif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5827277" y="3042138"/>
            <a:ext cx="239416" cy="197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7211896" y="3045185"/>
            <a:ext cx="211015" cy="194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19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27704" y="1677198"/>
            <a:ext cx="1191491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sz="2400" dirty="0">
                <a:solidFill>
                  <a:srgbClr val="000066"/>
                </a:solidFill>
              </a:rPr>
              <a:t>La dotation annuelle de l'amortissement dégressif s'obtient en appliquant le taux dégressif : </a:t>
            </a:r>
            <a:br>
              <a:rPr lang="fr-FR" altLang="fr-FR" sz="2743" dirty="0">
                <a:solidFill>
                  <a:srgbClr val="000066"/>
                </a:solidFill>
              </a:rPr>
            </a:br>
            <a:endParaRPr lang="fr-FR" altLang="fr-FR" sz="2400" dirty="0">
              <a:solidFill>
                <a:srgbClr val="00006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</a:rPr>
              <a:t>à la valeur d'achat pour la première année </a:t>
            </a:r>
            <a:br>
              <a:rPr lang="fr-FR" altLang="fr-FR" sz="2400" dirty="0">
                <a:solidFill>
                  <a:srgbClr val="000066"/>
                </a:solidFill>
              </a:rPr>
            </a:br>
            <a:endParaRPr lang="fr-FR" altLang="fr-FR" sz="2400" dirty="0">
              <a:solidFill>
                <a:srgbClr val="00006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</a:rPr>
              <a:t>à la valeur résiduelle de l'année N+1 les années suivantes</a:t>
            </a:r>
          </a:p>
        </p:txBody>
      </p:sp>
      <p:sp>
        <p:nvSpPr>
          <p:cNvPr id="5" name="Rectangle 1782"/>
          <p:cNvSpPr>
            <a:spLocks noChangeArrowheads="1"/>
          </p:cNvSpPr>
          <p:nvPr/>
        </p:nvSpPr>
        <p:spPr bwMode="auto">
          <a:xfrm>
            <a:off x="1773382" y="446999"/>
            <a:ext cx="9254836" cy="5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Calcul de la dotation annuelle de l‘amortissement dégressif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15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317725" y="366526"/>
            <a:ext cx="73365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Tableau d'amortissement dégressif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" y="1264869"/>
            <a:ext cx="12192000" cy="10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00" u="sng" dirty="0">
                <a:solidFill>
                  <a:srgbClr val="000066"/>
                </a:solidFill>
              </a:rPr>
              <a:t>Exemple</a:t>
            </a:r>
          </a:p>
          <a:p>
            <a:endParaRPr lang="fr-FR" altLang="fr-FR" sz="2000" u="sng" dirty="0">
              <a:solidFill>
                <a:srgbClr val="000066"/>
              </a:solidFill>
            </a:endParaRPr>
          </a:p>
          <a:p>
            <a:r>
              <a:rPr lang="fr-FR" altLang="fr-FR" sz="2057" dirty="0">
                <a:solidFill>
                  <a:srgbClr val="000066"/>
                </a:solidFill>
              </a:rPr>
              <a:t>Amortissement d'un véhicule d'une valeur de 146 000 € HT sur 5 ans, acheté le 13 mars 20NN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1034"/>
              </p:ext>
            </p:extLst>
          </p:nvPr>
        </p:nvGraphicFramePr>
        <p:xfrm>
          <a:off x="1230922" y="2702280"/>
          <a:ext cx="959434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24">
                  <a:extLst>
                    <a:ext uri="{9D8B030D-6E8A-4147-A177-3AD203B41FA5}">
                      <a16:colId xmlns:a16="http://schemas.microsoft.com/office/drawing/2014/main" val="847622860"/>
                    </a:ext>
                  </a:extLst>
                </a:gridCol>
                <a:gridCol w="1416056">
                  <a:extLst>
                    <a:ext uri="{9D8B030D-6E8A-4147-A177-3AD203B41FA5}">
                      <a16:colId xmlns:a16="http://schemas.microsoft.com/office/drawing/2014/main" val="2987115510"/>
                    </a:ext>
                  </a:extLst>
                </a:gridCol>
                <a:gridCol w="2271993">
                  <a:extLst>
                    <a:ext uri="{9D8B030D-6E8A-4147-A177-3AD203B41FA5}">
                      <a16:colId xmlns:a16="http://schemas.microsoft.com/office/drawing/2014/main" val="1070818078"/>
                    </a:ext>
                  </a:extLst>
                </a:gridCol>
                <a:gridCol w="1284642">
                  <a:extLst>
                    <a:ext uri="{9D8B030D-6E8A-4147-A177-3AD203B41FA5}">
                      <a16:colId xmlns:a16="http://schemas.microsoft.com/office/drawing/2014/main" val="3609593406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322532212"/>
                    </a:ext>
                  </a:extLst>
                </a:gridCol>
                <a:gridCol w="1755330">
                  <a:extLst>
                    <a:ext uri="{9D8B030D-6E8A-4147-A177-3AD203B41FA5}">
                      <a16:colId xmlns:a16="http://schemas.microsoft.com/office/drawing/2014/main" val="140468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EXERCICE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ANNUITES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CUMUL DES ANNUITES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 NETTE COMPTABLE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146</a:t>
                      </a:r>
                      <a:r>
                        <a:rPr lang="fr-FR" baseline="0" dirty="0"/>
                        <a:t> 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146 000 * 35%*10/12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42 583,00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42 583,00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103 417,00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103 417,00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103 417,00 * 35%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36 195,00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78 778,00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67222,83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95533"/>
                  </a:ext>
                </a:extLst>
              </a:tr>
              <a:tr h="1483360">
                <a:tc gridSpan="6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Compléter le document en calculant les autres années*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38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4330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028" y="365785"/>
            <a:ext cx="2464124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2800" b="1" dirty="0">
                <a:solidFill>
                  <a:srgbClr val="000066"/>
                </a:solidFill>
              </a:rPr>
              <a:t>DEFINITIONS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20436" y="1641867"/>
            <a:ext cx="10931237" cy="104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2200" b="1" dirty="0">
                <a:solidFill>
                  <a:srgbClr val="000066"/>
                </a:solidFill>
              </a:rPr>
              <a:t>L’amortissement, c'est le constat de la perte de valeur d’un élément de l’actif en fonction du temps, de son utilisation ou de son obsolescence.*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3993695" y="2640801"/>
            <a:ext cx="727983" cy="685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7519863" y="2582954"/>
            <a:ext cx="666812" cy="667673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543"/>
          </a:p>
        </p:txBody>
      </p:sp>
      <p:sp>
        <p:nvSpPr>
          <p:cNvPr id="461830" name="Text Box 6"/>
          <p:cNvSpPr txBox="1">
            <a:spLocks noChangeArrowheads="1"/>
          </p:cNvSpPr>
          <p:nvPr/>
        </p:nvSpPr>
        <p:spPr bwMode="auto">
          <a:xfrm>
            <a:off x="443346" y="3455950"/>
            <a:ext cx="5070764" cy="17883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4609" tIns="47305" rIns="94609" bIns="47305">
            <a:spAutoFit/>
          </a:bodyPr>
          <a:lstStyle>
            <a:lvl1pPr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2450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03313" algn="l" defTabSz="1103313">
              <a:defRPr>
                <a:solidFill>
                  <a:schemeClr val="tx1"/>
                </a:solidFill>
                <a:latin typeface="Arial" charset="0"/>
              </a:defRPr>
            </a:lvl3pPr>
            <a:lvl4pPr marL="1655763" algn="l" defTabSz="1103313">
              <a:defRPr>
                <a:solidFill>
                  <a:schemeClr val="tx1"/>
                </a:solidFill>
                <a:latin typeface="Arial" charset="0"/>
              </a:defRPr>
            </a:lvl4pPr>
            <a:lvl5pPr marL="2208213" algn="l" defTabSz="1103313">
              <a:defRPr>
                <a:solidFill>
                  <a:schemeClr val="tx1"/>
                </a:solidFill>
                <a:latin typeface="Arial" charset="0"/>
              </a:defRPr>
            </a:lvl5pPr>
            <a:lvl6pPr marL="2665413" defTabSz="1103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2613" defTabSz="1103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79813" defTabSz="1103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7013" defTabSz="1103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sz="2200" dirty="0">
                <a:solidFill>
                  <a:srgbClr val="000066"/>
                </a:solidFill>
                <a:latin typeface="Arial" charset="0"/>
              </a:rPr>
              <a:t>Amortissement technique / économique :    </a:t>
            </a:r>
          </a:p>
          <a:p>
            <a:pPr algn="ctr" eaLnBrk="1" hangingPunct="1">
              <a:defRPr/>
            </a:pPr>
            <a:r>
              <a:rPr lang="fr-FR" altLang="fr-FR" sz="2200" dirty="0">
                <a:solidFill>
                  <a:srgbClr val="000066"/>
                </a:solidFill>
                <a:latin typeface="Arial" charset="0"/>
              </a:rPr>
              <a:t>Perte réelle de valeur d'un bien (correspondante à la réalité) au cours d'une période</a:t>
            </a: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6679561" y="3435014"/>
            <a:ext cx="5331649" cy="17883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4609" tIns="47305" rIns="94609" bIns="47305">
            <a:spAutoFit/>
          </a:bodyPr>
          <a:lstStyle>
            <a:lvl1pPr marL="552450" indent="-552450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3313" indent="-550863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55763" indent="-552450" algn="l" defTabSz="1103313">
              <a:defRPr>
                <a:solidFill>
                  <a:schemeClr val="tx1"/>
                </a:solidFill>
                <a:latin typeface="Arial" charset="0"/>
              </a:defRPr>
            </a:lvl3pPr>
            <a:lvl4pPr marL="2208213" indent="-552450" algn="l" defTabSz="1103313">
              <a:defRPr>
                <a:solidFill>
                  <a:schemeClr val="tx1"/>
                </a:solidFill>
                <a:latin typeface="Arial" charset="0"/>
              </a:defRPr>
            </a:lvl4pPr>
            <a:lvl5pPr marL="2759075" indent="-550863" algn="l" defTabSz="1103313">
              <a:defRPr>
                <a:solidFill>
                  <a:schemeClr val="tx1"/>
                </a:solidFill>
                <a:latin typeface="Arial" charset="0"/>
              </a:defRPr>
            </a:lvl5pPr>
            <a:lvl6pPr marL="3216275" indent="-550863" defTabSz="1103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73475" indent="-550863" defTabSz="1103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130675" indent="-550863" defTabSz="1103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87875" indent="-550863" defTabSz="1103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sz="2200" dirty="0">
                <a:solidFill>
                  <a:srgbClr val="000066"/>
                </a:solidFill>
                <a:latin typeface="Arial" charset="0"/>
              </a:rPr>
              <a:t>Amortissement fiscal :</a:t>
            </a:r>
          </a:p>
          <a:p>
            <a:pPr algn="ctr" eaLnBrk="1" hangingPunct="1">
              <a:defRPr/>
            </a:pPr>
            <a:r>
              <a:rPr lang="fr-FR" altLang="fr-FR" sz="2200" dirty="0">
                <a:solidFill>
                  <a:srgbClr val="000066"/>
                </a:solidFill>
                <a:latin typeface="Arial" charset="0"/>
              </a:rPr>
              <a:t>Constatation de la perte de valeur se fait selon des méthodes réglementées :</a:t>
            </a:r>
          </a:p>
          <a:p>
            <a:pPr algn="ctr" eaLnBrk="1" hangingPunct="1">
              <a:buFont typeface="Arial" panose="020B0604020202020204" pitchFamily="34" charset="0"/>
              <a:buChar char="•"/>
              <a:defRPr/>
            </a:pPr>
            <a:r>
              <a:rPr lang="fr-FR" altLang="fr-FR" sz="2200" dirty="0">
                <a:solidFill>
                  <a:srgbClr val="000066"/>
                </a:solidFill>
                <a:latin typeface="Arial" charset="0"/>
              </a:rPr>
              <a:t>Méthode linéaire</a:t>
            </a:r>
          </a:p>
          <a:p>
            <a:pPr algn="ctr" eaLnBrk="1" hangingPunct="1">
              <a:buFont typeface="Arial" panose="020B0604020202020204" pitchFamily="34" charset="0"/>
              <a:buChar char="•"/>
              <a:defRPr/>
            </a:pPr>
            <a:r>
              <a:rPr lang="fr-FR" altLang="fr-FR" sz="2200" dirty="0">
                <a:solidFill>
                  <a:srgbClr val="000066"/>
                </a:solidFill>
                <a:latin typeface="Arial" charset="0"/>
              </a:rPr>
              <a:t>Méthode dégressive**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317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317725" y="366526"/>
            <a:ext cx="73365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Corrigé : Tableau d'amortissement dégressif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" y="1264869"/>
            <a:ext cx="12192000" cy="10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00" u="sng" dirty="0">
                <a:solidFill>
                  <a:srgbClr val="000066"/>
                </a:solidFill>
              </a:rPr>
              <a:t>Exemple</a:t>
            </a:r>
          </a:p>
          <a:p>
            <a:endParaRPr lang="fr-FR" altLang="fr-FR" sz="2000" u="sng" dirty="0">
              <a:solidFill>
                <a:srgbClr val="000066"/>
              </a:solidFill>
            </a:endParaRPr>
          </a:p>
          <a:p>
            <a:r>
              <a:rPr lang="fr-FR" altLang="fr-FR" sz="2057" dirty="0">
                <a:solidFill>
                  <a:srgbClr val="000066"/>
                </a:solidFill>
              </a:rPr>
              <a:t>Amortissement d'un véhicule d'une valeur de 146 000 € HT sur 5 ans, acheté le 13 mars 20NN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54065"/>
              </p:ext>
            </p:extLst>
          </p:nvPr>
        </p:nvGraphicFramePr>
        <p:xfrm>
          <a:off x="1230922" y="2702280"/>
          <a:ext cx="959434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24">
                  <a:extLst>
                    <a:ext uri="{9D8B030D-6E8A-4147-A177-3AD203B41FA5}">
                      <a16:colId xmlns:a16="http://schemas.microsoft.com/office/drawing/2014/main" val="847622860"/>
                    </a:ext>
                  </a:extLst>
                </a:gridCol>
                <a:gridCol w="1416056">
                  <a:extLst>
                    <a:ext uri="{9D8B030D-6E8A-4147-A177-3AD203B41FA5}">
                      <a16:colId xmlns:a16="http://schemas.microsoft.com/office/drawing/2014/main" val="2987115510"/>
                    </a:ext>
                  </a:extLst>
                </a:gridCol>
                <a:gridCol w="2271993">
                  <a:extLst>
                    <a:ext uri="{9D8B030D-6E8A-4147-A177-3AD203B41FA5}">
                      <a16:colId xmlns:a16="http://schemas.microsoft.com/office/drawing/2014/main" val="1070818078"/>
                    </a:ext>
                  </a:extLst>
                </a:gridCol>
                <a:gridCol w="1284642">
                  <a:extLst>
                    <a:ext uri="{9D8B030D-6E8A-4147-A177-3AD203B41FA5}">
                      <a16:colId xmlns:a16="http://schemas.microsoft.com/office/drawing/2014/main" val="3609593406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322532212"/>
                    </a:ext>
                  </a:extLst>
                </a:gridCol>
                <a:gridCol w="1755330">
                  <a:extLst>
                    <a:ext uri="{9D8B030D-6E8A-4147-A177-3AD203B41FA5}">
                      <a16:colId xmlns:a16="http://schemas.microsoft.com/office/drawing/2014/main" val="140468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EXERCICE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ANNUITES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CUMUL DES ANNUITES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 NETTE COMPTABLE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146</a:t>
                      </a:r>
                      <a:r>
                        <a:rPr lang="fr-FR" baseline="0" dirty="0"/>
                        <a:t> 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146 000 * 35%*10/12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42 583,00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42 583,00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103 417,00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103 417,00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103 417,00 * 35%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36 195,00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78 778,00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67222,83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67 222,00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67 222 *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23527,00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102 305,00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43 695,00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43 695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43</a:t>
                      </a:r>
                      <a:r>
                        <a:rPr lang="fr-FR" baseline="0" dirty="0"/>
                        <a:t> </a:t>
                      </a:r>
                      <a:r>
                        <a:rPr lang="fr-FR" dirty="0"/>
                        <a:t>695 *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21 848,00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124 153,00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21 847,00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2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43 695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43 695 *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21 847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146 000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93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 exercices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4 ans et 10 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319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5887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0" y="1068792"/>
            <a:ext cx="1219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>
              <a:lnSpc>
                <a:spcPct val="150000"/>
              </a:lnSpc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pPr algn="just"/>
            <a:r>
              <a:rPr lang="fr-FR" altLang="fr-FR" u="sng" dirty="0"/>
              <a:t>Rappel*</a:t>
            </a:r>
            <a:r>
              <a:rPr lang="fr-FR" altLang="fr-FR" dirty="0"/>
              <a:t> : </a:t>
            </a:r>
          </a:p>
          <a:p>
            <a:pPr algn="just"/>
            <a:r>
              <a:rPr lang="fr-FR" altLang="fr-FR" dirty="0"/>
              <a:t>Possibilité à tout moment de revenir à l'amortissement linéaire pour la durée d'amortissement restante. Il faut donc comparer, chaque année, le taux dégressif</a:t>
            </a:r>
            <a:br>
              <a:rPr lang="fr-FR" altLang="fr-FR" dirty="0"/>
            </a:br>
            <a:r>
              <a:rPr lang="fr-FR" altLang="fr-FR" dirty="0"/>
              <a:t>qui s'applique et ce que serait le taux linéaire à appliquer</a:t>
            </a: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0" y="3118255"/>
            <a:ext cx="121920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00" u="sng" dirty="0">
                <a:solidFill>
                  <a:srgbClr val="000066"/>
                </a:solidFill>
              </a:rPr>
              <a:t>Dans l'exemple </a:t>
            </a:r>
            <a:r>
              <a:rPr lang="fr-FR" altLang="fr-FR" sz="2000" dirty="0">
                <a:solidFill>
                  <a:srgbClr val="000066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rgbClr val="000066"/>
                </a:solidFill>
              </a:rPr>
              <a:t>Le taux dégressif appliqué est 35%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rgbClr val="000066"/>
                </a:solidFill>
              </a:rPr>
              <a:t>En année 20NN+2, il reste 3 années d'amortissement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rgbClr val="000066"/>
                </a:solidFill>
              </a:rPr>
              <a:t>Le taux linéaire serait donc 100 / 3 soit 33,33%</a:t>
            </a:r>
          </a:p>
        </p:txBody>
      </p:sp>
      <p:sp>
        <p:nvSpPr>
          <p:cNvPr id="8" name="Rectangle 1782"/>
          <p:cNvSpPr>
            <a:spLocks noChangeArrowheads="1"/>
          </p:cNvSpPr>
          <p:nvPr/>
        </p:nvSpPr>
        <p:spPr bwMode="auto">
          <a:xfrm>
            <a:off x="1773381" y="285016"/>
            <a:ext cx="9356581" cy="78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Explication du calcul de la dotation </a:t>
            </a:r>
          </a:p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annuelle de l‘amortissement dégressif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754" y="5244073"/>
            <a:ext cx="11478491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Il est préférable de conserver le taux dégressif pour l'année 20NN+2. Mais ce ne sera plus le cas pour l'année 20NN+3 car le taux linéaire sera de 100 / 2 soit 50%, donc plus avantageux que le taux dégressif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62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31132" y="1617881"/>
            <a:ext cx="9076837" cy="286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dirty="0"/>
              <a:t> </a:t>
            </a:r>
            <a:r>
              <a:rPr lang="fr-FR" altLang="fr-FR" sz="2000" b="1" dirty="0">
                <a:solidFill>
                  <a:srgbClr val="000066"/>
                </a:solidFill>
              </a:rPr>
              <a:t>Une entreprise achète un véhicule le 2 Mai 20NN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Le prix d'achat hors taxe de ce véhicule est de 80.000 €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La durée de l'amortissement est fixée à 5 ans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Le chef d'entreprise opte pour le système dégressif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1) Calculez le taux d’amortissement dégressif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2) Etablissez le tableau d’amortissement dégressif correspondant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345944" y="510112"/>
            <a:ext cx="6247211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 Exercice amortissement dégressif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47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555" y="905704"/>
            <a:ext cx="8244567" cy="50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Taux dégressif = (100/5) X 1,75 = 35 %</a:t>
            </a:r>
          </a:p>
        </p:txBody>
      </p:sp>
      <p:graphicFrame>
        <p:nvGraphicFramePr>
          <p:cNvPr id="46804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70302"/>
              </p:ext>
            </p:extLst>
          </p:nvPr>
        </p:nvGraphicFramePr>
        <p:xfrm>
          <a:off x="1466850" y="1971347"/>
          <a:ext cx="9214757" cy="2745240"/>
        </p:xfrm>
        <a:graphic>
          <a:graphicData uri="http://schemas.openxmlformats.org/drawingml/2006/table">
            <a:tbl>
              <a:tblPr/>
              <a:tblGrid>
                <a:gridCol w="97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29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Exercices</a:t>
                      </a:r>
                    </a:p>
                  </a:txBody>
                  <a:tcPr marL="94609" marR="94609" marT="47269" marB="472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Taux linéaire</a:t>
                      </a:r>
                    </a:p>
                  </a:txBody>
                  <a:tcPr marL="94609" marR="94609" marT="47269" marB="47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Taux dégressif</a:t>
                      </a:r>
                    </a:p>
                  </a:txBody>
                  <a:tcPr marL="94609" marR="94609" marT="47269" marB="47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Calcul Amortissement</a:t>
                      </a:r>
                    </a:p>
                  </a:txBody>
                  <a:tcPr marL="94609" marR="94609" marT="47269" marB="47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Amortissement</a:t>
                      </a:r>
                    </a:p>
                  </a:txBody>
                  <a:tcPr marL="94609" marR="94609" marT="47269" marB="47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Cumul de l’amortissement</a:t>
                      </a:r>
                    </a:p>
                  </a:txBody>
                  <a:tcPr marL="94609" marR="94609" marT="47269" marB="47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VNC</a:t>
                      </a:r>
                    </a:p>
                  </a:txBody>
                  <a:tcPr marL="94609" marR="94609" marT="47269" marB="472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100 = 20 %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 5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35 %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80.000 x 35 % x 8 </a:t>
                      </a: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18.667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18.667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61.333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20NN+1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100 = 25 %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 4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35 %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61.333 x 35 % 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21.467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40.134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39.866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20NN+2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100 = 33,1/3 %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 3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35 %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39.866 x 35 %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13.953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54.087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25.913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20NN+3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100 = 50 % </a:t>
                      </a: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**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 2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35 %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25.913 x 50 %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12.957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67.044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12.956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20NN+4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100 = 100 %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 1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35 %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12.956 x 100 %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12.956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80.000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50" name="Line 62"/>
          <p:cNvSpPr>
            <a:spLocks noChangeShapeType="1"/>
          </p:cNvSpPr>
          <p:nvPr/>
        </p:nvSpPr>
        <p:spPr bwMode="auto">
          <a:xfrm>
            <a:off x="5211536" y="2676092"/>
            <a:ext cx="12123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>
            <a:off x="2521404" y="2676092"/>
            <a:ext cx="2245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2533337" y="3169298"/>
            <a:ext cx="2245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>
            <a:off x="2552701" y="3608076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2564633" y="4046121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55" name="Line 67"/>
          <p:cNvSpPr>
            <a:spLocks noChangeShapeType="1"/>
          </p:cNvSpPr>
          <p:nvPr/>
        </p:nvSpPr>
        <p:spPr bwMode="auto">
          <a:xfrm>
            <a:off x="2544536" y="4503008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850079" y="403234"/>
            <a:ext cx="7243948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 corrigé amortissement dégressif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74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734777" y="638564"/>
            <a:ext cx="826124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Activité : Tableau d'amortissement dégressif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98643" y="1371705"/>
            <a:ext cx="9000162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57" b="1" dirty="0">
                <a:solidFill>
                  <a:srgbClr val="000066"/>
                </a:solidFill>
                <a:latin typeface="Arial" panose="020B0604020202020204" pitchFamily="34" charset="0"/>
              </a:rPr>
              <a:t>A partir de ce tableau, complétez les montants manquants : * 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06962"/>
              </p:ext>
            </p:extLst>
          </p:nvPr>
        </p:nvGraphicFramePr>
        <p:xfrm>
          <a:off x="2682318" y="2237918"/>
          <a:ext cx="636616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887">
                  <a:extLst>
                    <a:ext uri="{9D8B030D-6E8A-4147-A177-3AD203B41FA5}">
                      <a16:colId xmlns:a16="http://schemas.microsoft.com/office/drawing/2014/main" val="1825365612"/>
                    </a:ext>
                  </a:extLst>
                </a:gridCol>
                <a:gridCol w="2361278">
                  <a:extLst>
                    <a:ext uri="{9D8B030D-6E8A-4147-A177-3AD203B41FA5}">
                      <a16:colId xmlns:a16="http://schemas.microsoft.com/office/drawing/2014/main" val="70540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RUBRIQUES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0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Durée de l’amortissement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…. années et ….mois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 nette comptable fin 20NN+1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39 866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0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Annuité 20NN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7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Cumul des annuités fin 20NN+3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67 044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87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Cumul des annuités fin 20NN+2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74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Valeur de base année 20NN+3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25 913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9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Valeur de base année 20NN+2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78493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023395" y="5174035"/>
            <a:ext cx="6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87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734777" y="638564"/>
            <a:ext cx="826124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Activité : Tableau d'amortissement dégressif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232780" y="1371705"/>
            <a:ext cx="1265239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57" b="1" dirty="0">
                <a:solidFill>
                  <a:srgbClr val="000066"/>
                </a:solidFill>
                <a:latin typeface="Arial" panose="020B0604020202020204" pitchFamily="34" charset="0"/>
              </a:rPr>
              <a:t>Corrigé 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40294"/>
              </p:ext>
            </p:extLst>
          </p:nvPr>
        </p:nvGraphicFramePr>
        <p:xfrm>
          <a:off x="2682318" y="2237918"/>
          <a:ext cx="636616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887">
                  <a:extLst>
                    <a:ext uri="{9D8B030D-6E8A-4147-A177-3AD203B41FA5}">
                      <a16:colId xmlns:a16="http://schemas.microsoft.com/office/drawing/2014/main" val="1825365612"/>
                    </a:ext>
                  </a:extLst>
                </a:gridCol>
                <a:gridCol w="2361278">
                  <a:extLst>
                    <a:ext uri="{9D8B030D-6E8A-4147-A177-3AD203B41FA5}">
                      <a16:colId xmlns:a16="http://schemas.microsoft.com/office/drawing/2014/main" val="70540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RUBRIQUES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0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Durée de l’amortissement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fr-FR" dirty="0"/>
                        <a:t> années et 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8</a:t>
                      </a:r>
                      <a:r>
                        <a:rPr lang="fr-FR" dirty="0"/>
                        <a:t> mois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 nette comptable fin 20NN+1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39 866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0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Annuité 20NN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18 667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7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Cumul des annuités fin 20NN+3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67 044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87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Cumul des annuités fin 20NN+2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54 087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74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Valeur de base année 20NN+3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25 913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9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Valeur de base année 20NN+2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39 866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7849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53190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6978" y="1553442"/>
            <a:ext cx="11970326" cy="378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SzTx/>
              <a:buNone/>
            </a:pPr>
            <a:r>
              <a:rPr lang="fr-FR" altLang="fr-FR" sz="2400" b="1" dirty="0">
                <a:solidFill>
                  <a:srgbClr val="000066"/>
                </a:solidFill>
              </a:rPr>
              <a:t>L'administration fiscale permet aux entreprises, dans le but de les inciter à investir, d'amortir à des taux supérieurs à la réalité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SzTx/>
            </a:pPr>
            <a:endParaRPr lang="fr-FR" altLang="fr-FR" sz="2400" b="1" dirty="0">
              <a:solidFill>
                <a:srgbClr val="000066"/>
              </a:solidFill>
            </a:endParaRPr>
          </a:p>
          <a:p>
            <a:pPr>
              <a:lnSpc>
                <a:spcPct val="200000"/>
              </a:lnSpc>
              <a:spcBef>
                <a:spcPct val="0"/>
              </a:spcBef>
              <a:buSzTx/>
              <a:buNone/>
            </a:pPr>
            <a:r>
              <a:rPr lang="fr-FR" altLang="fr-FR" sz="2400" b="1" u="sng" dirty="0">
                <a:solidFill>
                  <a:srgbClr val="000066"/>
                </a:solidFill>
              </a:rPr>
              <a:t>Exemple</a:t>
            </a:r>
            <a:r>
              <a:rPr lang="fr-FR" altLang="fr-FR" sz="2400" b="1" dirty="0">
                <a:solidFill>
                  <a:srgbClr val="000066"/>
                </a:solidFill>
              </a:rPr>
              <a:t> : une entreprise peut amortir un bien suivant le système dégressif alors que l'amortissement économiquement justifié serait l'amortissement linéaire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88898" y="287491"/>
            <a:ext cx="5006487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Amortissement dérogatoire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064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50716" y="583315"/>
            <a:ext cx="11942618" cy="286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1628" dirty="0"/>
              <a:t> </a:t>
            </a:r>
            <a:r>
              <a:rPr lang="fr-FR" altLang="fr-FR" sz="2000" b="1" dirty="0">
                <a:solidFill>
                  <a:srgbClr val="000066"/>
                </a:solidFill>
              </a:rPr>
              <a:t>Une entreprise achète un véhicule le 2 Mai 20NN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Le prix d'achat hors taxe de ce véhicule est de 80.000 €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Ce véhicule sera mis en service le 16 Mai 20NN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La durée de l'amortissement est fixée à 5 ans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L'amortissement économique est l'amortissement linéaire, mais par le biais de l'amortissement dérogatoire, l'entreprise opte pour le système fiscal dégressif *</a:t>
            </a:r>
          </a:p>
        </p:txBody>
      </p:sp>
      <p:graphicFrame>
        <p:nvGraphicFramePr>
          <p:cNvPr id="47006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78977"/>
              </p:ext>
            </p:extLst>
          </p:nvPr>
        </p:nvGraphicFramePr>
        <p:xfrm>
          <a:off x="216611" y="3335481"/>
          <a:ext cx="11526715" cy="2613144"/>
        </p:xfrm>
        <a:graphic>
          <a:graphicData uri="http://schemas.openxmlformats.org/drawingml/2006/table">
            <a:tbl>
              <a:tblPr/>
              <a:tblGrid>
                <a:gridCol w="21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3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6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Exercices</a:t>
                      </a:r>
                    </a:p>
                  </a:txBody>
                  <a:tcPr marL="94609" marR="94609" marT="47316" marB="473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Annuité Amortissement dégressif</a:t>
                      </a:r>
                    </a:p>
                  </a:txBody>
                  <a:tcPr marL="94609" marR="9460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Annuité Amortissement linéaire</a:t>
                      </a:r>
                    </a:p>
                  </a:txBody>
                  <a:tcPr marL="94609" marR="9460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Annuité Amortissement dérogatoire</a:t>
                      </a:r>
                    </a:p>
                  </a:txBody>
                  <a:tcPr marL="94609" marR="9460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3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18.667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10.000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8.667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20NN+1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20NN+2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20NN+3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20NN+4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20NN+5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74441" y="97770"/>
            <a:ext cx="6623917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 Exemple amortissement dérogatoire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058350" y="3956537"/>
            <a:ext cx="428050" cy="376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7835350" y="3979166"/>
            <a:ext cx="300732" cy="353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707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06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69814"/>
              </p:ext>
            </p:extLst>
          </p:nvPr>
        </p:nvGraphicFramePr>
        <p:xfrm>
          <a:off x="351692" y="2134226"/>
          <a:ext cx="11526715" cy="2613144"/>
        </p:xfrm>
        <a:graphic>
          <a:graphicData uri="http://schemas.openxmlformats.org/drawingml/2006/table">
            <a:tbl>
              <a:tblPr/>
              <a:tblGrid>
                <a:gridCol w="21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3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5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Exercices</a:t>
                      </a:r>
                    </a:p>
                  </a:txBody>
                  <a:tcPr marL="94609" marR="94609" marT="47316" marB="473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Annuité Amortissement dégressif</a:t>
                      </a:r>
                    </a:p>
                  </a:txBody>
                  <a:tcPr marL="94609" marR="9460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Annuité Amortissement linéaire</a:t>
                      </a:r>
                    </a:p>
                  </a:txBody>
                  <a:tcPr marL="94609" marR="9460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Annuité Amortissement dérogatoire</a:t>
                      </a:r>
                    </a:p>
                  </a:txBody>
                  <a:tcPr marL="94609" marR="9460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3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18.667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10.000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8.667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20NN+1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21.647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16.000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5.647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20NN+2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13.953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16.000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- 2.047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20NN+3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12.957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16.000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- 3.043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20NN+4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12.956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16.000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- 3.044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20NN+5</a:t>
                      </a:r>
                    </a:p>
                  </a:txBody>
                  <a:tcPr marL="94609" marR="94609" marT="47316" marB="473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6.000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- 6.000</a:t>
                      </a:r>
                    </a:p>
                  </a:txBody>
                  <a:tcPr marL="94609" marR="94609" marT="47316" marB="473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67" y="846526"/>
            <a:ext cx="6303317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 Corrigé amortissement dérogatoire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9757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49382" y="1717752"/>
            <a:ext cx="11942618" cy="33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1628" dirty="0"/>
              <a:t> </a:t>
            </a:r>
            <a:r>
              <a:rPr lang="fr-FR" altLang="fr-FR" sz="2000" b="1" dirty="0">
                <a:solidFill>
                  <a:srgbClr val="000066"/>
                </a:solidFill>
              </a:rPr>
              <a:t>L’annuité d’amortissement dégressif est l’amortissement fiscal, mais n’apparaît pas en comptabilité.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L’annuité d’amortissement économique (ici linéaire) est celui qui est comptabilisé en charges d’exploitation.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La différence est l’annuité d’amortissement dérogatoire. Si elle est positive, c’est une dotation exceptionnelle (exercices 20NN et 20NN+1); si elle est négative, (exercices 20NN+2 et suivants), c’est une reprise exceptionnelle.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48862" y="460781"/>
            <a:ext cx="7106420" cy="95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 Exemple amortissement dérogatoire</a:t>
            </a:r>
          </a:p>
          <a:p>
            <a:r>
              <a:rPr lang="fr-FR" altLang="fr-FR" dirty="0"/>
              <a:t>Conséquences sur le compte de résultat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87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18064" y="261256"/>
            <a:ext cx="6195333" cy="7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endParaRPr lang="fr-FR" altLang="fr-FR" sz="25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5207732" y="519643"/>
            <a:ext cx="1607127" cy="43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263236" y="1259372"/>
            <a:ext cx="115131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Amortissement = perte de valeur d'un bien due au temps et à son utilisation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263236" y="2354157"/>
            <a:ext cx="11665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Montant à amortir limité au coût d'achat HT du bien 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282966" y="3265589"/>
            <a:ext cx="116655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Durées d'amortissement limitées aux usages de la profession* 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Véhicule neuf :			3 à 4 ans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Véhicule d'occasion :		2 à 3 ans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Construction :			20 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840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49382" y="1717752"/>
            <a:ext cx="11942618" cy="194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1628" dirty="0"/>
              <a:t> </a:t>
            </a:r>
            <a:r>
              <a:rPr lang="fr-FR" altLang="fr-FR" sz="2000" b="1" dirty="0">
                <a:solidFill>
                  <a:srgbClr val="000066"/>
                </a:solidFill>
              </a:rPr>
              <a:t>L’amortissement dégressif est l’amortissement fiscal, mais n’apparaît pas en comptabilité.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L’amortissement économique (ici linéaire) est celui cumulé en diminution de l’actif immobilisé.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Le cumul de l’amortissement dérogatoire apparaît en capitaux propres au passif dans les provisions réglementées.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48862" y="460781"/>
            <a:ext cx="6566209" cy="95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dirty="0"/>
              <a:t> Exemple amortissement dérogatoire</a:t>
            </a:r>
          </a:p>
          <a:p>
            <a:pPr algn="ctr"/>
            <a:r>
              <a:rPr lang="fr-FR" altLang="fr-FR" dirty="0"/>
              <a:t>Conséquences sur le bilan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52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0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41716"/>
              </p:ext>
            </p:extLst>
          </p:nvPr>
        </p:nvGraphicFramePr>
        <p:xfrm>
          <a:off x="2195206" y="926758"/>
          <a:ext cx="9636578" cy="1298252"/>
        </p:xfrm>
        <a:graphic>
          <a:graphicData uri="http://schemas.openxmlformats.org/drawingml/2006/table">
            <a:tbl>
              <a:tblPr/>
              <a:tblGrid>
                <a:gridCol w="481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amortissements : 10.000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exceptionnelles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amortissements dérogatoires : 8.667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2129274" y="600787"/>
            <a:ext cx="5149090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000066"/>
                </a:solidFill>
                <a:latin typeface="Trebuchet MS" panose="020B0603020202020204" pitchFamily="34" charset="0"/>
              </a:rPr>
              <a:t>COMPTE DE RESULTAT DU 01/01/20NN au 31/12/20NN</a:t>
            </a:r>
          </a:p>
        </p:txBody>
      </p:sp>
      <p:graphicFrame>
        <p:nvGraphicFramePr>
          <p:cNvPr id="473104" name="Group 16"/>
          <p:cNvGraphicFramePr>
            <a:graphicFrameLocks noGrp="1"/>
          </p:cNvGraphicFramePr>
          <p:nvPr/>
        </p:nvGraphicFramePr>
        <p:xfrm>
          <a:off x="2195206" y="4049981"/>
          <a:ext cx="9636578" cy="1186783"/>
        </p:xfrm>
        <a:graphic>
          <a:graphicData uri="http://schemas.openxmlformats.org/drawingml/2006/table">
            <a:tbl>
              <a:tblPr/>
              <a:tblGrid>
                <a:gridCol w="481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amortissements : 16.000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exceptionnelles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amortissements dérogatoires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 exceptionnels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Reprises sur amortissements dérogatoires  : 2 047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33" name="Text Box 27"/>
          <p:cNvSpPr txBox="1">
            <a:spLocks noChangeArrowheads="1"/>
          </p:cNvSpPr>
          <p:nvPr/>
        </p:nvSpPr>
        <p:spPr bwMode="auto">
          <a:xfrm>
            <a:off x="2087710" y="3720316"/>
            <a:ext cx="5641212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000066"/>
                </a:solidFill>
                <a:latin typeface="Trebuchet MS" panose="020B0603020202020204" pitchFamily="34" charset="0"/>
              </a:rPr>
              <a:t>COMPTE DE RESULTAT DU  01/01/20NN+2 au 31/12/20NN+2</a:t>
            </a:r>
          </a:p>
        </p:txBody>
      </p:sp>
      <p:graphicFrame>
        <p:nvGraphicFramePr>
          <p:cNvPr id="47311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68999"/>
              </p:ext>
            </p:extLst>
          </p:nvPr>
        </p:nvGraphicFramePr>
        <p:xfrm>
          <a:off x="2195206" y="2519916"/>
          <a:ext cx="9636578" cy="1021180"/>
        </p:xfrm>
        <a:graphic>
          <a:graphicData uri="http://schemas.openxmlformats.org/drawingml/2006/table">
            <a:tbl>
              <a:tblPr/>
              <a:tblGrid>
                <a:gridCol w="192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9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BRUT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AMORTISSEMENT DEPRECIATION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NET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PASSIF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 immobilisé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Matériel de transport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80.000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10.000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70.000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Capitaux propres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Provisions réglementées : 8.667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54" name="Text Box 48"/>
          <p:cNvSpPr txBox="1">
            <a:spLocks noChangeArrowheads="1"/>
          </p:cNvSpPr>
          <p:nvPr/>
        </p:nvSpPr>
        <p:spPr bwMode="auto">
          <a:xfrm>
            <a:off x="2133209" y="2211264"/>
            <a:ext cx="2222456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C00000"/>
                </a:solidFill>
                <a:latin typeface="Trebuchet MS" panose="020B0603020202020204" pitchFamily="34" charset="0"/>
              </a:rPr>
              <a:t>BILAN AU 31/12/20NN</a:t>
            </a:r>
          </a:p>
        </p:txBody>
      </p:sp>
      <p:graphicFrame>
        <p:nvGraphicFramePr>
          <p:cNvPr id="4731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89002"/>
              </p:ext>
            </p:extLst>
          </p:nvPr>
        </p:nvGraphicFramePr>
        <p:xfrm>
          <a:off x="2195206" y="5522275"/>
          <a:ext cx="9636578" cy="904920"/>
        </p:xfrm>
        <a:graphic>
          <a:graphicData uri="http://schemas.openxmlformats.org/drawingml/2006/table">
            <a:tbl>
              <a:tblPr/>
              <a:tblGrid>
                <a:gridCol w="192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9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BRUT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AMORTISSEMENT DEPRECIATION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NET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PASSIF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 immobilisé</a:t>
                      </a:r>
                      <a:endParaRPr kumimoji="0" lang="fr-FR" alt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Matériel de transport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80.000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42.000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38.000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Capitaux propres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Provisions réglementées      12.087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75" name="Text Box 69"/>
          <p:cNvSpPr txBox="1">
            <a:spLocks noChangeArrowheads="1"/>
          </p:cNvSpPr>
          <p:nvPr/>
        </p:nvSpPr>
        <p:spPr bwMode="auto">
          <a:xfrm>
            <a:off x="2129274" y="5230095"/>
            <a:ext cx="2475730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fr-FR" altLang="fr-FR" sz="1600" i="1" dirty="0">
                <a:solidFill>
                  <a:srgbClr val="C00000"/>
                </a:solidFill>
                <a:latin typeface="Trebuchet MS" panose="020B0603020202020204" pitchFamily="34" charset="0"/>
              </a:rPr>
              <a:t>BILAN AU  31/12/200N+2</a:t>
            </a:r>
          </a:p>
        </p:txBody>
      </p:sp>
      <p:sp>
        <p:nvSpPr>
          <p:cNvPr id="17477" name="Rectangle 7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08075" y="229362"/>
            <a:ext cx="3733702" cy="42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/>
          <a:p>
            <a:pPr defTabSz="1103313"/>
            <a:r>
              <a:rPr lang="fr-FR" altLang="fr-FR" sz="2400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+mn-cs"/>
              </a:rPr>
              <a:t>Exemple amortissement</a:t>
            </a:r>
          </a:p>
        </p:txBody>
      </p:sp>
      <p:sp>
        <p:nvSpPr>
          <p:cNvPr id="17480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92791" y="6533038"/>
            <a:ext cx="261257" cy="261257"/>
          </a:xfrm>
          <a:prstGeom prst="actionButtonBeginning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15" name="Accolade ouvrante 14"/>
          <p:cNvSpPr/>
          <p:nvPr/>
        </p:nvSpPr>
        <p:spPr>
          <a:xfrm>
            <a:off x="1676401" y="911386"/>
            <a:ext cx="480580" cy="2632595"/>
          </a:xfrm>
          <a:prstGeom prst="leftBrac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6" name="Accolade ouvrante 15"/>
          <p:cNvSpPr/>
          <p:nvPr/>
        </p:nvSpPr>
        <p:spPr>
          <a:xfrm>
            <a:off x="1676401" y="3695978"/>
            <a:ext cx="480580" cy="2632595"/>
          </a:xfrm>
          <a:prstGeom prst="leftBrac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180107" y="2036619"/>
            <a:ext cx="13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20NN</a:t>
            </a:r>
            <a:endParaRPr lang="fr-FR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417" y="4750665"/>
            <a:ext cx="159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20NN+2</a:t>
            </a:r>
          </a:p>
        </p:txBody>
      </p:sp>
      <p:sp>
        <p:nvSpPr>
          <p:cNvPr id="2" name="Ellipse 1"/>
          <p:cNvSpPr/>
          <p:nvPr/>
        </p:nvSpPr>
        <p:spPr>
          <a:xfrm>
            <a:off x="5442438" y="1151792"/>
            <a:ext cx="1318847" cy="32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Amortissement économique</a:t>
            </a:r>
          </a:p>
        </p:txBody>
      </p:sp>
      <p:cxnSp>
        <p:nvCxnSpPr>
          <p:cNvPr id="4" name="Connecteur droit avec flèche 3"/>
          <p:cNvCxnSpPr>
            <a:stCxn id="2" idx="3"/>
          </p:cNvCxnSpPr>
          <p:nvPr/>
        </p:nvCxnSpPr>
        <p:spPr>
          <a:xfrm flipH="1">
            <a:off x="5187462" y="1429467"/>
            <a:ext cx="448117" cy="16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6101861" y="1510437"/>
            <a:ext cx="298939" cy="173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7587762" y="1763193"/>
            <a:ext cx="1828800" cy="4480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Amortissement dérogatoire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6063636" y="2036619"/>
            <a:ext cx="1524126" cy="6474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4"/>
          </p:cNvCxnSpPr>
          <p:nvPr/>
        </p:nvCxnSpPr>
        <p:spPr>
          <a:xfrm>
            <a:off x="8502162" y="2211264"/>
            <a:ext cx="2734407" cy="11078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5404212" y="4229614"/>
            <a:ext cx="1318847" cy="32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Amortissement économique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4994031" y="4472878"/>
            <a:ext cx="569890" cy="17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6143490" y="4574394"/>
            <a:ext cx="257310" cy="140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7587762" y="4262348"/>
            <a:ext cx="1828800" cy="4480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Amortissement dérogatoire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8423113" y="4711854"/>
            <a:ext cx="1800306" cy="30042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8490985" y="4706961"/>
            <a:ext cx="2567785" cy="14652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2177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628162" y="1059981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714" dirty="0">
                <a:solidFill>
                  <a:srgbClr val="000066"/>
                </a:solidFill>
              </a:rPr>
              <a:t>ESTIMATION D’UNE CHARGE QUASI CERTAINE</a:t>
            </a:r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1696513" y="1711565"/>
            <a:ext cx="2481943" cy="391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Pour dépréciation **</a:t>
            </a: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7556886" y="1696580"/>
            <a:ext cx="3045279" cy="391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Pour</a:t>
            </a:r>
            <a:r>
              <a:rPr lang="fr-FR" altLang="fr-FR" sz="1800" dirty="0"/>
              <a:t> </a:t>
            </a:r>
            <a:r>
              <a:rPr lang="fr-FR" altLang="fr-FR" sz="1800" dirty="0">
                <a:solidFill>
                  <a:srgbClr val="000066"/>
                </a:solidFill>
              </a:rPr>
              <a:t>risques et charges ***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1405122" y="4658350"/>
            <a:ext cx="3135086" cy="1632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>
            <a:lvl1pPr marL="280988" indent="-280988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fr-FR" altLang="fr-FR" sz="1714" dirty="0">
                <a:solidFill>
                  <a:srgbClr val="000066"/>
                </a:solidFill>
                <a:sym typeface="Wingdings" panose="05000000000000000000" pitchFamily="2" charset="2"/>
              </a:rPr>
              <a:t></a:t>
            </a:r>
            <a:r>
              <a:rPr lang="fr-FR" altLang="fr-FR" sz="1714" dirty="0">
                <a:solidFill>
                  <a:srgbClr val="000066"/>
                </a:solidFill>
              </a:rPr>
              <a:t>	Faits déclencheurs passés</a:t>
            </a:r>
          </a:p>
          <a:p>
            <a:pPr>
              <a:lnSpc>
                <a:spcPct val="125000"/>
              </a:lnSpc>
            </a:pPr>
            <a:r>
              <a:rPr lang="fr-FR" altLang="fr-FR" sz="1714" dirty="0">
                <a:solidFill>
                  <a:srgbClr val="000066"/>
                </a:solidFill>
                <a:sym typeface="Wingdings" panose="05000000000000000000" pitchFamily="2" charset="2"/>
              </a:rPr>
              <a:t></a:t>
            </a:r>
            <a:r>
              <a:rPr lang="fr-FR" altLang="fr-FR" sz="1714" dirty="0">
                <a:solidFill>
                  <a:srgbClr val="000066"/>
                </a:solidFill>
              </a:rPr>
              <a:t>	Perte de valeur envisagée</a:t>
            </a:r>
          </a:p>
          <a:p>
            <a:pPr>
              <a:lnSpc>
                <a:spcPct val="125000"/>
              </a:lnSpc>
            </a:pPr>
            <a:r>
              <a:rPr lang="fr-FR" altLang="fr-FR" sz="1714" dirty="0">
                <a:solidFill>
                  <a:srgbClr val="000066"/>
                </a:solidFill>
                <a:sym typeface="Wingdings" panose="05000000000000000000" pitchFamily="2" charset="2"/>
              </a:rPr>
              <a:t></a:t>
            </a:r>
            <a:r>
              <a:rPr lang="fr-FR" altLang="fr-FR" sz="1714" dirty="0">
                <a:solidFill>
                  <a:srgbClr val="000066"/>
                </a:solidFill>
              </a:rPr>
              <a:t>	Pas de décaissement</a:t>
            </a:r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7560631" y="4633560"/>
            <a:ext cx="3278700" cy="1632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>
            <a:lvl1pPr marL="280988" indent="-280988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fr-FR" altLang="fr-FR" sz="1714" dirty="0">
                <a:solidFill>
                  <a:srgbClr val="000066"/>
                </a:solidFill>
                <a:sym typeface="Wingdings" panose="05000000000000000000" pitchFamily="2" charset="2"/>
              </a:rPr>
              <a:t></a:t>
            </a:r>
            <a:r>
              <a:rPr lang="fr-FR" altLang="fr-FR" sz="1714" dirty="0">
                <a:solidFill>
                  <a:srgbClr val="000066"/>
                </a:solidFill>
              </a:rPr>
              <a:t>	Faits présents</a:t>
            </a:r>
          </a:p>
          <a:p>
            <a:pPr>
              <a:lnSpc>
                <a:spcPct val="125000"/>
              </a:lnSpc>
            </a:pPr>
            <a:r>
              <a:rPr lang="fr-FR" altLang="fr-FR" sz="1714" dirty="0">
                <a:solidFill>
                  <a:srgbClr val="000066"/>
                </a:solidFill>
                <a:sym typeface="Wingdings" panose="05000000000000000000" pitchFamily="2" charset="2"/>
              </a:rPr>
              <a:t></a:t>
            </a:r>
            <a:r>
              <a:rPr lang="fr-FR" altLang="fr-FR" sz="1714" dirty="0">
                <a:solidFill>
                  <a:srgbClr val="000066"/>
                </a:solidFill>
              </a:rPr>
              <a:t>	Dénouement futur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r"/>
            </a:pPr>
            <a:r>
              <a:rPr lang="fr-FR" altLang="fr-FR" sz="1714" dirty="0">
                <a:solidFill>
                  <a:srgbClr val="000066"/>
                </a:solidFill>
              </a:rPr>
              <a:t>Épargne interne pour un </a:t>
            </a:r>
          </a:p>
          <a:p>
            <a:pPr marL="0" indent="0">
              <a:lnSpc>
                <a:spcPct val="125000"/>
              </a:lnSpc>
            </a:pPr>
            <a:r>
              <a:rPr lang="fr-FR" altLang="fr-FR" sz="1714" dirty="0">
                <a:solidFill>
                  <a:srgbClr val="000066"/>
                </a:solidFill>
              </a:rPr>
              <a:t>     décaissement futur</a:t>
            </a:r>
          </a:p>
        </p:txBody>
      </p:sp>
      <p:grpSp>
        <p:nvGrpSpPr>
          <p:cNvPr id="434183" name="Group 7"/>
          <p:cNvGrpSpPr>
            <a:grpSpLocks/>
          </p:cNvGrpSpPr>
          <p:nvPr/>
        </p:nvGrpSpPr>
        <p:grpSpPr bwMode="auto">
          <a:xfrm>
            <a:off x="1211401" y="2847719"/>
            <a:ext cx="3817645" cy="1690502"/>
            <a:chOff x="960" y="1800"/>
            <a:chExt cx="2565" cy="1016"/>
          </a:xfrm>
        </p:grpSpPr>
        <p:sp>
          <p:nvSpPr>
            <p:cNvPr id="18488" name="Freeform 8"/>
            <p:cNvSpPr>
              <a:spLocks/>
            </p:cNvSpPr>
            <p:nvPr/>
          </p:nvSpPr>
          <p:spPr bwMode="auto">
            <a:xfrm>
              <a:off x="3032" y="2004"/>
              <a:ext cx="299" cy="407"/>
            </a:xfrm>
            <a:custGeom>
              <a:avLst/>
              <a:gdLst>
                <a:gd name="T0" fmla="*/ 299 w 299"/>
                <a:gd name="T1" fmla="*/ 401 h 407"/>
                <a:gd name="T2" fmla="*/ 6 w 299"/>
                <a:gd name="T3" fmla="*/ 0 h 407"/>
                <a:gd name="T4" fmla="*/ 0 w 299"/>
                <a:gd name="T5" fmla="*/ 6 h 407"/>
                <a:gd name="T6" fmla="*/ 293 w 299"/>
                <a:gd name="T7" fmla="*/ 407 h 407"/>
                <a:gd name="T8" fmla="*/ 299 w 299"/>
                <a:gd name="T9" fmla="*/ 401 h 4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407">
                  <a:moveTo>
                    <a:pt x="299" y="401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293" y="407"/>
                  </a:lnTo>
                  <a:lnTo>
                    <a:pt x="299" y="4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89" name="Freeform 9"/>
            <p:cNvSpPr>
              <a:spLocks noEditPoints="1"/>
            </p:cNvSpPr>
            <p:nvPr/>
          </p:nvSpPr>
          <p:spPr bwMode="auto">
            <a:xfrm>
              <a:off x="2016" y="2004"/>
              <a:ext cx="1022" cy="6"/>
            </a:xfrm>
            <a:custGeom>
              <a:avLst/>
              <a:gdLst>
                <a:gd name="T0" fmla="*/ 1022 w 1022"/>
                <a:gd name="T1" fmla="*/ 0 h 6"/>
                <a:gd name="T2" fmla="*/ 0 w 1022"/>
                <a:gd name="T3" fmla="*/ 0 h 6"/>
                <a:gd name="T4" fmla="*/ 0 w 1022"/>
                <a:gd name="T5" fmla="*/ 6 h 6"/>
                <a:gd name="T6" fmla="*/ 1022 w 1022"/>
                <a:gd name="T7" fmla="*/ 6 h 6"/>
                <a:gd name="T8" fmla="*/ 1022 w 1022"/>
                <a:gd name="T9" fmla="*/ 0 h 6"/>
                <a:gd name="T10" fmla="*/ 1022 w 1022"/>
                <a:gd name="T11" fmla="*/ 0 h 6"/>
                <a:gd name="T12" fmla="*/ 1022 w 1022"/>
                <a:gd name="T13" fmla="*/ 0 h 6"/>
                <a:gd name="T14" fmla="*/ 1022 w 1022"/>
                <a:gd name="T15" fmla="*/ 0 h 6"/>
                <a:gd name="T16" fmla="*/ 1022 w 1022"/>
                <a:gd name="T17" fmla="*/ 6 h 6"/>
                <a:gd name="T18" fmla="*/ 1022 w 1022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2" h="6">
                  <a:moveTo>
                    <a:pt x="1022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22" y="6"/>
                  </a:lnTo>
                  <a:lnTo>
                    <a:pt x="1022" y="0"/>
                  </a:lnTo>
                  <a:close/>
                  <a:moveTo>
                    <a:pt x="1022" y="0"/>
                  </a:moveTo>
                  <a:lnTo>
                    <a:pt x="1022" y="0"/>
                  </a:lnTo>
                  <a:lnTo>
                    <a:pt x="1022" y="6"/>
                  </a:lnTo>
                  <a:lnTo>
                    <a:pt x="10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90" name="Freeform 10"/>
            <p:cNvSpPr>
              <a:spLocks noEditPoints="1"/>
            </p:cNvSpPr>
            <p:nvPr/>
          </p:nvSpPr>
          <p:spPr bwMode="auto">
            <a:xfrm>
              <a:off x="2010" y="2004"/>
              <a:ext cx="305" cy="407"/>
            </a:xfrm>
            <a:custGeom>
              <a:avLst/>
              <a:gdLst>
                <a:gd name="T0" fmla="*/ 0 w 305"/>
                <a:gd name="T1" fmla="*/ 6 h 407"/>
                <a:gd name="T2" fmla="*/ 299 w 305"/>
                <a:gd name="T3" fmla="*/ 407 h 407"/>
                <a:gd name="T4" fmla="*/ 305 w 305"/>
                <a:gd name="T5" fmla="*/ 401 h 407"/>
                <a:gd name="T6" fmla="*/ 6 w 305"/>
                <a:gd name="T7" fmla="*/ 0 h 407"/>
                <a:gd name="T8" fmla="*/ 0 w 305"/>
                <a:gd name="T9" fmla="*/ 6 h 407"/>
                <a:gd name="T10" fmla="*/ 6 w 305"/>
                <a:gd name="T11" fmla="*/ 0 h 407"/>
                <a:gd name="T12" fmla="*/ 0 w 305"/>
                <a:gd name="T13" fmla="*/ 0 h 407"/>
                <a:gd name="T14" fmla="*/ 0 w 305"/>
                <a:gd name="T15" fmla="*/ 6 h 407"/>
                <a:gd name="T16" fmla="*/ 6 w 305"/>
                <a:gd name="T17" fmla="*/ 6 h 407"/>
                <a:gd name="T18" fmla="*/ 6 w 305"/>
                <a:gd name="T19" fmla="*/ 0 h 4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5" h="407">
                  <a:moveTo>
                    <a:pt x="0" y="6"/>
                  </a:moveTo>
                  <a:lnTo>
                    <a:pt x="299" y="407"/>
                  </a:lnTo>
                  <a:lnTo>
                    <a:pt x="305" y="401"/>
                  </a:lnTo>
                  <a:lnTo>
                    <a:pt x="6" y="0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91" name="Freeform 11"/>
            <p:cNvSpPr>
              <a:spLocks noEditPoints="1"/>
            </p:cNvSpPr>
            <p:nvPr/>
          </p:nvSpPr>
          <p:spPr bwMode="auto">
            <a:xfrm>
              <a:off x="2309" y="2405"/>
              <a:ext cx="1022" cy="6"/>
            </a:xfrm>
            <a:custGeom>
              <a:avLst/>
              <a:gdLst>
                <a:gd name="T0" fmla="*/ 0 w 1022"/>
                <a:gd name="T1" fmla="*/ 6 h 6"/>
                <a:gd name="T2" fmla="*/ 1022 w 1022"/>
                <a:gd name="T3" fmla="*/ 6 h 6"/>
                <a:gd name="T4" fmla="*/ 1022 w 1022"/>
                <a:gd name="T5" fmla="*/ 0 h 6"/>
                <a:gd name="T6" fmla="*/ 0 w 1022"/>
                <a:gd name="T7" fmla="*/ 0 h 6"/>
                <a:gd name="T8" fmla="*/ 0 w 1022"/>
                <a:gd name="T9" fmla="*/ 6 h 6"/>
                <a:gd name="T10" fmla="*/ 0 w 1022"/>
                <a:gd name="T11" fmla="*/ 6 h 6"/>
                <a:gd name="T12" fmla="*/ 0 w 1022"/>
                <a:gd name="T13" fmla="*/ 6 h 6"/>
                <a:gd name="T14" fmla="*/ 0 w 1022"/>
                <a:gd name="T15" fmla="*/ 6 h 6"/>
                <a:gd name="T16" fmla="*/ 0 w 1022"/>
                <a:gd name="T17" fmla="*/ 0 h 6"/>
                <a:gd name="T18" fmla="*/ 0 w 1022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2" h="6">
                  <a:moveTo>
                    <a:pt x="0" y="6"/>
                  </a:moveTo>
                  <a:lnTo>
                    <a:pt x="1022" y="6"/>
                  </a:lnTo>
                  <a:lnTo>
                    <a:pt x="1022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92" name="Freeform 12"/>
            <p:cNvSpPr>
              <a:spLocks/>
            </p:cNvSpPr>
            <p:nvPr/>
          </p:nvSpPr>
          <p:spPr bwMode="auto">
            <a:xfrm>
              <a:off x="3331" y="2405"/>
              <a:ext cx="6" cy="6"/>
            </a:xfrm>
            <a:custGeom>
              <a:avLst/>
              <a:gdLst>
                <a:gd name="T0" fmla="*/ 0 w 6"/>
                <a:gd name="T1" fmla="*/ 6 h 6"/>
                <a:gd name="T2" fmla="*/ 6 w 6"/>
                <a:gd name="T3" fmla="*/ 6 h 6"/>
                <a:gd name="T4" fmla="*/ 0 w 6"/>
                <a:gd name="T5" fmla="*/ 0 h 6"/>
                <a:gd name="T6" fmla="*/ 0 w 6"/>
                <a:gd name="T7" fmla="*/ 0 h 6"/>
                <a:gd name="T8" fmla="*/ 0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93" name="Freeform 13"/>
            <p:cNvSpPr>
              <a:spLocks/>
            </p:cNvSpPr>
            <p:nvPr/>
          </p:nvSpPr>
          <p:spPr bwMode="auto">
            <a:xfrm>
              <a:off x="3032" y="1944"/>
              <a:ext cx="299" cy="407"/>
            </a:xfrm>
            <a:custGeom>
              <a:avLst/>
              <a:gdLst>
                <a:gd name="T0" fmla="*/ 299 w 299"/>
                <a:gd name="T1" fmla="*/ 401 h 407"/>
                <a:gd name="T2" fmla="*/ 6 w 299"/>
                <a:gd name="T3" fmla="*/ 0 h 407"/>
                <a:gd name="T4" fmla="*/ 0 w 299"/>
                <a:gd name="T5" fmla="*/ 6 h 407"/>
                <a:gd name="T6" fmla="*/ 293 w 299"/>
                <a:gd name="T7" fmla="*/ 407 h 407"/>
                <a:gd name="T8" fmla="*/ 299 w 299"/>
                <a:gd name="T9" fmla="*/ 401 h 4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407">
                  <a:moveTo>
                    <a:pt x="299" y="401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293" y="407"/>
                  </a:lnTo>
                  <a:lnTo>
                    <a:pt x="299" y="4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94" name="Freeform 14"/>
            <p:cNvSpPr>
              <a:spLocks noEditPoints="1"/>
            </p:cNvSpPr>
            <p:nvPr/>
          </p:nvSpPr>
          <p:spPr bwMode="auto">
            <a:xfrm>
              <a:off x="2016" y="1944"/>
              <a:ext cx="1022" cy="6"/>
            </a:xfrm>
            <a:custGeom>
              <a:avLst/>
              <a:gdLst>
                <a:gd name="T0" fmla="*/ 1022 w 1022"/>
                <a:gd name="T1" fmla="*/ 0 h 6"/>
                <a:gd name="T2" fmla="*/ 0 w 1022"/>
                <a:gd name="T3" fmla="*/ 0 h 6"/>
                <a:gd name="T4" fmla="*/ 0 w 1022"/>
                <a:gd name="T5" fmla="*/ 6 h 6"/>
                <a:gd name="T6" fmla="*/ 1022 w 1022"/>
                <a:gd name="T7" fmla="*/ 6 h 6"/>
                <a:gd name="T8" fmla="*/ 1022 w 1022"/>
                <a:gd name="T9" fmla="*/ 0 h 6"/>
                <a:gd name="T10" fmla="*/ 1022 w 1022"/>
                <a:gd name="T11" fmla="*/ 0 h 6"/>
                <a:gd name="T12" fmla="*/ 1022 w 1022"/>
                <a:gd name="T13" fmla="*/ 0 h 6"/>
                <a:gd name="T14" fmla="*/ 1022 w 1022"/>
                <a:gd name="T15" fmla="*/ 0 h 6"/>
                <a:gd name="T16" fmla="*/ 1022 w 1022"/>
                <a:gd name="T17" fmla="*/ 6 h 6"/>
                <a:gd name="T18" fmla="*/ 1022 w 1022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2" h="6">
                  <a:moveTo>
                    <a:pt x="1022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22" y="6"/>
                  </a:lnTo>
                  <a:lnTo>
                    <a:pt x="1022" y="0"/>
                  </a:lnTo>
                  <a:close/>
                  <a:moveTo>
                    <a:pt x="1022" y="0"/>
                  </a:moveTo>
                  <a:lnTo>
                    <a:pt x="1022" y="0"/>
                  </a:lnTo>
                  <a:lnTo>
                    <a:pt x="1022" y="6"/>
                  </a:lnTo>
                  <a:lnTo>
                    <a:pt x="10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95" name="Freeform 15"/>
            <p:cNvSpPr>
              <a:spLocks noEditPoints="1"/>
            </p:cNvSpPr>
            <p:nvPr/>
          </p:nvSpPr>
          <p:spPr bwMode="auto">
            <a:xfrm>
              <a:off x="2010" y="1944"/>
              <a:ext cx="305" cy="407"/>
            </a:xfrm>
            <a:custGeom>
              <a:avLst/>
              <a:gdLst>
                <a:gd name="T0" fmla="*/ 0 w 305"/>
                <a:gd name="T1" fmla="*/ 6 h 407"/>
                <a:gd name="T2" fmla="*/ 299 w 305"/>
                <a:gd name="T3" fmla="*/ 407 h 407"/>
                <a:gd name="T4" fmla="*/ 305 w 305"/>
                <a:gd name="T5" fmla="*/ 401 h 407"/>
                <a:gd name="T6" fmla="*/ 6 w 305"/>
                <a:gd name="T7" fmla="*/ 0 h 407"/>
                <a:gd name="T8" fmla="*/ 0 w 305"/>
                <a:gd name="T9" fmla="*/ 6 h 407"/>
                <a:gd name="T10" fmla="*/ 6 w 305"/>
                <a:gd name="T11" fmla="*/ 0 h 407"/>
                <a:gd name="T12" fmla="*/ 0 w 305"/>
                <a:gd name="T13" fmla="*/ 0 h 407"/>
                <a:gd name="T14" fmla="*/ 0 w 305"/>
                <a:gd name="T15" fmla="*/ 6 h 407"/>
                <a:gd name="T16" fmla="*/ 6 w 305"/>
                <a:gd name="T17" fmla="*/ 6 h 407"/>
                <a:gd name="T18" fmla="*/ 6 w 305"/>
                <a:gd name="T19" fmla="*/ 0 h 4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5" h="407">
                  <a:moveTo>
                    <a:pt x="0" y="6"/>
                  </a:moveTo>
                  <a:lnTo>
                    <a:pt x="299" y="407"/>
                  </a:lnTo>
                  <a:lnTo>
                    <a:pt x="305" y="401"/>
                  </a:lnTo>
                  <a:lnTo>
                    <a:pt x="6" y="0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96" name="Freeform 16"/>
            <p:cNvSpPr>
              <a:spLocks noEditPoints="1"/>
            </p:cNvSpPr>
            <p:nvPr/>
          </p:nvSpPr>
          <p:spPr bwMode="auto">
            <a:xfrm>
              <a:off x="2309" y="2345"/>
              <a:ext cx="1022" cy="6"/>
            </a:xfrm>
            <a:custGeom>
              <a:avLst/>
              <a:gdLst>
                <a:gd name="T0" fmla="*/ 0 w 1022"/>
                <a:gd name="T1" fmla="*/ 6 h 6"/>
                <a:gd name="T2" fmla="*/ 1022 w 1022"/>
                <a:gd name="T3" fmla="*/ 6 h 6"/>
                <a:gd name="T4" fmla="*/ 1022 w 1022"/>
                <a:gd name="T5" fmla="*/ 0 h 6"/>
                <a:gd name="T6" fmla="*/ 0 w 1022"/>
                <a:gd name="T7" fmla="*/ 0 h 6"/>
                <a:gd name="T8" fmla="*/ 0 w 1022"/>
                <a:gd name="T9" fmla="*/ 6 h 6"/>
                <a:gd name="T10" fmla="*/ 0 w 1022"/>
                <a:gd name="T11" fmla="*/ 6 h 6"/>
                <a:gd name="T12" fmla="*/ 0 w 1022"/>
                <a:gd name="T13" fmla="*/ 6 h 6"/>
                <a:gd name="T14" fmla="*/ 0 w 1022"/>
                <a:gd name="T15" fmla="*/ 6 h 6"/>
                <a:gd name="T16" fmla="*/ 0 w 1022"/>
                <a:gd name="T17" fmla="*/ 0 h 6"/>
                <a:gd name="T18" fmla="*/ 0 w 1022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2" h="6">
                  <a:moveTo>
                    <a:pt x="0" y="6"/>
                  </a:moveTo>
                  <a:lnTo>
                    <a:pt x="1022" y="6"/>
                  </a:lnTo>
                  <a:lnTo>
                    <a:pt x="1022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97" name="Freeform 17"/>
            <p:cNvSpPr>
              <a:spLocks/>
            </p:cNvSpPr>
            <p:nvPr/>
          </p:nvSpPr>
          <p:spPr bwMode="auto">
            <a:xfrm>
              <a:off x="3331" y="2345"/>
              <a:ext cx="6" cy="6"/>
            </a:xfrm>
            <a:custGeom>
              <a:avLst/>
              <a:gdLst>
                <a:gd name="T0" fmla="*/ 0 w 6"/>
                <a:gd name="T1" fmla="*/ 6 h 6"/>
                <a:gd name="T2" fmla="*/ 6 w 6"/>
                <a:gd name="T3" fmla="*/ 6 h 6"/>
                <a:gd name="T4" fmla="*/ 0 w 6"/>
                <a:gd name="T5" fmla="*/ 0 h 6"/>
                <a:gd name="T6" fmla="*/ 0 w 6"/>
                <a:gd name="T7" fmla="*/ 0 h 6"/>
                <a:gd name="T8" fmla="*/ 0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98" name="Rectangle 18"/>
            <p:cNvSpPr>
              <a:spLocks noChangeArrowheads="1"/>
            </p:cNvSpPr>
            <p:nvPr/>
          </p:nvSpPr>
          <p:spPr bwMode="auto">
            <a:xfrm>
              <a:off x="3325" y="2345"/>
              <a:ext cx="6" cy="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/>
            </a:p>
          </p:txBody>
        </p:sp>
        <p:sp>
          <p:nvSpPr>
            <p:cNvPr id="18499" name="Rectangle 19"/>
            <p:cNvSpPr>
              <a:spLocks noChangeArrowheads="1"/>
            </p:cNvSpPr>
            <p:nvPr/>
          </p:nvSpPr>
          <p:spPr bwMode="auto">
            <a:xfrm>
              <a:off x="2010" y="1950"/>
              <a:ext cx="6" cy="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/>
            </a:p>
          </p:txBody>
        </p:sp>
        <p:sp>
          <p:nvSpPr>
            <p:cNvPr id="18500" name="Rectangle 20"/>
            <p:cNvSpPr>
              <a:spLocks noChangeArrowheads="1"/>
            </p:cNvSpPr>
            <p:nvPr/>
          </p:nvSpPr>
          <p:spPr bwMode="auto">
            <a:xfrm>
              <a:off x="3032" y="1950"/>
              <a:ext cx="6" cy="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/>
            </a:p>
          </p:txBody>
        </p:sp>
        <p:sp>
          <p:nvSpPr>
            <p:cNvPr id="18501" name="Freeform 21"/>
            <p:cNvSpPr>
              <a:spLocks/>
            </p:cNvSpPr>
            <p:nvPr/>
          </p:nvSpPr>
          <p:spPr bwMode="auto">
            <a:xfrm>
              <a:off x="2016" y="1950"/>
              <a:ext cx="293" cy="455"/>
            </a:xfrm>
            <a:custGeom>
              <a:avLst/>
              <a:gdLst>
                <a:gd name="T0" fmla="*/ 0 w 293"/>
                <a:gd name="T1" fmla="*/ 0 h 455"/>
                <a:gd name="T2" fmla="*/ 0 w 293"/>
                <a:gd name="T3" fmla="*/ 60 h 455"/>
                <a:gd name="T4" fmla="*/ 293 w 293"/>
                <a:gd name="T5" fmla="*/ 455 h 455"/>
                <a:gd name="T6" fmla="*/ 293 w 293"/>
                <a:gd name="T7" fmla="*/ 395 h 455"/>
                <a:gd name="T8" fmla="*/ 0 w 293"/>
                <a:gd name="T9" fmla="*/ 0 h 455"/>
                <a:gd name="T10" fmla="*/ 0 w 293"/>
                <a:gd name="T11" fmla="*/ 0 h 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3" h="455">
                  <a:moveTo>
                    <a:pt x="0" y="0"/>
                  </a:moveTo>
                  <a:lnTo>
                    <a:pt x="0" y="60"/>
                  </a:lnTo>
                  <a:lnTo>
                    <a:pt x="293" y="455"/>
                  </a:lnTo>
                  <a:lnTo>
                    <a:pt x="293" y="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02" name="Freeform 22"/>
            <p:cNvSpPr>
              <a:spLocks/>
            </p:cNvSpPr>
            <p:nvPr/>
          </p:nvSpPr>
          <p:spPr bwMode="auto">
            <a:xfrm>
              <a:off x="2016" y="1950"/>
              <a:ext cx="1022" cy="60"/>
            </a:xfrm>
            <a:custGeom>
              <a:avLst/>
              <a:gdLst>
                <a:gd name="T0" fmla="*/ 0 w 1022"/>
                <a:gd name="T1" fmla="*/ 0 h 60"/>
                <a:gd name="T2" fmla="*/ 1022 w 1022"/>
                <a:gd name="T3" fmla="*/ 0 h 60"/>
                <a:gd name="T4" fmla="*/ 1022 w 1022"/>
                <a:gd name="T5" fmla="*/ 60 h 60"/>
                <a:gd name="T6" fmla="*/ 41 w 1022"/>
                <a:gd name="T7" fmla="*/ 60 h 60"/>
                <a:gd name="T8" fmla="*/ 0 w 1022"/>
                <a:gd name="T9" fmla="*/ 0 h 60"/>
                <a:gd name="T10" fmla="*/ 0 w 1022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2" h="60">
                  <a:moveTo>
                    <a:pt x="0" y="0"/>
                  </a:moveTo>
                  <a:lnTo>
                    <a:pt x="1022" y="0"/>
                  </a:lnTo>
                  <a:lnTo>
                    <a:pt x="1022" y="60"/>
                  </a:lnTo>
                  <a:lnTo>
                    <a:pt x="4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03" name="Freeform 23"/>
            <p:cNvSpPr>
              <a:spLocks/>
            </p:cNvSpPr>
            <p:nvPr/>
          </p:nvSpPr>
          <p:spPr bwMode="auto">
            <a:xfrm>
              <a:off x="2016" y="1950"/>
              <a:ext cx="1022" cy="1"/>
            </a:xfrm>
            <a:custGeom>
              <a:avLst/>
              <a:gdLst>
                <a:gd name="T0" fmla="*/ 0 w 1022"/>
                <a:gd name="T1" fmla="*/ 0 h 1"/>
                <a:gd name="T2" fmla="*/ 1022 w 1022"/>
                <a:gd name="T3" fmla="*/ 0 h 1"/>
                <a:gd name="T4" fmla="*/ 0 w 1022"/>
                <a:gd name="T5" fmla="*/ 0 h 1"/>
                <a:gd name="T6" fmla="*/ 0 w 102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2" h="1">
                  <a:moveTo>
                    <a:pt x="0" y="0"/>
                  </a:moveTo>
                  <a:lnTo>
                    <a:pt x="1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04" name="Freeform 24"/>
            <p:cNvSpPr>
              <a:spLocks noEditPoints="1"/>
            </p:cNvSpPr>
            <p:nvPr/>
          </p:nvSpPr>
          <p:spPr bwMode="auto">
            <a:xfrm>
              <a:off x="3038" y="1950"/>
              <a:ext cx="1" cy="60"/>
            </a:xfrm>
            <a:custGeom>
              <a:avLst/>
              <a:gdLst>
                <a:gd name="T0" fmla="*/ 0 w 1"/>
                <a:gd name="T1" fmla="*/ 0 h 60"/>
                <a:gd name="T2" fmla="*/ 0 w 1"/>
                <a:gd name="T3" fmla="*/ 60 h 60"/>
                <a:gd name="T4" fmla="*/ 0 w 1"/>
                <a:gd name="T5" fmla="*/ 0 h 60"/>
                <a:gd name="T6" fmla="*/ 0 w 1"/>
                <a:gd name="T7" fmla="*/ 0 h 60"/>
                <a:gd name="T8" fmla="*/ 0 w 1"/>
                <a:gd name="T9" fmla="*/ 0 h 60"/>
                <a:gd name="T10" fmla="*/ 0 w 1"/>
                <a:gd name="T11" fmla="*/ 0 h 60"/>
                <a:gd name="T12" fmla="*/ 0 w 1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60">
                  <a:moveTo>
                    <a:pt x="0" y="0"/>
                  </a:move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05" name="Freeform 25"/>
            <p:cNvSpPr>
              <a:spLocks noEditPoints="1"/>
            </p:cNvSpPr>
            <p:nvPr/>
          </p:nvSpPr>
          <p:spPr bwMode="auto">
            <a:xfrm>
              <a:off x="2057" y="2010"/>
              <a:ext cx="981" cy="1"/>
            </a:xfrm>
            <a:custGeom>
              <a:avLst/>
              <a:gdLst>
                <a:gd name="T0" fmla="*/ 981 w 981"/>
                <a:gd name="T1" fmla="*/ 0 h 1"/>
                <a:gd name="T2" fmla="*/ 0 w 981"/>
                <a:gd name="T3" fmla="*/ 0 h 1"/>
                <a:gd name="T4" fmla="*/ 981 w 981"/>
                <a:gd name="T5" fmla="*/ 0 h 1"/>
                <a:gd name="T6" fmla="*/ 981 w 981"/>
                <a:gd name="T7" fmla="*/ 0 h 1"/>
                <a:gd name="T8" fmla="*/ 981 w 981"/>
                <a:gd name="T9" fmla="*/ 0 h 1"/>
                <a:gd name="T10" fmla="*/ 981 w 981"/>
                <a:gd name="T11" fmla="*/ 0 h 1"/>
                <a:gd name="T12" fmla="*/ 981 w 98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81" h="1">
                  <a:moveTo>
                    <a:pt x="981" y="0"/>
                  </a:moveTo>
                  <a:lnTo>
                    <a:pt x="0" y="0"/>
                  </a:lnTo>
                  <a:lnTo>
                    <a:pt x="981" y="0"/>
                  </a:lnTo>
                  <a:close/>
                  <a:moveTo>
                    <a:pt x="981" y="0"/>
                  </a:moveTo>
                  <a:lnTo>
                    <a:pt x="9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06" name="Freeform 26"/>
            <p:cNvSpPr>
              <a:spLocks noEditPoints="1"/>
            </p:cNvSpPr>
            <p:nvPr/>
          </p:nvSpPr>
          <p:spPr bwMode="auto">
            <a:xfrm>
              <a:off x="2016" y="1950"/>
              <a:ext cx="41" cy="60"/>
            </a:xfrm>
            <a:custGeom>
              <a:avLst/>
              <a:gdLst>
                <a:gd name="T0" fmla="*/ 41 w 41"/>
                <a:gd name="T1" fmla="*/ 60 h 60"/>
                <a:gd name="T2" fmla="*/ 0 w 41"/>
                <a:gd name="T3" fmla="*/ 0 h 60"/>
                <a:gd name="T4" fmla="*/ 41 w 41"/>
                <a:gd name="T5" fmla="*/ 60 h 60"/>
                <a:gd name="T6" fmla="*/ 41 w 41"/>
                <a:gd name="T7" fmla="*/ 60 h 60"/>
                <a:gd name="T8" fmla="*/ 41 w 41"/>
                <a:gd name="T9" fmla="*/ 60 h 60"/>
                <a:gd name="T10" fmla="*/ 41 w 41"/>
                <a:gd name="T11" fmla="*/ 60 h 60"/>
                <a:gd name="T12" fmla="*/ 41 w 41"/>
                <a:gd name="T13" fmla="*/ 60 h 60"/>
                <a:gd name="T14" fmla="*/ 41 w 41"/>
                <a:gd name="T15" fmla="*/ 60 h 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60">
                  <a:moveTo>
                    <a:pt x="41" y="60"/>
                  </a:moveTo>
                  <a:lnTo>
                    <a:pt x="0" y="0"/>
                  </a:lnTo>
                  <a:lnTo>
                    <a:pt x="41" y="60"/>
                  </a:lnTo>
                  <a:close/>
                  <a:moveTo>
                    <a:pt x="41" y="60"/>
                  </a:moveTo>
                  <a:lnTo>
                    <a:pt x="4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07" name="Freeform 27"/>
            <p:cNvSpPr>
              <a:spLocks/>
            </p:cNvSpPr>
            <p:nvPr/>
          </p:nvSpPr>
          <p:spPr bwMode="auto">
            <a:xfrm>
              <a:off x="3038" y="1950"/>
              <a:ext cx="293" cy="395"/>
            </a:xfrm>
            <a:custGeom>
              <a:avLst/>
              <a:gdLst>
                <a:gd name="T0" fmla="*/ 293 w 293"/>
                <a:gd name="T1" fmla="*/ 395 h 395"/>
                <a:gd name="T2" fmla="*/ 0 w 293"/>
                <a:gd name="T3" fmla="*/ 0 h 395"/>
                <a:gd name="T4" fmla="*/ 0 w 293"/>
                <a:gd name="T5" fmla="*/ 60 h 395"/>
                <a:gd name="T6" fmla="*/ 251 w 293"/>
                <a:gd name="T7" fmla="*/ 395 h 395"/>
                <a:gd name="T8" fmla="*/ 293 w 293"/>
                <a:gd name="T9" fmla="*/ 395 h 395"/>
                <a:gd name="T10" fmla="*/ 293 w 293"/>
                <a:gd name="T11" fmla="*/ 395 h 3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3" h="395">
                  <a:moveTo>
                    <a:pt x="293" y="395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251" y="395"/>
                  </a:lnTo>
                  <a:lnTo>
                    <a:pt x="293" y="3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08" name="Freeform 28"/>
            <p:cNvSpPr>
              <a:spLocks/>
            </p:cNvSpPr>
            <p:nvPr/>
          </p:nvSpPr>
          <p:spPr bwMode="auto">
            <a:xfrm>
              <a:off x="2309" y="2345"/>
              <a:ext cx="1022" cy="60"/>
            </a:xfrm>
            <a:custGeom>
              <a:avLst/>
              <a:gdLst>
                <a:gd name="T0" fmla="*/ 0 w 1022"/>
                <a:gd name="T1" fmla="*/ 0 h 60"/>
                <a:gd name="T2" fmla="*/ 0 w 1022"/>
                <a:gd name="T3" fmla="*/ 60 h 60"/>
                <a:gd name="T4" fmla="*/ 1022 w 1022"/>
                <a:gd name="T5" fmla="*/ 60 h 60"/>
                <a:gd name="T6" fmla="*/ 1022 w 1022"/>
                <a:gd name="T7" fmla="*/ 0 h 60"/>
                <a:gd name="T8" fmla="*/ 0 w 1022"/>
                <a:gd name="T9" fmla="*/ 0 h 60"/>
                <a:gd name="T10" fmla="*/ 0 w 1022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2" h="60">
                  <a:moveTo>
                    <a:pt x="0" y="0"/>
                  </a:moveTo>
                  <a:lnTo>
                    <a:pt x="0" y="60"/>
                  </a:lnTo>
                  <a:lnTo>
                    <a:pt x="1022" y="60"/>
                  </a:lnTo>
                  <a:lnTo>
                    <a:pt x="1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09" name="Freeform 29"/>
            <p:cNvSpPr>
              <a:spLocks/>
            </p:cNvSpPr>
            <p:nvPr/>
          </p:nvSpPr>
          <p:spPr bwMode="auto">
            <a:xfrm>
              <a:off x="2309" y="2345"/>
              <a:ext cx="1" cy="60"/>
            </a:xfrm>
            <a:custGeom>
              <a:avLst/>
              <a:gdLst>
                <a:gd name="T0" fmla="*/ 0 w 1"/>
                <a:gd name="T1" fmla="*/ 0 h 60"/>
                <a:gd name="T2" fmla="*/ 0 w 1"/>
                <a:gd name="T3" fmla="*/ 60 h 60"/>
                <a:gd name="T4" fmla="*/ 0 w 1"/>
                <a:gd name="T5" fmla="*/ 0 h 60"/>
                <a:gd name="T6" fmla="*/ 0 w 1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60">
                  <a:moveTo>
                    <a:pt x="0" y="0"/>
                  </a:move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0" name="Freeform 30"/>
            <p:cNvSpPr>
              <a:spLocks noEditPoints="1"/>
            </p:cNvSpPr>
            <p:nvPr/>
          </p:nvSpPr>
          <p:spPr bwMode="auto">
            <a:xfrm>
              <a:off x="2309" y="2405"/>
              <a:ext cx="1022" cy="1"/>
            </a:xfrm>
            <a:custGeom>
              <a:avLst/>
              <a:gdLst>
                <a:gd name="T0" fmla="*/ 0 w 1022"/>
                <a:gd name="T1" fmla="*/ 0 h 1"/>
                <a:gd name="T2" fmla="*/ 1022 w 1022"/>
                <a:gd name="T3" fmla="*/ 0 h 1"/>
                <a:gd name="T4" fmla="*/ 0 w 1022"/>
                <a:gd name="T5" fmla="*/ 0 h 1"/>
                <a:gd name="T6" fmla="*/ 0 w 1022"/>
                <a:gd name="T7" fmla="*/ 0 h 1"/>
                <a:gd name="T8" fmla="*/ 0 w 1022"/>
                <a:gd name="T9" fmla="*/ 0 h 1"/>
                <a:gd name="T10" fmla="*/ 0 w 1022"/>
                <a:gd name="T11" fmla="*/ 0 h 1"/>
                <a:gd name="T12" fmla="*/ 0 w 1022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22" h="1">
                  <a:moveTo>
                    <a:pt x="0" y="0"/>
                  </a:moveTo>
                  <a:lnTo>
                    <a:pt x="1022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1" name="Freeform 31"/>
            <p:cNvSpPr>
              <a:spLocks noEditPoints="1"/>
            </p:cNvSpPr>
            <p:nvPr/>
          </p:nvSpPr>
          <p:spPr bwMode="auto">
            <a:xfrm>
              <a:off x="3331" y="2345"/>
              <a:ext cx="1" cy="60"/>
            </a:xfrm>
            <a:custGeom>
              <a:avLst/>
              <a:gdLst>
                <a:gd name="T0" fmla="*/ 0 w 1"/>
                <a:gd name="T1" fmla="*/ 60 h 60"/>
                <a:gd name="T2" fmla="*/ 0 w 1"/>
                <a:gd name="T3" fmla="*/ 0 h 60"/>
                <a:gd name="T4" fmla="*/ 0 w 1"/>
                <a:gd name="T5" fmla="*/ 60 h 60"/>
                <a:gd name="T6" fmla="*/ 0 w 1"/>
                <a:gd name="T7" fmla="*/ 60 h 60"/>
                <a:gd name="T8" fmla="*/ 0 w 1"/>
                <a:gd name="T9" fmla="*/ 60 h 60"/>
                <a:gd name="T10" fmla="*/ 0 w 1"/>
                <a:gd name="T11" fmla="*/ 60 h 60"/>
                <a:gd name="T12" fmla="*/ 0 w 1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60">
                  <a:moveTo>
                    <a:pt x="0" y="60"/>
                  </a:moveTo>
                  <a:lnTo>
                    <a:pt x="0" y="0"/>
                  </a:lnTo>
                  <a:lnTo>
                    <a:pt x="0" y="60"/>
                  </a:lnTo>
                  <a:close/>
                  <a:moveTo>
                    <a:pt x="0" y="60"/>
                  </a:move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2" name="Freeform 32"/>
            <p:cNvSpPr>
              <a:spLocks noEditPoints="1"/>
            </p:cNvSpPr>
            <p:nvPr/>
          </p:nvSpPr>
          <p:spPr bwMode="auto">
            <a:xfrm>
              <a:off x="2309" y="2345"/>
              <a:ext cx="1022" cy="1"/>
            </a:xfrm>
            <a:custGeom>
              <a:avLst/>
              <a:gdLst>
                <a:gd name="T0" fmla="*/ 1022 w 1022"/>
                <a:gd name="T1" fmla="*/ 0 h 1"/>
                <a:gd name="T2" fmla="*/ 0 w 1022"/>
                <a:gd name="T3" fmla="*/ 0 h 1"/>
                <a:gd name="T4" fmla="*/ 1022 w 1022"/>
                <a:gd name="T5" fmla="*/ 0 h 1"/>
                <a:gd name="T6" fmla="*/ 1022 w 1022"/>
                <a:gd name="T7" fmla="*/ 0 h 1"/>
                <a:gd name="T8" fmla="*/ 1022 w 1022"/>
                <a:gd name="T9" fmla="*/ 0 h 1"/>
                <a:gd name="T10" fmla="*/ 1022 w 1022"/>
                <a:gd name="T11" fmla="*/ 0 h 1"/>
                <a:gd name="T12" fmla="*/ 1022 w 1022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22" h="1">
                  <a:moveTo>
                    <a:pt x="1022" y="0"/>
                  </a:moveTo>
                  <a:lnTo>
                    <a:pt x="0" y="0"/>
                  </a:lnTo>
                  <a:lnTo>
                    <a:pt x="1022" y="0"/>
                  </a:lnTo>
                  <a:close/>
                  <a:moveTo>
                    <a:pt x="1022" y="0"/>
                  </a:moveTo>
                  <a:lnTo>
                    <a:pt x="10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3" name="Freeform 33"/>
            <p:cNvSpPr>
              <a:spLocks/>
            </p:cNvSpPr>
            <p:nvPr/>
          </p:nvSpPr>
          <p:spPr bwMode="auto">
            <a:xfrm>
              <a:off x="2309" y="234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4" name="Freeform 34"/>
            <p:cNvSpPr>
              <a:spLocks/>
            </p:cNvSpPr>
            <p:nvPr/>
          </p:nvSpPr>
          <p:spPr bwMode="auto">
            <a:xfrm>
              <a:off x="2332" y="2064"/>
              <a:ext cx="108" cy="162"/>
            </a:xfrm>
            <a:custGeom>
              <a:avLst/>
              <a:gdLst>
                <a:gd name="T0" fmla="*/ 54 w 108"/>
                <a:gd name="T1" fmla="*/ 162 h 162"/>
                <a:gd name="T2" fmla="*/ 108 w 108"/>
                <a:gd name="T3" fmla="*/ 162 h 162"/>
                <a:gd name="T4" fmla="*/ 54 w 108"/>
                <a:gd name="T5" fmla="*/ 108 h 162"/>
                <a:gd name="T6" fmla="*/ 96 w 108"/>
                <a:gd name="T7" fmla="*/ 114 h 162"/>
                <a:gd name="T8" fmla="*/ 54 w 108"/>
                <a:gd name="T9" fmla="*/ 54 h 162"/>
                <a:gd name="T10" fmla="*/ 84 w 108"/>
                <a:gd name="T11" fmla="*/ 60 h 162"/>
                <a:gd name="T12" fmla="*/ 54 w 108"/>
                <a:gd name="T13" fmla="*/ 0 h 162"/>
                <a:gd name="T14" fmla="*/ 24 w 108"/>
                <a:gd name="T15" fmla="*/ 60 h 162"/>
                <a:gd name="T16" fmla="*/ 48 w 108"/>
                <a:gd name="T17" fmla="*/ 54 h 162"/>
                <a:gd name="T18" fmla="*/ 12 w 108"/>
                <a:gd name="T19" fmla="*/ 114 h 162"/>
                <a:gd name="T20" fmla="*/ 48 w 108"/>
                <a:gd name="T21" fmla="*/ 108 h 162"/>
                <a:gd name="T22" fmla="*/ 0 w 108"/>
                <a:gd name="T23" fmla="*/ 162 h 162"/>
                <a:gd name="T24" fmla="*/ 54 w 108"/>
                <a:gd name="T25" fmla="*/ 162 h 162"/>
                <a:gd name="T26" fmla="*/ 54 w 108"/>
                <a:gd name="T27" fmla="*/ 162 h 1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162">
                  <a:moveTo>
                    <a:pt x="54" y="162"/>
                  </a:moveTo>
                  <a:lnTo>
                    <a:pt x="108" y="162"/>
                  </a:lnTo>
                  <a:lnTo>
                    <a:pt x="54" y="108"/>
                  </a:lnTo>
                  <a:lnTo>
                    <a:pt x="96" y="114"/>
                  </a:lnTo>
                  <a:lnTo>
                    <a:pt x="54" y="54"/>
                  </a:lnTo>
                  <a:lnTo>
                    <a:pt x="84" y="60"/>
                  </a:lnTo>
                  <a:lnTo>
                    <a:pt x="54" y="0"/>
                  </a:lnTo>
                  <a:lnTo>
                    <a:pt x="24" y="60"/>
                  </a:lnTo>
                  <a:lnTo>
                    <a:pt x="48" y="54"/>
                  </a:lnTo>
                  <a:lnTo>
                    <a:pt x="12" y="114"/>
                  </a:lnTo>
                  <a:lnTo>
                    <a:pt x="48" y="108"/>
                  </a:lnTo>
                  <a:lnTo>
                    <a:pt x="0" y="162"/>
                  </a:lnTo>
                  <a:lnTo>
                    <a:pt x="54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5" name="Freeform 35"/>
            <p:cNvSpPr>
              <a:spLocks/>
            </p:cNvSpPr>
            <p:nvPr/>
          </p:nvSpPr>
          <p:spPr bwMode="auto">
            <a:xfrm>
              <a:off x="2386" y="2226"/>
              <a:ext cx="54" cy="1"/>
            </a:xfrm>
            <a:custGeom>
              <a:avLst/>
              <a:gdLst>
                <a:gd name="T0" fmla="*/ 0 w 54"/>
                <a:gd name="T1" fmla="*/ 0 h 1"/>
                <a:gd name="T2" fmla="*/ 54 w 54"/>
                <a:gd name="T3" fmla="*/ 0 h 1"/>
                <a:gd name="T4" fmla="*/ 0 w 54"/>
                <a:gd name="T5" fmla="*/ 0 h 1"/>
                <a:gd name="T6" fmla="*/ 0 w 5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6" name="Freeform 36"/>
            <p:cNvSpPr>
              <a:spLocks noEditPoints="1"/>
            </p:cNvSpPr>
            <p:nvPr/>
          </p:nvSpPr>
          <p:spPr bwMode="auto">
            <a:xfrm>
              <a:off x="2386" y="2172"/>
              <a:ext cx="54" cy="54"/>
            </a:xfrm>
            <a:custGeom>
              <a:avLst/>
              <a:gdLst>
                <a:gd name="T0" fmla="*/ 54 w 54"/>
                <a:gd name="T1" fmla="*/ 54 h 54"/>
                <a:gd name="T2" fmla="*/ 0 w 54"/>
                <a:gd name="T3" fmla="*/ 0 h 54"/>
                <a:gd name="T4" fmla="*/ 54 w 54"/>
                <a:gd name="T5" fmla="*/ 54 h 54"/>
                <a:gd name="T6" fmla="*/ 54 w 54"/>
                <a:gd name="T7" fmla="*/ 54 h 54"/>
                <a:gd name="T8" fmla="*/ 54 w 54"/>
                <a:gd name="T9" fmla="*/ 54 h 54"/>
                <a:gd name="T10" fmla="*/ 54 w 54"/>
                <a:gd name="T11" fmla="*/ 54 h 54"/>
                <a:gd name="T12" fmla="*/ 54 w 54"/>
                <a:gd name="T13" fmla="*/ 54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" h="54">
                  <a:moveTo>
                    <a:pt x="54" y="54"/>
                  </a:moveTo>
                  <a:lnTo>
                    <a:pt x="0" y="0"/>
                  </a:lnTo>
                  <a:lnTo>
                    <a:pt x="54" y="54"/>
                  </a:lnTo>
                  <a:close/>
                  <a:moveTo>
                    <a:pt x="54" y="54"/>
                  </a:moveTo>
                  <a:lnTo>
                    <a:pt x="5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7" name="Freeform 37"/>
            <p:cNvSpPr>
              <a:spLocks noEditPoints="1"/>
            </p:cNvSpPr>
            <p:nvPr/>
          </p:nvSpPr>
          <p:spPr bwMode="auto">
            <a:xfrm>
              <a:off x="2386" y="2172"/>
              <a:ext cx="42" cy="6"/>
            </a:xfrm>
            <a:custGeom>
              <a:avLst/>
              <a:gdLst>
                <a:gd name="T0" fmla="*/ 0 w 42"/>
                <a:gd name="T1" fmla="*/ 0 h 6"/>
                <a:gd name="T2" fmla="*/ 42 w 42"/>
                <a:gd name="T3" fmla="*/ 6 h 6"/>
                <a:gd name="T4" fmla="*/ 0 w 42"/>
                <a:gd name="T5" fmla="*/ 0 h 6"/>
                <a:gd name="T6" fmla="*/ 0 w 42"/>
                <a:gd name="T7" fmla="*/ 0 h 6"/>
                <a:gd name="T8" fmla="*/ 0 w 42"/>
                <a:gd name="T9" fmla="*/ 0 h 6"/>
                <a:gd name="T10" fmla="*/ 0 w 42"/>
                <a:gd name="T11" fmla="*/ 0 h 6"/>
                <a:gd name="T12" fmla="*/ 0 w 42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6">
                  <a:moveTo>
                    <a:pt x="0" y="0"/>
                  </a:moveTo>
                  <a:lnTo>
                    <a:pt x="42" y="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8" name="Freeform 38"/>
            <p:cNvSpPr>
              <a:spLocks noEditPoints="1"/>
            </p:cNvSpPr>
            <p:nvPr/>
          </p:nvSpPr>
          <p:spPr bwMode="auto">
            <a:xfrm>
              <a:off x="2386" y="2118"/>
              <a:ext cx="42" cy="60"/>
            </a:xfrm>
            <a:custGeom>
              <a:avLst/>
              <a:gdLst>
                <a:gd name="T0" fmla="*/ 42 w 42"/>
                <a:gd name="T1" fmla="*/ 60 h 60"/>
                <a:gd name="T2" fmla="*/ 0 w 42"/>
                <a:gd name="T3" fmla="*/ 0 h 60"/>
                <a:gd name="T4" fmla="*/ 42 w 42"/>
                <a:gd name="T5" fmla="*/ 60 h 60"/>
                <a:gd name="T6" fmla="*/ 42 w 42"/>
                <a:gd name="T7" fmla="*/ 60 h 60"/>
                <a:gd name="T8" fmla="*/ 42 w 42"/>
                <a:gd name="T9" fmla="*/ 60 h 60"/>
                <a:gd name="T10" fmla="*/ 42 w 42"/>
                <a:gd name="T11" fmla="*/ 60 h 60"/>
                <a:gd name="T12" fmla="*/ 42 w 42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lnTo>
                    <a:pt x="0" y="0"/>
                  </a:lnTo>
                  <a:lnTo>
                    <a:pt x="42" y="60"/>
                  </a:lnTo>
                  <a:close/>
                  <a:moveTo>
                    <a:pt x="42" y="60"/>
                  </a:moveTo>
                  <a:lnTo>
                    <a:pt x="42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19" name="Freeform 39"/>
            <p:cNvSpPr>
              <a:spLocks noEditPoints="1"/>
            </p:cNvSpPr>
            <p:nvPr/>
          </p:nvSpPr>
          <p:spPr bwMode="auto">
            <a:xfrm>
              <a:off x="2386" y="2118"/>
              <a:ext cx="30" cy="6"/>
            </a:xfrm>
            <a:custGeom>
              <a:avLst/>
              <a:gdLst>
                <a:gd name="T0" fmla="*/ 0 w 30"/>
                <a:gd name="T1" fmla="*/ 0 h 6"/>
                <a:gd name="T2" fmla="*/ 30 w 30"/>
                <a:gd name="T3" fmla="*/ 6 h 6"/>
                <a:gd name="T4" fmla="*/ 0 w 30"/>
                <a:gd name="T5" fmla="*/ 0 h 6"/>
                <a:gd name="T6" fmla="*/ 0 w 30"/>
                <a:gd name="T7" fmla="*/ 0 h 6"/>
                <a:gd name="T8" fmla="*/ 0 w 30"/>
                <a:gd name="T9" fmla="*/ 0 h 6"/>
                <a:gd name="T10" fmla="*/ 0 w 30"/>
                <a:gd name="T11" fmla="*/ 0 h 6"/>
                <a:gd name="T12" fmla="*/ 0 w 30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6">
                  <a:moveTo>
                    <a:pt x="0" y="0"/>
                  </a:moveTo>
                  <a:lnTo>
                    <a:pt x="30" y="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0" name="Freeform 40"/>
            <p:cNvSpPr>
              <a:spLocks noEditPoints="1"/>
            </p:cNvSpPr>
            <p:nvPr/>
          </p:nvSpPr>
          <p:spPr bwMode="auto">
            <a:xfrm>
              <a:off x="2386" y="2064"/>
              <a:ext cx="30" cy="60"/>
            </a:xfrm>
            <a:custGeom>
              <a:avLst/>
              <a:gdLst>
                <a:gd name="T0" fmla="*/ 30 w 30"/>
                <a:gd name="T1" fmla="*/ 60 h 60"/>
                <a:gd name="T2" fmla="*/ 0 w 30"/>
                <a:gd name="T3" fmla="*/ 0 h 60"/>
                <a:gd name="T4" fmla="*/ 30 w 30"/>
                <a:gd name="T5" fmla="*/ 60 h 60"/>
                <a:gd name="T6" fmla="*/ 30 w 30"/>
                <a:gd name="T7" fmla="*/ 60 h 60"/>
                <a:gd name="T8" fmla="*/ 30 w 30"/>
                <a:gd name="T9" fmla="*/ 60 h 60"/>
                <a:gd name="T10" fmla="*/ 30 w 30"/>
                <a:gd name="T11" fmla="*/ 60 h 60"/>
                <a:gd name="T12" fmla="*/ 30 w 30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60">
                  <a:moveTo>
                    <a:pt x="30" y="60"/>
                  </a:moveTo>
                  <a:lnTo>
                    <a:pt x="0" y="0"/>
                  </a:lnTo>
                  <a:lnTo>
                    <a:pt x="30" y="60"/>
                  </a:lnTo>
                  <a:close/>
                  <a:moveTo>
                    <a:pt x="30" y="60"/>
                  </a:moveTo>
                  <a:lnTo>
                    <a:pt x="3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1" name="Freeform 41"/>
            <p:cNvSpPr>
              <a:spLocks noEditPoints="1"/>
            </p:cNvSpPr>
            <p:nvPr/>
          </p:nvSpPr>
          <p:spPr bwMode="auto">
            <a:xfrm>
              <a:off x="2356" y="2064"/>
              <a:ext cx="30" cy="60"/>
            </a:xfrm>
            <a:custGeom>
              <a:avLst/>
              <a:gdLst>
                <a:gd name="T0" fmla="*/ 30 w 30"/>
                <a:gd name="T1" fmla="*/ 0 h 60"/>
                <a:gd name="T2" fmla="*/ 0 w 30"/>
                <a:gd name="T3" fmla="*/ 60 h 60"/>
                <a:gd name="T4" fmla="*/ 30 w 30"/>
                <a:gd name="T5" fmla="*/ 0 h 60"/>
                <a:gd name="T6" fmla="*/ 30 w 30"/>
                <a:gd name="T7" fmla="*/ 0 h 60"/>
                <a:gd name="T8" fmla="*/ 30 w 30"/>
                <a:gd name="T9" fmla="*/ 0 h 60"/>
                <a:gd name="T10" fmla="*/ 30 w 30"/>
                <a:gd name="T11" fmla="*/ 0 h 60"/>
                <a:gd name="T12" fmla="*/ 30 w 30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60">
                  <a:moveTo>
                    <a:pt x="30" y="0"/>
                  </a:moveTo>
                  <a:lnTo>
                    <a:pt x="0" y="60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2" name="Freeform 42"/>
            <p:cNvSpPr>
              <a:spLocks noEditPoints="1"/>
            </p:cNvSpPr>
            <p:nvPr/>
          </p:nvSpPr>
          <p:spPr bwMode="auto">
            <a:xfrm>
              <a:off x="2356" y="2118"/>
              <a:ext cx="24" cy="6"/>
            </a:xfrm>
            <a:custGeom>
              <a:avLst/>
              <a:gdLst>
                <a:gd name="T0" fmla="*/ 0 w 24"/>
                <a:gd name="T1" fmla="*/ 6 h 6"/>
                <a:gd name="T2" fmla="*/ 24 w 24"/>
                <a:gd name="T3" fmla="*/ 0 h 6"/>
                <a:gd name="T4" fmla="*/ 0 w 24"/>
                <a:gd name="T5" fmla="*/ 6 h 6"/>
                <a:gd name="T6" fmla="*/ 0 w 24"/>
                <a:gd name="T7" fmla="*/ 6 h 6"/>
                <a:gd name="T8" fmla="*/ 0 w 24"/>
                <a:gd name="T9" fmla="*/ 6 h 6"/>
                <a:gd name="T10" fmla="*/ 0 w 24"/>
                <a:gd name="T11" fmla="*/ 6 h 6"/>
                <a:gd name="T12" fmla="*/ 0 w 24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24" y="0"/>
                  </a:ln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3" name="Freeform 43"/>
            <p:cNvSpPr>
              <a:spLocks noEditPoints="1"/>
            </p:cNvSpPr>
            <p:nvPr/>
          </p:nvSpPr>
          <p:spPr bwMode="auto">
            <a:xfrm>
              <a:off x="2344" y="2118"/>
              <a:ext cx="36" cy="60"/>
            </a:xfrm>
            <a:custGeom>
              <a:avLst/>
              <a:gdLst>
                <a:gd name="T0" fmla="*/ 36 w 36"/>
                <a:gd name="T1" fmla="*/ 0 h 60"/>
                <a:gd name="T2" fmla="*/ 0 w 36"/>
                <a:gd name="T3" fmla="*/ 60 h 60"/>
                <a:gd name="T4" fmla="*/ 36 w 36"/>
                <a:gd name="T5" fmla="*/ 0 h 60"/>
                <a:gd name="T6" fmla="*/ 36 w 36"/>
                <a:gd name="T7" fmla="*/ 0 h 60"/>
                <a:gd name="T8" fmla="*/ 36 w 36"/>
                <a:gd name="T9" fmla="*/ 0 h 60"/>
                <a:gd name="T10" fmla="*/ 36 w 36"/>
                <a:gd name="T11" fmla="*/ 0 h 60"/>
                <a:gd name="T12" fmla="*/ 36 w 36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60">
                  <a:moveTo>
                    <a:pt x="36" y="0"/>
                  </a:moveTo>
                  <a:lnTo>
                    <a:pt x="0" y="60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4" name="Freeform 44"/>
            <p:cNvSpPr>
              <a:spLocks noEditPoints="1"/>
            </p:cNvSpPr>
            <p:nvPr/>
          </p:nvSpPr>
          <p:spPr bwMode="auto">
            <a:xfrm>
              <a:off x="2344" y="2172"/>
              <a:ext cx="36" cy="6"/>
            </a:xfrm>
            <a:custGeom>
              <a:avLst/>
              <a:gdLst>
                <a:gd name="T0" fmla="*/ 0 w 36"/>
                <a:gd name="T1" fmla="*/ 6 h 6"/>
                <a:gd name="T2" fmla="*/ 36 w 36"/>
                <a:gd name="T3" fmla="*/ 0 h 6"/>
                <a:gd name="T4" fmla="*/ 0 w 36"/>
                <a:gd name="T5" fmla="*/ 6 h 6"/>
                <a:gd name="T6" fmla="*/ 0 w 36"/>
                <a:gd name="T7" fmla="*/ 6 h 6"/>
                <a:gd name="T8" fmla="*/ 0 w 36"/>
                <a:gd name="T9" fmla="*/ 6 h 6"/>
                <a:gd name="T10" fmla="*/ 0 w 36"/>
                <a:gd name="T11" fmla="*/ 6 h 6"/>
                <a:gd name="T12" fmla="*/ 0 w 36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36" y="0"/>
                  </a:ln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5" name="Freeform 45"/>
            <p:cNvSpPr>
              <a:spLocks noEditPoints="1"/>
            </p:cNvSpPr>
            <p:nvPr/>
          </p:nvSpPr>
          <p:spPr bwMode="auto">
            <a:xfrm>
              <a:off x="2332" y="2172"/>
              <a:ext cx="48" cy="54"/>
            </a:xfrm>
            <a:custGeom>
              <a:avLst/>
              <a:gdLst>
                <a:gd name="T0" fmla="*/ 48 w 48"/>
                <a:gd name="T1" fmla="*/ 0 h 54"/>
                <a:gd name="T2" fmla="*/ 0 w 48"/>
                <a:gd name="T3" fmla="*/ 54 h 54"/>
                <a:gd name="T4" fmla="*/ 48 w 48"/>
                <a:gd name="T5" fmla="*/ 0 h 54"/>
                <a:gd name="T6" fmla="*/ 48 w 48"/>
                <a:gd name="T7" fmla="*/ 0 h 54"/>
                <a:gd name="T8" fmla="*/ 48 w 48"/>
                <a:gd name="T9" fmla="*/ 0 h 54"/>
                <a:gd name="T10" fmla="*/ 48 w 48"/>
                <a:gd name="T11" fmla="*/ 0 h 54"/>
                <a:gd name="T12" fmla="*/ 48 w 48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54">
                  <a:moveTo>
                    <a:pt x="48" y="0"/>
                  </a:moveTo>
                  <a:lnTo>
                    <a:pt x="0" y="54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6" name="Freeform 46"/>
            <p:cNvSpPr>
              <a:spLocks noEditPoints="1"/>
            </p:cNvSpPr>
            <p:nvPr/>
          </p:nvSpPr>
          <p:spPr bwMode="auto">
            <a:xfrm>
              <a:off x="2332" y="2226"/>
              <a:ext cx="54" cy="1"/>
            </a:xfrm>
            <a:custGeom>
              <a:avLst/>
              <a:gdLst>
                <a:gd name="T0" fmla="*/ 0 w 54"/>
                <a:gd name="T1" fmla="*/ 0 h 1"/>
                <a:gd name="T2" fmla="*/ 54 w 54"/>
                <a:gd name="T3" fmla="*/ 0 h 1"/>
                <a:gd name="T4" fmla="*/ 0 w 54"/>
                <a:gd name="T5" fmla="*/ 0 h 1"/>
                <a:gd name="T6" fmla="*/ 0 w 54"/>
                <a:gd name="T7" fmla="*/ 0 h 1"/>
                <a:gd name="T8" fmla="*/ 0 w 54"/>
                <a:gd name="T9" fmla="*/ 0 h 1"/>
                <a:gd name="T10" fmla="*/ 0 w 54"/>
                <a:gd name="T11" fmla="*/ 0 h 1"/>
                <a:gd name="T12" fmla="*/ 0 w 54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7" name="Freeform 47"/>
            <p:cNvSpPr>
              <a:spLocks/>
            </p:cNvSpPr>
            <p:nvPr/>
          </p:nvSpPr>
          <p:spPr bwMode="auto">
            <a:xfrm>
              <a:off x="2386" y="222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8" name="Freeform 48"/>
            <p:cNvSpPr>
              <a:spLocks/>
            </p:cNvSpPr>
            <p:nvPr/>
          </p:nvSpPr>
          <p:spPr bwMode="auto">
            <a:xfrm>
              <a:off x="2374" y="2226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0 h 41"/>
                <a:gd name="T4" fmla="*/ 0 w 18"/>
                <a:gd name="T5" fmla="*/ 0 h 41"/>
                <a:gd name="T6" fmla="*/ 0 w 18"/>
                <a:gd name="T7" fmla="*/ 41 h 41"/>
                <a:gd name="T8" fmla="*/ 18 w 18"/>
                <a:gd name="T9" fmla="*/ 41 h 41"/>
                <a:gd name="T10" fmla="*/ 18 w 18"/>
                <a:gd name="T11" fmla="*/ 41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29" name="Freeform 49"/>
            <p:cNvSpPr>
              <a:spLocks/>
            </p:cNvSpPr>
            <p:nvPr/>
          </p:nvSpPr>
          <p:spPr bwMode="auto">
            <a:xfrm>
              <a:off x="2392" y="2226"/>
              <a:ext cx="1" cy="41"/>
            </a:xfrm>
            <a:custGeom>
              <a:avLst/>
              <a:gdLst>
                <a:gd name="T0" fmla="*/ 0 w 1"/>
                <a:gd name="T1" fmla="*/ 41 h 41"/>
                <a:gd name="T2" fmla="*/ 0 w 1"/>
                <a:gd name="T3" fmla="*/ 0 h 41"/>
                <a:gd name="T4" fmla="*/ 0 w 1"/>
                <a:gd name="T5" fmla="*/ 41 h 41"/>
                <a:gd name="T6" fmla="*/ 0 w 1"/>
                <a:gd name="T7" fmla="*/ 41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41">
                  <a:moveTo>
                    <a:pt x="0" y="41"/>
                  </a:moveTo>
                  <a:lnTo>
                    <a:pt x="0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0" name="Freeform 50"/>
            <p:cNvSpPr>
              <a:spLocks noEditPoints="1"/>
            </p:cNvSpPr>
            <p:nvPr/>
          </p:nvSpPr>
          <p:spPr bwMode="auto">
            <a:xfrm>
              <a:off x="2374" y="2226"/>
              <a:ext cx="18" cy="1"/>
            </a:xfrm>
            <a:custGeom>
              <a:avLst/>
              <a:gdLst>
                <a:gd name="T0" fmla="*/ 18 w 18"/>
                <a:gd name="T1" fmla="*/ 0 h 1"/>
                <a:gd name="T2" fmla="*/ 0 w 18"/>
                <a:gd name="T3" fmla="*/ 0 h 1"/>
                <a:gd name="T4" fmla="*/ 18 w 18"/>
                <a:gd name="T5" fmla="*/ 0 h 1"/>
                <a:gd name="T6" fmla="*/ 18 w 18"/>
                <a:gd name="T7" fmla="*/ 0 h 1"/>
                <a:gd name="T8" fmla="*/ 18 w 18"/>
                <a:gd name="T9" fmla="*/ 0 h 1"/>
                <a:gd name="T10" fmla="*/ 18 w 18"/>
                <a:gd name="T11" fmla="*/ 0 h 1"/>
                <a:gd name="T12" fmla="*/ 18 w 1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1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  <a:moveTo>
                    <a:pt x="18" y="0"/>
                  </a:move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1" name="Freeform 51"/>
            <p:cNvSpPr>
              <a:spLocks noEditPoints="1"/>
            </p:cNvSpPr>
            <p:nvPr/>
          </p:nvSpPr>
          <p:spPr bwMode="auto">
            <a:xfrm>
              <a:off x="2374" y="2226"/>
              <a:ext cx="1" cy="41"/>
            </a:xfrm>
            <a:custGeom>
              <a:avLst/>
              <a:gdLst>
                <a:gd name="T0" fmla="*/ 0 w 1"/>
                <a:gd name="T1" fmla="*/ 0 h 41"/>
                <a:gd name="T2" fmla="*/ 0 w 1"/>
                <a:gd name="T3" fmla="*/ 41 h 41"/>
                <a:gd name="T4" fmla="*/ 0 w 1"/>
                <a:gd name="T5" fmla="*/ 0 h 41"/>
                <a:gd name="T6" fmla="*/ 0 w 1"/>
                <a:gd name="T7" fmla="*/ 0 h 41"/>
                <a:gd name="T8" fmla="*/ 0 w 1"/>
                <a:gd name="T9" fmla="*/ 0 h 41"/>
                <a:gd name="T10" fmla="*/ 0 w 1"/>
                <a:gd name="T11" fmla="*/ 0 h 41"/>
                <a:gd name="T12" fmla="*/ 0 w 1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41">
                  <a:moveTo>
                    <a:pt x="0" y="0"/>
                  </a:move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2" name="Freeform 52"/>
            <p:cNvSpPr>
              <a:spLocks noEditPoints="1"/>
            </p:cNvSpPr>
            <p:nvPr/>
          </p:nvSpPr>
          <p:spPr bwMode="auto">
            <a:xfrm>
              <a:off x="2374" y="2267"/>
              <a:ext cx="18" cy="1"/>
            </a:xfrm>
            <a:custGeom>
              <a:avLst/>
              <a:gdLst>
                <a:gd name="T0" fmla="*/ 0 w 18"/>
                <a:gd name="T1" fmla="*/ 0 h 1"/>
                <a:gd name="T2" fmla="*/ 18 w 18"/>
                <a:gd name="T3" fmla="*/ 0 h 1"/>
                <a:gd name="T4" fmla="*/ 0 w 18"/>
                <a:gd name="T5" fmla="*/ 0 h 1"/>
                <a:gd name="T6" fmla="*/ 0 w 18"/>
                <a:gd name="T7" fmla="*/ 0 h 1"/>
                <a:gd name="T8" fmla="*/ 0 w 18"/>
                <a:gd name="T9" fmla="*/ 0 h 1"/>
                <a:gd name="T10" fmla="*/ 0 w 18"/>
                <a:gd name="T11" fmla="*/ 0 h 1"/>
                <a:gd name="T12" fmla="*/ 0 w 1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1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3" name="Freeform 53"/>
            <p:cNvSpPr>
              <a:spLocks/>
            </p:cNvSpPr>
            <p:nvPr/>
          </p:nvSpPr>
          <p:spPr bwMode="auto">
            <a:xfrm>
              <a:off x="2392" y="226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4" name="Freeform 54"/>
            <p:cNvSpPr>
              <a:spLocks/>
            </p:cNvSpPr>
            <p:nvPr/>
          </p:nvSpPr>
          <p:spPr bwMode="auto">
            <a:xfrm>
              <a:off x="2578" y="2010"/>
              <a:ext cx="113" cy="162"/>
            </a:xfrm>
            <a:custGeom>
              <a:avLst/>
              <a:gdLst>
                <a:gd name="T0" fmla="*/ 53 w 113"/>
                <a:gd name="T1" fmla="*/ 162 h 162"/>
                <a:gd name="T2" fmla="*/ 113 w 113"/>
                <a:gd name="T3" fmla="*/ 162 h 162"/>
                <a:gd name="T4" fmla="*/ 59 w 113"/>
                <a:gd name="T5" fmla="*/ 108 h 162"/>
                <a:gd name="T6" fmla="*/ 95 w 113"/>
                <a:gd name="T7" fmla="*/ 114 h 162"/>
                <a:gd name="T8" fmla="*/ 59 w 113"/>
                <a:gd name="T9" fmla="*/ 48 h 162"/>
                <a:gd name="T10" fmla="*/ 83 w 113"/>
                <a:gd name="T11" fmla="*/ 60 h 162"/>
                <a:gd name="T12" fmla="*/ 53 w 113"/>
                <a:gd name="T13" fmla="*/ 0 h 162"/>
                <a:gd name="T14" fmla="*/ 24 w 113"/>
                <a:gd name="T15" fmla="*/ 60 h 162"/>
                <a:gd name="T16" fmla="*/ 53 w 113"/>
                <a:gd name="T17" fmla="*/ 48 h 162"/>
                <a:gd name="T18" fmla="*/ 18 w 113"/>
                <a:gd name="T19" fmla="*/ 114 h 162"/>
                <a:gd name="T20" fmla="*/ 53 w 113"/>
                <a:gd name="T21" fmla="*/ 108 h 162"/>
                <a:gd name="T22" fmla="*/ 0 w 113"/>
                <a:gd name="T23" fmla="*/ 162 h 162"/>
                <a:gd name="T24" fmla="*/ 53 w 113"/>
                <a:gd name="T25" fmla="*/ 162 h 162"/>
                <a:gd name="T26" fmla="*/ 53 w 113"/>
                <a:gd name="T27" fmla="*/ 162 h 1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3" h="162">
                  <a:moveTo>
                    <a:pt x="53" y="162"/>
                  </a:moveTo>
                  <a:lnTo>
                    <a:pt x="113" y="162"/>
                  </a:lnTo>
                  <a:lnTo>
                    <a:pt x="59" y="108"/>
                  </a:lnTo>
                  <a:lnTo>
                    <a:pt x="95" y="114"/>
                  </a:lnTo>
                  <a:lnTo>
                    <a:pt x="59" y="48"/>
                  </a:lnTo>
                  <a:lnTo>
                    <a:pt x="83" y="60"/>
                  </a:lnTo>
                  <a:lnTo>
                    <a:pt x="53" y="0"/>
                  </a:lnTo>
                  <a:lnTo>
                    <a:pt x="24" y="60"/>
                  </a:lnTo>
                  <a:lnTo>
                    <a:pt x="53" y="48"/>
                  </a:lnTo>
                  <a:lnTo>
                    <a:pt x="18" y="114"/>
                  </a:lnTo>
                  <a:lnTo>
                    <a:pt x="53" y="108"/>
                  </a:lnTo>
                  <a:lnTo>
                    <a:pt x="0" y="162"/>
                  </a:lnTo>
                  <a:lnTo>
                    <a:pt x="53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5" name="Freeform 55"/>
            <p:cNvSpPr>
              <a:spLocks/>
            </p:cNvSpPr>
            <p:nvPr/>
          </p:nvSpPr>
          <p:spPr bwMode="auto">
            <a:xfrm>
              <a:off x="2631" y="2172"/>
              <a:ext cx="60" cy="1"/>
            </a:xfrm>
            <a:custGeom>
              <a:avLst/>
              <a:gdLst>
                <a:gd name="T0" fmla="*/ 0 w 60"/>
                <a:gd name="T1" fmla="*/ 0 h 1"/>
                <a:gd name="T2" fmla="*/ 60 w 60"/>
                <a:gd name="T3" fmla="*/ 0 h 1"/>
                <a:gd name="T4" fmla="*/ 0 w 60"/>
                <a:gd name="T5" fmla="*/ 0 h 1"/>
                <a:gd name="T6" fmla="*/ 0 w 6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">
                  <a:moveTo>
                    <a:pt x="0" y="0"/>
                  </a:move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6" name="Freeform 56"/>
            <p:cNvSpPr>
              <a:spLocks noEditPoints="1"/>
            </p:cNvSpPr>
            <p:nvPr/>
          </p:nvSpPr>
          <p:spPr bwMode="auto">
            <a:xfrm>
              <a:off x="2637" y="2118"/>
              <a:ext cx="54" cy="54"/>
            </a:xfrm>
            <a:custGeom>
              <a:avLst/>
              <a:gdLst>
                <a:gd name="T0" fmla="*/ 54 w 54"/>
                <a:gd name="T1" fmla="*/ 54 h 54"/>
                <a:gd name="T2" fmla="*/ 0 w 54"/>
                <a:gd name="T3" fmla="*/ 0 h 54"/>
                <a:gd name="T4" fmla="*/ 54 w 54"/>
                <a:gd name="T5" fmla="*/ 54 h 54"/>
                <a:gd name="T6" fmla="*/ 54 w 54"/>
                <a:gd name="T7" fmla="*/ 54 h 54"/>
                <a:gd name="T8" fmla="*/ 54 w 54"/>
                <a:gd name="T9" fmla="*/ 54 h 54"/>
                <a:gd name="T10" fmla="*/ 54 w 54"/>
                <a:gd name="T11" fmla="*/ 54 h 54"/>
                <a:gd name="T12" fmla="*/ 54 w 54"/>
                <a:gd name="T13" fmla="*/ 54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" h="54">
                  <a:moveTo>
                    <a:pt x="54" y="54"/>
                  </a:moveTo>
                  <a:lnTo>
                    <a:pt x="0" y="0"/>
                  </a:lnTo>
                  <a:lnTo>
                    <a:pt x="54" y="54"/>
                  </a:lnTo>
                  <a:close/>
                  <a:moveTo>
                    <a:pt x="54" y="54"/>
                  </a:moveTo>
                  <a:lnTo>
                    <a:pt x="5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7" name="Freeform 57"/>
            <p:cNvSpPr>
              <a:spLocks noEditPoints="1"/>
            </p:cNvSpPr>
            <p:nvPr/>
          </p:nvSpPr>
          <p:spPr bwMode="auto">
            <a:xfrm>
              <a:off x="2637" y="2118"/>
              <a:ext cx="36" cy="6"/>
            </a:xfrm>
            <a:custGeom>
              <a:avLst/>
              <a:gdLst>
                <a:gd name="T0" fmla="*/ 0 w 36"/>
                <a:gd name="T1" fmla="*/ 0 h 6"/>
                <a:gd name="T2" fmla="*/ 36 w 36"/>
                <a:gd name="T3" fmla="*/ 6 h 6"/>
                <a:gd name="T4" fmla="*/ 0 w 36"/>
                <a:gd name="T5" fmla="*/ 0 h 6"/>
                <a:gd name="T6" fmla="*/ 0 w 36"/>
                <a:gd name="T7" fmla="*/ 0 h 6"/>
                <a:gd name="T8" fmla="*/ 0 w 36"/>
                <a:gd name="T9" fmla="*/ 0 h 6"/>
                <a:gd name="T10" fmla="*/ 0 w 36"/>
                <a:gd name="T11" fmla="*/ 0 h 6"/>
                <a:gd name="T12" fmla="*/ 0 w 36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6">
                  <a:moveTo>
                    <a:pt x="0" y="0"/>
                  </a:moveTo>
                  <a:lnTo>
                    <a:pt x="36" y="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8" name="Freeform 58"/>
            <p:cNvSpPr>
              <a:spLocks noEditPoints="1"/>
            </p:cNvSpPr>
            <p:nvPr/>
          </p:nvSpPr>
          <p:spPr bwMode="auto">
            <a:xfrm>
              <a:off x="2637" y="2058"/>
              <a:ext cx="36" cy="66"/>
            </a:xfrm>
            <a:custGeom>
              <a:avLst/>
              <a:gdLst>
                <a:gd name="T0" fmla="*/ 36 w 36"/>
                <a:gd name="T1" fmla="*/ 66 h 66"/>
                <a:gd name="T2" fmla="*/ 0 w 36"/>
                <a:gd name="T3" fmla="*/ 0 h 66"/>
                <a:gd name="T4" fmla="*/ 36 w 36"/>
                <a:gd name="T5" fmla="*/ 66 h 66"/>
                <a:gd name="T6" fmla="*/ 36 w 36"/>
                <a:gd name="T7" fmla="*/ 66 h 66"/>
                <a:gd name="T8" fmla="*/ 36 w 36"/>
                <a:gd name="T9" fmla="*/ 66 h 66"/>
                <a:gd name="T10" fmla="*/ 36 w 36"/>
                <a:gd name="T11" fmla="*/ 66 h 66"/>
                <a:gd name="T12" fmla="*/ 36 w 36"/>
                <a:gd name="T13" fmla="*/ 6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66">
                  <a:moveTo>
                    <a:pt x="36" y="66"/>
                  </a:moveTo>
                  <a:lnTo>
                    <a:pt x="0" y="0"/>
                  </a:lnTo>
                  <a:lnTo>
                    <a:pt x="36" y="66"/>
                  </a:lnTo>
                  <a:close/>
                  <a:moveTo>
                    <a:pt x="36" y="66"/>
                  </a:moveTo>
                  <a:lnTo>
                    <a:pt x="36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39" name="Freeform 59"/>
            <p:cNvSpPr>
              <a:spLocks noEditPoints="1"/>
            </p:cNvSpPr>
            <p:nvPr/>
          </p:nvSpPr>
          <p:spPr bwMode="auto">
            <a:xfrm>
              <a:off x="2637" y="2058"/>
              <a:ext cx="24" cy="12"/>
            </a:xfrm>
            <a:custGeom>
              <a:avLst/>
              <a:gdLst>
                <a:gd name="T0" fmla="*/ 0 w 24"/>
                <a:gd name="T1" fmla="*/ 0 h 12"/>
                <a:gd name="T2" fmla="*/ 24 w 24"/>
                <a:gd name="T3" fmla="*/ 12 h 12"/>
                <a:gd name="T4" fmla="*/ 0 w 24"/>
                <a:gd name="T5" fmla="*/ 0 h 12"/>
                <a:gd name="T6" fmla="*/ 0 w 24"/>
                <a:gd name="T7" fmla="*/ 0 h 12"/>
                <a:gd name="T8" fmla="*/ 0 w 24"/>
                <a:gd name="T9" fmla="*/ 0 h 12"/>
                <a:gd name="T10" fmla="*/ 0 w 24"/>
                <a:gd name="T11" fmla="*/ 0 h 12"/>
                <a:gd name="T12" fmla="*/ 0 w 24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lnTo>
                    <a:pt x="24" y="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0" name="Freeform 60"/>
            <p:cNvSpPr>
              <a:spLocks noEditPoints="1"/>
            </p:cNvSpPr>
            <p:nvPr/>
          </p:nvSpPr>
          <p:spPr bwMode="auto">
            <a:xfrm>
              <a:off x="2631" y="2010"/>
              <a:ext cx="30" cy="60"/>
            </a:xfrm>
            <a:custGeom>
              <a:avLst/>
              <a:gdLst>
                <a:gd name="T0" fmla="*/ 30 w 30"/>
                <a:gd name="T1" fmla="*/ 60 h 60"/>
                <a:gd name="T2" fmla="*/ 0 w 30"/>
                <a:gd name="T3" fmla="*/ 0 h 60"/>
                <a:gd name="T4" fmla="*/ 30 w 30"/>
                <a:gd name="T5" fmla="*/ 60 h 60"/>
                <a:gd name="T6" fmla="*/ 30 w 30"/>
                <a:gd name="T7" fmla="*/ 60 h 60"/>
                <a:gd name="T8" fmla="*/ 30 w 30"/>
                <a:gd name="T9" fmla="*/ 60 h 60"/>
                <a:gd name="T10" fmla="*/ 30 w 30"/>
                <a:gd name="T11" fmla="*/ 60 h 60"/>
                <a:gd name="T12" fmla="*/ 30 w 30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60">
                  <a:moveTo>
                    <a:pt x="30" y="60"/>
                  </a:moveTo>
                  <a:lnTo>
                    <a:pt x="0" y="0"/>
                  </a:lnTo>
                  <a:lnTo>
                    <a:pt x="30" y="60"/>
                  </a:lnTo>
                  <a:close/>
                  <a:moveTo>
                    <a:pt x="30" y="60"/>
                  </a:moveTo>
                  <a:lnTo>
                    <a:pt x="3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1" name="Freeform 61"/>
            <p:cNvSpPr>
              <a:spLocks noEditPoints="1"/>
            </p:cNvSpPr>
            <p:nvPr/>
          </p:nvSpPr>
          <p:spPr bwMode="auto">
            <a:xfrm>
              <a:off x="2602" y="2010"/>
              <a:ext cx="29" cy="60"/>
            </a:xfrm>
            <a:custGeom>
              <a:avLst/>
              <a:gdLst>
                <a:gd name="T0" fmla="*/ 29 w 29"/>
                <a:gd name="T1" fmla="*/ 0 h 60"/>
                <a:gd name="T2" fmla="*/ 0 w 29"/>
                <a:gd name="T3" fmla="*/ 60 h 60"/>
                <a:gd name="T4" fmla="*/ 29 w 29"/>
                <a:gd name="T5" fmla="*/ 0 h 60"/>
                <a:gd name="T6" fmla="*/ 29 w 29"/>
                <a:gd name="T7" fmla="*/ 0 h 60"/>
                <a:gd name="T8" fmla="*/ 29 w 29"/>
                <a:gd name="T9" fmla="*/ 0 h 60"/>
                <a:gd name="T10" fmla="*/ 29 w 29"/>
                <a:gd name="T11" fmla="*/ 0 h 60"/>
                <a:gd name="T12" fmla="*/ 29 w 29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60">
                  <a:moveTo>
                    <a:pt x="29" y="0"/>
                  </a:moveTo>
                  <a:lnTo>
                    <a:pt x="0" y="60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2" name="Freeform 62"/>
            <p:cNvSpPr>
              <a:spLocks noEditPoints="1"/>
            </p:cNvSpPr>
            <p:nvPr/>
          </p:nvSpPr>
          <p:spPr bwMode="auto">
            <a:xfrm>
              <a:off x="2602" y="2058"/>
              <a:ext cx="29" cy="12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0 h 12"/>
                <a:gd name="T4" fmla="*/ 0 w 29"/>
                <a:gd name="T5" fmla="*/ 12 h 12"/>
                <a:gd name="T6" fmla="*/ 0 w 29"/>
                <a:gd name="T7" fmla="*/ 12 h 12"/>
                <a:gd name="T8" fmla="*/ 0 w 29"/>
                <a:gd name="T9" fmla="*/ 12 h 12"/>
                <a:gd name="T10" fmla="*/ 0 w 29"/>
                <a:gd name="T11" fmla="*/ 12 h 12"/>
                <a:gd name="T12" fmla="*/ 0 w 29"/>
                <a:gd name="T13" fmla="*/ 1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0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3" name="Freeform 63"/>
            <p:cNvSpPr>
              <a:spLocks noEditPoints="1"/>
            </p:cNvSpPr>
            <p:nvPr/>
          </p:nvSpPr>
          <p:spPr bwMode="auto">
            <a:xfrm>
              <a:off x="2596" y="2058"/>
              <a:ext cx="35" cy="66"/>
            </a:xfrm>
            <a:custGeom>
              <a:avLst/>
              <a:gdLst>
                <a:gd name="T0" fmla="*/ 35 w 35"/>
                <a:gd name="T1" fmla="*/ 0 h 66"/>
                <a:gd name="T2" fmla="*/ 0 w 35"/>
                <a:gd name="T3" fmla="*/ 66 h 66"/>
                <a:gd name="T4" fmla="*/ 35 w 35"/>
                <a:gd name="T5" fmla="*/ 0 h 66"/>
                <a:gd name="T6" fmla="*/ 35 w 35"/>
                <a:gd name="T7" fmla="*/ 0 h 66"/>
                <a:gd name="T8" fmla="*/ 35 w 35"/>
                <a:gd name="T9" fmla="*/ 0 h 66"/>
                <a:gd name="T10" fmla="*/ 35 w 35"/>
                <a:gd name="T11" fmla="*/ 0 h 66"/>
                <a:gd name="T12" fmla="*/ 35 w 35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66">
                  <a:moveTo>
                    <a:pt x="35" y="0"/>
                  </a:moveTo>
                  <a:lnTo>
                    <a:pt x="0" y="66"/>
                  </a:lnTo>
                  <a:lnTo>
                    <a:pt x="35" y="0"/>
                  </a:lnTo>
                  <a:close/>
                  <a:moveTo>
                    <a:pt x="35" y="0"/>
                  </a:move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4" name="Freeform 64"/>
            <p:cNvSpPr>
              <a:spLocks noEditPoints="1"/>
            </p:cNvSpPr>
            <p:nvPr/>
          </p:nvSpPr>
          <p:spPr bwMode="auto">
            <a:xfrm>
              <a:off x="2596" y="2118"/>
              <a:ext cx="35" cy="6"/>
            </a:xfrm>
            <a:custGeom>
              <a:avLst/>
              <a:gdLst>
                <a:gd name="T0" fmla="*/ 0 w 35"/>
                <a:gd name="T1" fmla="*/ 6 h 6"/>
                <a:gd name="T2" fmla="*/ 35 w 35"/>
                <a:gd name="T3" fmla="*/ 0 h 6"/>
                <a:gd name="T4" fmla="*/ 0 w 35"/>
                <a:gd name="T5" fmla="*/ 6 h 6"/>
                <a:gd name="T6" fmla="*/ 0 w 35"/>
                <a:gd name="T7" fmla="*/ 6 h 6"/>
                <a:gd name="T8" fmla="*/ 0 w 35"/>
                <a:gd name="T9" fmla="*/ 6 h 6"/>
                <a:gd name="T10" fmla="*/ 0 w 35"/>
                <a:gd name="T11" fmla="*/ 6 h 6"/>
                <a:gd name="T12" fmla="*/ 0 w 35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6">
                  <a:moveTo>
                    <a:pt x="0" y="6"/>
                  </a:moveTo>
                  <a:lnTo>
                    <a:pt x="35" y="0"/>
                  </a:ln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5" name="Freeform 65"/>
            <p:cNvSpPr>
              <a:spLocks noEditPoints="1"/>
            </p:cNvSpPr>
            <p:nvPr/>
          </p:nvSpPr>
          <p:spPr bwMode="auto">
            <a:xfrm>
              <a:off x="2578" y="2118"/>
              <a:ext cx="53" cy="54"/>
            </a:xfrm>
            <a:custGeom>
              <a:avLst/>
              <a:gdLst>
                <a:gd name="T0" fmla="*/ 53 w 53"/>
                <a:gd name="T1" fmla="*/ 0 h 54"/>
                <a:gd name="T2" fmla="*/ 0 w 53"/>
                <a:gd name="T3" fmla="*/ 54 h 54"/>
                <a:gd name="T4" fmla="*/ 53 w 53"/>
                <a:gd name="T5" fmla="*/ 0 h 54"/>
                <a:gd name="T6" fmla="*/ 53 w 53"/>
                <a:gd name="T7" fmla="*/ 0 h 54"/>
                <a:gd name="T8" fmla="*/ 53 w 53"/>
                <a:gd name="T9" fmla="*/ 0 h 54"/>
                <a:gd name="T10" fmla="*/ 53 w 53"/>
                <a:gd name="T11" fmla="*/ 0 h 54"/>
                <a:gd name="T12" fmla="*/ 53 w 53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54">
                  <a:moveTo>
                    <a:pt x="53" y="0"/>
                  </a:moveTo>
                  <a:lnTo>
                    <a:pt x="0" y="54"/>
                  </a:lnTo>
                  <a:lnTo>
                    <a:pt x="53" y="0"/>
                  </a:lnTo>
                  <a:close/>
                  <a:moveTo>
                    <a:pt x="53" y="0"/>
                  </a:move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6" name="Freeform 66"/>
            <p:cNvSpPr>
              <a:spLocks noEditPoints="1"/>
            </p:cNvSpPr>
            <p:nvPr/>
          </p:nvSpPr>
          <p:spPr bwMode="auto">
            <a:xfrm>
              <a:off x="2578" y="2172"/>
              <a:ext cx="53" cy="1"/>
            </a:xfrm>
            <a:custGeom>
              <a:avLst/>
              <a:gdLst>
                <a:gd name="T0" fmla="*/ 0 w 53"/>
                <a:gd name="T1" fmla="*/ 0 h 1"/>
                <a:gd name="T2" fmla="*/ 53 w 53"/>
                <a:gd name="T3" fmla="*/ 0 h 1"/>
                <a:gd name="T4" fmla="*/ 0 w 53"/>
                <a:gd name="T5" fmla="*/ 0 h 1"/>
                <a:gd name="T6" fmla="*/ 0 w 53"/>
                <a:gd name="T7" fmla="*/ 0 h 1"/>
                <a:gd name="T8" fmla="*/ 0 w 53"/>
                <a:gd name="T9" fmla="*/ 0 h 1"/>
                <a:gd name="T10" fmla="*/ 0 w 53"/>
                <a:gd name="T11" fmla="*/ 0 h 1"/>
                <a:gd name="T12" fmla="*/ 0 w 5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1">
                  <a:moveTo>
                    <a:pt x="0" y="0"/>
                  </a:moveTo>
                  <a:lnTo>
                    <a:pt x="53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7" name="Freeform 67"/>
            <p:cNvSpPr>
              <a:spLocks/>
            </p:cNvSpPr>
            <p:nvPr/>
          </p:nvSpPr>
          <p:spPr bwMode="auto">
            <a:xfrm>
              <a:off x="2631" y="217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8" name="Freeform 68"/>
            <p:cNvSpPr>
              <a:spLocks/>
            </p:cNvSpPr>
            <p:nvPr/>
          </p:nvSpPr>
          <p:spPr bwMode="auto">
            <a:xfrm>
              <a:off x="2625" y="2172"/>
              <a:ext cx="18" cy="42"/>
            </a:xfrm>
            <a:custGeom>
              <a:avLst/>
              <a:gdLst>
                <a:gd name="T0" fmla="*/ 18 w 18"/>
                <a:gd name="T1" fmla="*/ 42 h 42"/>
                <a:gd name="T2" fmla="*/ 18 w 18"/>
                <a:gd name="T3" fmla="*/ 0 h 42"/>
                <a:gd name="T4" fmla="*/ 0 w 18"/>
                <a:gd name="T5" fmla="*/ 0 h 42"/>
                <a:gd name="T6" fmla="*/ 0 w 18"/>
                <a:gd name="T7" fmla="*/ 42 h 42"/>
                <a:gd name="T8" fmla="*/ 18 w 18"/>
                <a:gd name="T9" fmla="*/ 42 h 42"/>
                <a:gd name="T10" fmla="*/ 18 w 18"/>
                <a:gd name="T11" fmla="*/ 42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42">
                  <a:moveTo>
                    <a:pt x="18" y="42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49" name="Freeform 69"/>
            <p:cNvSpPr>
              <a:spLocks/>
            </p:cNvSpPr>
            <p:nvPr/>
          </p:nvSpPr>
          <p:spPr bwMode="auto">
            <a:xfrm>
              <a:off x="2643" y="2172"/>
              <a:ext cx="1" cy="42"/>
            </a:xfrm>
            <a:custGeom>
              <a:avLst/>
              <a:gdLst>
                <a:gd name="T0" fmla="*/ 0 w 1"/>
                <a:gd name="T1" fmla="*/ 42 h 42"/>
                <a:gd name="T2" fmla="*/ 0 w 1"/>
                <a:gd name="T3" fmla="*/ 0 h 42"/>
                <a:gd name="T4" fmla="*/ 0 w 1"/>
                <a:gd name="T5" fmla="*/ 42 h 42"/>
                <a:gd name="T6" fmla="*/ 0 w 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42">
                  <a:moveTo>
                    <a:pt x="0" y="42"/>
                  </a:move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0" name="Freeform 70"/>
            <p:cNvSpPr>
              <a:spLocks noEditPoints="1"/>
            </p:cNvSpPr>
            <p:nvPr/>
          </p:nvSpPr>
          <p:spPr bwMode="auto">
            <a:xfrm>
              <a:off x="2625" y="2172"/>
              <a:ext cx="18" cy="1"/>
            </a:xfrm>
            <a:custGeom>
              <a:avLst/>
              <a:gdLst>
                <a:gd name="T0" fmla="*/ 18 w 18"/>
                <a:gd name="T1" fmla="*/ 0 h 1"/>
                <a:gd name="T2" fmla="*/ 0 w 18"/>
                <a:gd name="T3" fmla="*/ 0 h 1"/>
                <a:gd name="T4" fmla="*/ 18 w 18"/>
                <a:gd name="T5" fmla="*/ 0 h 1"/>
                <a:gd name="T6" fmla="*/ 18 w 18"/>
                <a:gd name="T7" fmla="*/ 0 h 1"/>
                <a:gd name="T8" fmla="*/ 18 w 18"/>
                <a:gd name="T9" fmla="*/ 0 h 1"/>
                <a:gd name="T10" fmla="*/ 18 w 18"/>
                <a:gd name="T11" fmla="*/ 0 h 1"/>
                <a:gd name="T12" fmla="*/ 18 w 1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1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  <a:moveTo>
                    <a:pt x="18" y="0"/>
                  </a:move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1" name="Freeform 71"/>
            <p:cNvSpPr>
              <a:spLocks noEditPoints="1"/>
            </p:cNvSpPr>
            <p:nvPr/>
          </p:nvSpPr>
          <p:spPr bwMode="auto">
            <a:xfrm>
              <a:off x="2625" y="2172"/>
              <a:ext cx="1" cy="42"/>
            </a:xfrm>
            <a:custGeom>
              <a:avLst/>
              <a:gdLst>
                <a:gd name="T0" fmla="*/ 0 w 1"/>
                <a:gd name="T1" fmla="*/ 0 h 42"/>
                <a:gd name="T2" fmla="*/ 0 w 1"/>
                <a:gd name="T3" fmla="*/ 42 h 42"/>
                <a:gd name="T4" fmla="*/ 0 w 1"/>
                <a:gd name="T5" fmla="*/ 0 h 42"/>
                <a:gd name="T6" fmla="*/ 0 w 1"/>
                <a:gd name="T7" fmla="*/ 0 h 42"/>
                <a:gd name="T8" fmla="*/ 0 w 1"/>
                <a:gd name="T9" fmla="*/ 0 h 42"/>
                <a:gd name="T10" fmla="*/ 0 w 1"/>
                <a:gd name="T11" fmla="*/ 0 h 42"/>
                <a:gd name="T12" fmla="*/ 0 w 1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42">
                  <a:moveTo>
                    <a:pt x="0" y="0"/>
                  </a:move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2" name="Freeform 72"/>
            <p:cNvSpPr>
              <a:spLocks noEditPoints="1"/>
            </p:cNvSpPr>
            <p:nvPr/>
          </p:nvSpPr>
          <p:spPr bwMode="auto">
            <a:xfrm>
              <a:off x="2625" y="2214"/>
              <a:ext cx="18" cy="1"/>
            </a:xfrm>
            <a:custGeom>
              <a:avLst/>
              <a:gdLst>
                <a:gd name="T0" fmla="*/ 0 w 18"/>
                <a:gd name="T1" fmla="*/ 0 h 1"/>
                <a:gd name="T2" fmla="*/ 18 w 18"/>
                <a:gd name="T3" fmla="*/ 0 h 1"/>
                <a:gd name="T4" fmla="*/ 0 w 18"/>
                <a:gd name="T5" fmla="*/ 0 h 1"/>
                <a:gd name="T6" fmla="*/ 0 w 18"/>
                <a:gd name="T7" fmla="*/ 0 h 1"/>
                <a:gd name="T8" fmla="*/ 0 w 18"/>
                <a:gd name="T9" fmla="*/ 0 h 1"/>
                <a:gd name="T10" fmla="*/ 0 w 18"/>
                <a:gd name="T11" fmla="*/ 0 h 1"/>
                <a:gd name="T12" fmla="*/ 0 w 1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1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3" name="Freeform 73"/>
            <p:cNvSpPr>
              <a:spLocks/>
            </p:cNvSpPr>
            <p:nvPr/>
          </p:nvSpPr>
          <p:spPr bwMode="auto">
            <a:xfrm>
              <a:off x="2643" y="2214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4" name="Freeform 74"/>
            <p:cNvSpPr>
              <a:spLocks/>
            </p:cNvSpPr>
            <p:nvPr/>
          </p:nvSpPr>
          <p:spPr bwMode="auto">
            <a:xfrm>
              <a:off x="2865" y="2082"/>
              <a:ext cx="113" cy="162"/>
            </a:xfrm>
            <a:custGeom>
              <a:avLst/>
              <a:gdLst>
                <a:gd name="T0" fmla="*/ 54 w 113"/>
                <a:gd name="T1" fmla="*/ 162 h 162"/>
                <a:gd name="T2" fmla="*/ 113 w 113"/>
                <a:gd name="T3" fmla="*/ 162 h 162"/>
                <a:gd name="T4" fmla="*/ 59 w 113"/>
                <a:gd name="T5" fmla="*/ 108 h 162"/>
                <a:gd name="T6" fmla="*/ 95 w 113"/>
                <a:gd name="T7" fmla="*/ 114 h 162"/>
                <a:gd name="T8" fmla="*/ 59 w 113"/>
                <a:gd name="T9" fmla="*/ 48 h 162"/>
                <a:gd name="T10" fmla="*/ 83 w 113"/>
                <a:gd name="T11" fmla="*/ 60 h 162"/>
                <a:gd name="T12" fmla="*/ 54 w 113"/>
                <a:gd name="T13" fmla="*/ 0 h 162"/>
                <a:gd name="T14" fmla="*/ 24 w 113"/>
                <a:gd name="T15" fmla="*/ 60 h 162"/>
                <a:gd name="T16" fmla="*/ 54 w 113"/>
                <a:gd name="T17" fmla="*/ 48 h 162"/>
                <a:gd name="T18" fmla="*/ 18 w 113"/>
                <a:gd name="T19" fmla="*/ 114 h 162"/>
                <a:gd name="T20" fmla="*/ 54 w 113"/>
                <a:gd name="T21" fmla="*/ 108 h 162"/>
                <a:gd name="T22" fmla="*/ 0 w 113"/>
                <a:gd name="T23" fmla="*/ 162 h 162"/>
                <a:gd name="T24" fmla="*/ 54 w 113"/>
                <a:gd name="T25" fmla="*/ 162 h 162"/>
                <a:gd name="T26" fmla="*/ 54 w 113"/>
                <a:gd name="T27" fmla="*/ 162 h 1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3" h="162">
                  <a:moveTo>
                    <a:pt x="54" y="162"/>
                  </a:moveTo>
                  <a:lnTo>
                    <a:pt x="113" y="162"/>
                  </a:lnTo>
                  <a:lnTo>
                    <a:pt x="59" y="108"/>
                  </a:lnTo>
                  <a:lnTo>
                    <a:pt x="95" y="114"/>
                  </a:lnTo>
                  <a:lnTo>
                    <a:pt x="59" y="48"/>
                  </a:lnTo>
                  <a:lnTo>
                    <a:pt x="83" y="60"/>
                  </a:lnTo>
                  <a:lnTo>
                    <a:pt x="54" y="0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18" y="114"/>
                  </a:lnTo>
                  <a:lnTo>
                    <a:pt x="54" y="108"/>
                  </a:lnTo>
                  <a:lnTo>
                    <a:pt x="0" y="162"/>
                  </a:lnTo>
                  <a:lnTo>
                    <a:pt x="54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5" name="Freeform 75"/>
            <p:cNvSpPr>
              <a:spLocks/>
            </p:cNvSpPr>
            <p:nvPr/>
          </p:nvSpPr>
          <p:spPr bwMode="auto">
            <a:xfrm>
              <a:off x="2919" y="2244"/>
              <a:ext cx="59" cy="1"/>
            </a:xfrm>
            <a:custGeom>
              <a:avLst/>
              <a:gdLst>
                <a:gd name="T0" fmla="*/ 0 w 59"/>
                <a:gd name="T1" fmla="*/ 0 h 1"/>
                <a:gd name="T2" fmla="*/ 59 w 59"/>
                <a:gd name="T3" fmla="*/ 0 h 1"/>
                <a:gd name="T4" fmla="*/ 0 w 59"/>
                <a:gd name="T5" fmla="*/ 0 h 1"/>
                <a:gd name="T6" fmla="*/ 0 w 59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1">
                  <a:moveTo>
                    <a:pt x="0" y="0"/>
                  </a:move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6" name="Freeform 76"/>
            <p:cNvSpPr>
              <a:spLocks noEditPoints="1"/>
            </p:cNvSpPr>
            <p:nvPr/>
          </p:nvSpPr>
          <p:spPr bwMode="auto">
            <a:xfrm>
              <a:off x="2924" y="2190"/>
              <a:ext cx="54" cy="54"/>
            </a:xfrm>
            <a:custGeom>
              <a:avLst/>
              <a:gdLst>
                <a:gd name="T0" fmla="*/ 54 w 54"/>
                <a:gd name="T1" fmla="*/ 54 h 54"/>
                <a:gd name="T2" fmla="*/ 0 w 54"/>
                <a:gd name="T3" fmla="*/ 0 h 54"/>
                <a:gd name="T4" fmla="*/ 54 w 54"/>
                <a:gd name="T5" fmla="*/ 54 h 54"/>
                <a:gd name="T6" fmla="*/ 54 w 54"/>
                <a:gd name="T7" fmla="*/ 54 h 54"/>
                <a:gd name="T8" fmla="*/ 54 w 54"/>
                <a:gd name="T9" fmla="*/ 54 h 54"/>
                <a:gd name="T10" fmla="*/ 54 w 54"/>
                <a:gd name="T11" fmla="*/ 54 h 54"/>
                <a:gd name="T12" fmla="*/ 54 w 54"/>
                <a:gd name="T13" fmla="*/ 54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" h="54">
                  <a:moveTo>
                    <a:pt x="54" y="54"/>
                  </a:moveTo>
                  <a:lnTo>
                    <a:pt x="0" y="0"/>
                  </a:lnTo>
                  <a:lnTo>
                    <a:pt x="54" y="54"/>
                  </a:lnTo>
                  <a:close/>
                  <a:moveTo>
                    <a:pt x="54" y="54"/>
                  </a:moveTo>
                  <a:lnTo>
                    <a:pt x="5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7" name="Freeform 77"/>
            <p:cNvSpPr>
              <a:spLocks noEditPoints="1"/>
            </p:cNvSpPr>
            <p:nvPr/>
          </p:nvSpPr>
          <p:spPr bwMode="auto">
            <a:xfrm>
              <a:off x="2924" y="2190"/>
              <a:ext cx="36" cy="6"/>
            </a:xfrm>
            <a:custGeom>
              <a:avLst/>
              <a:gdLst>
                <a:gd name="T0" fmla="*/ 0 w 36"/>
                <a:gd name="T1" fmla="*/ 0 h 6"/>
                <a:gd name="T2" fmla="*/ 36 w 36"/>
                <a:gd name="T3" fmla="*/ 6 h 6"/>
                <a:gd name="T4" fmla="*/ 0 w 36"/>
                <a:gd name="T5" fmla="*/ 0 h 6"/>
                <a:gd name="T6" fmla="*/ 0 w 36"/>
                <a:gd name="T7" fmla="*/ 0 h 6"/>
                <a:gd name="T8" fmla="*/ 0 w 36"/>
                <a:gd name="T9" fmla="*/ 0 h 6"/>
                <a:gd name="T10" fmla="*/ 0 w 36"/>
                <a:gd name="T11" fmla="*/ 0 h 6"/>
                <a:gd name="T12" fmla="*/ 0 w 36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6">
                  <a:moveTo>
                    <a:pt x="0" y="0"/>
                  </a:moveTo>
                  <a:lnTo>
                    <a:pt x="36" y="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8" name="Freeform 78"/>
            <p:cNvSpPr>
              <a:spLocks noEditPoints="1"/>
            </p:cNvSpPr>
            <p:nvPr/>
          </p:nvSpPr>
          <p:spPr bwMode="auto">
            <a:xfrm>
              <a:off x="2924" y="2130"/>
              <a:ext cx="36" cy="66"/>
            </a:xfrm>
            <a:custGeom>
              <a:avLst/>
              <a:gdLst>
                <a:gd name="T0" fmla="*/ 36 w 36"/>
                <a:gd name="T1" fmla="*/ 66 h 66"/>
                <a:gd name="T2" fmla="*/ 0 w 36"/>
                <a:gd name="T3" fmla="*/ 0 h 66"/>
                <a:gd name="T4" fmla="*/ 36 w 36"/>
                <a:gd name="T5" fmla="*/ 66 h 66"/>
                <a:gd name="T6" fmla="*/ 36 w 36"/>
                <a:gd name="T7" fmla="*/ 66 h 66"/>
                <a:gd name="T8" fmla="*/ 36 w 36"/>
                <a:gd name="T9" fmla="*/ 66 h 66"/>
                <a:gd name="T10" fmla="*/ 36 w 36"/>
                <a:gd name="T11" fmla="*/ 66 h 66"/>
                <a:gd name="T12" fmla="*/ 36 w 36"/>
                <a:gd name="T13" fmla="*/ 6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66">
                  <a:moveTo>
                    <a:pt x="36" y="66"/>
                  </a:moveTo>
                  <a:lnTo>
                    <a:pt x="0" y="0"/>
                  </a:lnTo>
                  <a:lnTo>
                    <a:pt x="36" y="66"/>
                  </a:lnTo>
                  <a:close/>
                  <a:moveTo>
                    <a:pt x="36" y="66"/>
                  </a:moveTo>
                  <a:lnTo>
                    <a:pt x="36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59" name="Freeform 79"/>
            <p:cNvSpPr>
              <a:spLocks noEditPoints="1"/>
            </p:cNvSpPr>
            <p:nvPr/>
          </p:nvSpPr>
          <p:spPr bwMode="auto">
            <a:xfrm>
              <a:off x="2924" y="2130"/>
              <a:ext cx="24" cy="12"/>
            </a:xfrm>
            <a:custGeom>
              <a:avLst/>
              <a:gdLst>
                <a:gd name="T0" fmla="*/ 0 w 24"/>
                <a:gd name="T1" fmla="*/ 0 h 12"/>
                <a:gd name="T2" fmla="*/ 24 w 24"/>
                <a:gd name="T3" fmla="*/ 12 h 12"/>
                <a:gd name="T4" fmla="*/ 0 w 24"/>
                <a:gd name="T5" fmla="*/ 0 h 12"/>
                <a:gd name="T6" fmla="*/ 0 w 24"/>
                <a:gd name="T7" fmla="*/ 0 h 12"/>
                <a:gd name="T8" fmla="*/ 0 w 24"/>
                <a:gd name="T9" fmla="*/ 0 h 12"/>
                <a:gd name="T10" fmla="*/ 0 w 24"/>
                <a:gd name="T11" fmla="*/ 0 h 12"/>
                <a:gd name="T12" fmla="*/ 0 w 24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lnTo>
                    <a:pt x="24" y="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0" name="Freeform 80"/>
            <p:cNvSpPr>
              <a:spLocks noEditPoints="1"/>
            </p:cNvSpPr>
            <p:nvPr/>
          </p:nvSpPr>
          <p:spPr bwMode="auto">
            <a:xfrm>
              <a:off x="2919" y="2082"/>
              <a:ext cx="29" cy="60"/>
            </a:xfrm>
            <a:custGeom>
              <a:avLst/>
              <a:gdLst>
                <a:gd name="T0" fmla="*/ 29 w 29"/>
                <a:gd name="T1" fmla="*/ 60 h 60"/>
                <a:gd name="T2" fmla="*/ 0 w 29"/>
                <a:gd name="T3" fmla="*/ 0 h 60"/>
                <a:gd name="T4" fmla="*/ 29 w 29"/>
                <a:gd name="T5" fmla="*/ 60 h 60"/>
                <a:gd name="T6" fmla="*/ 29 w 29"/>
                <a:gd name="T7" fmla="*/ 60 h 60"/>
                <a:gd name="T8" fmla="*/ 29 w 29"/>
                <a:gd name="T9" fmla="*/ 60 h 60"/>
                <a:gd name="T10" fmla="*/ 29 w 29"/>
                <a:gd name="T11" fmla="*/ 60 h 60"/>
                <a:gd name="T12" fmla="*/ 29 w 29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60">
                  <a:moveTo>
                    <a:pt x="29" y="60"/>
                  </a:moveTo>
                  <a:lnTo>
                    <a:pt x="0" y="0"/>
                  </a:lnTo>
                  <a:lnTo>
                    <a:pt x="29" y="60"/>
                  </a:lnTo>
                  <a:close/>
                  <a:moveTo>
                    <a:pt x="29" y="60"/>
                  </a:moveTo>
                  <a:lnTo>
                    <a:pt x="29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1" name="Freeform 81"/>
            <p:cNvSpPr>
              <a:spLocks noEditPoints="1"/>
            </p:cNvSpPr>
            <p:nvPr/>
          </p:nvSpPr>
          <p:spPr bwMode="auto">
            <a:xfrm>
              <a:off x="2889" y="2082"/>
              <a:ext cx="30" cy="60"/>
            </a:xfrm>
            <a:custGeom>
              <a:avLst/>
              <a:gdLst>
                <a:gd name="T0" fmla="*/ 30 w 30"/>
                <a:gd name="T1" fmla="*/ 0 h 60"/>
                <a:gd name="T2" fmla="*/ 0 w 30"/>
                <a:gd name="T3" fmla="*/ 60 h 60"/>
                <a:gd name="T4" fmla="*/ 30 w 30"/>
                <a:gd name="T5" fmla="*/ 0 h 60"/>
                <a:gd name="T6" fmla="*/ 30 w 30"/>
                <a:gd name="T7" fmla="*/ 0 h 60"/>
                <a:gd name="T8" fmla="*/ 30 w 30"/>
                <a:gd name="T9" fmla="*/ 0 h 60"/>
                <a:gd name="T10" fmla="*/ 30 w 30"/>
                <a:gd name="T11" fmla="*/ 0 h 60"/>
                <a:gd name="T12" fmla="*/ 30 w 30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60">
                  <a:moveTo>
                    <a:pt x="30" y="0"/>
                  </a:moveTo>
                  <a:lnTo>
                    <a:pt x="0" y="60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2" name="Freeform 82"/>
            <p:cNvSpPr>
              <a:spLocks noEditPoints="1"/>
            </p:cNvSpPr>
            <p:nvPr/>
          </p:nvSpPr>
          <p:spPr bwMode="auto">
            <a:xfrm>
              <a:off x="2889" y="2130"/>
              <a:ext cx="30" cy="12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0 h 12"/>
                <a:gd name="T4" fmla="*/ 0 w 30"/>
                <a:gd name="T5" fmla="*/ 12 h 12"/>
                <a:gd name="T6" fmla="*/ 0 w 30"/>
                <a:gd name="T7" fmla="*/ 12 h 12"/>
                <a:gd name="T8" fmla="*/ 0 w 30"/>
                <a:gd name="T9" fmla="*/ 12 h 12"/>
                <a:gd name="T10" fmla="*/ 0 w 30"/>
                <a:gd name="T11" fmla="*/ 12 h 12"/>
                <a:gd name="T12" fmla="*/ 0 w 30"/>
                <a:gd name="T13" fmla="*/ 1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0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3" name="Freeform 83"/>
            <p:cNvSpPr>
              <a:spLocks noEditPoints="1"/>
            </p:cNvSpPr>
            <p:nvPr/>
          </p:nvSpPr>
          <p:spPr bwMode="auto">
            <a:xfrm>
              <a:off x="2883" y="2130"/>
              <a:ext cx="36" cy="66"/>
            </a:xfrm>
            <a:custGeom>
              <a:avLst/>
              <a:gdLst>
                <a:gd name="T0" fmla="*/ 36 w 36"/>
                <a:gd name="T1" fmla="*/ 0 h 66"/>
                <a:gd name="T2" fmla="*/ 0 w 36"/>
                <a:gd name="T3" fmla="*/ 66 h 66"/>
                <a:gd name="T4" fmla="*/ 36 w 36"/>
                <a:gd name="T5" fmla="*/ 0 h 66"/>
                <a:gd name="T6" fmla="*/ 36 w 36"/>
                <a:gd name="T7" fmla="*/ 0 h 66"/>
                <a:gd name="T8" fmla="*/ 36 w 36"/>
                <a:gd name="T9" fmla="*/ 0 h 66"/>
                <a:gd name="T10" fmla="*/ 36 w 36"/>
                <a:gd name="T11" fmla="*/ 0 h 66"/>
                <a:gd name="T12" fmla="*/ 36 w 3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66">
                  <a:moveTo>
                    <a:pt x="36" y="0"/>
                  </a:moveTo>
                  <a:lnTo>
                    <a:pt x="0" y="66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4" name="Freeform 84"/>
            <p:cNvSpPr>
              <a:spLocks noEditPoints="1"/>
            </p:cNvSpPr>
            <p:nvPr/>
          </p:nvSpPr>
          <p:spPr bwMode="auto">
            <a:xfrm>
              <a:off x="2883" y="2190"/>
              <a:ext cx="36" cy="6"/>
            </a:xfrm>
            <a:custGeom>
              <a:avLst/>
              <a:gdLst>
                <a:gd name="T0" fmla="*/ 0 w 36"/>
                <a:gd name="T1" fmla="*/ 6 h 6"/>
                <a:gd name="T2" fmla="*/ 36 w 36"/>
                <a:gd name="T3" fmla="*/ 0 h 6"/>
                <a:gd name="T4" fmla="*/ 0 w 36"/>
                <a:gd name="T5" fmla="*/ 6 h 6"/>
                <a:gd name="T6" fmla="*/ 0 w 36"/>
                <a:gd name="T7" fmla="*/ 6 h 6"/>
                <a:gd name="T8" fmla="*/ 0 w 36"/>
                <a:gd name="T9" fmla="*/ 6 h 6"/>
                <a:gd name="T10" fmla="*/ 0 w 36"/>
                <a:gd name="T11" fmla="*/ 6 h 6"/>
                <a:gd name="T12" fmla="*/ 0 w 36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36" y="0"/>
                  </a:ln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5" name="Freeform 85"/>
            <p:cNvSpPr>
              <a:spLocks noEditPoints="1"/>
            </p:cNvSpPr>
            <p:nvPr/>
          </p:nvSpPr>
          <p:spPr bwMode="auto">
            <a:xfrm>
              <a:off x="2865" y="2190"/>
              <a:ext cx="54" cy="54"/>
            </a:xfrm>
            <a:custGeom>
              <a:avLst/>
              <a:gdLst>
                <a:gd name="T0" fmla="*/ 54 w 54"/>
                <a:gd name="T1" fmla="*/ 0 h 54"/>
                <a:gd name="T2" fmla="*/ 0 w 54"/>
                <a:gd name="T3" fmla="*/ 54 h 54"/>
                <a:gd name="T4" fmla="*/ 54 w 54"/>
                <a:gd name="T5" fmla="*/ 0 h 54"/>
                <a:gd name="T6" fmla="*/ 54 w 54"/>
                <a:gd name="T7" fmla="*/ 0 h 54"/>
                <a:gd name="T8" fmla="*/ 54 w 54"/>
                <a:gd name="T9" fmla="*/ 0 h 54"/>
                <a:gd name="T10" fmla="*/ 54 w 54"/>
                <a:gd name="T11" fmla="*/ 0 h 54"/>
                <a:gd name="T12" fmla="*/ 54 w 54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" h="54">
                  <a:moveTo>
                    <a:pt x="54" y="0"/>
                  </a:moveTo>
                  <a:lnTo>
                    <a:pt x="0" y="54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6" name="Freeform 86"/>
            <p:cNvSpPr>
              <a:spLocks noEditPoints="1"/>
            </p:cNvSpPr>
            <p:nvPr/>
          </p:nvSpPr>
          <p:spPr bwMode="auto">
            <a:xfrm>
              <a:off x="2865" y="2244"/>
              <a:ext cx="54" cy="1"/>
            </a:xfrm>
            <a:custGeom>
              <a:avLst/>
              <a:gdLst>
                <a:gd name="T0" fmla="*/ 0 w 54"/>
                <a:gd name="T1" fmla="*/ 0 h 1"/>
                <a:gd name="T2" fmla="*/ 54 w 54"/>
                <a:gd name="T3" fmla="*/ 0 h 1"/>
                <a:gd name="T4" fmla="*/ 0 w 54"/>
                <a:gd name="T5" fmla="*/ 0 h 1"/>
                <a:gd name="T6" fmla="*/ 0 w 54"/>
                <a:gd name="T7" fmla="*/ 0 h 1"/>
                <a:gd name="T8" fmla="*/ 0 w 54"/>
                <a:gd name="T9" fmla="*/ 0 h 1"/>
                <a:gd name="T10" fmla="*/ 0 w 54"/>
                <a:gd name="T11" fmla="*/ 0 h 1"/>
                <a:gd name="T12" fmla="*/ 0 w 54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7" name="Freeform 87"/>
            <p:cNvSpPr>
              <a:spLocks/>
            </p:cNvSpPr>
            <p:nvPr/>
          </p:nvSpPr>
          <p:spPr bwMode="auto">
            <a:xfrm>
              <a:off x="2919" y="2244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8" name="Freeform 88"/>
            <p:cNvSpPr>
              <a:spLocks/>
            </p:cNvSpPr>
            <p:nvPr/>
          </p:nvSpPr>
          <p:spPr bwMode="auto">
            <a:xfrm>
              <a:off x="2913" y="2244"/>
              <a:ext cx="17" cy="41"/>
            </a:xfrm>
            <a:custGeom>
              <a:avLst/>
              <a:gdLst>
                <a:gd name="T0" fmla="*/ 17 w 17"/>
                <a:gd name="T1" fmla="*/ 41 h 41"/>
                <a:gd name="T2" fmla="*/ 17 w 17"/>
                <a:gd name="T3" fmla="*/ 0 h 41"/>
                <a:gd name="T4" fmla="*/ 0 w 17"/>
                <a:gd name="T5" fmla="*/ 0 h 41"/>
                <a:gd name="T6" fmla="*/ 0 w 17"/>
                <a:gd name="T7" fmla="*/ 41 h 41"/>
                <a:gd name="T8" fmla="*/ 17 w 17"/>
                <a:gd name="T9" fmla="*/ 41 h 41"/>
                <a:gd name="T10" fmla="*/ 17 w 17"/>
                <a:gd name="T11" fmla="*/ 41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41">
                  <a:moveTo>
                    <a:pt x="17" y="41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17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69" name="Freeform 89"/>
            <p:cNvSpPr>
              <a:spLocks/>
            </p:cNvSpPr>
            <p:nvPr/>
          </p:nvSpPr>
          <p:spPr bwMode="auto">
            <a:xfrm>
              <a:off x="2930" y="2244"/>
              <a:ext cx="1" cy="41"/>
            </a:xfrm>
            <a:custGeom>
              <a:avLst/>
              <a:gdLst>
                <a:gd name="T0" fmla="*/ 0 w 1"/>
                <a:gd name="T1" fmla="*/ 41 h 41"/>
                <a:gd name="T2" fmla="*/ 0 w 1"/>
                <a:gd name="T3" fmla="*/ 0 h 41"/>
                <a:gd name="T4" fmla="*/ 0 w 1"/>
                <a:gd name="T5" fmla="*/ 41 h 41"/>
                <a:gd name="T6" fmla="*/ 0 w 1"/>
                <a:gd name="T7" fmla="*/ 41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41">
                  <a:moveTo>
                    <a:pt x="0" y="41"/>
                  </a:moveTo>
                  <a:lnTo>
                    <a:pt x="0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70" name="Freeform 90"/>
            <p:cNvSpPr>
              <a:spLocks noEditPoints="1"/>
            </p:cNvSpPr>
            <p:nvPr/>
          </p:nvSpPr>
          <p:spPr bwMode="auto">
            <a:xfrm>
              <a:off x="2913" y="2244"/>
              <a:ext cx="17" cy="1"/>
            </a:xfrm>
            <a:custGeom>
              <a:avLst/>
              <a:gdLst>
                <a:gd name="T0" fmla="*/ 17 w 17"/>
                <a:gd name="T1" fmla="*/ 0 h 1"/>
                <a:gd name="T2" fmla="*/ 0 w 17"/>
                <a:gd name="T3" fmla="*/ 0 h 1"/>
                <a:gd name="T4" fmla="*/ 17 w 17"/>
                <a:gd name="T5" fmla="*/ 0 h 1"/>
                <a:gd name="T6" fmla="*/ 17 w 17"/>
                <a:gd name="T7" fmla="*/ 0 h 1"/>
                <a:gd name="T8" fmla="*/ 17 w 17"/>
                <a:gd name="T9" fmla="*/ 0 h 1"/>
                <a:gd name="T10" fmla="*/ 17 w 17"/>
                <a:gd name="T11" fmla="*/ 0 h 1"/>
                <a:gd name="T12" fmla="*/ 17 w 17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  <a:moveTo>
                    <a:pt x="17" y="0"/>
                  </a:move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71" name="Freeform 91"/>
            <p:cNvSpPr>
              <a:spLocks noEditPoints="1"/>
            </p:cNvSpPr>
            <p:nvPr/>
          </p:nvSpPr>
          <p:spPr bwMode="auto">
            <a:xfrm>
              <a:off x="2913" y="2244"/>
              <a:ext cx="1" cy="41"/>
            </a:xfrm>
            <a:custGeom>
              <a:avLst/>
              <a:gdLst>
                <a:gd name="T0" fmla="*/ 0 w 1"/>
                <a:gd name="T1" fmla="*/ 0 h 41"/>
                <a:gd name="T2" fmla="*/ 0 w 1"/>
                <a:gd name="T3" fmla="*/ 41 h 41"/>
                <a:gd name="T4" fmla="*/ 0 w 1"/>
                <a:gd name="T5" fmla="*/ 0 h 41"/>
                <a:gd name="T6" fmla="*/ 0 w 1"/>
                <a:gd name="T7" fmla="*/ 0 h 41"/>
                <a:gd name="T8" fmla="*/ 0 w 1"/>
                <a:gd name="T9" fmla="*/ 0 h 41"/>
                <a:gd name="T10" fmla="*/ 0 w 1"/>
                <a:gd name="T11" fmla="*/ 0 h 41"/>
                <a:gd name="T12" fmla="*/ 0 w 1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41">
                  <a:moveTo>
                    <a:pt x="0" y="0"/>
                  </a:move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72" name="Freeform 92"/>
            <p:cNvSpPr>
              <a:spLocks noEditPoints="1"/>
            </p:cNvSpPr>
            <p:nvPr/>
          </p:nvSpPr>
          <p:spPr bwMode="auto">
            <a:xfrm>
              <a:off x="2913" y="2285"/>
              <a:ext cx="17" cy="1"/>
            </a:xfrm>
            <a:custGeom>
              <a:avLst/>
              <a:gdLst>
                <a:gd name="T0" fmla="*/ 0 w 17"/>
                <a:gd name="T1" fmla="*/ 0 h 1"/>
                <a:gd name="T2" fmla="*/ 17 w 17"/>
                <a:gd name="T3" fmla="*/ 0 h 1"/>
                <a:gd name="T4" fmla="*/ 0 w 17"/>
                <a:gd name="T5" fmla="*/ 0 h 1"/>
                <a:gd name="T6" fmla="*/ 0 w 17"/>
                <a:gd name="T7" fmla="*/ 0 h 1"/>
                <a:gd name="T8" fmla="*/ 0 w 17"/>
                <a:gd name="T9" fmla="*/ 0 h 1"/>
                <a:gd name="T10" fmla="*/ 0 w 17"/>
                <a:gd name="T11" fmla="*/ 0 h 1"/>
                <a:gd name="T12" fmla="*/ 0 w 17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73" name="Freeform 93"/>
            <p:cNvSpPr>
              <a:spLocks/>
            </p:cNvSpPr>
            <p:nvPr/>
          </p:nvSpPr>
          <p:spPr bwMode="auto">
            <a:xfrm>
              <a:off x="2930" y="22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74" name="Freeform 94"/>
            <p:cNvSpPr>
              <a:spLocks/>
            </p:cNvSpPr>
            <p:nvPr/>
          </p:nvSpPr>
          <p:spPr bwMode="auto">
            <a:xfrm>
              <a:off x="1005" y="1800"/>
              <a:ext cx="741" cy="749"/>
            </a:xfrm>
            <a:custGeom>
              <a:avLst/>
              <a:gdLst>
                <a:gd name="T0" fmla="*/ 0 w 741"/>
                <a:gd name="T1" fmla="*/ 749 h 749"/>
                <a:gd name="T2" fmla="*/ 0 w 741"/>
                <a:gd name="T3" fmla="*/ 611 h 749"/>
                <a:gd name="T4" fmla="*/ 598 w 741"/>
                <a:gd name="T5" fmla="*/ 0 h 749"/>
                <a:gd name="T6" fmla="*/ 741 w 741"/>
                <a:gd name="T7" fmla="*/ 0 h 749"/>
                <a:gd name="T8" fmla="*/ 741 w 741"/>
                <a:gd name="T9" fmla="*/ 138 h 749"/>
                <a:gd name="T10" fmla="*/ 132 w 741"/>
                <a:gd name="T11" fmla="*/ 749 h 749"/>
                <a:gd name="T12" fmla="*/ 0 w 741"/>
                <a:gd name="T13" fmla="*/ 749 h 749"/>
                <a:gd name="T14" fmla="*/ 0 w 741"/>
                <a:gd name="T15" fmla="*/ 749 h 7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41" h="749">
                  <a:moveTo>
                    <a:pt x="0" y="749"/>
                  </a:moveTo>
                  <a:lnTo>
                    <a:pt x="0" y="611"/>
                  </a:lnTo>
                  <a:lnTo>
                    <a:pt x="598" y="0"/>
                  </a:lnTo>
                  <a:lnTo>
                    <a:pt x="741" y="0"/>
                  </a:lnTo>
                  <a:lnTo>
                    <a:pt x="741" y="138"/>
                  </a:lnTo>
                  <a:lnTo>
                    <a:pt x="132" y="749"/>
                  </a:lnTo>
                  <a:lnTo>
                    <a:pt x="0" y="7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575" name="Text Box 95"/>
            <p:cNvSpPr txBox="1">
              <a:spLocks noChangeArrowheads="1"/>
            </p:cNvSpPr>
            <p:nvPr/>
          </p:nvSpPr>
          <p:spPr bwMode="auto">
            <a:xfrm>
              <a:off x="966" y="1903"/>
              <a:ext cx="780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600" b="0" dirty="0">
                  <a:solidFill>
                    <a:srgbClr val="000066"/>
                  </a:solidFill>
                </a:rPr>
                <a:t>Créances</a:t>
              </a:r>
              <a:br>
                <a:rPr lang="fr-FR" altLang="fr-FR" sz="1600" b="0" dirty="0"/>
              </a:br>
              <a:r>
                <a:rPr lang="fr-FR" altLang="fr-FR" sz="1600" b="0" dirty="0">
                  <a:solidFill>
                    <a:srgbClr val="000066"/>
                  </a:solidFill>
                </a:rPr>
                <a:t>clients</a:t>
              </a:r>
              <a:endParaRPr lang="fr-FR" altLang="fr-FR" sz="1600" dirty="0">
                <a:solidFill>
                  <a:srgbClr val="000066"/>
                </a:solidFill>
              </a:endParaRPr>
            </a:p>
          </p:txBody>
        </p:sp>
        <p:sp>
          <p:nvSpPr>
            <p:cNvPr id="18576" name="Text Box 96"/>
            <p:cNvSpPr txBox="1">
              <a:spLocks noChangeArrowheads="1"/>
            </p:cNvSpPr>
            <p:nvPr/>
          </p:nvSpPr>
          <p:spPr bwMode="auto">
            <a:xfrm>
              <a:off x="960" y="2516"/>
              <a:ext cx="10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600" b="0" dirty="0">
                  <a:solidFill>
                    <a:srgbClr val="000066"/>
                  </a:solidFill>
                </a:rPr>
                <a:t>Actif</a:t>
              </a:r>
              <a:r>
                <a:rPr lang="fr-FR" altLang="fr-FR" sz="1600" b="0" dirty="0"/>
                <a:t> </a:t>
              </a:r>
              <a:r>
                <a:rPr lang="fr-FR" altLang="fr-FR" sz="1600" b="0" dirty="0">
                  <a:solidFill>
                    <a:srgbClr val="000066"/>
                  </a:solidFill>
                </a:rPr>
                <a:t>circulant</a:t>
              </a:r>
              <a:endParaRPr lang="fr-FR" altLang="fr-FR" sz="1600" dirty="0">
                <a:solidFill>
                  <a:srgbClr val="000066"/>
                </a:solidFill>
              </a:endParaRPr>
            </a:p>
          </p:txBody>
        </p:sp>
        <p:sp>
          <p:nvSpPr>
            <p:cNvPr id="18577" name="Text Box 97"/>
            <p:cNvSpPr txBox="1">
              <a:spLocks noChangeArrowheads="1"/>
            </p:cNvSpPr>
            <p:nvPr/>
          </p:nvSpPr>
          <p:spPr bwMode="auto">
            <a:xfrm>
              <a:off x="2352" y="2465"/>
              <a:ext cx="117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600" b="0" dirty="0">
                  <a:solidFill>
                    <a:srgbClr val="000066"/>
                  </a:solidFill>
                </a:rPr>
                <a:t>Immobilisation </a:t>
              </a:r>
            </a:p>
            <a:p>
              <a:r>
                <a:rPr lang="fr-FR" altLang="fr-FR" sz="1600" b="0" dirty="0">
                  <a:solidFill>
                    <a:srgbClr val="000066"/>
                  </a:solidFill>
                </a:rPr>
                <a:t>non amortissable</a:t>
              </a:r>
              <a:endParaRPr lang="fr-FR" altLang="fr-FR" sz="16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434274" name="Group 98"/>
          <p:cNvGrpSpPr>
            <a:grpSpLocks/>
          </p:cNvGrpSpPr>
          <p:nvPr/>
        </p:nvGrpSpPr>
        <p:grpSpPr bwMode="auto">
          <a:xfrm>
            <a:off x="8057707" y="2692114"/>
            <a:ext cx="1279072" cy="1638302"/>
            <a:chOff x="4742" y="1776"/>
            <a:chExt cx="711" cy="989"/>
          </a:xfrm>
        </p:grpSpPr>
        <p:sp>
          <p:nvSpPr>
            <p:cNvPr id="18448" name="Freeform 99"/>
            <p:cNvSpPr>
              <a:spLocks/>
            </p:cNvSpPr>
            <p:nvPr/>
          </p:nvSpPr>
          <p:spPr bwMode="auto">
            <a:xfrm>
              <a:off x="5065" y="1824"/>
              <a:ext cx="24" cy="611"/>
            </a:xfrm>
            <a:custGeom>
              <a:avLst/>
              <a:gdLst>
                <a:gd name="T0" fmla="*/ 24 w 24"/>
                <a:gd name="T1" fmla="*/ 611 h 611"/>
                <a:gd name="T2" fmla="*/ 24 w 24"/>
                <a:gd name="T3" fmla="*/ 0 h 611"/>
                <a:gd name="T4" fmla="*/ 0 w 24"/>
                <a:gd name="T5" fmla="*/ 0 h 611"/>
                <a:gd name="T6" fmla="*/ 0 w 24"/>
                <a:gd name="T7" fmla="*/ 611 h 611"/>
                <a:gd name="T8" fmla="*/ 24 w 24"/>
                <a:gd name="T9" fmla="*/ 611 h 611"/>
                <a:gd name="T10" fmla="*/ 24 w 24"/>
                <a:gd name="T11" fmla="*/ 611 h 6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611">
                  <a:moveTo>
                    <a:pt x="24" y="611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611"/>
                  </a:lnTo>
                  <a:lnTo>
                    <a:pt x="24" y="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49" name="Freeform 100"/>
            <p:cNvSpPr>
              <a:spLocks/>
            </p:cNvSpPr>
            <p:nvPr/>
          </p:nvSpPr>
          <p:spPr bwMode="auto">
            <a:xfrm>
              <a:off x="5047" y="1776"/>
              <a:ext cx="54" cy="54"/>
            </a:xfrm>
            <a:custGeom>
              <a:avLst/>
              <a:gdLst>
                <a:gd name="T0" fmla="*/ 30 w 54"/>
                <a:gd name="T1" fmla="*/ 54 h 54"/>
                <a:gd name="T2" fmla="*/ 48 w 54"/>
                <a:gd name="T3" fmla="*/ 48 h 54"/>
                <a:gd name="T4" fmla="*/ 54 w 54"/>
                <a:gd name="T5" fmla="*/ 24 h 54"/>
                <a:gd name="T6" fmla="*/ 48 w 54"/>
                <a:gd name="T7" fmla="*/ 6 h 54"/>
                <a:gd name="T8" fmla="*/ 30 w 54"/>
                <a:gd name="T9" fmla="*/ 0 h 54"/>
                <a:gd name="T10" fmla="*/ 6 w 54"/>
                <a:gd name="T11" fmla="*/ 6 h 54"/>
                <a:gd name="T12" fmla="*/ 0 w 54"/>
                <a:gd name="T13" fmla="*/ 24 h 54"/>
                <a:gd name="T14" fmla="*/ 6 w 54"/>
                <a:gd name="T15" fmla="*/ 48 h 54"/>
                <a:gd name="T16" fmla="*/ 30 w 54"/>
                <a:gd name="T17" fmla="*/ 54 h 54"/>
                <a:gd name="T18" fmla="*/ 30 w 54"/>
                <a:gd name="T19" fmla="*/ 54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54">
                  <a:moveTo>
                    <a:pt x="30" y="54"/>
                  </a:moveTo>
                  <a:lnTo>
                    <a:pt x="48" y="48"/>
                  </a:lnTo>
                  <a:lnTo>
                    <a:pt x="54" y="24"/>
                  </a:lnTo>
                  <a:lnTo>
                    <a:pt x="48" y="6"/>
                  </a:lnTo>
                  <a:lnTo>
                    <a:pt x="30" y="0"/>
                  </a:lnTo>
                  <a:lnTo>
                    <a:pt x="6" y="6"/>
                  </a:lnTo>
                  <a:lnTo>
                    <a:pt x="0" y="24"/>
                  </a:lnTo>
                  <a:lnTo>
                    <a:pt x="6" y="48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50" name="Freeform 101"/>
            <p:cNvSpPr>
              <a:spLocks/>
            </p:cNvSpPr>
            <p:nvPr/>
          </p:nvSpPr>
          <p:spPr bwMode="auto">
            <a:xfrm>
              <a:off x="4742" y="2435"/>
              <a:ext cx="670" cy="102"/>
            </a:xfrm>
            <a:custGeom>
              <a:avLst/>
              <a:gdLst>
                <a:gd name="T0" fmla="*/ 670 w 670"/>
                <a:gd name="T1" fmla="*/ 102 h 102"/>
                <a:gd name="T2" fmla="*/ 670 w 670"/>
                <a:gd name="T3" fmla="*/ 0 h 102"/>
                <a:gd name="T4" fmla="*/ 0 w 670"/>
                <a:gd name="T5" fmla="*/ 0 h 102"/>
                <a:gd name="T6" fmla="*/ 0 w 670"/>
                <a:gd name="T7" fmla="*/ 102 h 102"/>
                <a:gd name="T8" fmla="*/ 670 w 670"/>
                <a:gd name="T9" fmla="*/ 102 h 102"/>
                <a:gd name="T10" fmla="*/ 670 w 670"/>
                <a:gd name="T11" fmla="*/ 102 h 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0" h="102">
                  <a:moveTo>
                    <a:pt x="670" y="102"/>
                  </a:moveTo>
                  <a:lnTo>
                    <a:pt x="67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67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51" name="Freeform 102"/>
            <p:cNvSpPr>
              <a:spLocks/>
            </p:cNvSpPr>
            <p:nvPr/>
          </p:nvSpPr>
          <p:spPr bwMode="auto">
            <a:xfrm>
              <a:off x="4754" y="2417"/>
              <a:ext cx="180" cy="18"/>
            </a:xfrm>
            <a:custGeom>
              <a:avLst/>
              <a:gdLst>
                <a:gd name="T0" fmla="*/ 180 w 180"/>
                <a:gd name="T1" fmla="*/ 18 h 18"/>
                <a:gd name="T2" fmla="*/ 180 w 180"/>
                <a:gd name="T3" fmla="*/ 0 h 18"/>
                <a:gd name="T4" fmla="*/ 0 w 180"/>
                <a:gd name="T5" fmla="*/ 0 h 18"/>
                <a:gd name="T6" fmla="*/ 0 w 180"/>
                <a:gd name="T7" fmla="*/ 18 h 18"/>
                <a:gd name="T8" fmla="*/ 180 w 180"/>
                <a:gd name="T9" fmla="*/ 18 h 18"/>
                <a:gd name="T10" fmla="*/ 180 w 180"/>
                <a:gd name="T11" fmla="*/ 18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8">
                  <a:moveTo>
                    <a:pt x="180" y="18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8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52" name="Freeform 103"/>
            <p:cNvSpPr>
              <a:spLocks/>
            </p:cNvSpPr>
            <p:nvPr/>
          </p:nvSpPr>
          <p:spPr bwMode="auto">
            <a:xfrm>
              <a:off x="5215" y="2417"/>
              <a:ext cx="185" cy="18"/>
            </a:xfrm>
            <a:custGeom>
              <a:avLst/>
              <a:gdLst>
                <a:gd name="T0" fmla="*/ 185 w 185"/>
                <a:gd name="T1" fmla="*/ 18 h 18"/>
                <a:gd name="T2" fmla="*/ 185 w 185"/>
                <a:gd name="T3" fmla="*/ 0 h 18"/>
                <a:gd name="T4" fmla="*/ 0 w 185"/>
                <a:gd name="T5" fmla="*/ 0 h 18"/>
                <a:gd name="T6" fmla="*/ 0 w 185"/>
                <a:gd name="T7" fmla="*/ 18 h 18"/>
                <a:gd name="T8" fmla="*/ 185 w 185"/>
                <a:gd name="T9" fmla="*/ 18 h 18"/>
                <a:gd name="T10" fmla="*/ 185 w 185"/>
                <a:gd name="T11" fmla="*/ 18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" h="18">
                  <a:moveTo>
                    <a:pt x="185" y="18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85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53" name="Freeform 104"/>
            <p:cNvSpPr>
              <a:spLocks/>
            </p:cNvSpPr>
            <p:nvPr/>
          </p:nvSpPr>
          <p:spPr bwMode="auto">
            <a:xfrm>
              <a:off x="4850" y="1896"/>
              <a:ext cx="215" cy="78"/>
            </a:xfrm>
            <a:custGeom>
              <a:avLst/>
              <a:gdLst>
                <a:gd name="T0" fmla="*/ 215 w 215"/>
                <a:gd name="T1" fmla="*/ 0 h 78"/>
                <a:gd name="T2" fmla="*/ 209 w 215"/>
                <a:gd name="T3" fmla="*/ 0 h 78"/>
                <a:gd name="T4" fmla="*/ 185 w 215"/>
                <a:gd name="T5" fmla="*/ 6 h 78"/>
                <a:gd name="T6" fmla="*/ 155 w 215"/>
                <a:gd name="T7" fmla="*/ 12 h 78"/>
                <a:gd name="T8" fmla="*/ 120 w 215"/>
                <a:gd name="T9" fmla="*/ 18 h 78"/>
                <a:gd name="T10" fmla="*/ 78 w 215"/>
                <a:gd name="T11" fmla="*/ 18 h 78"/>
                <a:gd name="T12" fmla="*/ 48 w 215"/>
                <a:gd name="T13" fmla="*/ 24 h 78"/>
                <a:gd name="T14" fmla="*/ 24 w 215"/>
                <a:gd name="T15" fmla="*/ 30 h 78"/>
                <a:gd name="T16" fmla="*/ 18 w 215"/>
                <a:gd name="T17" fmla="*/ 30 h 78"/>
                <a:gd name="T18" fmla="*/ 18 w 215"/>
                <a:gd name="T19" fmla="*/ 30 h 78"/>
                <a:gd name="T20" fmla="*/ 18 w 215"/>
                <a:gd name="T21" fmla="*/ 24 h 78"/>
                <a:gd name="T22" fmla="*/ 18 w 215"/>
                <a:gd name="T23" fmla="*/ 18 h 78"/>
                <a:gd name="T24" fmla="*/ 18 w 215"/>
                <a:gd name="T25" fmla="*/ 12 h 78"/>
                <a:gd name="T26" fmla="*/ 0 w 215"/>
                <a:gd name="T27" fmla="*/ 12 h 78"/>
                <a:gd name="T28" fmla="*/ 0 w 215"/>
                <a:gd name="T29" fmla="*/ 60 h 78"/>
                <a:gd name="T30" fmla="*/ 18 w 215"/>
                <a:gd name="T31" fmla="*/ 60 h 78"/>
                <a:gd name="T32" fmla="*/ 18 w 215"/>
                <a:gd name="T33" fmla="*/ 42 h 78"/>
                <a:gd name="T34" fmla="*/ 24 w 215"/>
                <a:gd name="T35" fmla="*/ 42 h 78"/>
                <a:gd name="T36" fmla="*/ 48 w 215"/>
                <a:gd name="T37" fmla="*/ 48 h 78"/>
                <a:gd name="T38" fmla="*/ 78 w 215"/>
                <a:gd name="T39" fmla="*/ 54 h 78"/>
                <a:gd name="T40" fmla="*/ 120 w 215"/>
                <a:gd name="T41" fmla="*/ 60 h 78"/>
                <a:gd name="T42" fmla="*/ 155 w 215"/>
                <a:gd name="T43" fmla="*/ 66 h 78"/>
                <a:gd name="T44" fmla="*/ 185 w 215"/>
                <a:gd name="T45" fmla="*/ 72 h 78"/>
                <a:gd name="T46" fmla="*/ 209 w 215"/>
                <a:gd name="T47" fmla="*/ 78 h 78"/>
                <a:gd name="T48" fmla="*/ 215 w 215"/>
                <a:gd name="T49" fmla="*/ 78 h 78"/>
                <a:gd name="T50" fmla="*/ 215 w 215"/>
                <a:gd name="T51" fmla="*/ 54 h 78"/>
                <a:gd name="T52" fmla="*/ 54 w 215"/>
                <a:gd name="T53" fmla="*/ 36 h 78"/>
                <a:gd name="T54" fmla="*/ 215 w 215"/>
                <a:gd name="T55" fmla="*/ 24 h 78"/>
                <a:gd name="T56" fmla="*/ 215 w 215"/>
                <a:gd name="T57" fmla="*/ 0 h 78"/>
                <a:gd name="T58" fmla="*/ 215 w 215"/>
                <a:gd name="T59" fmla="*/ 0 h 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5" h="78">
                  <a:moveTo>
                    <a:pt x="215" y="0"/>
                  </a:moveTo>
                  <a:lnTo>
                    <a:pt x="209" y="0"/>
                  </a:lnTo>
                  <a:lnTo>
                    <a:pt x="185" y="6"/>
                  </a:lnTo>
                  <a:lnTo>
                    <a:pt x="155" y="12"/>
                  </a:lnTo>
                  <a:lnTo>
                    <a:pt x="120" y="18"/>
                  </a:lnTo>
                  <a:lnTo>
                    <a:pt x="78" y="18"/>
                  </a:lnTo>
                  <a:lnTo>
                    <a:pt x="48" y="24"/>
                  </a:lnTo>
                  <a:lnTo>
                    <a:pt x="24" y="30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18" y="18"/>
                  </a:lnTo>
                  <a:lnTo>
                    <a:pt x="18" y="12"/>
                  </a:lnTo>
                  <a:lnTo>
                    <a:pt x="0" y="12"/>
                  </a:lnTo>
                  <a:lnTo>
                    <a:pt x="0" y="60"/>
                  </a:lnTo>
                  <a:lnTo>
                    <a:pt x="18" y="6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48" y="48"/>
                  </a:lnTo>
                  <a:lnTo>
                    <a:pt x="78" y="54"/>
                  </a:lnTo>
                  <a:lnTo>
                    <a:pt x="120" y="60"/>
                  </a:lnTo>
                  <a:lnTo>
                    <a:pt x="155" y="66"/>
                  </a:lnTo>
                  <a:lnTo>
                    <a:pt x="185" y="72"/>
                  </a:lnTo>
                  <a:lnTo>
                    <a:pt x="209" y="78"/>
                  </a:lnTo>
                  <a:lnTo>
                    <a:pt x="215" y="78"/>
                  </a:lnTo>
                  <a:lnTo>
                    <a:pt x="215" y="54"/>
                  </a:lnTo>
                  <a:lnTo>
                    <a:pt x="54" y="36"/>
                  </a:lnTo>
                  <a:lnTo>
                    <a:pt x="215" y="2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54" name="Freeform 105"/>
            <p:cNvSpPr>
              <a:spLocks/>
            </p:cNvSpPr>
            <p:nvPr/>
          </p:nvSpPr>
          <p:spPr bwMode="auto">
            <a:xfrm>
              <a:off x="5089" y="1896"/>
              <a:ext cx="215" cy="78"/>
            </a:xfrm>
            <a:custGeom>
              <a:avLst/>
              <a:gdLst>
                <a:gd name="T0" fmla="*/ 0 w 215"/>
                <a:gd name="T1" fmla="*/ 0 h 78"/>
                <a:gd name="T2" fmla="*/ 6 w 215"/>
                <a:gd name="T3" fmla="*/ 0 h 78"/>
                <a:gd name="T4" fmla="*/ 30 w 215"/>
                <a:gd name="T5" fmla="*/ 6 h 78"/>
                <a:gd name="T6" fmla="*/ 60 w 215"/>
                <a:gd name="T7" fmla="*/ 12 h 78"/>
                <a:gd name="T8" fmla="*/ 102 w 215"/>
                <a:gd name="T9" fmla="*/ 18 h 78"/>
                <a:gd name="T10" fmla="*/ 138 w 215"/>
                <a:gd name="T11" fmla="*/ 18 h 78"/>
                <a:gd name="T12" fmla="*/ 168 w 215"/>
                <a:gd name="T13" fmla="*/ 24 h 78"/>
                <a:gd name="T14" fmla="*/ 191 w 215"/>
                <a:gd name="T15" fmla="*/ 30 h 78"/>
                <a:gd name="T16" fmla="*/ 197 w 215"/>
                <a:gd name="T17" fmla="*/ 30 h 78"/>
                <a:gd name="T18" fmla="*/ 197 w 215"/>
                <a:gd name="T19" fmla="*/ 30 h 78"/>
                <a:gd name="T20" fmla="*/ 197 w 215"/>
                <a:gd name="T21" fmla="*/ 24 h 78"/>
                <a:gd name="T22" fmla="*/ 197 w 215"/>
                <a:gd name="T23" fmla="*/ 18 h 78"/>
                <a:gd name="T24" fmla="*/ 197 w 215"/>
                <a:gd name="T25" fmla="*/ 12 h 78"/>
                <a:gd name="T26" fmla="*/ 215 w 215"/>
                <a:gd name="T27" fmla="*/ 12 h 78"/>
                <a:gd name="T28" fmla="*/ 215 w 215"/>
                <a:gd name="T29" fmla="*/ 60 h 78"/>
                <a:gd name="T30" fmla="*/ 197 w 215"/>
                <a:gd name="T31" fmla="*/ 60 h 78"/>
                <a:gd name="T32" fmla="*/ 197 w 215"/>
                <a:gd name="T33" fmla="*/ 48 h 78"/>
                <a:gd name="T34" fmla="*/ 191 w 215"/>
                <a:gd name="T35" fmla="*/ 48 h 78"/>
                <a:gd name="T36" fmla="*/ 168 w 215"/>
                <a:gd name="T37" fmla="*/ 54 h 78"/>
                <a:gd name="T38" fmla="*/ 138 w 215"/>
                <a:gd name="T39" fmla="*/ 60 h 78"/>
                <a:gd name="T40" fmla="*/ 102 w 215"/>
                <a:gd name="T41" fmla="*/ 66 h 78"/>
                <a:gd name="T42" fmla="*/ 60 w 215"/>
                <a:gd name="T43" fmla="*/ 66 h 78"/>
                <a:gd name="T44" fmla="*/ 30 w 215"/>
                <a:gd name="T45" fmla="*/ 72 h 78"/>
                <a:gd name="T46" fmla="*/ 6 w 215"/>
                <a:gd name="T47" fmla="*/ 78 h 78"/>
                <a:gd name="T48" fmla="*/ 0 w 215"/>
                <a:gd name="T49" fmla="*/ 78 h 78"/>
                <a:gd name="T50" fmla="*/ 0 w 215"/>
                <a:gd name="T51" fmla="*/ 54 h 78"/>
                <a:gd name="T52" fmla="*/ 162 w 215"/>
                <a:gd name="T53" fmla="*/ 36 h 78"/>
                <a:gd name="T54" fmla="*/ 0 w 215"/>
                <a:gd name="T55" fmla="*/ 24 h 78"/>
                <a:gd name="T56" fmla="*/ 0 w 215"/>
                <a:gd name="T57" fmla="*/ 0 h 78"/>
                <a:gd name="T58" fmla="*/ 0 w 215"/>
                <a:gd name="T59" fmla="*/ 0 h 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5" h="78">
                  <a:moveTo>
                    <a:pt x="0" y="0"/>
                  </a:moveTo>
                  <a:lnTo>
                    <a:pt x="6" y="0"/>
                  </a:lnTo>
                  <a:lnTo>
                    <a:pt x="30" y="6"/>
                  </a:lnTo>
                  <a:lnTo>
                    <a:pt x="60" y="12"/>
                  </a:lnTo>
                  <a:lnTo>
                    <a:pt x="102" y="18"/>
                  </a:lnTo>
                  <a:lnTo>
                    <a:pt x="138" y="18"/>
                  </a:lnTo>
                  <a:lnTo>
                    <a:pt x="168" y="24"/>
                  </a:lnTo>
                  <a:lnTo>
                    <a:pt x="191" y="30"/>
                  </a:lnTo>
                  <a:lnTo>
                    <a:pt x="197" y="30"/>
                  </a:lnTo>
                  <a:lnTo>
                    <a:pt x="197" y="24"/>
                  </a:lnTo>
                  <a:lnTo>
                    <a:pt x="197" y="18"/>
                  </a:lnTo>
                  <a:lnTo>
                    <a:pt x="197" y="12"/>
                  </a:lnTo>
                  <a:lnTo>
                    <a:pt x="215" y="12"/>
                  </a:lnTo>
                  <a:lnTo>
                    <a:pt x="215" y="60"/>
                  </a:lnTo>
                  <a:lnTo>
                    <a:pt x="197" y="60"/>
                  </a:lnTo>
                  <a:lnTo>
                    <a:pt x="197" y="48"/>
                  </a:lnTo>
                  <a:lnTo>
                    <a:pt x="191" y="48"/>
                  </a:lnTo>
                  <a:lnTo>
                    <a:pt x="168" y="54"/>
                  </a:lnTo>
                  <a:lnTo>
                    <a:pt x="138" y="60"/>
                  </a:lnTo>
                  <a:lnTo>
                    <a:pt x="102" y="66"/>
                  </a:lnTo>
                  <a:lnTo>
                    <a:pt x="60" y="66"/>
                  </a:lnTo>
                  <a:lnTo>
                    <a:pt x="30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0" y="54"/>
                  </a:lnTo>
                  <a:lnTo>
                    <a:pt x="162" y="36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55" name="Freeform 106"/>
            <p:cNvSpPr>
              <a:spLocks/>
            </p:cNvSpPr>
            <p:nvPr/>
          </p:nvSpPr>
          <p:spPr bwMode="auto">
            <a:xfrm>
              <a:off x="5185" y="1992"/>
              <a:ext cx="113" cy="341"/>
            </a:xfrm>
            <a:custGeom>
              <a:avLst/>
              <a:gdLst>
                <a:gd name="T0" fmla="*/ 6 w 113"/>
                <a:gd name="T1" fmla="*/ 341 h 341"/>
                <a:gd name="T2" fmla="*/ 113 w 113"/>
                <a:gd name="T3" fmla="*/ 0 h 341"/>
                <a:gd name="T4" fmla="*/ 107 w 113"/>
                <a:gd name="T5" fmla="*/ 0 h 341"/>
                <a:gd name="T6" fmla="*/ 0 w 113"/>
                <a:gd name="T7" fmla="*/ 341 h 341"/>
                <a:gd name="T8" fmla="*/ 6 w 113"/>
                <a:gd name="T9" fmla="*/ 341 h 3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341">
                  <a:moveTo>
                    <a:pt x="6" y="341"/>
                  </a:moveTo>
                  <a:lnTo>
                    <a:pt x="113" y="0"/>
                  </a:lnTo>
                  <a:lnTo>
                    <a:pt x="107" y="0"/>
                  </a:lnTo>
                  <a:lnTo>
                    <a:pt x="0" y="341"/>
                  </a:lnTo>
                  <a:lnTo>
                    <a:pt x="6" y="3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56" name="Freeform 107"/>
            <p:cNvSpPr>
              <a:spLocks noEditPoints="1"/>
            </p:cNvSpPr>
            <p:nvPr/>
          </p:nvSpPr>
          <p:spPr bwMode="auto">
            <a:xfrm>
              <a:off x="5292" y="1980"/>
              <a:ext cx="120" cy="353"/>
            </a:xfrm>
            <a:custGeom>
              <a:avLst/>
              <a:gdLst>
                <a:gd name="T0" fmla="*/ 0 w 120"/>
                <a:gd name="T1" fmla="*/ 12 h 353"/>
                <a:gd name="T2" fmla="*/ 114 w 120"/>
                <a:gd name="T3" fmla="*/ 353 h 353"/>
                <a:gd name="T4" fmla="*/ 120 w 120"/>
                <a:gd name="T5" fmla="*/ 353 h 353"/>
                <a:gd name="T6" fmla="*/ 6 w 120"/>
                <a:gd name="T7" fmla="*/ 12 h 353"/>
                <a:gd name="T8" fmla="*/ 0 w 120"/>
                <a:gd name="T9" fmla="*/ 12 h 353"/>
                <a:gd name="T10" fmla="*/ 6 w 120"/>
                <a:gd name="T11" fmla="*/ 12 h 353"/>
                <a:gd name="T12" fmla="*/ 0 w 120"/>
                <a:gd name="T13" fmla="*/ 0 h 353"/>
                <a:gd name="T14" fmla="*/ 0 w 120"/>
                <a:gd name="T15" fmla="*/ 12 h 353"/>
                <a:gd name="T16" fmla="*/ 0 w 120"/>
                <a:gd name="T17" fmla="*/ 12 h 353"/>
                <a:gd name="T18" fmla="*/ 6 w 120"/>
                <a:gd name="T19" fmla="*/ 12 h 3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0" h="353">
                  <a:moveTo>
                    <a:pt x="0" y="12"/>
                  </a:moveTo>
                  <a:lnTo>
                    <a:pt x="114" y="353"/>
                  </a:lnTo>
                  <a:lnTo>
                    <a:pt x="120" y="353"/>
                  </a:lnTo>
                  <a:lnTo>
                    <a:pt x="6" y="12"/>
                  </a:lnTo>
                  <a:lnTo>
                    <a:pt x="0" y="12"/>
                  </a:lnTo>
                  <a:close/>
                  <a:moveTo>
                    <a:pt x="6" y="12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57" name="Rectangle 108"/>
            <p:cNvSpPr>
              <a:spLocks noChangeArrowheads="1"/>
            </p:cNvSpPr>
            <p:nvPr/>
          </p:nvSpPr>
          <p:spPr bwMode="auto">
            <a:xfrm>
              <a:off x="5292" y="1992"/>
              <a:ext cx="6" cy="3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/>
            </a:p>
          </p:txBody>
        </p:sp>
        <p:sp>
          <p:nvSpPr>
            <p:cNvPr id="18458" name="Freeform 109"/>
            <p:cNvSpPr>
              <a:spLocks/>
            </p:cNvSpPr>
            <p:nvPr/>
          </p:nvSpPr>
          <p:spPr bwMode="auto">
            <a:xfrm>
              <a:off x="5280" y="1956"/>
              <a:ext cx="30" cy="36"/>
            </a:xfrm>
            <a:custGeom>
              <a:avLst/>
              <a:gdLst>
                <a:gd name="T0" fmla="*/ 18 w 30"/>
                <a:gd name="T1" fmla="*/ 36 h 36"/>
                <a:gd name="T2" fmla="*/ 24 w 30"/>
                <a:gd name="T3" fmla="*/ 30 h 36"/>
                <a:gd name="T4" fmla="*/ 30 w 30"/>
                <a:gd name="T5" fmla="*/ 18 h 36"/>
                <a:gd name="T6" fmla="*/ 24 w 30"/>
                <a:gd name="T7" fmla="*/ 6 h 36"/>
                <a:gd name="T8" fmla="*/ 18 w 30"/>
                <a:gd name="T9" fmla="*/ 0 h 36"/>
                <a:gd name="T10" fmla="*/ 6 w 30"/>
                <a:gd name="T11" fmla="*/ 6 h 36"/>
                <a:gd name="T12" fmla="*/ 0 w 30"/>
                <a:gd name="T13" fmla="*/ 18 h 36"/>
                <a:gd name="T14" fmla="*/ 6 w 30"/>
                <a:gd name="T15" fmla="*/ 30 h 36"/>
                <a:gd name="T16" fmla="*/ 18 w 30"/>
                <a:gd name="T17" fmla="*/ 36 h 36"/>
                <a:gd name="T18" fmla="*/ 18 w 30"/>
                <a:gd name="T19" fmla="*/ 3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36">
                  <a:moveTo>
                    <a:pt x="18" y="36"/>
                  </a:moveTo>
                  <a:lnTo>
                    <a:pt x="24" y="30"/>
                  </a:lnTo>
                  <a:lnTo>
                    <a:pt x="30" y="18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59" name="Freeform 110"/>
            <p:cNvSpPr>
              <a:spLocks/>
            </p:cNvSpPr>
            <p:nvPr/>
          </p:nvSpPr>
          <p:spPr bwMode="auto">
            <a:xfrm>
              <a:off x="5298" y="1974"/>
              <a:ext cx="12" cy="18"/>
            </a:xfrm>
            <a:custGeom>
              <a:avLst/>
              <a:gdLst>
                <a:gd name="T0" fmla="*/ 0 w 12"/>
                <a:gd name="T1" fmla="*/ 18 h 18"/>
                <a:gd name="T2" fmla="*/ 6 w 12"/>
                <a:gd name="T3" fmla="*/ 12 h 18"/>
                <a:gd name="T4" fmla="*/ 12 w 12"/>
                <a:gd name="T5" fmla="*/ 0 h 18"/>
                <a:gd name="T6" fmla="*/ 12 w 12"/>
                <a:gd name="T7" fmla="*/ 0 h 18"/>
                <a:gd name="T8" fmla="*/ 6 w 12"/>
                <a:gd name="T9" fmla="*/ 12 h 18"/>
                <a:gd name="T10" fmla="*/ 0 w 12"/>
                <a:gd name="T11" fmla="*/ 18 h 18"/>
                <a:gd name="T12" fmla="*/ 0 w 12"/>
                <a:gd name="T13" fmla="*/ 1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18">
                  <a:moveTo>
                    <a:pt x="0" y="18"/>
                  </a:moveTo>
                  <a:lnTo>
                    <a:pt x="6" y="12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0" name="Freeform 111"/>
            <p:cNvSpPr>
              <a:spLocks noEditPoints="1"/>
            </p:cNvSpPr>
            <p:nvPr/>
          </p:nvSpPr>
          <p:spPr bwMode="auto">
            <a:xfrm>
              <a:off x="5298" y="1956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6 w 12"/>
                <a:gd name="T3" fmla="*/ 6 h 18"/>
                <a:gd name="T4" fmla="*/ 0 w 12"/>
                <a:gd name="T5" fmla="*/ 0 h 18"/>
                <a:gd name="T6" fmla="*/ 0 w 12"/>
                <a:gd name="T7" fmla="*/ 0 h 18"/>
                <a:gd name="T8" fmla="*/ 6 w 12"/>
                <a:gd name="T9" fmla="*/ 6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  <a:gd name="T16" fmla="*/ 12 w 12"/>
                <a:gd name="T17" fmla="*/ 18 h 18"/>
                <a:gd name="T18" fmla="*/ 12 w 12"/>
                <a:gd name="T19" fmla="*/ 18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6" y="6"/>
                  </a:lnTo>
                  <a:lnTo>
                    <a:pt x="12" y="18"/>
                  </a:lnTo>
                  <a:close/>
                  <a:moveTo>
                    <a:pt x="12" y="18"/>
                  </a:move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1" name="Freeform 112"/>
            <p:cNvSpPr>
              <a:spLocks noEditPoints="1"/>
            </p:cNvSpPr>
            <p:nvPr/>
          </p:nvSpPr>
          <p:spPr bwMode="auto">
            <a:xfrm>
              <a:off x="5280" y="1956"/>
              <a:ext cx="18" cy="18"/>
            </a:xfrm>
            <a:custGeom>
              <a:avLst/>
              <a:gdLst>
                <a:gd name="T0" fmla="*/ 18 w 18"/>
                <a:gd name="T1" fmla="*/ 0 h 18"/>
                <a:gd name="T2" fmla="*/ 6 w 18"/>
                <a:gd name="T3" fmla="*/ 6 h 18"/>
                <a:gd name="T4" fmla="*/ 0 w 18"/>
                <a:gd name="T5" fmla="*/ 18 h 18"/>
                <a:gd name="T6" fmla="*/ 0 w 18"/>
                <a:gd name="T7" fmla="*/ 18 h 18"/>
                <a:gd name="T8" fmla="*/ 6 w 18"/>
                <a:gd name="T9" fmla="*/ 6 h 18"/>
                <a:gd name="T10" fmla="*/ 18 w 18"/>
                <a:gd name="T11" fmla="*/ 0 h 18"/>
                <a:gd name="T12" fmla="*/ 18 w 18"/>
                <a:gd name="T13" fmla="*/ 0 h 18"/>
                <a:gd name="T14" fmla="*/ 18 w 18"/>
                <a:gd name="T15" fmla="*/ 0 h 18"/>
                <a:gd name="T16" fmla="*/ 18 w 18"/>
                <a:gd name="T17" fmla="*/ 0 h 18"/>
                <a:gd name="T18" fmla="*/ 18 w 1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8" y="0"/>
                  </a:lnTo>
                  <a:close/>
                  <a:moveTo>
                    <a:pt x="18" y="0"/>
                  </a:move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2" name="Freeform 113"/>
            <p:cNvSpPr>
              <a:spLocks noEditPoints="1"/>
            </p:cNvSpPr>
            <p:nvPr/>
          </p:nvSpPr>
          <p:spPr bwMode="auto">
            <a:xfrm>
              <a:off x="5280" y="1974"/>
              <a:ext cx="18" cy="18"/>
            </a:xfrm>
            <a:custGeom>
              <a:avLst/>
              <a:gdLst>
                <a:gd name="T0" fmla="*/ 0 w 18"/>
                <a:gd name="T1" fmla="*/ 0 h 18"/>
                <a:gd name="T2" fmla="*/ 6 w 18"/>
                <a:gd name="T3" fmla="*/ 12 h 18"/>
                <a:gd name="T4" fmla="*/ 18 w 18"/>
                <a:gd name="T5" fmla="*/ 18 h 18"/>
                <a:gd name="T6" fmla="*/ 18 w 18"/>
                <a:gd name="T7" fmla="*/ 18 h 18"/>
                <a:gd name="T8" fmla="*/ 6 w 18"/>
                <a:gd name="T9" fmla="*/ 12 h 18"/>
                <a:gd name="T10" fmla="*/ 0 w 18"/>
                <a:gd name="T11" fmla="*/ 0 h 18"/>
                <a:gd name="T12" fmla="*/ 0 w 18"/>
                <a:gd name="T13" fmla="*/ 0 h 18"/>
                <a:gd name="T14" fmla="*/ 0 w 18"/>
                <a:gd name="T15" fmla="*/ 0 h 18"/>
                <a:gd name="T16" fmla="*/ 0 w 18"/>
                <a:gd name="T17" fmla="*/ 0 h 18"/>
                <a:gd name="T18" fmla="*/ 0 w 1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6" y="12"/>
                  </a:lnTo>
                  <a:lnTo>
                    <a:pt x="18" y="18"/>
                  </a:lnTo>
                  <a:lnTo>
                    <a:pt x="6" y="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3" name="Freeform 114"/>
            <p:cNvSpPr>
              <a:spLocks/>
            </p:cNvSpPr>
            <p:nvPr/>
          </p:nvSpPr>
          <p:spPr bwMode="auto">
            <a:xfrm>
              <a:off x="5298" y="199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4" name="Freeform 115"/>
            <p:cNvSpPr>
              <a:spLocks/>
            </p:cNvSpPr>
            <p:nvPr/>
          </p:nvSpPr>
          <p:spPr bwMode="auto">
            <a:xfrm>
              <a:off x="5185" y="2333"/>
              <a:ext cx="227" cy="42"/>
            </a:xfrm>
            <a:custGeom>
              <a:avLst/>
              <a:gdLst>
                <a:gd name="T0" fmla="*/ 18 w 227"/>
                <a:gd name="T1" fmla="*/ 42 h 42"/>
                <a:gd name="T2" fmla="*/ 209 w 227"/>
                <a:gd name="T3" fmla="*/ 42 h 42"/>
                <a:gd name="T4" fmla="*/ 227 w 227"/>
                <a:gd name="T5" fmla="*/ 0 h 42"/>
                <a:gd name="T6" fmla="*/ 0 w 227"/>
                <a:gd name="T7" fmla="*/ 0 h 42"/>
                <a:gd name="T8" fmla="*/ 18 w 227"/>
                <a:gd name="T9" fmla="*/ 42 h 42"/>
                <a:gd name="T10" fmla="*/ 18 w 227"/>
                <a:gd name="T11" fmla="*/ 42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7" h="42">
                  <a:moveTo>
                    <a:pt x="18" y="42"/>
                  </a:moveTo>
                  <a:lnTo>
                    <a:pt x="209" y="42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5" name="Freeform 116"/>
            <p:cNvSpPr>
              <a:spLocks/>
            </p:cNvSpPr>
            <p:nvPr/>
          </p:nvSpPr>
          <p:spPr bwMode="auto">
            <a:xfrm>
              <a:off x="5203" y="2375"/>
              <a:ext cx="191" cy="1"/>
            </a:xfrm>
            <a:custGeom>
              <a:avLst/>
              <a:gdLst>
                <a:gd name="T0" fmla="*/ 0 w 191"/>
                <a:gd name="T1" fmla="*/ 0 h 1"/>
                <a:gd name="T2" fmla="*/ 191 w 191"/>
                <a:gd name="T3" fmla="*/ 0 h 1"/>
                <a:gd name="T4" fmla="*/ 0 w 191"/>
                <a:gd name="T5" fmla="*/ 0 h 1"/>
                <a:gd name="T6" fmla="*/ 0 w 19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" h="1">
                  <a:moveTo>
                    <a:pt x="0" y="0"/>
                  </a:moveTo>
                  <a:lnTo>
                    <a:pt x="1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6" name="Freeform 117"/>
            <p:cNvSpPr>
              <a:spLocks noEditPoints="1"/>
            </p:cNvSpPr>
            <p:nvPr/>
          </p:nvSpPr>
          <p:spPr bwMode="auto">
            <a:xfrm>
              <a:off x="5394" y="2333"/>
              <a:ext cx="18" cy="42"/>
            </a:xfrm>
            <a:custGeom>
              <a:avLst/>
              <a:gdLst>
                <a:gd name="T0" fmla="*/ 0 w 18"/>
                <a:gd name="T1" fmla="*/ 42 h 42"/>
                <a:gd name="T2" fmla="*/ 18 w 18"/>
                <a:gd name="T3" fmla="*/ 0 h 42"/>
                <a:gd name="T4" fmla="*/ 0 w 18"/>
                <a:gd name="T5" fmla="*/ 42 h 42"/>
                <a:gd name="T6" fmla="*/ 0 w 18"/>
                <a:gd name="T7" fmla="*/ 42 h 42"/>
                <a:gd name="T8" fmla="*/ 0 w 18"/>
                <a:gd name="T9" fmla="*/ 42 h 42"/>
                <a:gd name="T10" fmla="*/ 0 w 18"/>
                <a:gd name="T11" fmla="*/ 42 h 42"/>
                <a:gd name="T12" fmla="*/ 0 w 18"/>
                <a:gd name="T13" fmla="*/ 42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2">
                  <a:moveTo>
                    <a:pt x="0" y="42"/>
                  </a:moveTo>
                  <a:lnTo>
                    <a:pt x="18" y="0"/>
                  </a:lnTo>
                  <a:lnTo>
                    <a:pt x="0" y="42"/>
                  </a:lnTo>
                  <a:close/>
                  <a:moveTo>
                    <a:pt x="0" y="42"/>
                  </a:move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7" name="Freeform 118"/>
            <p:cNvSpPr>
              <a:spLocks noEditPoints="1"/>
            </p:cNvSpPr>
            <p:nvPr/>
          </p:nvSpPr>
          <p:spPr bwMode="auto">
            <a:xfrm>
              <a:off x="5185" y="2333"/>
              <a:ext cx="227" cy="1"/>
            </a:xfrm>
            <a:custGeom>
              <a:avLst/>
              <a:gdLst>
                <a:gd name="T0" fmla="*/ 227 w 227"/>
                <a:gd name="T1" fmla="*/ 0 h 1"/>
                <a:gd name="T2" fmla="*/ 0 w 227"/>
                <a:gd name="T3" fmla="*/ 0 h 1"/>
                <a:gd name="T4" fmla="*/ 227 w 227"/>
                <a:gd name="T5" fmla="*/ 0 h 1"/>
                <a:gd name="T6" fmla="*/ 227 w 227"/>
                <a:gd name="T7" fmla="*/ 0 h 1"/>
                <a:gd name="T8" fmla="*/ 227 w 227"/>
                <a:gd name="T9" fmla="*/ 0 h 1"/>
                <a:gd name="T10" fmla="*/ 227 w 227"/>
                <a:gd name="T11" fmla="*/ 0 h 1"/>
                <a:gd name="T12" fmla="*/ 227 w 227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7" h="1">
                  <a:moveTo>
                    <a:pt x="227" y="0"/>
                  </a:moveTo>
                  <a:lnTo>
                    <a:pt x="0" y="0"/>
                  </a:lnTo>
                  <a:lnTo>
                    <a:pt x="227" y="0"/>
                  </a:lnTo>
                  <a:close/>
                  <a:moveTo>
                    <a:pt x="227" y="0"/>
                  </a:move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8" name="Freeform 119"/>
            <p:cNvSpPr>
              <a:spLocks noEditPoints="1"/>
            </p:cNvSpPr>
            <p:nvPr/>
          </p:nvSpPr>
          <p:spPr bwMode="auto">
            <a:xfrm>
              <a:off x="5185" y="2333"/>
              <a:ext cx="18" cy="42"/>
            </a:xfrm>
            <a:custGeom>
              <a:avLst/>
              <a:gdLst>
                <a:gd name="T0" fmla="*/ 0 w 18"/>
                <a:gd name="T1" fmla="*/ 0 h 42"/>
                <a:gd name="T2" fmla="*/ 18 w 18"/>
                <a:gd name="T3" fmla="*/ 42 h 42"/>
                <a:gd name="T4" fmla="*/ 0 w 18"/>
                <a:gd name="T5" fmla="*/ 0 h 42"/>
                <a:gd name="T6" fmla="*/ 0 w 18"/>
                <a:gd name="T7" fmla="*/ 0 h 42"/>
                <a:gd name="T8" fmla="*/ 0 w 18"/>
                <a:gd name="T9" fmla="*/ 0 h 42"/>
                <a:gd name="T10" fmla="*/ 0 w 18"/>
                <a:gd name="T11" fmla="*/ 0 h 42"/>
                <a:gd name="T12" fmla="*/ 0 w 18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2">
                  <a:moveTo>
                    <a:pt x="0" y="0"/>
                  </a:moveTo>
                  <a:lnTo>
                    <a:pt x="18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69" name="Freeform 120"/>
            <p:cNvSpPr>
              <a:spLocks/>
            </p:cNvSpPr>
            <p:nvPr/>
          </p:nvSpPr>
          <p:spPr bwMode="auto">
            <a:xfrm>
              <a:off x="5203" y="237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70" name="Freeform 121"/>
            <p:cNvSpPr>
              <a:spLocks/>
            </p:cNvSpPr>
            <p:nvPr/>
          </p:nvSpPr>
          <p:spPr bwMode="auto">
            <a:xfrm>
              <a:off x="4748" y="1986"/>
              <a:ext cx="114" cy="347"/>
            </a:xfrm>
            <a:custGeom>
              <a:avLst/>
              <a:gdLst>
                <a:gd name="T0" fmla="*/ 6 w 114"/>
                <a:gd name="T1" fmla="*/ 347 h 347"/>
                <a:gd name="T2" fmla="*/ 114 w 114"/>
                <a:gd name="T3" fmla="*/ 6 h 347"/>
                <a:gd name="T4" fmla="*/ 108 w 114"/>
                <a:gd name="T5" fmla="*/ 0 h 347"/>
                <a:gd name="T6" fmla="*/ 0 w 114"/>
                <a:gd name="T7" fmla="*/ 347 h 347"/>
                <a:gd name="T8" fmla="*/ 6 w 114"/>
                <a:gd name="T9" fmla="*/ 347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347">
                  <a:moveTo>
                    <a:pt x="6" y="347"/>
                  </a:moveTo>
                  <a:lnTo>
                    <a:pt x="114" y="6"/>
                  </a:lnTo>
                  <a:lnTo>
                    <a:pt x="108" y="0"/>
                  </a:lnTo>
                  <a:lnTo>
                    <a:pt x="0" y="347"/>
                  </a:lnTo>
                  <a:lnTo>
                    <a:pt x="6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71" name="Freeform 122"/>
            <p:cNvSpPr>
              <a:spLocks noEditPoints="1"/>
            </p:cNvSpPr>
            <p:nvPr/>
          </p:nvSpPr>
          <p:spPr bwMode="auto">
            <a:xfrm>
              <a:off x="4856" y="1980"/>
              <a:ext cx="120" cy="353"/>
            </a:xfrm>
            <a:custGeom>
              <a:avLst/>
              <a:gdLst>
                <a:gd name="T0" fmla="*/ 0 w 120"/>
                <a:gd name="T1" fmla="*/ 12 h 353"/>
                <a:gd name="T2" fmla="*/ 114 w 120"/>
                <a:gd name="T3" fmla="*/ 353 h 353"/>
                <a:gd name="T4" fmla="*/ 120 w 120"/>
                <a:gd name="T5" fmla="*/ 353 h 353"/>
                <a:gd name="T6" fmla="*/ 6 w 120"/>
                <a:gd name="T7" fmla="*/ 6 h 353"/>
                <a:gd name="T8" fmla="*/ 0 w 120"/>
                <a:gd name="T9" fmla="*/ 12 h 353"/>
                <a:gd name="T10" fmla="*/ 6 w 120"/>
                <a:gd name="T11" fmla="*/ 6 h 353"/>
                <a:gd name="T12" fmla="*/ 0 w 120"/>
                <a:gd name="T13" fmla="*/ 0 h 353"/>
                <a:gd name="T14" fmla="*/ 0 w 120"/>
                <a:gd name="T15" fmla="*/ 6 h 353"/>
                <a:gd name="T16" fmla="*/ 0 w 120"/>
                <a:gd name="T17" fmla="*/ 12 h 353"/>
                <a:gd name="T18" fmla="*/ 6 w 120"/>
                <a:gd name="T19" fmla="*/ 6 h 3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0" h="353">
                  <a:moveTo>
                    <a:pt x="0" y="12"/>
                  </a:moveTo>
                  <a:lnTo>
                    <a:pt x="114" y="353"/>
                  </a:lnTo>
                  <a:lnTo>
                    <a:pt x="120" y="353"/>
                  </a:lnTo>
                  <a:lnTo>
                    <a:pt x="6" y="6"/>
                  </a:lnTo>
                  <a:lnTo>
                    <a:pt x="0" y="12"/>
                  </a:lnTo>
                  <a:close/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72" name="Rectangle 123"/>
            <p:cNvSpPr>
              <a:spLocks noChangeArrowheads="1"/>
            </p:cNvSpPr>
            <p:nvPr/>
          </p:nvSpPr>
          <p:spPr bwMode="auto">
            <a:xfrm>
              <a:off x="4856" y="1992"/>
              <a:ext cx="6" cy="3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/>
            </a:p>
          </p:txBody>
        </p:sp>
        <p:sp>
          <p:nvSpPr>
            <p:cNvPr id="18473" name="Freeform 124"/>
            <p:cNvSpPr>
              <a:spLocks/>
            </p:cNvSpPr>
            <p:nvPr/>
          </p:nvSpPr>
          <p:spPr bwMode="auto">
            <a:xfrm>
              <a:off x="4844" y="1956"/>
              <a:ext cx="30" cy="36"/>
            </a:xfrm>
            <a:custGeom>
              <a:avLst/>
              <a:gdLst>
                <a:gd name="T0" fmla="*/ 12 w 30"/>
                <a:gd name="T1" fmla="*/ 36 h 36"/>
                <a:gd name="T2" fmla="*/ 24 w 30"/>
                <a:gd name="T3" fmla="*/ 30 h 36"/>
                <a:gd name="T4" fmla="*/ 30 w 30"/>
                <a:gd name="T5" fmla="*/ 18 h 36"/>
                <a:gd name="T6" fmla="*/ 24 w 30"/>
                <a:gd name="T7" fmla="*/ 6 h 36"/>
                <a:gd name="T8" fmla="*/ 12 w 30"/>
                <a:gd name="T9" fmla="*/ 0 h 36"/>
                <a:gd name="T10" fmla="*/ 6 w 30"/>
                <a:gd name="T11" fmla="*/ 6 h 36"/>
                <a:gd name="T12" fmla="*/ 0 w 30"/>
                <a:gd name="T13" fmla="*/ 18 h 36"/>
                <a:gd name="T14" fmla="*/ 6 w 30"/>
                <a:gd name="T15" fmla="*/ 30 h 36"/>
                <a:gd name="T16" fmla="*/ 12 w 30"/>
                <a:gd name="T17" fmla="*/ 36 h 36"/>
                <a:gd name="T18" fmla="*/ 12 w 30"/>
                <a:gd name="T19" fmla="*/ 3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36">
                  <a:moveTo>
                    <a:pt x="12" y="36"/>
                  </a:moveTo>
                  <a:lnTo>
                    <a:pt x="24" y="30"/>
                  </a:lnTo>
                  <a:lnTo>
                    <a:pt x="30" y="18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74" name="Freeform 125"/>
            <p:cNvSpPr>
              <a:spLocks/>
            </p:cNvSpPr>
            <p:nvPr/>
          </p:nvSpPr>
          <p:spPr bwMode="auto">
            <a:xfrm>
              <a:off x="4856" y="1974"/>
              <a:ext cx="18" cy="18"/>
            </a:xfrm>
            <a:custGeom>
              <a:avLst/>
              <a:gdLst>
                <a:gd name="T0" fmla="*/ 0 w 18"/>
                <a:gd name="T1" fmla="*/ 18 h 18"/>
                <a:gd name="T2" fmla="*/ 12 w 18"/>
                <a:gd name="T3" fmla="*/ 12 h 18"/>
                <a:gd name="T4" fmla="*/ 18 w 18"/>
                <a:gd name="T5" fmla="*/ 0 h 18"/>
                <a:gd name="T6" fmla="*/ 18 w 18"/>
                <a:gd name="T7" fmla="*/ 0 h 18"/>
                <a:gd name="T8" fmla="*/ 12 w 18"/>
                <a:gd name="T9" fmla="*/ 12 h 18"/>
                <a:gd name="T10" fmla="*/ 0 w 18"/>
                <a:gd name="T11" fmla="*/ 18 h 18"/>
                <a:gd name="T12" fmla="*/ 0 w 18"/>
                <a:gd name="T13" fmla="*/ 1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2" y="12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75" name="Freeform 126"/>
            <p:cNvSpPr>
              <a:spLocks noEditPoints="1"/>
            </p:cNvSpPr>
            <p:nvPr/>
          </p:nvSpPr>
          <p:spPr bwMode="auto">
            <a:xfrm>
              <a:off x="4856" y="1956"/>
              <a:ext cx="18" cy="18"/>
            </a:xfrm>
            <a:custGeom>
              <a:avLst/>
              <a:gdLst>
                <a:gd name="T0" fmla="*/ 18 w 18"/>
                <a:gd name="T1" fmla="*/ 18 h 18"/>
                <a:gd name="T2" fmla="*/ 12 w 18"/>
                <a:gd name="T3" fmla="*/ 6 h 18"/>
                <a:gd name="T4" fmla="*/ 0 w 18"/>
                <a:gd name="T5" fmla="*/ 0 h 18"/>
                <a:gd name="T6" fmla="*/ 0 w 18"/>
                <a:gd name="T7" fmla="*/ 0 h 18"/>
                <a:gd name="T8" fmla="*/ 12 w 18"/>
                <a:gd name="T9" fmla="*/ 6 h 18"/>
                <a:gd name="T10" fmla="*/ 18 w 18"/>
                <a:gd name="T11" fmla="*/ 18 h 18"/>
                <a:gd name="T12" fmla="*/ 18 w 18"/>
                <a:gd name="T13" fmla="*/ 18 h 18"/>
                <a:gd name="T14" fmla="*/ 18 w 18"/>
                <a:gd name="T15" fmla="*/ 18 h 18"/>
                <a:gd name="T16" fmla="*/ 18 w 18"/>
                <a:gd name="T17" fmla="*/ 18 h 18"/>
                <a:gd name="T18" fmla="*/ 18 w 18"/>
                <a:gd name="T19" fmla="*/ 18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2" y="6"/>
                  </a:lnTo>
                  <a:lnTo>
                    <a:pt x="18" y="18"/>
                  </a:lnTo>
                  <a:close/>
                  <a:moveTo>
                    <a:pt x="18" y="18"/>
                  </a:move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76" name="Freeform 127"/>
            <p:cNvSpPr>
              <a:spLocks noEditPoints="1"/>
            </p:cNvSpPr>
            <p:nvPr/>
          </p:nvSpPr>
          <p:spPr bwMode="auto">
            <a:xfrm>
              <a:off x="4844" y="1956"/>
              <a:ext cx="12" cy="18"/>
            </a:xfrm>
            <a:custGeom>
              <a:avLst/>
              <a:gdLst>
                <a:gd name="T0" fmla="*/ 12 w 12"/>
                <a:gd name="T1" fmla="*/ 0 h 18"/>
                <a:gd name="T2" fmla="*/ 6 w 12"/>
                <a:gd name="T3" fmla="*/ 6 h 18"/>
                <a:gd name="T4" fmla="*/ 0 w 12"/>
                <a:gd name="T5" fmla="*/ 18 h 18"/>
                <a:gd name="T6" fmla="*/ 0 w 12"/>
                <a:gd name="T7" fmla="*/ 18 h 18"/>
                <a:gd name="T8" fmla="*/ 6 w 12"/>
                <a:gd name="T9" fmla="*/ 6 h 18"/>
                <a:gd name="T10" fmla="*/ 12 w 12"/>
                <a:gd name="T11" fmla="*/ 0 h 18"/>
                <a:gd name="T12" fmla="*/ 12 w 12"/>
                <a:gd name="T13" fmla="*/ 0 h 18"/>
                <a:gd name="T14" fmla="*/ 12 w 12"/>
                <a:gd name="T15" fmla="*/ 0 h 18"/>
                <a:gd name="T16" fmla="*/ 12 w 12"/>
                <a:gd name="T17" fmla="*/ 0 h 18"/>
                <a:gd name="T18" fmla="*/ 12 w 12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8">
                  <a:moveTo>
                    <a:pt x="12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77" name="Freeform 128"/>
            <p:cNvSpPr>
              <a:spLocks noEditPoints="1"/>
            </p:cNvSpPr>
            <p:nvPr/>
          </p:nvSpPr>
          <p:spPr bwMode="auto">
            <a:xfrm>
              <a:off x="4844" y="1974"/>
              <a:ext cx="12" cy="18"/>
            </a:xfrm>
            <a:custGeom>
              <a:avLst/>
              <a:gdLst>
                <a:gd name="T0" fmla="*/ 0 w 12"/>
                <a:gd name="T1" fmla="*/ 0 h 18"/>
                <a:gd name="T2" fmla="*/ 6 w 12"/>
                <a:gd name="T3" fmla="*/ 12 h 18"/>
                <a:gd name="T4" fmla="*/ 12 w 12"/>
                <a:gd name="T5" fmla="*/ 18 h 18"/>
                <a:gd name="T6" fmla="*/ 12 w 12"/>
                <a:gd name="T7" fmla="*/ 18 h 18"/>
                <a:gd name="T8" fmla="*/ 6 w 12"/>
                <a:gd name="T9" fmla="*/ 12 h 18"/>
                <a:gd name="T10" fmla="*/ 0 w 12"/>
                <a:gd name="T11" fmla="*/ 0 h 18"/>
                <a:gd name="T12" fmla="*/ 0 w 12"/>
                <a:gd name="T13" fmla="*/ 0 h 18"/>
                <a:gd name="T14" fmla="*/ 0 w 12"/>
                <a:gd name="T15" fmla="*/ 0 h 18"/>
                <a:gd name="T16" fmla="*/ 0 w 12"/>
                <a:gd name="T17" fmla="*/ 0 h 18"/>
                <a:gd name="T18" fmla="*/ 0 w 12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6" y="12"/>
                  </a:lnTo>
                  <a:lnTo>
                    <a:pt x="12" y="18"/>
                  </a:lnTo>
                  <a:lnTo>
                    <a:pt x="6" y="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78" name="Freeform 129"/>
            <p:cNvSpPr>
              <a:spLocks/>
            </p:cNvSpPr>
            <p:nvPr/>
          </p:nvSpPr>
          <p:spPr bwMode="auto">
            <a:xfrm>
              <a:off x="4856" y="199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79" name="Freeform 130"/>
            <p:cNvSpPr>
              <a:spLocks/>
            </p:cNvSpPr>
            <p:nvPr/>
          </p:nvSpPr>
          <p:spPr bwMode="auto">
            <a:xfrm>
              <a:off x="4748" y="2333"/>
              <a:ext cx="222" cy="42"/>
            </a:xfrm>
            <a:custGeom>
              <a:avLst/>
              <a:gdLst>
                <a:gd name="T0" fmla="*/ 18 w 222"/>
                <a:gd name="T1" fmla="*/ 42 h 42"/>
                <a:gd name="T2" fmla="*/ 210 w 222"/>
                <a:gd name="T3" fmla="*/ 42 h 42"/>
                <a:gd name="T4" fmla="*/ 222 w 222"/>
                <a:gd name="T5" fmla="*/ 0 h 42"/>
                <a:gd name="T6" fmla="*/ 0 w 222"/>
                <a:gd name="T7" fmla="*/ 0 h 42"/>
                <a:gd name="T8" fmla="*/ 18 w 222"/>
                <a:gd name="T9" fmla="*/ 42 h 42"/>
                <a:gd name="T10" fmla="*/ 18 w 222"/>
                <a:gd name="T11" fmla="*/ 42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2" h="42">
                  <a:moveTo>
                    <a:pt x="18" y="42"/>
                  </a:moveTo>
                  <a:lnTo>
                    <a:pt x="210" y="42"/>
                  </a:lnTo>
                  <a:lnTo>
                    <a:pt x="222" y="0"/>
                  </a:lnTo>
                  <a:lnTo>
                    <a:pt x="0" y="0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80" name="Freeform 131"/>
            <p:cNvSpPr>
              <a:spLocks/>
            </p:cNvSpPr>
            <p:nvPr/>
          </p:nvSpPr>
          <p:spPr bwMode="auto">
            <a:xfrm>
              <a:off x="4766" y="2375"/>
              <a:ext cx="192" cy="1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0 h 1"/>
                <a:gd name="T4" fmla="*/ 0 w 192"/>
                <a:gd name="T5" fmla="*/ 0 h 1"/>
                <a:gd name="T6" fmla="*/ 0 w 19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">
                  <a:moveTo>
                    <a:pt x="0" y="0"/>
                  </a:move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81" name="Freeform 132"/>
            <p:cNvSpPr>
              <a:spLocks noEditPoints="1"/>
            </p:cNvSpPr>
            <p:nvPr/>
          </p:nvSpPr>
          <p:spPr bwMode="auto">
            <a:xfrm>
              <a:off x="4958" y="2333"/>
              <a:ext cx="12" cy="42"/>
            </a:xfrm>
            <a:custGeom>
              <a:avLst/>
              <a:gdLst>
                <a:gd name="T0" fmla="*/ 0 w 12"/>
                <a:gd name="T1" fmla="*/ 42 h 42"/>
                <a:gd name="T2" fmla="*/ 12 w 12"/>
                <a:gd name="T3" fmla="*/ 0 h 42"/>
                <a:gd name="T4" fmla="*/ 0 w 12"/>
                <a:gd name="T5" fmla="*/ 42 h 42"/>
                <a:gd name="T6" fmla="*/ 0 w 12"/>
                <a:gd name="T7" fmla="*/ 42 h 42"/>
                <a:gd name="T8" fmla="*/ 0 w 12"/>
                <a:gd name="T9" fmla="*/ 42 h 42"/>
                <a:gd name="T10" fmla="*/ 0 w 12"/>
                <a:gd name="T11" fmla="*/ 42 h 42"/>
                <a:gd name="T12" fmla="*/ 0 w 12"/>
                <a:gd name="T13" fmla="*/ 42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42">
                  <a:moveTo>
                    <a:pt x="0" y="42"/>
                  </a:moveTo>
                  <a:lnTo>
                    <a:pt x="12" y="0"/>
                  </a:lnTo>
                  <a:lnTo>
                    <a:pt x="0" y="42"/>
                  </a:lnTo>
                  <a:close/>
                  <a:moveTo>
                    <a:pt x="0" y="42"/>
                  </a:move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82" name="Freeform 133"/>
            <p:cNvSpPr>
              <a:spLocks noEditPoints="1"/>
            </p:cNvSpPr>
            <p:nvPr/>
          </p:nvSpPr>
          <p:spPr bwMode="auto">
            <a:xfrm>
              <a:off x="4748" y="2333"/>
              <a:ext cx="222" cy="1"/>
            </a:xfrm>
            <a:custGeom>
              <a:avLst/>
              <a:gdLst>
                <a:gd name="T0" fmla="*/ 222 w 222"/>
                <a:gd name="T1" fmla="*/ 0 h 1"/>
                <a:gd name="T2" fmla="*/ 0 w 222"/>
                <a:gd name="T3" fmla="*/ 0 h 1"/>
                <a:gd name="T4" fmla="*/ 222 w 222"/>
                <a:gd name="T5" fmla="*/ 0 h 1"/>
                <a:gd name="T6" fmla="*/ 222 w 222"/>
                <a:gd name="T7" fmla="*/ 0 h 1"/>
                <a:gd name="T8" fmla="*/ 222 w 222"/>
                <a:gd name="T9" fmla="*/ 0 h 1"/>
                <a:gd name="T10" fmla="*/ 222 w 222"/>
                <a:gd name="T11" fmla="*/ 0 h 1"/>
                <a:gd name="T12" fmla="*/ 222 w 222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2" h="1">
                  <a:moveTo>
                    <a:pt x="222" y="0"/>
                  </a:moveTo>
                  <a:lnTo>
                    <a:pt x="0" y="0"/>
                  </a:lnTo>
                  <a:lnTo>
                    <a:pt x="222" y="0"/>
                  </a:lnTo>
                  <a:close/>
                  <a:moveTo>
                    <a:pt x="222" y="0"/>
                  </a:move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83" name="Freeform 134"/>
            <p:cNvSpPr>
              <a:spLocks noEditPoints="1"/>
            </p:cNvSpPr>
            <p:nvPr/>
          </p:nvSpPr>
          <p:spPr bwMode="auto">
            <a:xfrm>
              <a:off x="4748" y="2333"/>
              <a:ext cx="18" cy="42"/>
            </a:xfrm>
            <a:custGeom>
              <a:avLst/>
              <a:gdLst>
                <a:gd name="T0" fmla="*/ 0 w 18"/>
                <a:gd name="T1" fmla="*/ 0 h 42"/>
                <a:gd name="T2" fmla="*/ 18 w 18"/>
                <a:gd name="T3" fmla="*/ 42 h 42"/>
                <a:gd name="T4" fmla="*/ 0 w 18"/>
                <a:gd name="T5" fmla="*/ 0 h 42"/>
                <a:gd name="T6" fmla="*/ 0 w 18"/>
                <a:gd name="T7" fmla="*/ 0 h 42"/>
                <a:gd name="T8" fmla="*/ 0 w 18"/>
                <a:gd name="T9" fmla="*/ 0 h 42"/>
                <a:gd name="T10" fmla="*/ 0 w 18"/>
                <a:gd name="T11" fmla="*/ 0 h 42"/>
                <a:gd name="T12" fmla="*/ 0 w 18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2">
                  <a:moveTo>
                    <a:pt x="0" y="0"/>
                  </a:moveTo>
                  <a:lnTo>
                    <a:pt x="18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84" name="Freeform 135"/>
            <p:cNvSpPr>
              <a:spLocks/>
            </p:cNvSpPr>
            <p:nvPr/>
          </p:nvSpPr>
          <p:spPr bwMode="auto">
            <a:xfrm>
              <a:off x="4766" y="237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85" name="Freeform 136"/>
            <p:cNvSpPr>
              <a:spLocks/>
            </p:cNvSpPr>
            <p:nvPr/>
          </p:nvSpPr>
          <p:spPr bwMode="auto">
            <a:xfrm>
              <a:off x="5047" y="2244"/>
              <a:ext cx="60" cy="17"/>
            </a:xfrm>
            <a:custGeom>
              <a:avLst/>
              <a:gdLst>
                <a:gd name="T0" fmla="*/ 60 w 60"/>
                <a:gd name="T1" fmla="*/ 17 h 17"/>
                <a:gd name="T2" fmla="*/ 60 w 60"/>
                <a:gd name="T3" fmla="*/ 0 h 17"/>
                <a:gd name="T4" fmla="*/ 0 w 60"/>
                <a:gd name="T5" fmla="*/ 0 h 17"/>
                <a:gd name="T6" fmla="*/ 0 w 60"/>
                <a:gd name="T7" fmla="*/ 17 h 17"/>
                <a:gd name="T8" fmla="*/ 60 w 60"/>
                <a:gd name="T9" fmla="*/ 17 h 17"/>
                <a:gd name="T10" fmla="*/ 60 w 60"/>
                <a:gd name="T11" fmla="*/ 17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17">
                  <a:moveTo>
                    <a:pt x="60" y="17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86" name="Freeform 137"/>
            <p:cNvSpPr>
              <a:spLocks/>
            </p:cNvSpPr>
            <p:nvPr/>
          </p:nvSpPr>
          <p:spPr bwMode="auto">
            <a:xfrm>
              <a:off x="5047" y="1836"/>
              <a:ext cx="60" cy="12"/>
            </a:xfrm>
            <a:custGeom>
              <a:avLst/>
              <a:gdLst>
                <a:gd name="T0" fmla="*/ 60 w 60"/>
                <a:gd name="T1" fmla="*/ 12 h 12"/>
                <a:gd name="T2" fmla="*/ 60 w 60"/>
                <a:gd name="T3" fmla="*/ 0 h 12"/>
                <a:gd name="T4" fmla="*/ 0 w 60"/>
                <a:gd name="T5" fmla="*/ 0 h 12"/>
                <a:gd name="T6" fmla="*/ 0 w 60"/>
                <a:gd name="T7" fmla="*/ 12 h 12"/>
                <a:gd name="T8" fmla="*/ 60 w 60"/>
                <a:gd name="T9" fmla="*/ 12 h 12"/>
                <a:gd name="T10" fmla="*/ 60 w 60"/>
                <a:gd name="T11" fmla="*/ 1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12">
                  <a:moveTo>
                    <a:pt x="60" y="12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18487" name="Text Box 138"/>
            <p:cNvSpPr txBox="1">
              <a:spLocks noChangeArrowheads="1"/>
            </p:cNvSpPr>
            <p:nvPr/>
          </p:nvSpPr>
          <p:spPr bwMode="auto">
            <a:xfrm>
              <a:off x="4848" y="2516"/>
              <a:ext cx="6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600" b="0" dirty="0">
                  <a:solidFill>
                    <a:srgbClr val="000066"/>
                  </a:solidFill>
                </a:rPr>
                <a:t>Procès</a:t>
              </a:r>
              <a:endParaRPr lang="fr-FR" altLang="fr-FR" sz="1600" dirty="0">
                <a:solidFill>
                  <a:srgbClr val="000066"/>
                </a:solidFill>
              </a:endParaRPr>
            </a:p>
          </p:txBody>
        </p:sp>
      </p:grp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9" y="284758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155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371362" y="1059981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COMPTABILISATION AU COMPTE DE RESULTAT</a:t>
            </a:r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1388782" y="3064665"/>
            <a:ext cx="2481943" cy="391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Pour dépréciation</a:t>
            </a: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7934955" y="3064665"/>
            <a:ext cx="3045279" cy="391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Pour</a:t>
            </a:r>
            <a:r>
              <a:rPr lang="fr-FR" altLang="fr-FR" sz="1800" dirty="0"/>
              <a:t> </a:t>
            </a:r>
            <a:r>
              <a:rPr lang="fr-FR" altLang="fr-FR" sz="1800" dirty="0">
                <a:solidFill>
                  <a:srgbClr val="000066"/>
                </a:solidFill>
              </a:rPr>
              <a:t>risques et charges</a:t>
            </a: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7" y="395833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981634" y="1708450"/>
            <a:ext cx="613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Pour constituer ou augmenter la provision, l’entreprise comptabilise une dotation aux provisions en charges d’exploitation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3221957" y="4410620"/>
            <a:ext cx="613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Pour supprimer ou diminuer la provision, l’entreprise comptabilise une reprise sur provisions</a:t>
            </a:r>
          </a:p>
          <a:p>
            <a:pPr algn="ctr"/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 en produits d’exploitation</a:t>
            </a:r>
          </a:p>
        </p:txBody>
      </p:sp>
      <p:cxnSp>
        <p:nvCxnSpPr>
          <p:cNvPr id="4" name="Connecteur droit avec flèche 3"/>
          <p:cNvCxnSpPr>
            <a:stCxn id="2" idx="2"/>
            <a:endCxn id="434179" idx="0"/>
          </p:cNvCxnSpPr>
          <p:nvPr/>
        </p:nvCxnSpPr>
        <p:spPr>
          <a:xfrm flipH="1">
            <a:off x="2629754" y="2631780"/>
            <a:ext cx="3419493" cy="43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2" idx="2"/>
            <a:endCxn id="434180" idx="0"/>
          </p:cNvCxnSpPr>
          <p:nvPr/>
        </p:nvCxnSpPr>
        <p:spPr>
          <a:xfrm>
            <a:off x="6049247" y="2631780"/>
            <a:ext cx="3408348" cy="43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41" idx="0"/>
          </p:cNvCxnSpPr>
          <p:nvPr/>
        </p:nvCxnSpPr>
        <p:spPr>
          <a:xfrm flipH="1" flipV="1">
            <a:off x="2629754" y="3456551"/>
            <a:ext cx="3659816" cy="95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41" idx="0"/>
            <a:endCxn id="434180" idx="2"/>
          </p:cNvCxnSpPr>
          <p:nvPr/>
        </p:nvCxnSpPr>
        <p:spPr>
          <a:xfrm flipV="1">
            <a:off x="6289570" y="3456551"/>
            <a:ext cx="3168025" cy="95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0918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371362" y="1059981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COMPTABILISATION AU BILAN</a:t>
            </a:r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509954" y="1681826"/>
            <a:ext cx="3079417" cy="391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Provision pour dépréciation</a:t>
            </a: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544092" y="3571631"/>
            <a:ext cx="3045279" cy="391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Pour</a:t>
            </a:r>
            <a:r>
              <a:rPr lang="fr-FR" altLang="fr-FR" sz="1800" dirty="0"/>
              <a:t> </a:t>
            </a:r>
            <a:r>
              <a:rPr lang="fr-FR" altLang="fr-FR" sz="1800" dirty="0">
                <a:solidFill>
                  <a:srgbClr val="000066"/>
                </a:solidFill>
              </a:rPr>
              <a:t>risques et charges</a:t>
            </a: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7" y="395833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530903" y="2333549"/>
            <a:ext cx="814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Les provisions pour dépréciation sont inscrites en diminution de l’actif comme les amortissements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30903" y="4522317"/>
            <a:ext cx="911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Les provisions pour risques et charges sont inscrites en augmentation du passif (sous les capitaux propres)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214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371362" y="1059981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EXEMPLE 1</a:t>
            </a:r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509954" y="1494891"/>
            <a:ext cx="3079417" cy="391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Provision pour dépréciation</a:t>
            </a: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7" y="395833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74194" y="2148883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Fin 20NN, le client Robert vous doit 1200 €, mais vous estimez le risque de perte à 60 % de ce montant.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9954" y="2702148"/>
            <a:ext cx="5149090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COMPTE DE RESULTAT DU 01/01/20NN au 31/12/20NN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21089"/>
              </p:ext>
            </p:extLst>
          </p:nvPr>
        </p:nvGraphicFramePr>
        <p:xfrm>
          <a:off x="509954" y="3124834"/>
          <a:ext cx="9636578" cy="946220"/>
        </p:xfrm>
        <a:graphic>
          <a:graphicData uri="http://schemas.openxmlformats.org/drawingml/2006/table">
            <a:tbl>
              <a:tblPr/>
              <a:tblGrid>
                <a:gridCol w="481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provisions pour dépréciation : 720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509954" y="4268664"/>
            <a:ext cx="2222456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BILAN AU 31/12/20NN</a:t>
            </a:r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59507"/>
              </p:ext>
            </p:extLst>
          </p:nvPr>
        </p:nvGraphicFramePr>
        <p:xfrm>
          <a:off x="520856" y="4677673"/>
          <a:ext cx="9636578" cy="1021180"/>
        </p:xfrm>
        <a:graphic>
          <a:graphicData uri="http://schemas.openxmlformats.org/drawingml/2006/table">
            <a:tbl>
              <a:tblPr/>
              <a:tblGrid>
                <a:gridCol w="192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9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BRUT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AMORTISSEMENT DEPRECIATION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NET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PASSIF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 circulant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Créances clients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720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480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0881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371362" y="1059981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EXEMPLE 2</a:t>
            </a:r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509954" y="1494891"/>
            <a:ext cx="3859823" cy="391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Provision pour risques et charges</a:t>
            </a: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7" y="395833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2148883"/>
            <a:ext cx="1227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Fin 20NN, le procès avec un de vos salariés est en cours et vous estimez le risque de condamnation à 15 000 €.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9954" y="2702148"/>
            <a:ext cx="5149090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COMPTE DE RESULTAT DU 01/01/20NN au 31/12/20NN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10775"/>
              </p:ext>
            </p:extLst>
          </p:nvPr>
        </p:nvGraphicFramePr>
        <p:xfrm>
          <a:off x="509954" y="3124834"/>
          <a:ext cx="9636578" cy="946220"/>
        </p:xfrm>
        <a:graphic>
          <a:graphicData uri="http://schemas.openxmlformats.org/drawingml/2006/table">
            <a:tbl>
              <a:tblPr/>
              <a:tblGrid>
                <a:gridCol w="481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provisions pour risques et charges: 15 000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509954" y="4268664"/>
            <a:ext cx="2222456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BILAN AU 31/12/20NN</a:t>
            </a:r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45402"/>
              </p:ext>
            </p:extLst>
          </p:nvPr>
        </p:nvGraphicFramePr>
        <p:xfrm>
          <a:off x="509954" y="4808029"/>
          <a:ext cx="9636578" cy="987652"/>
        </p:xfrm>
        <a:graphic>
          <a:graphicData uri="http://schemas.openxmlformats.org/drawingml/2006/table">
            <a:tbl>
              <a:tblPr/>
              <a:tblGrid>
                <a:gridCol w="139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9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BRUT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AMORTISSEMENT DEPRECIATION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NET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PASSIF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Provisions pour risques et charges: 15 000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98530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371362" y="1059981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EXEMPLE 2</a:t>
            </a:r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509954" y="1494891"/>
            <a:ext cx="3859823" cy="391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Provision pour risques et charges</a:t>
            </a: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7" y="395833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2148883"/>
            <a:ext cx="1227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Fin 20NN +1, le procès est terminé. Vous devez donc annuler la provision. 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9954" y="2702148"/>
            <a:ext cx="5578695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COMPTE DE RESULTAT DU 01/01/20NN+1 au 31/12/20NN+1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99229"/>
              </p:ext>
            </p:extLst>
          </p:nvPr>
        </p:nvGraphicFramePr>
        <p:xfrm>
          <a:off x="509954" y="3124834"/>
          <a:ext cx="9636578" cy="1060508"/>
        </p:xfrm>
        <a:graphic>
          <a:graphicData uri="http://schemas.openxmlformats.org/drawingml/2006/table">
            <a:tbl>
              <a:tblPr/>
              <a:tblGrid>
                <a:gridCol w="481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Reprise sur provisions pour risques et charges: 15 000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509954" y="4268664"/>
            <a:ext cx="2437258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BILAN AU 31/12/20NN+1</a:t>
            </a:r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53257"/>
              </p:ext>
            </p:extLst>
          </p:nvPr>
        </p:nvGraphicFramePr>
        <p:xfrm>
          <a:off x="509954" y="4808029"/>
          <a:ext cx="9636578" cy="987652"/>
        </p:xfrm>
        <a:graphic>
          <a:graphicData uri="http://schemas.openxmlformats.org/drawingml/2006/table">
            <a:tbl>
              <a:tblPr/>
              <a:tblGrid>
                <a:gridCol w="139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9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BRUT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AMORTISSEMENT DEPRECIATION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NET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PASSIF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69341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371362" y="1059981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ACTIVITE 1</a:t>
            </a: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7" y="395833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74194" y="1436530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Fin 20NN, le client </a:t>
            </a:r>
            <a:r>
              <a:rPr lang="fr-FR" b="1" dirty="0" err="1">
                <a:solidFill>
                  <a:srgbClr val="000066"/>
                </a:solidFill>
                <a:latin typeface="Arial" panose="020B0604020202020204" pitchFamily="34" charset="0"/>
              </a:rPr>
              <a:t>Saroul</a:t>
            </a:r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 vous doit 1600 €, mais il est en difficulté, et vous escomptez raisonnablement recouvrer 75% de ce montant.</a:t>
            </a:r>
          </a:p>
          <a:p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Quels montants allez-vous inscrire au compte de résultat et au bilan?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9954" y="2434672"/>
            <a:ext cx="5149090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COMPTE DE RESULTAT DU 01/01/20NN au 31/12/20NN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26938"/>
              </p:ext>
            </p:extLst>
          </p:nvPr>
        </p:nvGraphicFramePr>
        <p:xfrm>
          <a:off x="520856" y="2897536"/>
          <a:ext cx="9636578" cy="1298252"/>
        </p:xfrm>
        <a:graphic>
          <a:graphicData uri="http://schemas.openxmlformats.org/drawingml/2006/table">
            <a:tbl>
              <a:tblPr/>
              <a:tblGrid>
                <a:gridCol w="481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provisions - pour dépréciation 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                                     - pour risques et 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Reprises sur provisions - pour dépréciation 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                                  - pour risques et charges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509954" y="4268664"/>
            <a:ext cx="2222456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BILAN AU 31/12/20NN</a:t>
            </a:r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89"/>
              </p:ext>
            </p:extLst>
          </p:nvPr>
        </p:nvGraphicFramePr>
        <p:xfrm>
          <a:off x="520854" y="4677673"/>
          <a:ext cx="10670154" cy="1021180"/>
        </p:xfrm>
        <a:graphic>
          <a:graphicData uri="http://schemas.openxmlformats.org/drawingml/2006/table">
            <a:tbl>
              <a:tblPr/>
              <a:tblGrid>
                <a:gridCol w="21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1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BRUT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AMORTISSEMENT DEPRECIATION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NET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PASSIF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 circulant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Créances clients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Provisions pour risques et charges: 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84599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371362" y="1059981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ACTIVITE 1: CORRIGE</a:t>
            </a: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7" y="395833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9954" y="2434672"/>
            <a:ext cx="5149090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COMPTE DE RESULTAT DU 01/01/20NN au 31/12/20NN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79969"/>
              </p:ext>
            </p:extLst>
          </p:nvPr>
        </p:nvGraphicFramePr>
        <p:xfrm>
          <a:off x="520856" y="2897536"/>
          <a:ext cx="9636578" cy="1298252"/>
        </p:xfrm>
        <a:graphic>
          <a:graphicData uri="http://schemas.openxmlformats.org/drawingml/2006/table">
            <a:tbl>
              <a:tblPr/>
              <a:tblGrid>
                <a:gridCol w="481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provisions - pour dépréciation :                  </a:t>
                      </a: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rebuchet MS" pitchFamily="34" charset="0"/>
                        </a:rPr>
                        <a:t>400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                                     - pour risques et 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Reprises sur provisions - pour dépréciation 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                                  - pour risques et charges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509954" y="4268664"/>
            <a:ext cx="2222456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BILAN AU 31/12/20NN</a:t>
            </a:r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91806"/>
              </p:ext>
            </p:extLst>
          </p:nvPr>
        </p:nvGraphicFramePr>
        <p:xfrm>
          <a:off x="520854" y="4677673"/>
          <a:ext cx="10670154" cy="1021180"/>
        </p:xfrm>
        <a:graphic>
          <a:graphicData uri="http://schemas.openxmlformats.org/drawingml/2006/table">
            <a:tbl>
              <a:tblPr/>
              <a:tblGrid>
                <a:gridCol w="21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1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BRUT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AMORTISSEMENT DEPRECIATION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NET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PASSIF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 circulant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Créances clients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rebuchet MS" pitchFamily="34" charset="0"/>
                        </a:rPr>
                        <a:t>1600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rebuchet MS" pitchFamily="34" charset="0"/>
                        </a:rPr>
                        <a:t>400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rebuchet MS" pitchFamily="34" charset="0"/>
                        </a:rPr>
                        <a:t>1200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Provisions pour risques et charges: 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5361709" y="1468188"/>
            <a:ext cx="3864446" cy="914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Perte estimée = 1600*25%</a:t>
            </a:r>
          </a:p>
        </p:txBody>
      </p:sp>
      <p:cxnSp>
        <p:nvCxnSpPr>
          <p:cNvPr id="5" name="Connecteur droit avec flèche 4"/>
          <p:cNvCxnSpPr>
            <a:stCxn id="3" idx="3"/>
          </p:cNvCxnSpPr>
          <p:nvPr/>
        </p:nvCxnSpPr>
        <p:spPr>
          <a:xfrm flipH="1">
            <a:off x="5122718" y="2248677"/>
            <a:ext cx="804926" cy="12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4956464" y="2382588"/>
            <a:ext cx="1465118" cy="303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927644" y="5766107"/>
            <a:ext cx="4229790" cy="915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Montant estimé = 1600 * 75%</a:t>
            </a:r>
          </a:p>
        </p:txBody>
      </p:sp>
      <p:cxnSp>
        <p:nvCxnSpPr>
          <p:cNvPr id="16" name="Connecteur droit avec flèche 15"/>
          <p:cNvCxnSpPr>
            <a:stCxn id="14" idx="1"/>
          </p:cNvCxnSpPr>
          <p:nvPr/>
        </p:nvCxnSpPr>
        <p:spPr>
          <a:xfrm flipH="1" flipV="1">
            <a:off x="6504709" y="5590309"/>
            <a:ext cx="42373" cy="30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5500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699409" y="1401289"/>
            <a:ext cx="6980300" cy="118654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rgbClr val="000066"/>
            </a:outerShdw>
          </a:effec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fr-FR" alt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658463" y="4748646"/>
            <a:ext cx="2808514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rgbClr val="000066"/>
            </a:outerShdw>
          </a:effec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LINEAIRE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253721" y="4724153"/>
            <a:ext cx="2808514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rgbClr val="000066"/>
            </a:outerShdw>
          </a:effec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DEGRESSIF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 flipH="1">
            <a:off x="4144488" y="2962029"/>
            <a:ext cx="902154" cy="1240971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8" name="Line 10"/>
          <p:cNvSpPr>
            <a:spLocks noChangeShapeType="1"/>
          </p:cNvSpPr>
          <p:nvPr/>
        </p:nvSpPr>
        <p:spPr bwMode="auto">
          <a:xfrm>
            <a:off x="6667253" y="2887189"/>
            <a:ext cx="902154" cy="1240971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1501790" y="1597232"/>
            <a:ext cx="908059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 SYSTEMES FISCAUX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D’AMORTISSEMENT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8469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371362" y="922254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ACTIVITE 2</a:t>
            </a: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7" y="395833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66219" y="125379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Fin 20NN, votre salarié Henri vous réclame le paiement d’heures supplémentaires pour un montant de 3 000 €. Votre avocat estime que vous serez amené à payer environ 2 000 € à l’issue de la procédure prud’homale. </a:t>
            </a:r>
          </a:p>
          <a:p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Quels montants allez-vous inscrire au compte de résultat et au bilan?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9954" y="2692621"/>
            <a:ext cx="5149090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COMPTE DE RESULTAT DU 01/01/20NN au 31/12/20NN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77095"/>
              </p:ext>
            </p:extLst>
          </p:nvPr>
        </p:nvGraphicFramePr>
        <p:xfrm>
          <a:off x="509954" y="3170074"/>
          <a:ext cx="9636578" cy="1298252"/>
        </p:xfrm>
        <a:graphic>
          <a:graphicData uri="http://schemas.openxmlformats.org/drawingml/2006/table">
            <a:tbl>
              <a:tblPr/>
              <a:tblGrid>
                <a:gridCol w="481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provisions - pour dépréciation 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                                     - pour risques et 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Reprises sur provisions - pour dépréciation 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                                  - pour risques et charges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509954" y="4468326"/>
            <a:ext cx="2222456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BILAN AU 31/12/20NN</a:t>
            </a:r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56371"/>
              </p:ext>
            </p:extLst>
          </p:nvPr>
        </p:nvGraphicFramePr>
        <p:xfrm>
          <a:off x="520856" y="5081476"/>
          <a:ext cx="10670154" cy="1021180"/>
        </p:xfrm>
        <a:graphic>
          <a:graphicData uri="http://schemas.openxmlformats.org/drawingml/2006/table">
            <a:tbl>
              <a:tblPr/>
              <a:tblGrid>
                <a:gridCol w="21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1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BRUT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AMORTISSEMENT DEPRECIATION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NET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PASSIF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 circulant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Créances clients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Provisions pour risques et charges: 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07598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371362" y="922254"/>
            <a:ext cx="5355771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ACTIVITE 2</a:t>
            </a: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684937" y="395833"/>
            <a:ext cx="2728620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Les provisions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66219" y="125379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Fin 20NN, votre salarié Henri vous réclame le paiement d’heures supplémentaires pour un montant de 3 000 €. Votre avocat estime que vous serez amené à payer environ 2 000 € à l’issue de la procédure prud’homale. </a:t>
            </a:r>
          </a:p>
          <a:p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</a:rPr>
              <a:t>Quels montants allez-vous inscrire au compte de résultat et au bilan?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9954" y="2692621"/>
            <a:ext cx="5149090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COMPTE DE RESULTAT DU 01/01/20NN au 31/12/20NN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51160"/>
              </p:ext>
            </p:extLst>
          </p:nvPr>
        </p:nvGraphicFramePr>
        <p:xfrm>
          <a:off x="509954" y="3170074"/>
          <a:ext cx="9636578" cy="1298252"/>
        </p:xfrm>
        <a:graphic>
          <a:graphicData uri="http://schemas.openxmlformats.org/drawingml/2006/table">
            <a:tbl>
              <a:tblPr/>
              <a:tblGrid>
                <a:gridCol w="481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</a:t>
                      </a: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Charges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Dotations aux provisions - pour dépréciation 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                                     - pour risques et charges:        </a:t>
                      </a: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rebuchet MS" pitchFamily="34" charset="0"/>
                        </a:rPr>
                        <a:t>2000</a:t>
                      </a:r>
                    </a:p>
                  </a:txBody>
                  <a:tcPr marL="94609" marR="94609" marT="47195" marB="471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Produits d’exploitation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Reprises sur provisions - pour dépréciation 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                                  - pour risques et charges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195" marB="471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509954" y="4468326"/>
            <a:ext cx="2222456" cy="3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i="1" dirty="0">
                <a:solidFill>
                  <a:srgbClr val="FF0000"/>
                </a:solidFill>
                <a:latin typeface="Trebuchet MS" panose="020B0603020202020204" pitchFamily="34" charset="0"/>
              </a:rPr>
              <a:t>BILAN AU 31/12/20NN</a:t>
            </a:r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17013"/>
              </p:ext>
            </p:extLst>
          </p:nvPr>
        </p:nvGraphicFramePr>
        <p:xfrm>
          <a:off x="520856" y="5081476"/>
          <a:ext cx="10670154" cy="1021180"/>
        </p:xfrm>
        <a:graphic>
          <a:graphicData uri="http://schemas.openxmlformats.org/drawingml/2006/table">
            <a:tbl>
              <a:tblPr/>
              <a:tblGrid>
                <a:gridCol w="21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1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BRUT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AMORTISSEMENT DEPRECIATION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MONTANT NET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PASSIF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Actif circulant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Créances clients</a:t>
                      </a:r>
                    </a:p>
                  </a:txBody>
                  <a:tcPr marL="94609" marR="94609" marT="47269" marB="47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3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100"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Provisions pour risques et charges</a:t>
                      </a:r>
                      <a:r>
                        <a:rPr kumimoji="0" lang="fr-FR" altLang="fr-F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rebuchet MS" pitchFamily="34" charset="0"/>
                        </a:rPr>
                        <a:t>:                 2000</a:t>
                      </a:r>
                    </a:p>
                  </a:txBody>
                  <a:tcPr marL="94609" marR="94609" marT="47269" marB="47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4289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82"/>
          <p:cNvSpPr>
            <a:spLocks noChangeArrowheads="1"/>
          </p:cNvSpPr>
          <p:nvPr/>
        </p:nvSpPr>
        <p:spPr bwMode="auto">
          <a:xfrm>
            <a:off x="2224769" y="454079"/>
            <a:ext cx="8229600" cy="5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L‘amortissement linéaire</a:t>
            </a:r>
          </a:p>
        </p:txBody>
      </p:sp>
      <p:sp>
        <p:nvSpPr>
          <p:cNvPr id="10244" name="Text Box 1787"/>
          <p:cNvSpPr txBox="1">
            <a:spLocks noChangeArrowheads="1"/>
          </p:cNvSpPr>
          <p:nvPr/>
        </p:nvSpPr>
        <p:spPr bwMode="auto">
          <a:xfrm>
            <a:off x="374073" y="1504150"/>
            <a:ext cx="7760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Peut s'appliquer à tous les biens amortissables</a:t>
            </a:r>
          </a:p>
        </p:txBody>
      </p:sp>
      <p:sp>
        <p:nvSpPr>
          <p:cNvPr id="10246" name="Text Box 1789"/>
          <p:cNvSpPr txBox="1">
            <a:spLocks noChangeArrowheads="1"/>
          </p:cNvSpPr>
          <p:nvPr/>
        </p:nvSpPr>
        <p:spPr bwMode="auto">
          <a:xfrm>
            <a:off x="374073" y="2461521"/>
            <a:ext cx="11665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u="sng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Obligatoire</a:t>
            </a: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les véhicules d'occasion</a:t>
            </a:r>
            <a:endParaRPr lang="fr-FR" altLang="fr-FR" sz="2057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8" name="Text Box 1791"/>
          <p:cNvSpPr txBox="1">
            <a:spLocks noChangeArrowheads="1"/>
          </p:cNvSpPr>
          <p:nvPr/>
        </p:nvSpPr>
        <p:spPr bwMode="auto">
          <a:xfrm>
            <a:off x="374073" y="3081411"/>
            <a:ext cx="118179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Répartit l'amortissement uniformément sur toute la durée d'utilisation du bien: c’est une perte de valeur constante</a:t>
            </a:r>
          </a:p>
        </p:txBody>
      </p:sp>
      <p:sp>
        <p:nvSpPr>
          <p:cNvPr id="10250" name="Text Box 1793"/>
          <p:cNvSpPr txBox="1">
            <a:spLocks noChangeArrowheads="1"/>
          </p:cNvSpPr>
          <p:nvPr/>
        </p:nvSpPr>
        <p:spPr bwMode="auto">
          <a:xfrm>
            <a:off x="374072" y="4038781"/>
            <a:ext cx="116655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de départ du calcul d'amortissement = jour de mise en service du bien</a:t>
            </a:r>
          </a:p>
        </p:txBody>
      </p:sp>
      <p:sp>
        <p:nvSpPr>
          <p:cNvPr id="10252" name="Text Box 1795"/>
          <p:cNvSpPr txBox="1">
            <a:spLocks noChangeArrowheads="1"/>
          </p:cNvSpPr>
          <p:nvPr/>
        </p:nvSpPr>
        <p:spPr bwMode="auto">
          <a:xfrm>
            <a:off x="374073" y="5217470"/>
            <a:ext cx="10183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 :  l'année comptable = 12 mois de 30 jours (360 jours)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72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15"/>
          <p:cNvSpPr txBox="1">
            <a:spLocks noChangeArrowheads="1"/>
          </p:cNvSpPr>
          <p:nvPr/>
        </p:nvSpPr>
        <p:spPr bwMode="auto">
          <a:xfrm>
            <a:off x="2494437" y="1745415"/>
            <a:ext cx="8101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Taux = 100 / Nombre d'années d'utilisation prévue</a:t>
            </a:r>
          </a:p>
        </p:txBody>
      </p:sp>
      <p:grpSp>
        <p:nvGrpSpPr>
          <p:cNvPr id="12293" name="Group 62"/>
          <p:cNvGrpSpPr>
            <a:grpSpLocks/>
          </p:cNvGrpSpPr>
          <p:nvPr/>
        </p:nvGrpSpPr>
        <p:grpSpPr bwMode="auto">
          <a:xfrm>
            <a:off x="2188028" y="2888797"/>
            <a:ext cx="8409215" cy="2681969"/>
            <a:chOff x="692" y="1673"/>
            <a:chExt cx="6180" cy="1971"/>
          </a:xfrm>
        </p:grpSpPr>
        <p:sp>
          <p:nvSpPr>
            <p:cNvPr id="12294" name="Text Box 52"/>
            <p:cNvSpPr txBox="1">
              <a:spLocks noChangeArrowheads="1"/>
            </p:cNvSpPr>
            <p:nvPr/>
          </p:nvSpPr>
          <p:spPr bwMode="auto">
            <a:xfrm>
              <a:off x="692" y="1676"/>
              <a:ext cx="2409" cy="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24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 ans		33,33%</a:t>
              </a:r>
            </a:p>
            <a:p>
              <a:endParaRPr lang="fr-FR" altLang="fr-FR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fr-FR" altLang="fr-FR" sz="24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 ans		25%</a:t>
              </a:r>
            </a:p>
            <a:p>
              <a:endParaRPr lang="fr-FR" altLang="fr-FR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fr-FR" altLang="fr-FR" sz="24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 ans		20%</a:t>
              </a:r>
            </a:p>
            <a:p>
              <a:endParaRPr lang="fr-FR" altLang="fr-FR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fr-FR" altLang="fr-FR" sz="24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 ans		16,66%</a:t>
              </a:r>
            </a:p>
          </p:txBody>
        </p:sp>
        <p:sp>
          <p:nvSpPr>
            <p:cNvPr id="12295" name="Text Box 53"/>
            <p:cNvSpPr txBox="1">
              <a:spLocks noChangeArrowheads="1"/>
            </p:cNvSpPr>
            <p:nvPr/>
          </p:nvSpPr>
          <p:spPr bwMode="auto">
            <a:xfrm>
              <a:off x="4397" y="1673"/>
              <a:ext cx="2475" cy="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24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ans		 12,50%</a:t>
              </a:r>
            </a:p>
            <a:p>
              <a:endParaRPr lang="fr-FR" altLang="fr-FR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fr-FR" altLang="fr-FR" sz="24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 ans	 10 %</a:t>
              </a:r>
            </a:p>
            <a:p>
              <a:endParaRPr lang="fr-FR" altLang="fr-FR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fr-FR" altLang="fr-FR" sz="24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 ans	 8,33%</a:t>
              </a:r>
            </a:p>
            <a:p>
              <a:endParaRPr lang="fr-FR" altLang="fr-FR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fr-FR" altLang="fr-FR" sz="24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 ans	 5 %</a:t>
              </a:r>
            </a:p>
          </p:txBody>
        </p:sp>
        <p:sp>
          <p:nvSpPr>
            <p:cNvPr id="12296" name="Line 54"/>
            <p:cNvSpPr>
              <a:spLocks noChangeShapeType="1"/>
            </p:cNvSpPr>
            <p:nvPr/>
          </p:nvSpPr>
          <p:spPr bwMode="auto">
            <a:xfrm>
              <a:off x="1413" y="1867"/>
              <a:ext cx="427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97" name="Line 55"/>
            <p:cNvSpPr>
              <a:spLocks noChangeShapeType="1"/>
            </p:cNvSpPr>
            <p:nvPr/>
          </p:nvSpPr>
          <p:spPr bwMode="auto">
            <a:xfrm>
              <a:off x="1416" y="2409"/>
              <a:ext cx="427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98" name="Line 56"/>
            <p:cNvSpPr>
              <a:spLocks noChangeShapeType="1"/>
            </p:cNvSpPr>
            <p:nvPr/>
          </p:nvSpPr>
          <p:spPr bwMode="auto">
            <a:xfrm>
              <a:off x="1410" y="2941"/>
              <a:ext cx="427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99" name="Line 57"/>
            <p:cNvSpPr>
              <a:spLocks noChangeShapeType="1"/>
            </p:cNvSpPr>
            <p:nvPr/>
          </p:nvSpPr>
          <p:spPr bwMode="auto">
            <a:xfrm>
              <a:off x="1422" y="3482"/>
              <a:ext cx="427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00" name="Line 58"/>
            <p:cNvSpPr>
              <a:spLocks noChangeShapeType="1"/>
            </p:cNvSpPr>
            <p:nvPr/>
          </p:nvSpPr>
          <p:spPr bwMode="auto">
            <a:xfrm>
              <a:off x="5113" y="1869"/>
              <a:ext cx="427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01" name="Line 59"/>
            <p:cNvSpPr>
              <a:spLocks noChangeShapeType="1"/>
            </p:cNvSpPr>
            <p:nvPr/>
          </p:nvSpPr>
          <p:spPr bwMode="auto">
            <a:xfrm>
              <a:off x="5190" y="2402"/>
              <a:ext cx="427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02" name="Line 60"/>
            <p:cNvSpPr>
              <a:spLocks noChangeShapeType="1"/>
            </p:cNvSpPr>
            <p:nvPr/>
          </p:nvSpPr>
          <p:spPr bwMode="auto">
            <a:xfrm>
              <a:off x="5184" y="2944"/>
              <a:ext cx="427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03" name="Line 61"/>
            <p:cNvSpPr>
              <a:spLocks noChangeShapeType="1"/>
            </p:cNvSpPr>
            <p:nvPr/>
          </p:nvSpPr>
          <p:spPr bwMode="auto">
            <a:xfrm>
              <a:off x="5188" y="3476"/>
              <a:ext cx="427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" name="Rectangle 1782"/>
          <p:cNvSpPr>
            <a:spLocks noChangeArrowheads="1"/>
          </p:cNvSpPr>
          <p:nvPr/>
        </p:nvSpPr>
        <p:spPr bwMode="auto">
          <a:xfrm>
            <a:off x="2224769" y="454079"/>
            <a:ext cx="8229600" cy="5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 du taux de l‘amortissement linéaire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680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17"/>
          <p:cNvSpPr txBox="1">
            <a:spLocks noChangeArrowheads="1"/>
          </p:cNvSpPr>
          <p:nvPr/>
        </p:nvSpPr>
        <p:spPr bwMode="auto">
          <a:xfrm>
            <a:off x="96982" y="1939019"/>
            <a:ext cx="108065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Dotation annuelle = Valeur à amortir x Taux d'amortissement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96983" y="2854810"/>
            <a:ext cx="111898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u="sng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Exemple</a:t>
            </a: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amortissement d'un véhicule d'une valeur de 24 000 € HT sur 5 ans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96982" y="4037621"/>
            <a:ext cx="86313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5 ans : taux d'amortissement = 20%</a:t>
            </a:r>
          </a:p>
          <a:p>
            <a:endParaRPr lang="fr-FR" altLang="fr-FR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Dotation annuelle = 24 000 x 20% = 4 800 €</a:t>
            </a:r>
          </a:p>
        </p:txBody>
      </p:sp>
      <p:sp>
        <p:nvSpPr>
          <p:cNvPr id="7" name="Rectangle 1782"/>
          <p:cNvSpPr>
            <a:spLocks noChangeArrowheads="1"/>
          </p:cNvSpPr>
          <p:nvPr/>
        </p:nvSpPr>
        <p:spPr bwMode="auto">
          <a:xfrm>
            <a:off x="3041070" y="351767"/>
            <a:ext cx="6068292" cy="113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 de la dotation annuelle </a:t>
            </a:r>
          </a:p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l‘amortissement linéaire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9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84391" y="1069570"/>
            <a:ext cx="10659464" cy="240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dirty="0"/>
              <a:t> </a:t>
            </a:r>
            <a:r>
              <a:rPr lang="fr-FR" altLang="fr-FR" sz="2000" b="1" dirty="0">
                <a:solidFill>
                  <a:srgbClr val="000066"/>
                </a:solidFill>
              </a:rPr>
              <a:t>Une entreprise achète un véhicule le 2 Mai 20NN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Le prix d'achat hors taxe de ce véhicule est de 24 000 €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Ce véhicule sera mis en service le 16 Mai 20NN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La durée de l'amortissement est fixée à 5 ans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Le chef d'entreprise opte pour la méthode linéaire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751185" y="403234"/>
            <a:ext cx="5904168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 Exemple amortissement linéaire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33593"/>
              </p:ext>
            </p:extLst>
          </p:nvPr>
        </p:nvGraphicFramePr>
        <p:xfrm>
          <a:off x="1371249" y="3473428"/>
          <a:ext cx="94857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958">
                  <a:extLst>
                    <a:ext uri="{9D8B030D-6E8A-4147-A177-3AD203B41FA5}">
                      <a16:colId xmlns:a16="http://schemas.microsoft.com/office/drawing/2014/main" val="847622860"/>
                    </a:ext>
                  </a:extLst>
                </a:gridCol>
                <a:gridCol w="1049181">
                  <a:extLst>
                    <a:ext uri="{9D8B030D-6E8A-4147-A177-3AD203B41FA5}">
                      <a16:colId xmlns:a16="http://schemas.microsoft.com/office/drawing/2014/main" val="2987115510"/>
                    </a:ext>
                  </a:extLst>
                </a:gridCol>
                <a:gridCol w="2233157">
                  <a:extLst>
                    <a:ext uri="{9D8B030D-6E8A-4147-A177-3AD203B41FA5}">
                      <a16:colId xmlns:a16="http://schemas.microsoft.com/office/drawing/2014/main" val="1070818078"/>
                    </a:ext>
                  </a:extLst>
                </a:gridCol>
                <a:gridCol w="1270101">
                  <a:extLst>
                    <a:ext uri="{9D8B030D-6E8A-4147-A177-3AD203B41FA5}">
                      <a16:colId xmlns:a16="http://schemas.microsoft.com/office/drawing/2014/main" val="3609593406"/>
                    </a:ext>
                  </a:extLst>
                </a:gridCol>
                <a:gridCol w="1616889">
                  <a:extLst>
                    <a:ext uri="{9D8B030D-6E8A-4147-A177-3AD203B41FA5}">
                      <a16:colId xmlns:a16="http://schemas.microsoft.com/office/drawing/2014/main" val="322532212"/>
                    </a:ext>
                  </a:extLst>
                </a:gridCol>
                <a:gridCol w="1735462">
                  <a:extLst>
                    <a:ext uri="{9D8B030D-6E8A-4147-A177-3AD203B41FA5}">
                      <a16:colId xmlns:a16="http://schemas.microsoft.com/office/drawing/2014/main" val="140468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EXERCICE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ANNUITES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CUMUL DES ANNUITES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 NETTE COMPTABLE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(24</a:t>
                      </a:r>
                      <a:r>
                        <a:rPr lang="fr-FR" baseline="0" dirty="0"/>
                        <a:t> 000/5) * 225/360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24 000/5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95533"/>
                  </a:ext>
                </a:extLst>
              </a:tr>
              <a:tr h="1483360">
                <a:tc gridSpan="6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Compléter le document en calculant les autres années*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38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603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84391" y="1069570"/>
            <a:ext cx="10659464" cy="240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609" tIns="47305" rIns="94609" bIns="47305">
            <a:spAutoFit/>
          </a:bodyPr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dirty="0"/>
              <a:t> </a:t>
            </a:r>
            <a:r>
              <a:rPr lang="fr-FR" altLang="fr-FR" sz="2000" b="1" dirty="0">
                <a:solidFill>
                  <a:srgbClr val="000066"/>
                </a:solidFill>
              </a:rPr>
              <a:t>Une entreprise achète un véhicule le 2 Mai 20NN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Le prix d'achat hors taxe de ce véhicule est de 24 000 €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Ce véhicule sera mis en service le 16 Mai 20NN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La durée de l'amortissement est fixée à 5 ans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lang="fr-FR" altLang="fr-FR" sz="2000" b="1" dirty="0">
                <a:solidFill>
                  <a:srgbClr val="000066"/>
                </a:solidFill>
              </a:rPr>
              <a:t> Le chef d'entreprise opte pour la méthode linéaire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751185" y="403234"/>
            <a:ext cx="5904168" cy="52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09" tIns="47305" rIns="94609" bIns="47305">
            <a:spAutoFit/>
          </a:bodyPr>
          <a:lstStyle>
            <a:defPPr>
              <a:defRPr lang="fr-FR"/>
            </a:defPPr>
            <a:lvl1pPr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 Exemple amortissement linéaire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39093"/>
              </p:ext>
            </p:extLst>
          </p:nvPr>
        </p:nvGraphicFramePr>
        <p:xfrm>
          <a:off x="1371249" y="3473428"/>
          <a:ext cx="94857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958">
                  <a:extLst>
                    <a:ext uri="{9D8B030D-6E8A-4147-A177-3AD203B41FA5}">
                      <a16:colId xmlns:a16="http://schemas.microsoft.com/office/drawing/2014/main" val="847622860"/>
                    </a:ext>
                  </a:extLst>
                </a:gridCol>
                <a:gridCol w="1049181">
                  <a:extLst>
                    <a:ext uri="{9D8B030D-6E8A-4147-A177-3AD203B41FA5}">
                      <a16:colId xmlns:a16="http://schemas.microsoft.com/office/drawing/2014/main" val="2987115510"/>
                    </a:ext>
                  </a:extLst>
                </a:gridCol>
                <a:gridCol w="2233157">
                  <a:extLst>
                    <a:ext uri="{9D8B030D-6E8A-4147-A177-3AD203B41FA5}">
                      <a16:colId xmlns:a16="http://schemas.microsoft.com/office/drawing/2014/main" val="1070818078"/>
                    </a:ext>
                  </a:extLst>
                </a:gridCol>
                <a:gridCol w="1270101">
                  <a:extLst>
                    <a:ext uri="{9D8B030D-6E8A-4147-A177-3AD203B41FA5}">
                      <a16:colId xmlns:a16="http://schemas.microsoft.com/office/drawing/2014/main" val="3609593406"/>
                    </a:ext>
                  </a:extLst>
                </a:gridCol>
                <a:gridCol w="1616889">
                  <a:extLst>
                    <a:ext uri="{9D8B030D-6E8A-4147-A177-3AD203B41FA5}">
                      <a16:colId xmlns:a16="http://schemas.microsoft.com/office/drawing/2014/main" val="322532212"/>
                    </a:ext>
                  </a:extLst>
                </a:gridCol>
                <a:gridCol w="1735462">
                  <a:extLst>
                    <a:ext uri="{9D8B030D-6E8A-4147-A177-3AD203B41FA5}">
                      <a16:colId xmlns:a16="http://schemas.microsoft.com/office/drawing/2014/main" val="140468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EXERCICE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ANNUITES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CUMUL DES ANNUITES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 NETTE COMPTABLE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(24</a:t>
                      </a:r>
                      <a:r>
                        <a:rPr lang="fr-FR" baseline="0" dirty="0"/>
                        <a:t> 000/5) * 225/360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24 000/5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r>
                        <a:rPr lang="fr-FR" baseline="0" dirty="0"/>
                        <a:t> 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r>
                        <a:rPr lang="fr-FR" baseline="0" dirty="0"/>
                        <a:t> 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6 600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2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r>
                        <a:rPr lang="fr-FR" baseline="0" dirty="0"/>
                        <a:t> 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93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NN+5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(24 000/5) * 135/360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r>
                        <a:rPr lang="fr-FR" baseline="0" dirty="0"/>
                        <a:t> 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319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3659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1"/>
  <p:tag name="ARTICULATE_DESIGN_ID_THÈME OFFICE" val="ZrRkPbdB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IAL" id="{93778F79-0ADF-8344-A7AF-F585A85B3494}" vid="{6E11CC8E-3A62-CD43-A9D1-B80CAAA590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92421BA3B2746B1DB78FA505CBD10" ma:contentTypeVersion="12" ma:contentTypeDescription="Crée un document." ma:contentTypeScope="" ma:versionID="205f821b24c291862522d9aa923b2dc9">
  <xsd:schema xmlns:xsd="http://www.w3.org/2001/XMLSchema" xmlns:xs="http://www.w3.org/2001/XMLSchema" xmlns:p="http://schemas.microsoft.com/office/2006/metadata/properties" xmlns:ns2="c2b91590-f172-49d3-b59d-a90dc89e2b78" xmlns:ns3="993170a5-e086-4183-b457-a1f531f665e6" targetNamespace="http://schemas.microsoft.com/office/2006/metadata/properties" ma:root="true" ma:fieldsID="bfdff8f79dc51593a96351d393f6e309" ns2:_="" ns3:_="">
    <xsd:import namespace="c2b91590-f172-49d3-b59d-a90dc89e2b78"/>
    <xsd:import namespace="993170a5-e086-4183-b457-a1f531f665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91590-f172-49d3-b59d-a90dc89e2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170a5-e086-4183-b457-a1f531f66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AEA2E7-01B0-441E-BB7C-A4A6A756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91590-f172-49d3-b59d-a90dc89e2b78"/>
    <ds:schemaRef ds:uri="993170a5-e086-4183-b457-a1f531f66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4C017C-EDC9-4D69-A98E-13979A3DB368}">
  <ds:schemaRefs>
    <ds:schemaRef ds:uri="http://purl.org/dc/terms/"/>
    <ds:schemaRef ds:uri="http://schemas.microsoft.com/office/2006/documentManagement/types"/>
    <ds:schemaRef ds:uri="c2b91590-f172-49d3-b59d-a90dc89e2b78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993170a5-e086-4183-b457-a1f531f665e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5D8E13-23F1-4E8C-8AE2-AD932E51C2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FINANCIER</Template>
  <TotalTime>2387</TotalTime>
  <Words>4229</Words>
  <Application>Microsoft Office PowerPoint</Application>
  <PresentationFormat>Grand écran</PresentationFormat>
  <Paragraphs>801</Paragraphs>
  <Slides>41</Slides>
  <Notes>41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Tahoma</vt:lpstr>
      <vt:lpstr>Times New Roman</vt:lpstr>
      <vt:lpstr>Trebuchet MS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amortissement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AFT-IFTIM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MORTREUX</dc:creator>
  <cp:lastModifiedBy>Bruno YVAIN</cp:lastModifiedBy>
  <cp:revision>276</cp:revision>
  <dcterms:created xsi:type="dcterms:W3CDTF">2020-03-12T08:03:46Z</dcterms:created>
  <dcterms:modified xsi:type="dcterms:W3CDTF">2023-12-18T15:07:29Z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0x01010078392421BA3B2746B1DB78FA505CBD10</vt:lpwstr>
  </property>
  <property fmtid="{D5CDD505-2E9C-101B-9397-08002B2CF9AE}" pid="3" name="ArticulateGUID">
    <vt:lpwstr>CA6002BB-8CB3-46AA-88E4-9EC01AB5D74B</vt:lpwstr>
  </property>
  <property fmtid="{D5CDD505-2E9C-101B-9397-08002B2CF9AE}" pid="4" name="ArticulatePath">
    <vt:lpwstr>SW_16091_6B1_Amortissements_Provisions_AC</vt:lpwstr>
  </property>
</Properties>
</file>