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7" r:id="rId5"/>
    <p:sldId id="258" r:id="rId6"/>
    <p:sldId id="259" r:id="rId7"/>
    <p:sldId id="261" r:id="rId8"/>
    <p:sldId id="300" r:id="rId9"/>
    <p:sldId id="301" r:id="rId10"/>
    <p:sldId id="279" r:id="rId11"/>
    <p:sldId id="280" r:id="rId12"/>
    <p:sldId id="299" r:id="rId13"/>
    <p:sldId id="265" r:id="rId14"/>
    <p:sldId id="266" r:id="rId15"/>
    <p:sldId id="267" r:id="rId16"/>
    <p:sldId id="268" r:id="rId17"/>
    <p:sldId id="269" r:id="rId18"/>
    <p:sldId id="270" r:id="rId19"/>
    <p:sldId id="278" r:id="rId20"/>
    <p:sldId id="272" r:id="rId21"/>
    <p:sldId id="273" r:id="rId22"/>
    <p:sldId id="296" r:id="rId23"/>
    <p:sldId id="302" r:id="rId24"/>
    <p:sldId id="298" r:id="rId25"/>
    <p:sldId id="297" r:id="rId26"/>
  </p:sldIdLst>
  <p:sldSz cx="12192000" cy="6858000"/>
  <p:notesSz cx="6858000" cy="9144000"/>
  <p:custDataLst>
    <p:tags r:id="rId2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CB696-96E5-470A-A0AC-18A861256A09}" v="4" dt="2024-02-20T15:52:59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3023" autoAdjust="0"/>
  </p:normalViewPr>
  <p:slideViewPr>
    <p:cSldViewPr snapToGrid="0" snapToObjects="1">
      <p:cViewPr varScale="1">
        <p:scale>
          <a:sx n="55" d="100"/>
          <a:sy n="55" d="100"/>
        </p:scale>
        <p:origin x="10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YVAIN" userId="dfa7964a-511a-4153-90ac-578a0d1c156d" providerId="ADAL" clId="{0E8CB696-96E5-470A-A0AC-18A861256A09}"/>
    <pc:docChg chg="custSel modSld modMainMaster">
      <pc:chgData name="Bruno YVAIN" userId="dfa7964a-511a-4153-90ac-578a0d1c156d" providerId="ADAL" clId="{0E8CB696-96E5-470A-A0AC-18A861256A09}" dt="2024-02-20T15:53:01.444" v="33" actId="20577"/>
      <pc:docMkLst>
        <pc:docMk/>
      </pc:docMkLst>
      <pc:sldChg chg="delSp modSp mod">
        <pc:chgData name="Bruno YVAIN" userId="dfa7964a-511a-4153-90ac-578a0d1c156d" providerId="ADAL" clId="{0E8CB696-96E5-470A-A0AC-18A861256A09}" dt="2024-02-20T15:52:30.896" v="18" actId="478"/>
        <pc:sldMkLst>
          <pc:docMk/>
          <pc:sldMk cId="2013603874" sldId="267"/>
        </pc:sldMkLst>
        <pc:spChg chg="del">
          <ac:chgData name="Bruno YVAIN" userId="dfa7964a-511a-4153-90ac-578a0d1c156d" providerId="ADAL" clId="{0E8CB696-96E5-470A-A0AC-18A861256A09}" dt="2024-02-20T15:52:30.896" v="18" actId="478"/>
          <ac:spMkLst>
            <pc:docMk/>
            <pc:sldMk cId="2013603874" sldId="267"/>
            <ac:spMk id="2" creationId="{DF4E22A0-4D95-E967-692D-82E75084147B}"/>
          </ac:spMkLst>
        </pc:spChg>
        <pc:spChg chg="mod">
          <ac:chgData name="Bruno YVAIN" userId="dfa7964a-511a-4153-90ac-578a0d1c156d" providerId="ADAL" clId="{0E8CB696-96E5-470A-A0AC-18A861256A09}" dt="2024-02-20T15:52:21.049" v="16" actId="13926"/>
          <ac:spMkLst>
            <pc:docMk/>
            <pc:sldMk cId="2013603874" sldId="267"/>
            <ac:spMk id="20482" creationId="{00000000-0000-0000-0000-000000000000}"/>
          </ac:spMkLst>
        </pc:spChg>
        <pc:spChg chg="mod">
          <ac:chgData name="Bruno YVAIN" userId="dfa7964a-511a-4153-90ac-578a0d1c156d" providerId="ADAL" clId="{0E8CB696-96E5-470A-A0AC-18A861256A09}" dt="2024-02-20T15:52:27.597" v="17" actId="13926"/>
          <ac:spMkLst>
            <pc:docMk/>
            <pc:sldMk cId="2013603874" sldId="267"/>
            <ac:spMk id="24579" creationId="{00000000-0000-0000-0000-000000000000}"/>
          </ac:spMkLst>
        </pc:spChg>
      </pc:sldChg>
      <pc:sldChg chg="delSp modSp mod">
        <pc:chgData name="Bruno YVAIN" userId="dfa7964a-511a-4153-90ac-578a0d1c156d" providerId="ADAL" clId="{0E8CB696-96E5-470A-A0AC-18A861256A09}" dt="2024-02-20T15:52:42.671" v="28" actId="13926"/>
        <pc:sldMkLst>
          <pc:docMk/>
          <pc:sldMk cId="3024000742" sldId="268"/>
        </pc:sldMkLst>
        <pc:spChg chg="del">
          <ac:chgData name="Bruno YVAIN" userId="dfa7964a-511a-4153-90ac-578a0d1c156d" providerId="ADAL" clId="{0E8CB696-96E5-470A-A0AC-18A861256A09}" dt="2024-02-20T15:52:39.516" v="27" actId="478"/>
          <ac:spMkLst>
            <pc:docMk/>
            <pc:sldMk cId="3024000742" sldId="268"/>
            <ac:spMk id="2" creationId="{9514173D-D5A9-73E8-A853-22744BEA8A0E}"/>
          </ac:spMkLst>
        </pc:spChg>
        <pc:spChg chg="mod">
          <ac:chgData name="Bruno YVAIN" userId="dfa7964a-511a-4153-90ac-578a0d1c156d" providerId="ADAL" clId="{0E8CB696-96E5-470A-A0AC-18A861256A09}" dt="2024-02-20T15:52:42.671" v="28" actId="13926"/>
          <ac:spMkLst>
            <pc:docMk/>
            <pc:sldMk cId="3024000742" sldId="268"/>
            <ac:spMk id="10" creationId="{00000000-0000-0000-0000-000000000000}"/>
          </ac:spMkLst>
        </pc:spChg>
        <pc:spChg chg="mod">
          <ac:chgData name="Bruno YVAIN" userId="dfa7964a-511a-4153-90ac-578a0d1c156d" providerId="ADAL" clId="{0E8CB696-96E5-470A-A0AC-18A861256A09}" dt="2024-02-20T15:52:37.042" v="26" actId="20577"/>
          <ac:spMkLst>
            <pc:docMk/>
            <pc:sldMk cId="3024000742" sldId="268"/>
            <ac:spMk id="26627" creationId="{00000000-0000-0000-0000-000000000000}"/>
          </ac:spMkLst>
        </pc:spChg>
      </pc:sldChg>
      <pc:sldChg chg="delSp modSp mod">
        <pc:chgData name="Bruno YVAIN" userId="dfa7964a-511a-4153-90ac-578a0d1c156d" providerId="ADAL" clId="{0E8CB696-96E5-470A-A0AC-18A861256A09}" dt="2024-02-20T15:52:53.514" v="31" actId="478"/>
        <pc:sldMkLst>
          <pc:docMk/>
          <pc:sldMk cId="2631969754" sldId="270"/>
        </pc:sldMkLst>
        <pc:spChg chg="del">
          <ac:chgData name="Bruno YVAIN" userId="dfa7964a-511a-4153-90ac-578a0d1c156d" providerId="ADAL" clId="{0E8CB696-96E5-470A-A0AC-18A861256A09}" dt="2024-02-20T15:52:53.514" v="31" actId="478"/>
          <ac:spMkLst>
            <pc:docMk/>
            <pc:sldMk cId="2631969754" sldId="270"/>
            <ac:spMk id="2" creationId="{42FF8BE3-5FE6-EF3A-BDED-6AF52A2914DD}"/>
          </ac:spMkLst>
        </pc:spChg>
        <pc:spChg chg="mod">
          <ac:chgData name="Bruno YVAIN" userId="dfa7964a-511a-4153-90ac-578a0d1c156d" providerId="ADAL" clId="{0E8CB696-96E5-470A-A0AC-18A861256A09}" dt="2024-02-20T15:52:48.520" v="29" actId="13926"/>
          <ac:spMkLst>
            <pc:docMk/>
            <pc:sldMk cId="2631969754" sldId="270"/>
            <ac:spMk id="9" creationId="{00000000-0000-0000-0000-000000000000}"/>
          </ac:spMkLst>
        </pc:spChg>
        <pc:spChg chg="mod">
          <ac:chgData name="Bruno YVAIN" userId="dfa7964a-511a-4153-90ac-578a0d1c156d" providerId="ADAL" clId="{0E8CB696-96E5-470A-A0AC-18A861256A09}" dt="2024-02-20T15:52:51.555" v="30" actId="13926"/>
          <ac:spMkLst>
            <pc:docMk/>
            <pc:sldMk cId="2631969754" sldId="270"/>
            <ac:spMk id="10" creationId="{00000000-0000-0000-0000-000000000000}"/>
          </ac:spMkLst>
        </pc:spChg>
      </pc:sldChg>
      <pc:sldChg chg="modSp mod">
        <pc:chgData name="Bruno YVAIN" userId="dfa7964a-511a-4153-90ac-578a0d1c156d" providerId="ADAL" clId="{0E8CB696-96E5-470A-A0AC-18A861256A09}" dt="2024-02-20T15:53:01.444" v="33" actId="20577"/>
        <pc:sldMkLst>
          <pc:docMk/>
          <pc:sldMk cId="3148509921" sldId="278"/>
        </pc:sldMkLst>
        <pc:spChg chg="mod">
          <ac:chgData name="Bruno YVAIN" userId="dfa7964a-511a-4153-90ac-578a0d1c156d" providerId="ADAL" clId="{0E8CB696-96E5-470A-A0AC-18A861256A09}" dt="2024-02-20T15:52:59.192" v="32" actId="13926"/>
          <ac:spMkLst>
            <pc:docMk/>
            <pc:sldMk cId="3148509921" sldId="278"/>
            <ac:spMk id="10" creationId="{00000000-0000-0000-0000-000000000000}"/>
          </ac:spMkLst>
        </pc:spChg>
        <pc:spChg chg="mod">
          <ac:chgData name="Bruno YVAIN" userId="dfa7964a-511a-4153-90ac-578a0d1c156d" providerId="ADAL" clId="{0E8CB696-96E5-470A-A0AC-18A861256A09}" dt="2024-02-20T15:53:01.444" v="33" actId="20577"/>
          <ac:spMkLst>
            <pc:docMk/>
            <pc:sldMk cId="3148509921" sldId="278"/>
            <ac:spMk id="11" creationId="{00000000-0000-0000-0000-000000000000}"/>
          </ac:spMkLst>
        </pc:spChg>
      </pc:sldChg>
      <pc:sldMasterChg chg="modSp mod">
        <pc:chgData name="Bruno YVAIN" userId="dfa7964a-511a-4153-90ac-578a0d1c156d" providerId="ADAL" clId="{0E8CB696-96E5-470A-A0AC-18A861256A09}" dt="2024-02-20T15:51:56.537" v="15" actId="20577"/>
        <pc:sldMasterMkLst>
          <pc:docMk/>
          <pc:sldMasterMk cId="2649812535" sldId="2147483648"/>
        </pc:sldMasterMkLst>
        <pc:spChg chg="mod">
          <ac:chgData name="Bruno YVAIN" userId="dfa7964a-511a-4153-90ac-578a0d1c156d" providerId="ADAL" clId="{0E8CB696-96E5-470A-A0AC-18A861256A09}" dt="2024-02-20T15:51:56.537" v="15" actId="20577"/>
          <ac:spMkLst>
            <pc:docMk/>
            <pc:sldMasterMk cId="2649812535" sldId="2147483648"/>
            <ac:spMk id="16" creationId="{00000000-0000-0000-0000-000000000000}"/>
          </ac:spMkLst>
        </pc:spChg>
      </pc:sldMasterChg>
    </pc:docChg>
  </pc:docChgLst>
  <pc:docChgLst>
    <pc:chgData name="Bruno YVAIN" userId="S::bruno.yvain@aftral.com::dfa7964a-511a-4153-90ac-578a0d1c156d" providerId="AD" clId="Web-{8D2E1B5D-EA81-8563-4D8A-1A0C8557FB3E}"/>
    <pc:docChg chg="modSld">
      <pc:chgData name="Bruno YVAIN" userId="S::bruno.yvain@aftral.com::dfa7964a-511a-4153-90ac-578a0d1c156d" providerId="AD" clId="Web-{8D2E1B5D-EA81-8563-4D8A-1A0C8557FB3E}" dt="2024-01-19T14:42:24.033" v="1" actId="20577"/>
      <pc:docMkLst>
        <pc:docMk/>
      </pc:docMkLst>
      <pc:sldChg chg="modSp">
        <pc:chgData name="Bruno YVAIN" userId="S::bruno.yvain@aftral.com::dfa7964a-511a-4153-90ac-578a0d1c156d" providerId="AD" clId="Web-{8D2E1B5D-EA81-8563-4D8A-1A0C8557FB3E}" dt="2024-01-19T14:42:24.033" v="1" actId="20577"/>
        <pc:sldMkLst>
          <pc:docMk/>
          <pc:sldMk cId="2669023871" sldId="296"/>
        </pc:sldMkLst>
        <pc:spChg chg="mod">
          <ac:chgData name="Bruno YVAIN" userId="S::bruno.yvain@aftral.com::dfa7964a-511a-4153-90ac-578a0d1c156d" providerId="AD" clId="Web-{8D2E1B5D-EA81-8563-4D8A-1A0C8557FB3E}" dt="2024-01-19T14:42:24.033" v="1" actId="20577"/>
          <ac:spMkLst>
            <pc:docMk/>
            <pc:sldMk cId="2669023871" sldId="296"/>
            <ac:spMk id="6" creationId="{00000000-0000-0000-0000-000000000000}"/>
          </ac:spMkLst>
        </pc:spChg>
      </pc:sldChg>
      <pc:sldChg chg="modSp">
        <pc:chgData name="Bruno YVAIN" userId="S::bruno.yvain@aftral.com::dfa7964a-511a-4153-90ac-578a0d1c156d" providerId="AD" clId="Web-{8D2E1B5D-EA81-8563-4D8A-1A0C8557FB3E}" dt="2024-01-19T14:42:15.954" v="0" actId="20577"/>
        <pc:sldMkLst>
          <pc:docMk/>
          <pc:sldMk cId="1228672824" sldId="298"/>
        </pc:sldMkLst>
        <pc:spChg chg="mod">
          <ac:chgData name="Bruno YVAIN" userId="S::bruno.yvain@aftral.com::dfa7964a-511a-4153-90ac-578a0d1c156d" providerId="AD" clId="Web-{8D2E1B5D-EA81-8563-4D8A-1A0C8557FB3E}" dt="2024-01-19T14:42:15.954" v="0" actId="20577"/>
          <ac:spMkLst>
            <pc:docMk/>
            <pc:sldMk cId="1228672824" sldId="29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BB7A-EEAB-4C8F-9A63-DF08C6A60B42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FD914-93A5-4542-8C6D-FF067FC6D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15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EC448-E35F-4773-875D-6EADBF934D7A}" type="slidenum">
              <a:rPr lang="fr-FR" altLang="fr-FR" sz="1300" b="0" smtClean="0">
                <a:latin typeface="Times New Roman" panose="02020603050405020304" pitchFamily="18" charset="0"/>
              </a:rPr>
              <a:pPr/>
              <a:t>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  S: Bonjour, ce module aborde une notion essentielle celle du cout de revient en transport routier.</a:t>
            </a:r>
          </a:p>
        </p:txBody>
      </p:sp>
    </p:spTree>
    <p:extLst>
      <p:ext uri="{BB962C8B-B14F-4D97-AF65-F5344CB8AC3E}">
        <p14:creationId xmlns:p14="http://schemas.microsoft.com/office/powerpoint/2010/main" val="3129625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782AB5-4B95-4BFB-8BF1-5B83AF0B0779}" type="slidenum">
              <a:rPr lang="fr-FR" altLang="fr-FR" sz="1300" b="0" smtClean="0">
                <a:latin typeface="Times New Roman" panose="02020603050405020304" pitchFamily="18" charset="0"/>
              </a:rPr>
              <a:pPr/>
              <a:t>10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on retrouve 3 méthodes de calcul</a:t>
            </a:r>
            <a:r>
              <a:rPr lang="fr-FR" altLang="fr-FR" baseline="0" dirty="0"/>
              <a:t> : </a:t>
            </a:r>
            <a:r>
              <a:rPr lang="fr-FR" altLang="fr-FR" dirty="0"/>
              <a:t> </a:t>
            </a:r>
            <a:r>
              <a:rPr lang="fr-FR" altLang="fr-FR" dirty="0" err="1"/>
              <a:t>Monome</a:t>
            </a:r>
            <a:r>
              <a:rPr lang="fr-FR" altLang="fr-FR" dirty="0"/>
              <a:t>, </a:t>
            </a:r>
            <a:r>
              <a:rPr lang="fr-FR" altLang="fr-FR" dirty="0" err="1"/>
              <a:t>binome</a:t>
            </a:r>
            <a:r>
              <a:rPr lang="fr-FR" altLang="fr-FR" dirty="0"/>
              <a:t>, </a:t>
            </a:r>
            <a:r>
              <a:rPr lang="fr-FR" altLang="fr-FR" dirty="0" err="1"/>
              <a:t>trinome</a:t>
            </a:r>
            <a:r>
              <a:rPr lang="fr-FR" altLang="fr-FR" dirty="0"/>
              <a:t>, incluant de plus en plus de finesse.</a:t>
            </a:r>
          </a:p>
          <a:p>
            <a:r>
              <a:rPr lang="fr-FR" altLang="fr-FR" dirty="0"/>
              <a:t>Les coûts de structure n’apparaissent pas dans les termes . Aussi, elles seront intégrées grâce à une </a:t>
            </a:r>
            <a:r>
              <a:rPr lang="fr-FR" altLang="fr-FR" dirty="0" err="1"/>
              <a:t>quote</a:t>
            </a:r>
            <a:r>
              <a:rPr lang="fr-FR" altLang="fr-FR" dirty="0"/>
              <a:t> part, soit au terme journalier dans le cadre du binôme soit dans le terme journalier véhicule dans le cadre du trinôme</a:t>
            </a:r>
          </a:p>
        </p:txBody>
      </p:sp>
    </p:spTree>
    <p:extLst>
      <p:ext uri="{BB962C8B-B14F-4D97-AF65-F5344CB8AC3E}">
        <p14:creationId xmlns:p14="http://schemas.microsoft.com/office/powerpoint/2010/main" val="178173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F508E0-DA38-4662-B0A1-189736184529}" type="slidenum">
              <a:rPr lang="fr-FR" altLang="fr-FR" sz="1300" b="0" smtClean="0">
                <a:latin typeface="Times New Roman" panose="02020603050405020304" pitchFamily="18" charset="0"/>
              </a:rPr>
              <a:pPr/>
              <a:t>11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la première méthode du </a:t>
            </a:r>
            <a:r>
              <a:rPr lang="fr-FR" altLang="fr-FR" dirty="0" err="1"/>
              <a:t>monome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423399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4A62A6-8975-4672-AEA7-DDE474307FC8}" type="slidenum">
              <a:rPr lang="fr-FR" altLang="fr-FR" sz="1300" b="0" smtClean="0">
                <a:latin typeface="Times New Roman" panose="02020603050405020304" pitchFamily="18" charset="0"/>
              </a:rPr>
              <a:pPr/>
              <a:t>12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la seconde méthode du </a:t>
            </a:r>
            <a:r>
              <a:rPr lang="fr-FR" altLang="fr-FR" dirty="0" err="1"/>
              <a:t>binome</a:t>
            </a:r>
            <a:r>
              <a:rPr lang="fr-FR" altLang="fr-FR" dirty="0"/>
              <a:t> avec le premier cout celui du terme kilométrique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88251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338CFD-5FC0-446F-B472-5712EC60D5BD}" type="slidenum">
              <a:rPr lang="fr-FR" altLang="fr-FR" sz="1300" b="0" smtClean="0">
                <a:latin typeface="Times New Roman" panose="02020603050405020304" pitchFamily="18" charset="0"/>
              </a:rPr>
              <a:pPr/>
              <a:t>13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puis voici le calcul</a:t>
            </a:r>
            <a:r>
              <a:rPr lang="fr-FR" altLang="fr-FR" baseline="0" dirty="0"/>
              <a:t> du terme journalier, incluant les coûts de structures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52284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EEEE6-B33E-4B37-981C-50B62A0754D3}" type="slidenum">
              <a:rPr lang="fr-FR" altLang="fr-FR" sz="1300" b="0" smtClean="0">
                <a:latin typeface="Times New Roman" panose="02020603050405020304" pitchFamily="18" charset="0"/>
              </a:rPr>
              <a:pPr/>
              <a:t>14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*</a:t>
            </a:r>
            <a:r>
              <a:rPr lang="fr-FR" altLang="fr-FR" baseline="0" dirty="0"/>
              <a:t>Les kilomètres à vide se doivent aussi d’être intégrés dans la prestation. On parle alors de kilomètres d’approche ou de retour au dépôt. Ils ne sont pas toujours faciles à déterminer.</a:t>
            </a:r>
          </a:p>
          <a:p>
            <a:r>
              <a:rPr lang="fr-FR" altLang="fr-FR" dirty="0"/>
              <a:t>**la durée de la prestation doit être comptée</a:t>
            </a:r>
            <a:r>
              <a:rPr lang="fr-FR" altLang="fr-FR" baseline="0" dirty="0"/>
              <a:t> en jour</a:t>
            </a:r>
          </a:p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509143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49F4BA-1BC4-4B9D-A4C6-18EA70488195}" type="slidenum">
              <a:rPr lang="fr-FR" altLang="fr-FR" sz="1300" b="0" smtClean="0">
                <a:latin typeface="Times New Roman" panose="02020603050405020304" pitchFamily="18" charset="0"/>
              </a:rPr>
              <a:pPr/>
              <a:t>15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 la méthode du trinôme</a:t>
            </a:r>
          </a:p>
        </p:txBody>
      </p:sp>
    </p:spTree>
    <p:extLst>
      <p:ext uri="{BB962C8B-B14F-4D97-AF65-F5344CB8AC3E}">
        <p14:creationId xmlns:p14="http://schemas.microsoft.com/office/powerpoint/2010/main" val="3382497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81119-C715-47A2-8387-26D8445D66CA}" type="slidenum">
              <a:rPr lang="fr-FR" altLang="fr-FR" sz="1300" b="0" smtClean="0">
                <a:latin typeface="Times New Roman" panose="02020603050405020304" pitchFamily="18" charset="0"/>
              </a:rPr>
              <a:pPr/>
              <a:t>16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la partie calcul du terme journalier incluant une partie des coûts de structure</a:t>
            </a:r>
          </a:p>
        </p:txBody>
      </p:sp>
    </p:spTree>
    <p:extLst>
      <p:ext uri="{BB962C8B-B14F-4D97-AF65-F5344CB8AC3E}">
        <p14:creationId xmlns:p14="http://schemas.microsoft.com/office/powerpoint/2010/main" val="2451417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9EDF8F-9494-4F25-89C4-21958D9BED02}" type="slidenum">
              <a:rPr lang="fr-FR" altLang="fr-FR" sz="1300" b="0" smtClean="0">
                <a:latin typeface="Times New Roman" panose="02020603050405020304" pitchFamily="18" charset="0"/>
              </a:rPr>
              <a:pPr/>
              <a:t>17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voici</a:t>
            </a:r>
            <a:r>
              <a:rPr lang="fr-FR" altLang="fr-FR" baseline="0" dirty="0"/>
              <a:t> le calcul du terme journalier conducteur.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4915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59501E-2AAF-4979-887C-31EC47E895C7}" type="slidenum">
              <a:rPr lang="fr-FR" altLang="fr-FR" sz="1300" b="0" smtClean="0">
                <a:latin typeface="Times New Roman" panose="02020603050405020304" pitchFamily="18" charset="0"/>
              </a:rPr>
              <a:pPr/>
              <a:t>18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 : * même remarque</a:t>
            </a:r>
            <a:r>
              <a:rPr lang="fr-FR" altLang="fr-FR" baseline="0" dirty="0"/>
              <a:t> que pour la formule binôme</a:t>
            </a:r>
            <a:r>
              <a:rPr lang="fr-FR" altLang="fr-FR" dirty="0"/>
              <a:t> sur les kilomètres à vide - ils se doivent aussi d’être intégrés dans la prestation. On parle alors de kilomètres d’approche ou de retour au dépôt. Ils ne sont pas toujours faciles à déterminer.</a:t>
            </a:r>
          </a:p>
          <a:p>
            <a:endParaRPr lang="fr-FR" altLang="fr-FR" dirty="0"/>
          </a:p>
          <a:p>
            <a:r>
              <a:rPr lang="fr-FR" altLang="fr-FR" dirty="0"/>
              <a:t>**la</a:t>
            </a:r>
            <a:r>
              <a:rPr lang="fr-FR" altLang="fr-FR" baseline="0" dirty="0"/>
              <a:t> durée de la prestation comme dans le cadre de la méthode du binôme doit être en jour.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85579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les analyses sont en sonorisation : </a:t>
            </a:r>
          </a:p>
          <a:p>
            <a:r>
              <a:rPr lang="fr-FR" dirty="0"/>
              <a:t>si vous avez trouvé 0,475 vous avez oubliez les coûts variables</a:t>
            </a:r>
          </a:p>
          <a:p>
            <a:r>
              <a:rPr lang="fr-FR" dirty="0"/>
              <a:t>Si</a:t>
            </a:r>
            <a:r>
              <a:rPr lang="fr-FR" baseline="0" dirty="0"/>
              <a:t> vous avez trouvé 0,507 , votre erreur est au niveau de la virgule pour les coûts variables</a:t>
            </a:r>
          </a:p>
          <a:p>
            <a:r>
              <a:rPr lang="fr-FR" baseline="0" dirty="0"/>
              <a:t>Si vous avez trouvé 3,675 , votre erreur est au niveau de  la virgule sur les kilométrages un million au lieu de cent mille au numérateur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5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640229-30B7-4453-A951-630E149B6205}" type="slidenum">
              <a:rPr lang="fr-FR" altLang="fr-FR" sz="1300" b="0" smtClean="0">
                <a:latin typeface="Times New Roman" panose="02020603050405020304" pitchFamily="18" charset="0"/>
              </a:rPr>
              <a:pPr/>
              <a:t>2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S: Pourquoi calculer un cout de revient  ? Il va nous être nécessaire</a:t>
            </a:r>
            <a:r>
              <a:rPr lang="fr-FR" altLang="fr-FR" baseline="0" dirty="0"/>
              <a:t> pour établir un prix de vente. Le transport se négocie pour la plupart de l’activité quotidiennement et son marché est parfois difficile à appréhender.</a:t>
            </a:r>
            <a:endParaRPr lang="fr-FR" altLang="fr-FR" dirty="0"/>
          </a:p>
          <a:p>
            <a:r>
              <a:rPr lang="fr-FR" altLang="fr-FR" dirty="0"/>
              <a:t>Le camion ou le bus est</a:t>
            </a:r>
            <a:r>
              <a:rPr lang="fr-FR" altLang="fr-FR" baseline="0" dirty="0"/>
              <a:t> </a:t>
            </a:r>
            <a:r>
              <a:rPr lang="fr-FR" altLang="fr-FR" dirty="0"/>
              <a:t>l’outil de production du transporteur.</a:t>
            </a:r>
            <a:r>
              <a:rPr lang="fr-FR" altLang="fr-FR" baseline="0" dirty="0"/>
              <a:t> Le commissionnaire lui facture de la prestation à travers les dossiers de transport qu’il organise.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613874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les analyses sont en sonorisation : </a:t>
            </a:r>
          </a:p>
          <a:p>
            <a:r>
              <a:rPr lang="fr-FR" dirty="0"/>
              <a:t>si vous avez trouvé 0,475 vous avez oubliez les coûts variables</a:t>
            </a:r>
          </a:p>
          <a:p>
            <a:r>
              <a:rPr lang="fr-FR" dirty="0"/>
              <a:t>Si</a:t>
            </a:r>
            <a:r>
              <a:rPr lang="fr-FR" baseline="0" dirty="0"/>
              <a:t> vous avez trouvé 0,507 , votre erreur est au niveau de la virgule pour les coûts variables</a:t>
            </a:r>
          </a:p>
          <a:p>
            <a:r>
              <a:rPr lang="fr-FR" baseline="0" dirty="0"/>
              <a:t>Si vous avez trouvé 3,675 , votre erreur est au niveau de  la virgule sur les kilométrages un million au lieu de cent mille au numérateur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76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cette activité vous permet de mettre en œuvre</a:t>
            </a:r>
            <a:r>
              <a:rPr lang="fr-FR" baseline="0" dirty="0"/>
              <a:t> la méthode du binôme.</a:t>
            </a:r>
          </a:p>
          <a:p>
            <a:r>
              <a:rPr lang="fr-FR" baseline="0" dirty="0"/>
              <a:t>Pour le concepteur le tableau avec les analyses fait parti de la correction -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79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Corrigé : voici les éléments du cours et du calcul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5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4B87CB-8C72-4708-982A-7CA7A94F7B4B}" type="slidenum">
              <a:rPr lang="fr-FR" altLang="fr-FR" sz="1300" b="0" smtClean="0">
                <a:latin typeface="Times New Roman" panose="02020603050405020304" pitchFamily="18" charset="0"/>
              </a:rPr>
              <a:pPr/>
              <a:t>3</a:t>
            </a:fld>
            <a:endParaRPr lang="fr-FR" altLang="fr-FR" sz="13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/>
              <a:t>S</a:t>
            </a:r>
            <a:r>
              <a:rPr lang="fr-FR" altLang="fr-FR" baseline="0" dirty="0"/>
              <a:t> voici la différence entre coûts fixes et variables.</a:t>
            </a:r>
          </a:p>
          <a:p>
            <a:r>
              <a:rPr lang="fr-FR" altLang="fr-FR" baseline="0" dirty="0"/>
              <a:t>*  : les péages sous forme d’abonnement ou de vignette annuelle deviennent une charge fixe associée au véhicule.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4713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les coûts fixes.</a:t>
            </a:r>
          </a:p>
          <a:p>
            <a:r>
              <a:rPr lang="fr-FR" dirty="0"/>
              <a:t>Cette liste qui</a:t>
            </a:r>
            <a:r>
              <a:rPr lang="fr-FR" baseline="0" dirty="0"/>
              <a:t> ne peut pas être</a:t>
            </a:r>
            <a:r>
              <a:rPr lang="fr-FR" dirty="0"/>
              <a:t> exhaustive,</a:t>
            </a:r>
            <a:r>
              <a:rPr lang="fr-FR" baseline="0" dirty="0"/>
              <a:t> est faite des exemples les plus courants. 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80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44000"/>
              </a:lnSpc>
            </a:pPr>
            <a:r>
              <a:rPr lang="fr-FR" altLang="fr-FR" sz="1600" b="0" dirty="0">
                <a:ea typeface="Times" charset="0"/>
                <a:cs typeface="Times" charset="0"/>
              </a:rPr>
              <a:t>SON :</a:t>
            </a:r>
          </a:p>
          <a:p>
            <a:pPr algn="l">
              <a:lnSpc>
                <a:spcPct val="144000"/>
              </a:lnSpc>
            </a:pPr>
            <a:r>
              <a:rPr lang="fr-FR" altLang="fr-FR" sz="1200" dirty="0">
                <a:ea typeface="Times" charset="0"/>
                <a:cs typeface="Times" charset="0"/>
              </a:rPr>
              <a:t>*Pour calculer l’amortissement du véhicule, il faut faire la différence entre le prix d’achat hors</a:t>
            </a:r>
            <a:r>
              <a:rPr lang="fr-FR" altLang="fr-FR" sz="1200" baseline="0" dirty="0">
                <a:ea typeface="Times" charset="0"/>
                <a:cs typeface="Times" charset="0"/>
              </a:rPr>
              <a:t> taxe</a:t>
            </a:r>
            <a:r>
              <a:rPr lang="fr-FR" altLang="fr-FR" sz="1200" dirty="0">
                <a:ea typeface="Times" charset="0"/>
                <a:cs typeface="Times" charset="0"/>
              </a:rPr>
              <a:t> du véhicule et la valeur résiduelle en fin d’utilisation, et ensuite diviser cette différence par le nombre d’années d’utilisation du véhicule.</a:t>
            </a:r>
            <a:endParaRPr lang="fr-FR" altLang="fr-FR" sz="1200" b="0" u="sng" dirty="0">
              <a:ea typeface="Times" charset="0"/>
              <a:cs typeface="Times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E05AE-96B9-487F-A0D3-B3C6FBDCFB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6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4000"/>
              </a:lnSpc>
            </a:pPr>
            <a:r>
              <a:rPr lang="fr-FR" altLang="fr-FR" sz="1600" b="0" dirty="0">
                <a:ea typeface="Times" charset="0"/>
                <a:cs typeface="Times" charset="0"/>
              </a:rPr>
              <a:t>SON </a:t>
            </a:r>
          </a:p>
          <a:p>
            <a:pPr>
              <a:lnSpc>
                <a:spcPct val="144000"/>
              </a:lnSpc>
            </a:pPr>
            <a:r>
              <a:rPr lang="fr-FR" dirty="0"/>
              <a:t>La provision pour renouvellement sert à couvrir l’augmentation de prix entre le futur véhicule et le véhicule actuel.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772BC-8ED7-4D23-A79D-9E17E14AE91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57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S: *En transport, Les couts de structure seront très</a:t>
            </a:r>
            <a:r>
              <a:rPr lang="fr-FR" baseline="0" dirty="0"/>
              <a:t> souvent divisés par rapport au nombre de véhicules.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60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Activité : selon le type de cout proposé, sélectionnez le type de charge adéquat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FD914-93A5-4542-8C6D-FF067FC6DB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18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 : voici la correction de l’activité.</a:t>
            </a:r>
          </a:p>
          <a:p>
            <a:r>
              <a:rPr lang="fr-FR" dirty="0"/>
              <a:t>*Le TJ conducteur est calculé</a:t>
            </a:r>
            <a:r>
              <a:rPr lang="fr-FR" baseline="0" dirty="0"/>
              <a:t>  à partir du total 1 divisé par le nombre de jour de travail.</a:t>
            </a:r>
          </a:p>
          <a:p>
            <a:r>
              <a:rPr lang="fr-FR" baseline="0" dirty="0"/>
              <a:t>**Le total (4) est calculé à partir du total (3) et la clé de répartition. Ainsi on obtient la part de la structure au véhicule.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62CD0-6F10-4E5F-8486-6636E445FA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7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3EA98-ED45-1F4B-9101-0BB224CF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D2BD0-BED6-C348-BEA8-887A368B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9B83D-F278-1C4E-878F-C75D1223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8DDC3-278D-9942-BE44-70099AB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26F76-F188-6D4C-84CC-E49DDB58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33C7F-74A3-0F48-8C3F-5110C8EC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06CB0-4742-3741-80D6-ACB313E1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E23F3-8AC3-3449-8881-8F80CCEF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E62F17-EAB7-4741-9249-2FDB1B58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9997C5-053A-D743-9428-D287B9D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02B31-E649-3E4F-9770-2DF06F43A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AE1B7C-098D-234F-A053-48360BDE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47CB7-734B-FA4F-9AEF-8388095B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C685AB-8738-9E4E-9DEB-EEB12DCF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3B5D8-94FB-164A-8914-FEFB0B9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2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608916" y="274865"/>
            <a:ext cx="10974168" cy="58510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1142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A05B2-DDB9-E444-93E1-682F3EA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4EE9C-C9A4-F844-8543-007DA0D4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AE98E-FF50-A649-8CE2-11BEBFBB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EB11D-B657-5F4D-BEEE-D56E73CD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8B641-5485-0742-93BE-F5F06FFB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6A449-BF40-1F42-8F71-AC6FEB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D0ADC-B34E-B54F-9EC7-F7917EED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F14C8-F756-8841-BD3A-BF66CA1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E2C1A-2053-6E46-8043-60ED2AD2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01F03-FF7D-A440-BD6B-C6F5DA16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81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86ED-8EBE-964C-AC1C-DC58802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D929-8F55-7C44-AA49-7FA19A66F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4E21A-047C-FE43-87AE-4A8A2D2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97A9-D7D2-664E-AF7C-89F2B0E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6F35AF-FD17-AD4C-97FE-F1D67AFA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5556C-C4C1-BA4B-9F54-F2516673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6D824-9B0B-DF4D-AC3B-6FF65000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403EE0-DFA8-4941-8DC2-535DBD32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8ADB1D-A987-794D-AA95-C40118FE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AD075-E9AE-C44C-A692-FFBE398C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DC90FF-08DA-F040-AFE8-BBA68002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DAEB2A-CB2F-394F-A94C-E0C85A1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41EA48-9CE8-BC47-954D-D44AEFC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1F319F-9FBD-5C4F-9EF5-D2421D42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91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C5A67-5DD3-8440-9A9B-EEF5C6CB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4314BA-593D-1447-B511-93D5013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1C19F8-3E74-3C4A-B5DB-A44B8188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E5CC1-467E-194C-9DDE-35A8D07E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7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CE9C0-41E3-1E44-9279-B410D92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487564-1714-354F-B8F6-C874AFF6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89FEC-A896-BC4F-8CD9-C0A0BAB4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52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103C4-CBD8-894B-A90B-886E593B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ADE21-FE75-164B-9E5B-DD2E643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5AA48D-7F8D-5049-BC0E-208437A4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FE8BF-8C69-7045-A09E-1F979B0B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0C7E1-A196-4147-99C3-11937607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DF518-0836-BA44-A8AB-C7E6961F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0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EE04-EE32-AB4B-BA11-9708A00B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9395E4-D4EE-BC4D-9B52-32D6A3CD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45458-792A-7C44-8359-DAEA8089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7C3A1D-4EC8-D744-BEB7-A5E6ABE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BEAC-2360-4644-8665-20AA42F72355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645456-E437-5E4A-9BE3-40DA2756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182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2584C-E4DC-C742-AE40-A6B10C1E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3121" y="5537130"/>
            <a:ext cx="2743200" cy="365125"/>
          </a:xfrm>
          <a:prstGeom prst="rect">
            <a:avLst/>
          </a:prstGeom>
        </p:spPr>
        <p:txBody>
          <a:bodyPr/>
          <a:lstStyle/>
          <a:p>
            <a:fld id="{D6531F11-05EF-AA49-B626-FEA7B4B684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43ECEE-9AAF-4645-8467-F0F9FF4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138406"/>
            <a:ext cx="11673016" cy="5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EAE95-BD70-144D-B262-6FFBD45F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3101"/>
            <a:ext cx="10515600" cy="508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6FAFB-7D2A-1F49-9126-E6755C76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73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BEAC-2360-4644-8665-20AA42F72355}" type="datetimeFigureOut">
              <a:rPr lang="fr-FR" smtClean="0"/>
              <a:pPr/>
              <a:t>20/02/2024</a:t>
            </a:fld>
            <a:endParaRPr lang="fr-FR"/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4D3F34C-7D84-7344-91FB-446036CAD9E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447477" y="6254887"/>
            <a:ext cx="602062" cy="602062"/>
          </a:xfrm>
          <a:prstGeom prst="rect">
            <a:avLst/>
          </a:prstGeom>
        </p:spPr>
      </p:pic>
      <p:sp>
        <p:nvSpPr>
          <p:cNvPr id="11" name="Triangle 10">
            <a:extLst>
              <a:ext uri="{FF2B5EF4-FFF2-40B4-BE49-F238E27FC236}">
                <a16:creationId xmlns:a16="http://schemas.microsoft.com/office/drawing/2014/main" id="{56D612B3-5307-8546-90C5-1DFDBD059462}"/>
              </a:ext>
            </a:extLst>
          </p:cNvPr>
          <p:cNvSpPr/>
          <p:nvPr userDrawn="1"/>
        </p:nvSpPr>
        <p:spPr>
          <a:xfrm rot="10800000">
            <a:off x="0" y="1052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4021DA8-7015-7D49-9C0F-8515CD51BF94}"/>
              </a:ext>
            </a:extLst>
          </p:cNvPr>
          <p:cNvSpPr/>
          <p:nvPr userDrawn="1"/>
        </p:nvSpPr>
        <p:spPr>
          <a:xfrm>
            <a:off x="0" y="6336561"/>
            <a:ext cx="12192000" cy="520388"/>
          </a:xfrm>
          <a:prstGeom prst="triangle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 descr="Tendance à la hausse">
            <a:extLst>
              <a:ext uri="{FF2B5EF4-FFF2-40B4-BE49-F238E27FC236}">
                <a16:creationId xmlns:a16="http://schemas.microsoft.com/office/drawing/2014/main" id="{42DC0893-9F9A-464E-A217-5FE3BFD9F07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84" y="132918"/>
            <a:ext cx="457200" cy="457200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3759698" y="6379989"/>
            <a:ext cx="30890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2000"/>
              </a:spcBef>
            </a:pPr>
            <a:r>
              <a:rPr lang="fr-FR" altLang="fr-FR" sz="1200" dirty="0"/>
              <a:t>					 </a:t>
            </a:r>
            <a:fld id="{AADC0135-FBD6-46AE-BD87-B6A29A7E0AD7}" type="slidenum">
              <a:rPr lang="fr-FR" altLang="fr-FR" sz="1200"/>
              <a:pPr algn="l">
                <a:spcBef>
                  <a:spcPct val="22000"/>
                </a:spcBef>
              </a:pPr>
              <a:t>‹N°›</a:t>
            </a:fld>
            <a:r>
              <a:rPr lang="fr-FR" altLang="fr-FR" sz="1200" dirty="0"/>
              <a:t>/22</a:t>
            </a:r>
            <a:endParaRPr lang="fr-FR" altLang="fr-FR" sz="1200" dirty="0">
              <a:solidFill>
                <a:srgbClr val="081D58"/>
              </a:solidFill>
            </a:endParaRPr>
          </a:p>
        </p:txBody>
      </p:sp>
      <p:sp>
        <p:nvSpPr>
          <p:cNvPr id="15" name="ZoneTexte 5"/>
          <p:cNvSpPr txBox="1"/>
          <p:nvPr userDrawn="1"/>
        </p:nvSpPr>
        <p:spPr>
          <a:xfrm>
            <a:off x="9962425" y="18912"/>
            <a:ext cx="218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_16092_6B1 </a:t>
            </a:r>
          </a:p>
        </p:txBody>
      </p:sp>
      <p:sp>
        <p:nvSpPr>
          <p:cNvPr id="16" name="ZoneTexte 12"/>
          <p:cNvSpPr txBox="1"/>
          <p:nvPr userDrawn="1"/>
        </p:nvSpPr>
        <p:spPr>
          <a:xfrm>
            <a:off x="42009" y="6532389"/>
            <a:ext cx="125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aseline="0" dirty="0"/>
              <a:t>Février 2024 </a:t>
            </a:r>
            <a:endParaRPr lang="fr-FR" sz="1200" dirty="0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26498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2522111" y="2939100"/>
            <a:ext cx="7447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fr-FR"/>
            </a:defPPr>
            <a:lvl1pPr algn="ctr">
              <a:spcBef>
                <a:spcPct val="50000"/>
              </a:spcBef>
              <a:defRPr sz="28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LE COUT DE REVIENT en transport routier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2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9"/>
          <p:cNvSpPr>
            <a:spLocks noChangeArrowheads="1"/>
          </p:cNvSpPr>
          <p:nvPr/>
        </p:nvSpPr>
        <p:spPr bwMode="auto">
          <a:xfrm>
            <a:off x="4409876" y="514861"/>
            <a:ext cx="3502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Méthodes de calcul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8588" y="1528083"/>
            <a:ext cx="12063412" cy="52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dirty="0">
                <a:solidFill>
                  <a:srgbClr val="000066"/>
                </a:solidFill>
              </a:rPr>
              <a:t>3 façons de calculer le coût de revient d’une opération de transport :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985824" y="3343441"/>
            <a:ext cx="2838475" cy="1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altLang="fr-FR" sz="2000" dirty="0"/>
              <a:t>Avec le coût de revient kilométrique (CRK)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4336256" y="3309442"/>
            <a:ext cx="3000375" cy="148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altLang="fr-FR" sz="2057" b="0" dirty="0">
                <a:cs typeface="Times" panose="02020603050405020304" pitchFamily="18" charset="0"/>
              </a:rPr>
              <a:t> </a:t>
            </a:r>
            <a:r>
              <a:rPr lang="fr-FR" altLang="fr-FR" sz="2000" dirty="0"/>
              <a:t>Terme kilométrique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dirty="0"/>
              <a:t>+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dirty="0"/>
              <a:t>Terme journalier 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8267700" y="3119480"/>
            <a:ext cx="2676549" cy="326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altLang="fr-FR" sz="2000" dirty="0"/>
              <a:t>Terme</a:t>
            </a:r>
            <a:r>
              <a:rPr lang="fr-FR" altLang="fr-FR" sz="2000" b="0" dirty="0">
                <a:cs typeface="Times" panose="02020603050405020304" pitchFamily="18" charset="0"/>
              </a:rPr>
              <a:t> </a:t>
            </a:r>
            <a:r>
              <a:rPr lang="fr-FR" altLang="fr-FR" sz="2000" dirty="0"/>
              <a:t>kilométrique +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dirty="0"/>
              <a:t>Terme journalier véhicule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dirty="0"/>
              <a:t>+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dirty="0"/>
              <a:t>Terme journalier conducteur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76225" y="582665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coûts de structure seront intégrées grâce à une </a:t>
            </a:r>
            <a:r>
              <a:rPr lang="fr-FR" dirty="0" err="1"/>
              <a:t>quote</a:t>
            </a:r>
            <a:r>
              <a:rPr lang="fr-FR" dirty="0"/>
              <a:t> part, soit au terme journalier dans le cadre du binôme soit dans le terme journalier véhicule dans le cadre du trinôme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206915"/>
            <a:ext cx="2352675" cy="84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monôme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38675" y="2206915"/>
            <a:ext cx="2352675" cy="84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Binôme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67700" y="2166129"/>
            <a:ext cx="2352675" cy="845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trinôme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81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9"/>
          <p:cNvSpPr>
            <a:spLocks noChangeArrowheads="1"/>
          </p:cNvSpPr>
          <p:nvPr/>
        </p:nvSpPr>
        <p:spPr bwMode="auto">
          <a:xfrm>
            <a:off x="1922125" y="535769"/>
            <a:ext cx="8315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du coût de revient kilométrique (CRK)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68917" y="1460834"/>
            <a:ext cx="6836229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Estimation du kilométrage annuel effectué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668917" y="2411388"/>
            <a:ext cx="10433957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Calcul du montant annuel global de toutes les coûts fixes et variables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668917" y="3358919"/>
            <a:ext cx="9518196" cy="1199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Montant annuel global de toutes les coûts / Kilométrage annuel = Coût de Revient Kilométrique (CRK)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788775" y="4749839"/>
            <a:ext cx="8961445" cy="1199151"/>
          </a:xfrm>
          <a:prstGeom prst="rect">
            <a:avLst/>
          </a:prstGeom>
          <a:noFill/>
          <a:ln w="222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altLang="fr-FR" sz="2400" dirty="0">
                <a:solidFill>
                  <a:srgbClr val="000066"/>
                </a:solidFill>
                <a:cs typeface="Times" panose="02020603050405020304" pitchFamily="18" charset="0"/>
              </a:rPr>
              <a:t>Coût de revient kilométrique d’une prestation transport  =</a:t>
            </a:r>
          </a:p>
          <a:p>
            <a:pPr algn="ctr">
              <a:lnSpc>
                <a:spcPct val="150000"/>
              </a:lnSpc>
            </a:pPr>
            <a:r>
              <a:rPr lang="fr-FR" altLang="fr-FR" sz="2400" dirty="0">
                <a:solidFill>
                  <a:srgbClr val="000066"/>
                </a:solidFill>
                <a:cs typeface="Times" panose="02020603050405020304" pitchFamily="18" charset="0"/>
              </a:rPr>
              <a:t> Kilométrage de la prestation x CRK</a:t>
            </a:r>
          </a:p>
        </p:txBody>
      </p:sp>
      <p:sp>
        <p:nvSpPr>
          <p:cNvPr id="18439" name="ZoneTexte 2"/>
          <p:cNvSpPr txBox="1">
            <a:spLocks noChangeArrowheads="1"/>
          </p:cNvSpPr>
          <p:nvPr/>
        </p:nvSpPr>
        <p:spPr bwMode="auto">
          <a:xfrm>
            <a:off x="856565" y="1364109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>
                <a:solidFill>
                  <a:srgbClr val="000066"/>
                </a:solidFill>
                <a:sym typeface="Wingdings" panose="05000000000000000000" pitchFamily="2" charset="2"/>
              </a:rPr>
              <a:t></a:t>
            </a:r>
            <a:endParaRPr lang="fr-FR" altLang="fr-FR" sz="2400">
              <a:solidFill>
                <a:srgbClr val="000066"/>
              </a:solidFill>
            </a:endParaRPr>
          </a:p>
        </p:txBody>
      </p:sp>
      <p:sp>
        <p:nvSpPr>
          <p:cNvPr id="18440" name="ZoneTexte 13"/>
          <p:cNvSpPr txBox="1">
            <a:spLocks noChangeArrowheads="1"/>
          </p:cNvSpPr>
          <p:nvPr/>
        </p:nvSpPr>
        <p:spPr bwMode="auto">
          <a:xfrm>
            <a:off x="853168" y="2373766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>
                <a:solidFill>
                  <a:srgbClr val="000066"/>
                </a:solidFill>
                <a:sym typeface="Wingdings" panose="05000000000000000000" pitchFamily="2" charset="2"/>
              </a:rPr>
              <a:t></a:t>
            </a:r>
            <a:endParaRPr lang="fr-FR" altLang="fr-FR" sz="2400">
              <a:solidFill>
                <a:srgbClr val="000066"/>
              </a:solidFill>
            </a:endParaRPr>
          </a:p>
        </p:txBody>
      </p:sp>
      <p:sp>
        <p:nvSpPr>
          <p:cNvPr id="18441" name="ZoneTexte 14"/>
          <p:cNvSpPr txBox="1">
            <a:spLocks noChangeArrowheads="1"/>
          </p:cNvSpPr>
          <p:nvPr/>
        </p:nvSpPr>
        <p:spPr bwMode="auto">
          <a:xfrm>
            <a:off x="870171" y="3354837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>
                <a:solidFill>
                  <a:srgbClr val="000066"/>
                </a:solidFill>
                <a:sym typeface="Wingdings" panose="05000000000000000000" pitchFamily="2" charset="2"/>
              </a:rPr>
              <a:t></a:t>
            </a:r>
            <a:endParaRPr lang="fr-FR" altLang="fr-FR" sz="2400">
              <a:solidFill>
                <a:srgbClr val="0000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1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9"/>
          <p:cNvSpPr>
            <a:spLocks noChangeArrowheads="1"/>
          </p:cNvSpPr>
          <p:nvPr/>
        </p:nvSpPr>
        <p:spPr bwMode="auto">
          <a:xfrm>
            <a:off x="4060476" y="345946"/>
            <a:ext cx="4120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Binôme (1 / 3)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45369" y="1769604"/>
            <a:ext cx="11170406" cy="378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Calcul du coût par kilomètre de chaque poste de charge variable </a:t>
            </a:r>
            <a:b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</a:br>
            <a:endParaRPr lang="fr-FR" altLang="fr-FR" sz="2000" b="0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coûts à prendre en compte :</a:t>
            </a:r>
          </a:p>
          <a:p>
            <a:pPr marL="930682" lvl="1" indent="-293900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Carburant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 err="1">
                <a:solidFill>
                  <a:srgbClr val="000066"/>
                </a:solidFill>
                <a:cs typeface="Times" panose="02020603050405020304" pitchFamily="18" charset="0"/>
              </a:rPr>
              <a:t>AdBlue</a:t>
            </a: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 selon le type de véhicule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Pneumatiques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Lubrifiants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Entretien courant / petites réparations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Péages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endParaRPr lang="fr-FR" altLang="fr-FR" sz="2000" b="0" u="sng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 marL="595949" lvl="1" indent="0">
              <a:defRPr/>
            </a:pPr>
            <a:r>
              <a:rPr lang="fr-FR" altLang="fr-FR" sz="2000" b="0" u="sng" dirty="0">
                <a:solidFill>
                  <a:srgbClr val="000066"/>
                </a:solidFill>
                <a:cs typeface="Times" panose="02020603050405020304" pitchFamily="18" charset="0"/>
              </a:rPr>
              <a:t>Exemple</a:t>
            </a: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 : pour un pneumatique de 650 € HT avec un kilométrage potentiel de 50 000 km =</a:t>
            </a:r>
          </a:p>
          <a:p>
            <a:pPr marL="595949" lvl="1" indent="0" algn="ctr"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650 / 50 000 = 0,013 €/km	</a:t>
            </a:r>
          </a:p>
        </p:txBody>
      </p:sp>
      <p:sp>
        <p:nvSpPr>
          <p:cNvPr id="20484" name="ZoneTexte 2"/>
          <p:cNvSpPr txBox="1">
            <a:spLocks noChangeArrowheads="1"/>
          </p:cNvSpPr>
          <p:nvPr/>
        </p:nvSpPr>
        <p:spPr bwMode="auto">
          <a:xfrm>
            <a:off x="225188" y="1658026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dirty="0">
                <a:solidFill>
                  <a:srgbClr val="000066"/>
                </a:solidFill>
                <a:sym typeface="Wingdings" panose="05000000000000000000" pitchFamily="2" charset="2"/>
              </a:rPr>
              <a:t></a:t>
            </a:r>
            <a:endParaRPr lang="fr-FR" altLang="fr-FR" sz="2400" dirty="0">
              <a:solidFill>
                <a:srgbClr val="000066"/>
              </a:solidFill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236072" y="966728"/>
            <a:ext cx="6836229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u="sng" dirty="0">
                <a:solidFill>
                  <a:srgbClr val="000066"/>
                </a:solidFill>
                <a:cs typeface="Times" panose="02020603050405020304" pitchFamily="18" charset="0"/>
              </a:rPr>
              <a:t>Calcul du terme kilométrique </a:t>
            </a:r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:</a:t>
            </a:r>
          </a:p>
        </p:txBody>
      </p:sp>
      <p:sp>
        <p:nvSpPr>
          <p:cNvPr id="20486" name="ZoneTexte 13"/>
          <p:cNvSpPr txBox="1">
            <a:spLocks noChangeArrowheads="1"/>
          </p:cNvSpPr>
          <p:nvPr/>
        </p:nvSpPr>
        <p:spPr bwMode="auto">
          <a:xfrm>
            <a:off x="236072" y="5603423"/>
            <a:ext cx="509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dirty="0">
                <a:solidFill>
                  <a:srgbClr val="000066"/>
                </a:solidFill>
                <a:sym typeface="Wingdings" panose="05000000000000000000" pitchFamily="2" charset="2"/>
              </a:rPr>
              <a:t></a:t>
            </a:r>
            <a:endParaRPr lang="fr-FR" altLang="fr-FR" sz="2400" dirty="0">
              <a:solidFill>
                <a:srgbClr val="000066"/>
              </a:solidFill>
            </a:endParaRP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745369" y="5600599"/>
            <a:ext cx="8395606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TK = Addition de toutes les coûts variables au kilomètre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60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00791" y="1311072"/>
            <a:ext cx="7562850" cy="20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i="1" dirty="0">
                <a:solidFill>
                  <a:srgbClr val="000066"/>
                </a:solidFill>
                <a:cs typeface="Times" panose="02020603050405020304" pitchFamily="18" charset="0"/>
              </a:rPr>
              <a:t>Addition de toutes les coûts fixes véhicules :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Salaires et coûts conducteur 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Eventuels frais de route</a:t>
            </a:r>
            <a:endParaRPr lang="fr-FR" altLang="fr-FR" sz="1800" b="0" strike="sngStrike" dirty="0">
              <a:solidFill>
                <a:srgbClr val="000066"/>
              </a:solidFill>
              <a:highlight>
                <a:srgbClr val="FFFF00"/>
              </a:highlight>
              <a:cs typeface="Times" panose="02020603050405020304" pitchFamily="18" charset="0"/>
            </a:endParaRP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Visites techniques et contrôles techniques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Assurances véhicule + personnes transportées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Amortissement technique du véhicule + provision pour renouvellement 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Loyers du crédit-bail ou de la location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058629" y="5330600"/>
            <a:ext cx="9885596" cy="92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  <a:cs typeface="Times" panose="02020603050405020304" pitchFamily="18" charset="0"/>
              </a:rPr>
              <a:t>Terme journalier = </a:t>
            </a:r>
          </a:p>
          <a:p>
            <a:pPr algn="ctr"/>
            <a:r>
              <a:rPr lang="fr-FR" altLang="fr-FR" sz="1800" u="sng" dirty="0">
                <a:solidFill>
                  <a:srgbClr val="000066"/>
                </a:solidFill>
                <a:cs typeface="Times" panose="02020603050405020304" pitchFamily="18" charset="0"/>
              </a:rPr>
              <a:t>(coûts fixes véhicule + Quote-part des coûts de structures affectée au véhicule)</a:t>
            </a:r>
            <a:br>
              <a:rPr lang="fr-FR" altLang="fr-FR" sz="1800" u="sng" dirty="0">
                <a:solidFill>
                  <a:srgbClr val="000066"/>
                </a:solidFill>
                <a:cs typeface="Times" panose="02020603050405020304" pitchFamily="18" charset="0"/>
              </a:rPr>
            </a:br>
            <a:r>
              <a:rPr lang="fr-FR" altLang="fr-FR" sz="1800" dirty="0">
                <a:solidFill>
                  <a:srgbClr val="000066"/>
                </a:solidFill>
                <a:cs typeface="Times" panose="02020603050405020304" pitchFamily="18" charset="0"/>
              </a:rPr>
              <a:t>	Nombre de jours d’exploitation </a:t>
            </a:r>
          </a:p>
        </p:txBody>
      </p:sp>
      <p:sp>
        <p:nvSpPr>
          <p:cNvPr id="22533" name="ZoneTexte 2"/>
          <p:cNvSpPr txBox="1">
            <a:spLocks noChangeArrowheads="1"/>
          </p:cNvSpPr>
          <p:nvPr/>
        </p:nvSpPr>
        <p:spPr bwMode="auto">
          <a:xfrm>
            <a:off x="271455" y="1288595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sym typeface="Wingdings" panose="05000000000000000000" pitchFamily="2" charset="2"/>
              </a:rPr>
              <a:t></a:t>
            </a:r>
            <a:endParaRPr lang="fr-FR" altLang="fr-FR" sz="1800" dirty="0">
              <a:solidFill>
                <a:srgbClr val="000066"/>
              </a:solidFill>
            </a:endParaRPr>
          </a:p>
        </p:txBody>
      </p:sp>
      <p:sp>
        <p:nvSpPr>
          <p:cNvPr id="22534" name="ZoneTexte 13"/>
          <p:cNvSpPr txBox="1">
            <a:spLocks noChangeArrowheads="1"/>
          </p:cNvSpPr>
          <p:nvPr/>
        </p:nvSpPr>
        <p:spPr bwMode="auto">
          <a:xfrm>
            <a:off x="282341" y="375285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sym typeface="Wingdings" panose="05000000000000000000" pitchFamily="2" charset="2"/>
              </a:rPr>
              <a:t></a:t>
            </a:r>
            <a:endParaRPr lang="fr-FR" altLang="fr-FR" sz="1800" dirty="0">
              <a:solidFill>
                <a:srgbClr val="000066"/>
              </a:solidFill>
            </a:endParaRPr>
          </a:p>
        </p:txBody>
      </p:sp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308194" y="787852"/>
            <a:ext cx="6836229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u="sng" dirty="0">
                <a:solidFill>
                  <a:srgbClr val="000066"/>
                </a:solidFill>
                <a:cs typeface="Times" panose="02020603050405020304" pitchFamily="18" charset="0"/>
              </a:rPr>
              <a:t>Calcul du terme journalier :</a:t>
            </a:r>
          </a:p>
        </p:txBody>
      </p:sp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1058629" y="3778794"/>
            <a:ext cx="7562850" cy="147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i="1" dirty="0">
                <a:solidFill>
                  <a:srgbClr val="000066"/>
                </a:solidFill>
                <a:cs typeface="Times" panose="02020603050405020304" pitchFamily="18" charset="0"/>
              </a:rPr>
              <a:t>Addition de toutes les coûts de structure :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Frais immobiliers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Frais administratifs et financiers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Taxe et impôts communs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Assurances communes</a:t>
            </a:r>
          </a:p>
        </p:txBody>
      </p:sp>
      <p:sp>
        <p:nvSpPr>
          <p:cNvPr id="22537" name="ZoneTexte 13"/>
          <p:cNvSpPr txBox="1">
            <a:spLocks noChangeArrowheads="1"/>
          </p:cNvSpPr>
          <p:nvPr/>
        </p:nvSpPr>
        <p:spPr bwMode="auto">
          <a:xfrm>
            <a:off x="270094" y="5329919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>
                <a:solidFill>
                  <a:srgbClr val="000066"/>
                </a:solidFill>
                <a:sym typeface="Wingdings" panose="05000000000000000000" pitchFamily="2" charset="2"/>
              </a:rPr>
              <a:t></a:t>
            </a:r>
            <a:endParaRPr lang="fr-FR" altLang="fr-FR" sz="1800">
              <a:solidFill>
                <a:srgbClr val="000066"/>
              </a:solidFill>
            </a:endParaRP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4060476" y="345946"/>
            <a:ext cx="4120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Binôme (2 /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00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26964" y="1707697"/>
            <a:ext cx="10787062" cy="44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b="0" dirty="0">
                <a:solidFill>
                  <a:srgbClr val="000066"/>
                </a:solidFill>
                <a:cs typeface="Times" panose="02020603050405020304" pitchFamily="18" charset="0"/>
              </a:rPr>
              <a:t>Coût de revient d’une prestation transport avec la méthode binôme </a:t>
            </a:r>
          </a:p>
          <a:p>
            <a:pPr algn="ctr"/>
            <a:endParaRPr lang="fr-FR" altLang="fr-FR" b="0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 algn="ctr"/>
            <a:r>
              <a:rPr lang="fr-FR" altLang="fr-FR" b="0" dirty="0">
                <a:solidFill>
                  <a:srgbClr val="000066"/>
                </a:solidFill>
                <a:cs typeface="Times" panose="02020603050405020304" pitchFamily="18" charset="0"/>
              </a:rPr>
              <a:t>= </a:t>
            </a:r>
            <a:br>
              <a:rPr lang="fr-FR" altLang="fr-FR" b="0" dirty="0">
                <a:solidFill>
                  <a:srgbClr val="000066"/>
                </a:solidFill>
                <a:cs typeface="Times" panose="02020603050405020304" pitchFamily="18" charset="0"/>
              </a:rPr>
            </a:br>
            <a:endParaRPr lang="fr-FR" altLang="fr-FR" b="0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Kilométrage de la prestation x TK*</a:t>
            </a:r>
          </a:p>
          <a:p>
            <a:pPr algn="ctr"/>
            <a:endParaRPr lang="fr-FR" altLang="fr-FR" dirty="0">
              <a:cs typeface="Times" panose="02020603050405020304" pitchFamily="18" charset="0"/>
            </a:endParaRP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+ </a:t>
            </a:r>
          </a:p>
          <a:p>
            <a:pPr algn="ctr"/>
            <a:endParaRPr lang="fr-FR" altLang="fr-FR" dirty="0">
              <a:cs typeface="Times" panose="02020603050405020304" pitchFamily="18" charset="0"/>
            </a:endParaRP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Durée de la prestation** x TJ</a:t>
            </a:r>
          </a:p>
          <a:p>
            <a:pPr algn="ctr"/>
            <a:endParaRPr lang="fr-FR" altLang="fr-FR" dirty="0">
              <a:solidFill>
                <a:srgbClr val="C00000"/>
              </a:solidFill>
              <a:cs typeface="Times" panose="02020603050405020304" pitchFamily="18" charset="0"/>
            </a:endParaRPr>
          </a:p>
        </p:txBody>
      </p:sp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4060476" y="345946"/>
            <a:ext cx="4120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Binôme (3 /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193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4020691" y="345946"/>
            <a:ext cx="4199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Trinôme (1 / 4)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45369" y="1769604"/>
            <a:ext cx="11170406" cy="378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Calcul du coût par kilomètre de chaque poste de charge variable </a:t>
            </a:r>
            <a:b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</a:br>
            <a:endParaRPr lang="fr-FR" altLang="fr-FR" sz="2000" b="0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coûts à prendre en compte :</a:t>
            </a:r>
          </a:p>
          <a:p>
            <a:pPr marL="930682" lvl="1" indent="-293900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Carburant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 err="1">
                <a:solidFill>
                  <a:srgbClr val="000066"/>
                </a:solidFill>
                <a:cs typeface="Times" panose="02020603050405020304" pitchFamily="18" charset="0"/>
              </a:rPr>
              <a:t>AdBlue</a:t>
            </a: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 selon le type de véhicule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Pneumatiques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Lubrifiants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Entretien courant / petites réparations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Péages</a:t>
            </a:r>
          </a:p>
          <a:p>
            <a:pPr marL="881699" lvl="1">
              <a:buFont typeface="Arial" panose="020B0604020202020204" pitchFamily="34" charset="0"/>
              <a:buChar char="•"/>
              <a:defRPr/>
            </a:pPr>
            <a:endParaRPr lang="fr-FR" altLang="fr-FR" sz="2000" b="0" u="sng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 marL="595949" lvl="1" indent="0">
              <a:defRPr/>
            </a:pPr>
            <a:r>
              <a:rPr lang="fr-FR" altLang="fr-FR" sz="2000" b="0" u="sng" dirty="0">
                <a:solidFill>
                  <a:srgbClr val="000066"/>
                </a:solidFill>
                <a:cs typeface="Times" panose="02020603050405020304" pitchFamily="18" charset="0"/>
              </a:rPr>
              <a:t>Exemple</a:t>
            </a: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 : pour un pneumatique de 650 € HT avec un kilométrage potentiel de 50 000 km =</a:t>
            </a:r>
          </a:p>
          <a:p>
            <a:pPr marL="595949" lvl="1" indent="0" algn="ctr"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650 / 50 000 = 0,013 €/km	</a:t>
            </a:r>
          </a:p>
        </p:txBody>
      </p:sp>
      <p:sp>
        <p:nvSpPr>
          <p:cNvPr id="11" name="ZoneTexte 2"/>
          <p:cNvSpPr txBox="1">
            <a:spLocks noChangeArrowheads="1"/>
          </p:cNvSpPr>
          <p:nvPr/>
        </p:nvSpPr>
        <p:spPr bwMode="auto">
          <a:xfrm>
            <a:off x="225188" y="1658026"/>
            <a:ext cx="458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dirty="0">
                <a:solidFill>
                  <a:srgbClr val="000066"/>
                </a:solidFill>
                <a:sym typeface="Wingdings" panose="05000000000000000000" pitchFamily="2" charset="2"/>
              </a:rPr>
              <a:t></a:t>
            </a:r>
            <a:endParaRPr lang="fr-FR" altLang="fr-FR" sz="2400" dirty="0">
              <a:solidFill>
                <a:srgbClr val="000066"/>
              </a:solidFill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36072" y="966728"/>
            <a:ext cx="6836229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u="sng" dirty="0">
                <a:solidFill>
                  <a:srgbClr val="000066"/>
                </a:solidFill>
                <a:cs typeface="Times" panose="02020603050405020304" pitchFamily="18" charset="0"/>
              </a:rPr>
              <a:t>Calcul du terme kilométrique </a:t>
            </a:r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:</a:t>
            </a:r>
          </a:p>
        </p:txBody>
      </p:sp>
      <p:sp>
        <p:nvSpPr>
          <p:cNvPr id="13" name="ZoneTexte 13"/>
          <p:cNvSpPr txBox="1">
            <a:spLocks noChangeArrowheads="1"/>
          </p:cNvSpPr>
          <p:nvPr/>
        </p:nvSpPr>
        <p:spPr bwMode="auto">
          <a:xfrm>
            <a:off x="236072" y="5603423"/>
            <a:ext cx="509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dirty="0">
                <a:solidFill>
                  <a:srgbClr val="000066"/>
                </a:solidFill>
                <a:sym typeface="Wingdings" panose="05000000000000000000" pitchFamily="2" charset="2"/>
              </a:rPr>
              <a:t></a:t>
            </a:r>
            <a:endParaRPr lang="fr-FR" altLang="fr-FR" sz="2400" dirty="0">
              <a:solidFill>
                <a:srgbClr val="000066"/>
              </a:solidFill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45369" y="5600599"/>
            <a:ext cx="8395606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dirty="0" err="1">
                <a:solidFill>
                  <a:srgbClr val="000066"/>
                </a:solidFill>
                <a:cs typeface="Times" panose="02020603050405020304" pitchFamily="18" charset="0"/>
              </a:rPr>
              <a:t>Tk</a:t>
            </a:r>
            <a:r>
              <a:rPr lang="fr-FR" altLang="fr-FR" sz="2400" b="0" dirty="0">
                <a:solidFill>
                  <a:srgbClr val="000066"/>
                </a:solidFill>
                <a:cs typeface="Times" panose="02020603050405020304" pitchFamily="18" charset="0"/>
              </a:rPr>
              <a:t> = Addition de toutes les coûts variables au kilomètre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96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4020691" y="345946"/>
            <a:ext cx="4199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Trinôme (2 / 4)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00791" y="1311072"/>
            <a:ext cx="7562850" cy="147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i="1" dirty="0">
                <a:solidFill>
                  <a:srgbClr val="000066"/>
                </a:solidFill>
                <a:cs typeface="Times" panose="02020603050405020304" pitchFamily="18" charset="0"/>
              </a:rPr>
              <a:t>Addition de toutes les coûts fixes véhicules :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Visites techniques et contrôles techniques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Assurances véhicule + personnes transportées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Amortissement technique du véhicule + provision pour renouvellement </a:t>
            </a:r>
          </a:p>
          <a:p>
            <a:pPr marL="244916" indent="-244916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Loyers du crédit-bail ou de la location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058629" y="5330600"/>
            <a:ext cx="9885596" cy="92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  <a:cs typeface="Times" panose="02020603050405020304" pitchFamily="18" charset="0"/>
              </a:rPr>
              <a:t>Terme journalier = </a:t>
            </a:r>
          </a:p>
          <a:p>
            <a:pPr algn="ctr"/>
            <a:r>
              <a:rPr lang="fr-FR" altLang="fr-FR" sz="1800" u="sng" dirty="0">
                <a:solidFill>
                  <a:srgbClr val="000066"/>
                </a:solidFill>
                <a:cs typeface="Times" panose="02020603050405020304" pitchFamily="18" charset="0"/>
              </a:rPr>
              <a:t>(coûts fixes véhicule + Quote-part des coûts de structures affectée au véhicule)</a:t>
            </a:r>
            <a:br>
              <a:rPr lang="fr-FR" altLang="fr-FR" sz="1800" u="sng" dirty="0">
                <a:solidFill>
                  <a:srgbClr val="000066"/>
                </a:solidFill>
                <a:cs typeface="Times" panose="02020603050405020304" pitchFamily="18" charset="0"/>
              </a:rPr>
            </a:br>
            <a:r>
              <a:rPr lang="fr-FR" altLang="fr-FR" sz="1800" dirty="0">
                <a:solidFill>
                  <a:srgbClr val="000066"/>
                </a:solidFill>
                <a:cs typeface="Times" panose="02020603050405020304" pitchFamily="18" charset="0"/>
              </a:rPr>
              <a:t>	Nombre de jours d’exploitation </a:t>
            </a:r>
          </a:p>
        </p:txBody>
      </p:sp>
      <p:sp>
        <p:nvSpPr>
          <p:cNvPr id="13" name="ZoneTexte 2"/>
          <p:cNvSpPr txBox="1">
            <a:spLocks noChangeArrowheads="1"/>
          </p:cNvSpPr>
          <p:nvPr/>
        </p:nvSpPr>
        <p:spPr bwMode="auto">
          <a:xfrm>
            <a:off x="271455" y="1288595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sym typeface="Wingdings" panose="05000000000000000000" pitchFamily="2" charset="2"/>
              </a:rPr>
              <a:t></a:t>
            </a:r>
            <a:endParaRPr lang="fr-FR" altLang="fr-FR" sz="1800" dirty="0">
              <a:solidFill>
                <a:srgbClr val="000066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282341" y="375285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sym typeface="Wingdings" panose="05000000000000000000" pitchFamily="2" charset="2"/>
              </a:rPr>
              <a:t></a:t>
            </a:r>
            <a:endParaRPr lang="fr-FR" altLang="fr-FR" sz="1800" dirty="0">
              <a:solidFill>
                <a:srgbClr val="000066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08194" y="787852"/>
            <a:ext cx="6836229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u="sng" dirty="0">
                <a:solidFill>
                  <a:srgbClr val="000066"/>
                </a:solidFill>
                <a:cs typeface="Times" panose="02020603050405020304" pitchFamily="18" charset="0"/>
              </a:rPr>
              <a:t>Calcul du terme journalier :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058629" y="3778794"/>
            <a:ext cx="7562850" cy="147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i="1" dirty="0">
                <a:solidFill>
                  <a:srgbClr val="000066"/>
                </a:solidFill>
                <a:cs typeface="Times" panose="02020603050405020304" pitchFamily="18" charset="0"/>
              </a:rPr>
              <a:t>Addition de toutes les coûts de structure :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Frais immobiliers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Frais administratifs et financiers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Taxe et impôts communs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Assurances communes</a:t>
            </a:r>
          </a:p>
        </p:txBody>
      </p:sp>
      <p:sp>
        <p:nvSpPr>
          <p:cNvPr id="17" name="ZoneTexte 13"/>
          <p:cNvSpPr txBox="1">
            <a:spLocks noChangeArrowheads="1"/>
          </p:cNvSpPr>
          <p:nvPr/>
        </p:nvSpPr>
        <p:spPr bwMode="auto">
          <a:xfrm>
            <a:off x="270094" y="5329919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>
                <a:solidFill>
                  <a:srgbClr val="000066"/>
                </a:solidFill>
                <a:sym typeface="Wingdings" panose="05000000000000000000" pitchFamily="2" charset="2"/>
              </a:rPr>
              <a:t></a:t>
            </a:r>
            <a:endParaRPr lang="fr-FR" altLang="fr-FR" sz="1800">
              <a:solidFill>
                <a:srgbClr val="00006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50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813028" y="2160901"/>
            <a:ext cx="7562850" cy="1322262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1800" i="1" dirty="0">
                <a:solidFill>
                  <a:srgbClr val="000066"/>
                </a:solidFill>
                <a:cs typeface="Times" panose="02020603050405020304" pitchFamily="18" charset="0"/>
              </a:rPr>
              <a:t>Addition de toutes les coûts conducteur sur l’année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Salaires et coûts conducteur </a:t>
            </a:r>
          </a:p>
          <a:p>
            <a:pPr marL="293900" indent="-293900">
              <a:buFont typeface="Arial" panose="020B0604020202020204" pitchFamily="34" charset="0"/>
              <a:buChar char="•"/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Eventuels frais de route</a:t>
            </a:r>
          </a:p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	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815750" y="3997868"/>
            <a:ext cx="11376250" cy="39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fr-FR" altLang="fr-FR" sz="2000" b="0" dirty="0">
                <a:solidFill>
                  <a:srgbClr val="000066"/>
                </a:solidFill>
                <a:cs typeface="Times" panose="02020603050405020304" pitchFamily="18" charset="0"/>
              </a:rPr>
              <a:t>Terme journalier conducteur  = coûts annuelles conducteur / nombre de jours d’exploitation </a:t>
            </a:r>
          </a:p>
        </p:txBody>
      </p:sp>
      <p:sp>
        <p:nvSpPr>
          <p:cNvPr id="30725" name="ZoneTexte 2"/>
          <p:cNvSpPr txBox="1">
            <a:spLocks noChangeArrowheads="1"/>
          </p:cNvSpPr>
          <p:nvPr/>
        </p:nvSpPr>
        <p:spPr bwMode="auto">
          <a:xfrm>
            <a:off x="442913" y="2148656"/>
            <a:ext cx="413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>
                <a:solidFill>
                  <a:srgbClr val="000066"/>
                </a:solidFill>
                <a:sym typeface="Wingdings" panose="05000000000000000000" pitchFamily="2" charset="2"/>
              </a:rPr>
              <a:t></a:t>
            </a:r>
            <a:endParaRPr lang="fr-FR" altLang="fr-FR" sz="2000">
              <a:solidFill>
                <a:srgbClr val="000066"/>
              </a:solidFill>
            </a:endParaRP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336777" y="1193549"/>
            <a:ext cx="6836229" cy="4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400" b="0" u="sng" dirty="0">
                <a:solidFill>
                  <a:srgbClr val="000066"/>
                </a:solidFill>
                <a:cs typeface="Times" panose="02020603050405020304" pitchFamily="18" charset="0"/>
              </a:rPr>
              <a:t>Calcul du terme journalier conducteur :</a:t>
            </a:r>
          </a:p>
        </p:txBody>
      </p:sp>
      <p:sp>
        <p:nvSpPr>
          <p:cNvPr id="30727" name="ZoneTexte 13"/>
          <p:cNvSpPr txBox="1">
            <a:spLocks noChangeArrowheads="1"/>
          </p:cNvSpPr>
          <p:nvPr/>
        </p:nvSpPr>
        <p:spPr bwMode="auto">
          <a:xfrm>
            <a:off x="437471" y="3966572"/>
            <a:ext cx="413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2000">
                <a:solidFill>
                  <a:srgbClr val="000066"/>
                </a:solidFill>
                <a:sym typeface="Wingdings" panose="05000000000000000000" pitchFamily="2" charset="2"/>
              </a:rPr>
              <a:t></a:t>
            </a:r>
            <a:endParaRPr lang="fr-FR" altLang="fr-FR" sz="2000">
              <a:solidFill>
                <a:srgbClr val="000066"/>
              </a:solidFill>
            </a:endParaRPr>
          </a:p>
        </p:txBody>
      </p:sp>
      <p:sp>
        <p:nvSpPr>
          <p:cNvPr id="30728" name="ZoneTexte 1"/>
          <p:cNvSpPr txBox="1">
            <a:spLocks noChangeArrowheads="1"/>
          </p:cNvSpPr>
          <p:nvPr/>
        </p:nvSpPr>
        <p:spPr bwMode="auto">
          <a:xfrm>
            <a:off x="226903" y="5325474"/>
            <a:ext cx="1178718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900" dirty="0">
                <a:solidFill>
                  <a:srgbClr val="000066"/>
                </a:solidFill>
              </a:rPr>
              <a:t>Nota : Possibilité de calculer le terme véhicule et le terme conducteur à l’heure plutôt qu’à la journée</a:t>
            </a:r>
          </a:p>
        </p:txBody>
      </p:sp>
      <p:sp>
        <p:nvSpPr>
          <p:cNvPr id="9" name="Rectangle 59"/>
          <p:cNvSpPr>
            <a:spLocks noChangeArrowheads="1"/>
          </p:cNvSpPr>
          <p:nvPr/>
        </p:nvSpPr>
        <p:spPr bwMode="auto">
          <a:xfrm>
            <a:off x="4020691" y="345946"/>
            <a:ext cx="4199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Trinôme (3 / 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52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57163" y="1462087"/>
            <a:ext cx="11415712" cy="396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b="0" dirty="0">
                <a:solidFill>
                  <a:srgbClr val="000066"/>
                </a:solidFill>
                <a:cs typeface="Times" panose="02020603050405020304" pitchFamily="18" charset="0"/>
              </a:rPr>
              <a:t>Coût de revient d’une prestation transport avec la méthode trinôme</a:t>
            </a:r>
          </a:p>
          <a:p>
            <a:pPr algn="ctr"/>
            <a:endParaRPr lang="fr-FR" altLang="fr-FR" b="0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 algn="ctr"/>
            <a:r>
              <a:rPr lang="fr-FR" altLang="fr-FR" b="0" dirty="0">
                <a:solidFill>
                  <a:srgbClr val="000066"/>
                </a:solidFill>
                <a:cs typeface="Times" panose="02020603050405020304" pitchFamily="18" charset="0"/>
              </a:rPr>
              <a:t> = </a:t>
            </a:r>
            <a:br>
              <a:rPr lang="fr-FR" altLang="fr-FR" b="0" dirty="0">
                <a:solidFill>
                  <a:srgbClr val="000066"/>
                </a:solidFill>
                <a:cs typeface="Times" panose="02020603050405020304" pitchFamily="18" charset="0"/>
              </a:rPr>
            </a:br>
            <a:endParaRPr lang="fr-FR" altLang="fr-FR" b="0" dirty="0">
              <a:solidFill>
                <a:srgbClr val="000066"/>
              </a:solidFill>
              <a:cs typeface="Times" panose="02020603050405020304" pitchFamily="18" charset="0"/>
            </a:endParaRP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Kilométrage de la prestation* x TK</a:t>
            </a: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+ </a:t>
            </a: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Durée de la prestation** x TJ véhicule</a:t>
            </a: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+ </a:t>
            </a:r>
          </a:p>
          <a:p>
            <a:pPr algn="ctr"/>
            <a:r>
              <a:rPr lang="fr-FR" altLang="fr-FR" dirty="0">
                <a:cs typeface="Times" panose="02020603050405020304" pitchFamily="18" charset="0"/>
              </a:rPr>
              <a:t>Durée de la prestation x TJ conducteur</a:t>
            </a:r>
          </a:p>
        </p:txBody>
      </p:sp>
      <p:sp>
        <p:nvSpPr>
          <p:cNvPr id="4" name="Rectangle 59"/>
          <p:cNvSpPr>
            <a:spLocks noChangeArrowheads="1"/>
          </p:cNvSpPr>
          <p:nvPr/>
        </p:nvSpPr>
        <p:spPr bwMode="auto">
          <a:xfrm>
            <a:off x="4020691" y="345946"/>
            <a:ext cx="4199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Méthode Trinôme (4 / 4)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71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64182"/>
              </p:ext>
            </p:extLst>
          </p:nvPr>
        </p:nvGraphicFramePr>
        <p:xfrm>
          <a:off x="5867398" y="2266951"/>
          <a:ext cx="587692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63">
                  <a:extLst>
                    <a:ext uri="{9D8B030D-6E8A-4147-A177-3AD203B41FA5}">
                      <a16:colId xmlns:a16="http://schemas.microsoft.com/office/drawing/2014/main" val="4096710099"/>
                    </a:ext>
                  </a:extLst>
                </a:gridCol>
                <a:gridCol w="2938463">
                  <a:extLst>
                    <a:ext uri="{9D8B030D-6E8A-4147-A177-3AD203B41FA5}">
                      <a16:colId xmlns:a16="http://schemas.microsoft.com/office/drawing/2014/main" val="2203858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analyse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0,795 €/km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Bonne 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0,475 €/km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coûts fixes prises uniquement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0,507 €/km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 de virgule pour les coûts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3,675 €/km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 de virgule sur les kilométrages 1000 000 au</a:t>
                      </a:r>
                      <a:r>
                        <a:rPr lang="fr-FR" baseline="0" dirty="0"/>
                        <a:t> lieu de 100 000 au numérateur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2038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00100" y="866775"/>
            <a:ext cx="954405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solidFill>
                  <a:srgbClr val="000066"/>
                </a:solidFill>
                <a:latin typeface="Arial"/>
                <a:cs typeface="Arial"/>
              </a:rPr>
              <a:t>A l’aide des éléments suivants, calculez le coût de revient au kilomètre : le terme kilométrique est de 0,32 € et la somme des coûts fixes s’élève à 47500 € pour un kilométrage annuel de 100 000 km.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02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18860" y="455670"/>
            <a:ext cx="55638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dirty="0">
                <a:solidFill>
                  <a:srgbClr val="000066"/>
                </a:solidFill>
              </a:rPr>
              <a:t>A quoi sert un coût de revient ?</a:t>
            </a:r>
          </a:p>
        </p:txBody>
      </p:sp>
      <p:sp>
        <p:nvSpPr>
          <p:cNvPr id="168" name="AutoShape 14"/>
          <p:cNvSpPr>
            <a:spLocks noChangeArrowheads="1"/>
          </p:cNvSpPr>
          <p:nvPr/>
        </p:nvSpPr>
        <p:spPr bwMode="auto">
          <a:xfrm>
            <a:off x="7700283" y="1330779"/>
            <a:ext cx="3024867" cy="1574347"/>
          </a:xfrm>
          <a:prstGeom prst="cloudCallout">
            <a:avLst>
              <a:gd name="adj1" fmla="val 1463"/>
              <a:gd name="adj2" fmla="val 95551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Ajuster la politique commerciale     (le marché)</a:t>
            </a:r>
          </a:p>
        </p:txBody>
      </p:sp>
      <p:sp>
        <p:nvSpPr>
          <p:cNvPr id="169" name="AutoShape 15"/>
          <p:cNvSpPr>
            <a:spLocks noChangeArrowheads="1"/>
          </p:cNvSpPr>
          <p:nvPr/>
        </p:nvSpPr>
        <p:spPr bwMode="auto">
          <a:xfrm>
            <a:off x="1593397" y="1713140"/>
            <a:ext cx="2886075" cy="1254579"/>
          </a:xfrm>
          <a:prstGeom prst="cloudCallout">
            <a:avLst>
              <a:gd name="adj1" fmla="val -4787"/>
              <a:gd name="adj2" fmla="val 89481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Connaître et maîtriser les coûts unitaires</a:t>
            </a:r>
          </a:p>
        </p:txBody>
      </p:sp>
      <p:sp>
        <p:nvSpPr>
          <p:cNvPr id="170" name="AutoShape 16"/>
          <p:cNvSpPr>
            <a:spLocks noChangeArrowheads="1"/>
          </p:cNvSpPr>
          <p:nvPr/>
        </p:nvSpPr>
        <p:spPr bwMode="auto">
          <a:xfrm>
            <a:off x="4773386" y="1713140"/>
            <a:ext cx="2862943" cy="1231446"/>
          </a:xfrm>
          <a:prstGeom prst="cloudCallout">
            <a:avLst>
              <a:gd name="adj1" fmla="val -2426"/>
              <a:gd name="adj2" fmla="val 108343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</a:rPr>
              <a:t>Optimiser la productivité et la rentabilité</a:t>
            </a:r>
          </a:p>
        </p:txBody>
      </p:sp>
      <p:graphicFrame>
        <p:nvGraphicFramePr>
          <p:cNvPr id="171" name="Object 18"/>
          <p:cNvGraphicFramePr>
            <a:graphicFrameLocks noChangeAspect="1"/>
          </p:cNvGraphicFramePr>
          <p:nvPr/>
        </p:nvGraphicFramePr>
        <p:xfrm>
          <a:off x="5089072" y="3642633"/>
          <a:ext cx="2090057" cy="1710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38600" imgH="1594440" progId="Flash.Movie">
                  <p:embed/>
                </p:oleObj>
              </mc:Choice>
              <mc:Fallback>
                <p:oleObj r:id="rId4" imgW="1938600" imgH="1594440" progId="Flash.Movie">
                  <p:embed/>
                  <p:pic>
                    <p:nvPicPr>
                      <p:cNvPr id="17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072" y="3642633"/>
                        <a:ext cx="2090057" cy="1710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Text Box 31"/>
          <p:cNvSpPr txBox="1">
            <a:spLocks noChangeArrowheads="1"/>
          </p:cNvSpPr>
          <p:nvPr/>
        </p:nvSpPr>
        <p:spPr bwMode="auto">
          <a:xfrm>
            <a:off x="1732547" y="5720037"/>
            <a:ext cx="920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fr-FR" sz="2400" dirty="0"/>
              <a:t>Le coût de revient sert à déterminer les coûts de production.</a:t>
            </a:r>
          </a:p>
        </p:txBody>
      </p:sp>
      <p:pic>
        <p:nvPicPr>
          <p:cNvPr id="7176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440" y="3717472"/>
            <a:ext cx="2416629" cy="13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54" y="3811361"/>
            <a:ext cx="244928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09550" y="2891947"/>
            <a:ext cx="600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Corrigé : </a:t>
            </a:r>
          </a:p>
          <a:p>
            <a:r>
              <a:rPr lang="fr-FR" dirty="0"/>
              <a:t>Cout de revient = (0,32 * 100 000) + 47500 = 79 500 €</a:t>
            </a:r>
          </a:p>
          <a:p>
            <a:r>
              <a:rPr lang="fr-FR" dirty="0" err="1"/>
              <a:t>Crk</a:t>
            </a:r>
            <a:r>
              <a:rPr lang="fr-FR" dirty="0"/>
              <a:t> = 79500/100000 = 0,795 €/km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76340"/>
              </p:ext>
            </p:extLst>
          </p:nvPr>
        </p:nvGraphicFramePr>
        <p:xfrm>
          <a:off x="5867398" y="2266951"/>
          <a:ext cx="5876926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63">
                  <a:extLst>
                    <a:ext uri="{9D8B030D-6E8A-4147-A177-3AD203B41FA5}">
                      <a16:colId xmlns:a16="http://schemas.microsoft.com/office/drawing/2014/main" val="4096710099"/>
                    </a:ext>
                  </a:extLst>
                </a:gridCol>
                <a:gridCol w="2938463">
                  <a:extLst>
                    <a:ext uri="{9D8B030D-6E8A-4147-A177-3AD203B41FA5}">
                      <a16:colId xmlns:a16="http://schemas.microsoft.com/office/drawing/2014/main" val="2203858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analyse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0,795 €/km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Bonne 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0,475 €/km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coûts fixes prises uniquement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0,507 €/km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 de virgule pour les coûts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3,675 €/km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 de virgule sur les kilométrages 1000 000 au</a:t>
                      </a:r>
                      <a:r>
                        <a:rPr lang="fr-FR" baseline="0" dirty="0"/>
                        <a:t> lieu de 100 000 au numérateur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2038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00100" y="866775"/>
            <a:ext cx="9544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0066"/>
                </a:solidFill>
                <a:latin typeface="Arial" panose="020B0604020202020204" pitchFamily="34" charset="0"/>
              </a:rPr>
              <a:t>A l’aide des éléments suivants, calculez le coût de revient au kilomètre : le terme kilométrique est de 0,32 € et la somme des coûts fixes s’élève à 47500 € pour un kilométrage annuel de 100 000 km.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28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904875" y="577209"/>
            <a:ext cx="1046797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activité : Trouver le cout de revient d’une prestation de 700 kms avec un véhicule dont les couts variables sont de 0,45 €/km, les couts fixes annuels de véhicule et de structure de 69000 €. Le véhicule fait 100 000 kms / an et le conducteur travaille 220 jours / an. La vitesse moyenne du véhicule sur la prestation est de  65 km/h. une journée normale de conducteur est de 7h30.</a:t>
            </a:r>
            <a:endParaRPr lang="fr-FR" dirty="0">
              <a:cs typeface="Calibri"/>
            </a:endParaRPr>
          </a:p>
          <a:p>
            <a:r>
              <a:rPr lang="fr-FR" dirty="0"/>
              <a:t>Utilisez la formule du binôme</a:t>
            </a:r>
            <a:endParaRPr lang="fr-FR" dirty="0">
              <a:cs typeface="Calibri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8833"/>
              </p:ext>
            </p:extLst>
          </p:nvPr>
        </p:nvGraphicFramePr>
        <p:xfrm>
          <a:off x="5210173" y="2508934"/>
          <a:ext cx="587692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463">
                  <a:extLst>
                    <a:ext uri="{9D8B030D-6E8A-4147-A177-3AD203B41FA5}">
                      <a16:colId xmlns:a16="http://schemas.microsoft.com/office/drawing/2014/main" val="4096710099"/>
                    </a:ext>
                  </a:extLst>
                </a:gridCol>
                <a:gridCol w="2938463">
                  <a:extLst>
                    <a:ext uri="{9D8B030D-6E8A-4147-A177-3AD203B41FA5}">
                      <a16:colId xmlns:a16="http://schemas.microsoft.com/office/drawing/2014/main" val="2203858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analyse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763,49 €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Bonne réponse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448,49 €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coûts fixes prises uniquement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315 €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coûts variables prises uniquement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777,71 €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Erreur sur la conversion 7h30 en 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20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867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42925" y="3111200"/>
            <a:ext cx="6000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Corrigé : </a:t>
            </a:r>
          </a:p>
          <a:p>
            <a:r>
              <a:rPr lang="fr-FR" dirty="0" err="1"/>
              <a:t>Tk</a:t>
            </a:r>
            <a:r>
              <a:rPr lang="fr-FR" dirty="0"/>
              <a:t> = 0,45 €/km</a:t>
            </a:r>
          </a:p>
          <a:p>
            <a:r>
              <a:rPr lang="fr-FR" dirty="0" err="1"/>
              <a:t>Tj</a:t>
            </a:r>
            <a:r>
              <a:rPr lang="fr-FR" dirty="0"/>
              <a:t> = 69 000 / 220 = 313,63 €/ j</a:t>
            </a:r>
          </a:p>
          <a:p>
            <a:r>
              <a:rPr lang="fr-FR" dirty="0"/>
              <a:t>Durée de la prestation : 700 /65 = 10,77 heures</a:t>
            </a:r>
          </a:p>
          <a:p>
            <a:r>
              <a:rPr lang="fr-FR" dirty="0"/>
              <a:t> en jour : 10,77 / 7,5 = 1,43 jour</a:t>
            </a:r>
          </a:p>
          <a:p>
            <a:endParaRPr lang="fr-FR" dirty="0"/>
          </a:p>
          <a:p>
            <a:r>
              <a:rPr lang="fr-FR" dirty="0"/>
              <a:t>Cout de revient : </a:t>
            </a:r>
            <a:r>
              <a:rPr lang="fr-FR" dirty="0" err="1"/>
              <a:t>Crvt</a:t>
            </a:r>
            <a:r>
              <a:rPr lang="fr-FR" dirty="0"/>
              <a:t> =( 700*0,45 ) + (1,43*313,63) </a:t>
            </a:r>
          </a:p>
          <a:p>
            <a:r>
              <a:rPr lang="fr-FR" dirty="0"/>
              <a:t>		    = 315 + 448,49  = 763,49 €</a:t>
            </a:r>
          </a:p>
          <a:p>
            <a:r>
              <a:rPr lang="fr-FR" dirty="0"/>
              <a:t> 		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1927947"/>
            <a:ext cx="10106025" cy="8763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43174" y="1395715"/>
            <a:ext cx="8582025" cy="3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541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b="0" dirty="0">
                <a:solidFill>
                  <a:srgbClr val="000066"/>
                </a:solidFill>
                <a:cs typeface="Times" panose="02020603050405020304" pitchFamily="18" charset="0"/>
              </a:rPr>
              <a:t>TK = Addition de toutes les coûts variables au kilomètre : on les a déjà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08" y="2823297"/>
            <a:ext cx="5487768" cy="22037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04875" y="577209"/>
            <a:ext cx="722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Corrigé : voici les éléments du cours et du calcul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15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2853490" y="278126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solidFill>
                  <a:srgbClr val="000066"/>
                </a:solidFill>
              </a:rPr>
              <a:t>coûts</a:t>
            </a:r>
            <a:r>
              <a:rPr lang="fr-FR" altLang="fr-FR" sz="2000" dirty="0">
                <a:solidFill>
                  <a:schemeClr val="hlink"/>
                </a:solidFill>
              </a:rPr>
              <a:t> </a:t>
            </a:r>
            <a:r>
              <a:rPr lang="fr-FR" altLang="fr-FR" sz="2000" dirty="0">
                <a:solidFill>
                  <a:srgbClr val="000066"/>
                </a:solidFill>
              </a:rPr>
              <a:t>fixes</a:t>
            </a:r>
          </a:p>
        </p:txBody>
      </p:sp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7214660" y="2781265"/>
            <a:ext cx="21659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solidFill>
                  <a:srgbClr val="000066"/>
                </a:solidFill>
              </a:rPr>
              <a:t>Existent</a:t>
            </a:r>
            <a:r>
              <a:rPr lang="fr-FR" altLang="fr-FR" sz="1714" dirty="0"/>
              <a:t> </a:t>
            </a:r>
            <a:r>
              <a:rPr lang="fr-FR" altLang="fr-FR" sz="1800" dirty="0">
                <a:solidFill>
                  <a:srgbClr val="000066"/>
                </a:solidFill>
              </a:rPr>
              <a:t>toujours</a:t>
            </a:r>
          </a:p>
        </p:txBody>
      </p:sp>
      <p:sp>
        <p:nvSpPr>
          <p:cNvPr id="9226" name="Line 1034"/>
          <p:cNvSpPr>
            <a:spLocks noChangeShapeType="1"/>
          </p:cNvSpPr>
          <p:nvPr/>
        </p:nvSpPr>
        <p:spPr bwMode="auto">
          <a:xfrm>
            <a:off x="4662493" y="3007172"/>
            <a:ext cx="2547257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/>
          </a:p>
        </p:txBody>
      </p:sp>
      <p:sp>
        <p:nvSpPr>
          <p:cNvPr id="9229" name="Rectangle 1185"/>
          <p:cNvSpPr>
            <a:spLocks noChangeArrowheads="1"/>
          </p:cNvSpPr>
          <p:nvPr/>
        </p:nvSpPr>
        <p:spPr bwMode="auto">
          <a:xfrm>
            <a:off x="2521963" y="804367"/>
            <a:ext cx="7771306" cy="51081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1</a:t>
            </a:r>
            <a:r>
              <a:rPr lang="fr-FR" altLang="fr-FR" sz="2400" baseline="30000" dirty="0">
                <a:solidFill>
                  <a:srgbClr val="000066"/>
                </a:solidFill>
              </a:rPr>
              <a:t>er</a:t>
            </a:r>
            <a:r>
              <a:rPr lang="fr-FR" altLang="fr-FR" sz="2400" dirty="0">
                <a:solidFill>
                  <a:srgbClr val="000066"/>
                </a:solidFill>
              </a:rPr>
              <a:t> Cas : Le véhicule ne roule pas</a:t>
            </a:r>
          </a:p>
        </p:txBody>
      </p:sp>
      <p:grpSp>
        <p:nvGrpSpPr>
          <p:cNvPr id="9230" name="Group 1186"/>
          <p:cNvGrpSpPr>
            <a:grpSpLocks/>
          </p:cNvGrpSpPr>
          <p:nvPr/>
        </p:nvGrpSpPr>
        <p:grpSpPr bwMode="auto">
          <a:xfrm>
            <a:off x="2920096" y="1635571"/>
            <a:ext cx="1317171" cy="651782"/>
            <a:chOff x="336" y="1056"/>
            <a:chExt cx="968" cy="479"/>
          </a:xfrm>
        </p:grpSpPr>
        <p:sp>
          <p:nvSpPr>
            <p:cNvPr id="9237" name="Freeform 1187"/>
            <p:cNvSpPr>
              <a:spLocks/>
            </p:cNvSpPr>
            <p:nvPr/>
          </p:nvSpPr>
          <p:spPr bwMode="auto">
            <a:xfrm>
              <a:off x="336" y="1110"/>
              <a:ext cx="335" cy="425"/>
            </a:xfrm>
            <a:custGeom>
              <a:avLst/>
              <a:gdLst>
                <a:gd name="T0" fmla="*/ 167 w 335"/>
                <a:gd name="T1" fmla="*/ 0 h 425"/>
                <a:gd name="T2" fmla="*/ 0 w 335"/>
                <a:gd name="T3" fmla="*/ 204 h 425"/>
                <a:gd name="T4" fmla="*/ 0 w 335"/>
                <a:gd name="T5" fmla="*/ 425 h 425"/>
                <a:gd name="T6" fmla="*/ 167 w 335"/>
                <a:gd name="T7" fmla="*/ 425 h 425"/>
                <a:gd name="T8" fmla="*/ 335 w 335"/>
                <a:gd name="T9" fmla="*/ 425 h 425"/>
                <a:gd name="T10" fmla="*/ 335 w 335"/>
                <a:gd name="T11" fmla="*/ 204 h 425"/>
                <a:gd name="T12" fmla="*/ 167 w 335"/>
                <a:gd name="T13" fmla="*/ 0 h 425"/>
                <a:gd name="T14" fmla="*/ 167 w 335"/>
                <a:gd name="T15" fmla="*/ 0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5" h="425">
                  <a:moveTo>
                    <a:pt x="167" y="0"/>
                  </a:moveTo>
                  <a:lnTo>
                    <a:pt x="0" y="204"/>
                  </a:lnTo>
                  <a:lnTo>
                    <a:pt x="0" y="425"/>
                  </a:lnTo>
                  <a:lnTo>
                    <a:pt x="167" y="425"/>
                  </a:lnTo>
                  <a:lnTo>
                    <a:pt x="335" y="425"/>
                  </a:lnTo>
                  <a:lnTo>
                    <a:pt x="335" y="20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38" name="Freeform 1188"/>
            <p:cNvSpPr>
              <a:spLocks/>
            </p:cNvSpPr>
            <p:nvPr/>
          </p:nvSpPr>
          <p:spPr bwMode="auto">
            <a:xfrm>
              <a:off x="336" y="1110"/>
              <a:ext cx="173" cy="210"/>
            </a:xfrm>
            <a:custGeom>
              <a:avLst/>
              <a:gdLst>
                <a:gd name="T0" fmla="*/ 167 w 173"/>
                <a:gd name="T1" fmla="*/ 0 h 210"/>
                <a:gd name="T2" fmla="*/ 0 w 173"/>
                <a:gd name="T3" fmla="*/ 204 h 210"/>
                <a:gd name="T4" fmla="*/ 6 w 173"/>
                <a:gd name="T5" fmla="*/ 210 h 210"/>
                <a:gd name="T6" fmla="*/ 173 w 173"/>
                <a:gd name="T7" fmla="*/ 6 h 210"/>
                <a:gd name="T8" fmla="*/ 167 w 173"/>
                <a:gd name="T9" fmla="*/ 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" h="210">
                  <a:moveTo>
                    <a:pt x="167" y="0"/>
                  </a:moveTo>
                  <a:lnTo>
                    <a:pt x="0" y="204"/>
                  </a:lnTo>
                  <a:lnTo>
                    <a:pt x="6" y="210"/>
                  </a:lnTo>
                  <a:lnTo>
                    <a:pt x="173" y="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39" name="Freeform 1189"/>
            <p:cNvSpPr>
              <a:spLocks noEditPoints="1"/>
            </p:cNvSpPr>
            <p:nvPr/>
          </p:nvSpPr>
          <p:spPr bwMode="auto">
            <a:xfrm>
              <a:off x="336" y="1314"/>
              <a:ext cx="6" cy="221"/>
            </a:xfrm>
            <a:custGeom>
              <a:avLst/>
              <a:gdLst>
                <a:gd name="T0" fmla="*/ 0 w 6"/>
                <a:gd name="T1" fmla="*/ 0 h 221"/>
                <a:gd name="T2" fmla="*/ 0 w 6"/>
                <a:gd name="T3" fmla="*/ 221 h 221"/>
                <a:gd name="T4" fmla="*/ 6 w 6"/>
                <a:gd name="T5" fmla="*/ 221 h 221"/>
                <a:gd name="T6" fmla="*/ 6 w 6"/>
                <a:gd name="T7" fmla="*/ 0 h 221"/>
                <a:gd name="T8" fmla="*/ 0 w 6"/>
                <a:gd name="T9" fmla="*/ 0 h 221"/>
                <a:gd name="T10" fmla="*/ 0 w 6"/>
                <a:gd name="T11" fmla="*/ 0 h 221"/>
                <a:gd name="T12" fmla="*/ 0 w 6"/>
                <a:gd name="T13" fmla="*/ 0 h 221"/>
                <a:gd name="T14" fmla="*/ 0 w 6"/>
                <a:gd name="T15" fmla="*/ 0 h 221"/>
                <a:gd name="T16" fmla="*/ 0 w 6"/>
                <a:gd name="T17" fmla="*/ 0 h 221"/>
                <a:gd name="T18" fmla="*/ 0 w 6"/>
                <a:gd name="T19" fmla="*/ 0 h 2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221">
                  <a:moveTo>
                    <a:pt x="0" y="0"/>
                  </a:moveTo>
                  <a:lnTo>
                    <a:pt x="0" y="221"/>
                  </a:lnTo>
                  <a:lnTo>
                    <a:pt x="6" y="221"/>
                  </a:lnTo>
                  <a:lnTo>
                    <a:pt x="6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0" name="Freeform 1190"/>
            <p:cNvSpPr>
              <a:spLocks noEditPoints="1"/>
            </p:cNvSpPr>
            <p:nvPr/>
          </p:nvSpPr>
          <p:spPr bwMode="auto">
            <a:xfrm>
              <a:off x="336" y="1529"/>
              <a:ext cx="167" cy="6"/>
            </a:xfrm>
            <a:custGeom>
              <a:avLst/>
              <a:gdLst>
                <a:gd name="T0" fmla="*/ 0 w 167"/>
                <a:gd name="T1" fmla="*/ 6 h 6"/>
                <a:gd name="T2" fmla="*/ 167 w 167"/>
                <a:gd name="T3" fmla="*/ 6 h 6"/>
                <a:gd name="T4" fmla="*/ 167 w 167"/>
                <a:gd name="T5" fmla="*/ 0 h 6"/>
                <a:gd name="T6" fmla="*/ 0 w 167"/>
                <a:gd name="T7" fmla="*/ 0 h 6"/>
                <a:gd name="T8" fmla="*/ 0 w 167"/>
                <a:gd name="T9" fmla="*/ 6 h 6"/>
                <a:gd name="T10" fmla="*/ 0 w 167"/>
                <a:gd name="T11" fmla="*/ 6 h 6"/>
                <a:gd name="T12" fmla="*/ 0 w 167"/>
                <a:gd name="T13" fmla="*/ 6 h 6"/>
                <a:gd name="T14" fmla="*/ 0 w 167"/>
                <a:gd name="T15" fmla="*/ 6 h 6"/>
                <a:gd name="T16" fmla="*/ 0 w 167"/>
                <a:gd name="T17" fmla="*/ 6 h 6"/>
                <a:gd name="T18" fmla="*/ 0 w 167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7" h="6">
                  <a:moveTo>
                    <a:pt x="0" y="6"/>
                  </a:moveTo>
                  <a:lnTo>
                    <a:pt x="167" y="6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1" name="Freeform 1191"/>
            <p:cNvSpPr>
              <a:spLocks noEditPoints="1"/>
            </p:cNvSpPr>
            <p:nvPr/>
          </p:nvSpPr>
          <p:spPr bwMode="auto">
            <a:xfrm>
              <a:off x="503" y="1529"/>
              <a:ext cx="168" cy="6"/>
            </a:xfrm>
            <a:custGeom>
              <a:avLst/>
              <a:gdLst>
                <a:gd name="T0" fmla="*/ 0 w 168"/>
                <a:gd name="T1" fmla="*/ 6 h 6"/>
                <a:gd name="T2" fmla="*/ 168 w 168"/>
                <a:gd name="T3" fmla="*/ 6 h 6"/>
                <a:gd name="T4" fmla="*/ 168 w 168"/>
                <a:gd name="T5" fmla="*/ 0 h 6"/>
                <a:gd name="T6" fmla="*/ 0 w 168"/>
                <a:gd name="T7" fmla="*/ 0 h 6"/>
                <a:gd name="T8" fmla="*/ 0 w 168"/>
                <a:gd name="T9" fmla="*/ 6 h 6"/>
                <a:gd name="T10" fmla="*/ 0 w 168"/>
                <a:gd name="T11" fmla="*/ 0 h 6"/>
                <a:gd name="T12" fmla="*/ 0 w 168"/>
                <a:gd name="T13" fmla="*/ 0 h 6"/>
                <a:gd name="T14" fmla="*/ 0 w 168"/>
                <a:gd name="T15" fmla="*/ 6 h 6"/>
                <a:gd name="T16" fmla="*/ 0 w 168"/>
                <a:gd name="T17" fmla="*/ 0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8" h="6">
                  <a:moveTo>
                    <a:pt x="0" y="6"/>
                  </a:moveTo>
                  <a:lnTo>
                    <a:pt x="168" y="6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2" name="Freeform 1192"/>
            <p:cNvSpPr>
              <a:spLocks noEditPoints="1"/>
            </p:cNvSpPr>
            <p:nvPr/>
          </p:nvSpPr>
          <p:spPr bwMode="auto">
            <a:xfrm>
              <a:off x="671" y="1314"/>
              <a:ext cx="6" cy="221"/>
            </a:xfrm>
            <a:custGeom>
              <a:avLst/>
              <a:gdLst>
                <a:gd name="T0" fmla="*/ 6 w 6"/>
                <a:gd name="T1" fmla="*/ 221 h 221"/>
                <a:gd name="T2" fmla="*/ 6 w 6"/>
                <a:gd name="T3" fmla="*/ 0 h 221"/>
                <a:gd name="T4" fmla="*/ 0 w 6"/>
                <a:gd name="T5" fmla="*/ 0 h 221"/>
                <a:gd name="T6" fmla="*/ 0 w 6"/>
                <a:gd name="T7" fmla="*/ 221 h 221"/>
                <a:gd name="T8" fmla="*/ 6 w 6"/>
                <a:gd name="T9" fmla="*/ 221 h 221"/>
                <a:gd name="T10" fmla="*/ 0 w 6"/>
                <a:gd name="T11" fmla="*/ 221 h 221"/>
                <a:gd name="T12" fmla="*/ 6 w 6"/>
                <a:gd name="T13" fmla="*/ 221 h 221"/>
                <a:gd name="T14" fmla="*/ 6 w 6"/>
                <a:gd name="T15" fmla="*/ 221 h 221"/>
                <a:gd name="T16" fmla="*/ 0 w 6"/>
                <a:gd name="T17" fmla="*/ 221 h 221"/>
                <a:gd name="T18" fmla="*/ 0 w 6"/>
                <a:gd name="T19" fmla="*/ 221 h 2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221">
                  <a:moveTo>
                    <a:pt x="6" y="221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221"/>
                  </a:lnTo>
                  <a:lnTo>
                    <a:pt x="6" y="221"/>
                  </a:lnTo>
                  <a:close/>
                  <a:moveTo>
                    <a:pt x="0" y="221"/>
                  </a:moveTo>
                  <a:lnTo>
                    <a:pt x="6" y="221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3" name="Freeform 1193"/>
            <p:cNvSpPr>
              <a:spLocks noEditPoints="1"/>
            </p:cNvSpPr>
            <p:nvPr/>
          </p:nvSpPr>
          <p:spPr bwMode="auto">
            <a:xfrm>
              <a:off x="503" y="1110"/>
              <a:ext cx="174" cy="210"/>
            </a:xfrm>
            <a:custGeom>
              <a:avLst/>
              <a:gdLst>
                <a:gd name="T0" fmla="*/ 174 w 174"/>
                <a:gd name="T1" fmla="*/ 204 h 210"/>
                <a:gd name="T2" fmla="*/ 6 w 174"/>
                <a:gd name="T3" fmla="*/ 0 h 210"/>
                <a:gd name="T4" fmla="*/ 0 w 174"/>
                <a:gd name="T5" fmla="*/ 6 h 210"/>
                <a:gd name="T6" fmla="*/ 168 w 174"/>
                <a:gd name="T7" fmla="*/ 210 h 210"/>
                <a:gd name="T8" fmla="*/ 174 w 174"/>
                <a:gd name="T9" fmla="*/ 204 h 210"/>
                <a:gd name="T10" fmla="*/ 174 w 174"/>
                <a:gd name="T11" fmla="*/ 204 h 210"/>
                <a:gd name="T12" fmla="*/ 174 w 174"/>
                <a:gd name="T13" fmla="*/ 204 h 210"/>
                <a:gd name="T14" fmla="*/ 174 w 174"/>
                <a:gd name="T15" fmla="*/ 204 h 210"/>
                <a:gd name="T16" fmla="*/ 168 w 174"/>
                <a:gd name="T17" fmla="*/ 204 h 210"/>
                <a:gd name="T18" fmla="*/ 174 w 174"/>
                <a:gd name="T19" fmla="*/ 204 h 2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210">
                  <a:moveTo>
                    <a:pt x="174" y="204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168" y="210"/>
                  </a:lnTo>
                  <a:lnTo>
                    <a:pt x="174" y="204"/>
                  </a:lnTo>
                  <a:close/>
                  <a:moveTo>
                    <a:pt x="174" y="204"/>
                  </a:moveTo>
                  <a:lnTo>
                    <a:pt x="174" y="204"/>
                  </a:lnTo>
                  <a:lnTo>
                    <a:pt x="168" y="204"/>
                  </a:lnTo>
                  <a:lnTo>
                    <a:pt x="174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4" name="Freeform 1194"/>
            <p:cNvSpPr>
              <a:spLocks/>
            </p:cNvSpPr>
            <p:nvPr/>
          </p:nvSpPr>
          <p:spPr bwMode="auto">
            <a:xfrm>
              <a:off x="503" y="1104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0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5" name="Freeform 1195"/>
            <p:cNvSpPr>
              <a:spLocks/>
            </p:cNvSpPr>
            <p:nvPr/>
          </p:nvSpPr>
          <p:spPr bwMode="auto">
            <a:xfrm>
              <a:off x="575" y="1404"/>
              <a:ext cx="42" cy="47"/>
            </a:xfrm>
            <a:custGeom>
              <a:avLst/>
              <a:gdLst>
                <a:gd name="T0" fmla="*/ 42 w 42"/>
                <a:gd name="T1" fmla="*/ 47 h 47"/>
                <a:gd name="T2" fmla="*/ 42 w 42"/>
                <a:gd name="T3" fmla="*/ 0 h 47"/>
                <a:gd name="T4" fmla="*/ 0 w 42"/>
                <a:gd name="T5" fmla="*/ 0 h 47"/>
                <a:gd name="T6" fmla="*/ 0 w 42"/>
                <a:gd name="T7" fmla="*/ 47 h 47"/>
                <a:gd name="T8" fmla="*/ 42 w 42"/>
                <a:gd name="T9" fmla="*/ 47 h 47"/>
                <a:gd name="T10" fmla="*/ 42 w 42"/>
                <a:gd name="T11" fmla="*/ 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47">
                  <a:moveTo>
                    <a:pt x="42" y="47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6" name="Rectangle 1196"/>
            <p:cNvSpPr>
              <a:spLocks noChangeArrowheads="1"/>
            </p:cNvSpPr>
            <p:nvPr/>
          </p:nvSpPr>
          <p:spPr bwMode="auto">
            <a:xfrm>
              <a:off x="617" y="1404"/>
              <a:ext cx="6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47" name="Freeform 1197"/>
            <p:cNvSpPr>
              <a:spLocks noEditPoints="1"/>
            </p:cNvSpPr>
            <p:nvPr/>
          </p:nvSpPr>
          <p:spPr bwMode="auto">
            <a:xfrm>
              <a:off x="575" y="1398"/>
              <a:ext cx="48" cy="6"/>
            </a:xfrm>
            <a:custGeom>
              <a:avLst/>
              <a:gdLst>
                <a:gd name="T0" fmla="*/ 42 w 48"/>
                <a:gd name="T1" fmla="*/ 0 h 6"/>
                <a:gd name="T2" fmla="*/ 0 w 48"/>
                <a:gd name="T3" fmla="*/ 0 h 6"/>
                <a:gd name="T4" fmla="*/ 0 w 48"/>
                <a:gd name="T5" fmla="*/ 6 h 6"/>
                <a:gd name="T6" fmla="*/ 42 w 48"/>
                <a:gd name="T7" fmla="*/ 6 h 6"/>
                <a:gd name="T8" fmla="*/ 42 w 48"/>
                <a:gd name="T9" fmla="*/ 0 h 6"/>
                <a:gd name="T10" fmla="*/ 48 w 48"/>
                <a:gd name="T11" fmla="*/ 6 h 6"/>
                <a:gd name="T12" fmla="*/ 48 w 48"/>
                <a:gd name="T13" fmla="*/ 0 h 6"/>
                <a:gd name="T14" fmla="*/ 42 w 48"/>
                <a:gd name="T15" fmla="*/ 0 h 6"/>
                <a:gd name="T16" fmla="*/ 42 w 48"/>
                <a:gd name="T17" fmla="*/ 6 h 6"/>
                <a:gd name="T18" fmla="*/ 48 w 4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6">
                  <a:moveTo>
                    <a:pt x="42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2" y="6"/>
                  </a:lnTo>
                  <a:lnTo>
                    <a:pt x="42" y="0"/>
                  </a:lnTo>
                  <a:close/>
                  <a:moveTo>
                    <a:pt x="48" y="6"/>
                  </a:moveTo>
                  <a:lnTo>
                    <a:pt x="48" y="0"/>
                  </a:lnTo>
                  <a:lnTo>
                    <a:pt x="42" y="0"/>
                  </a:lnTo>
                  <a:lnTo>
                    <a:pt x="42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8" name="Freeform 1198"/>
            <p:cNvSpPr>
              <a:spLocks noEditPoints="1"/>
            </p:cNvSpPr>
            <p:nvPr/>
          </p:nvSpPr>
          <p:spPr bwMode="auto">
            <a:xfrm>
              <a:off x="569" y="1398"/>
              <a:ext cx="6" cy="53"/>
            </a:xfrm>
            <a:custGeom>
              <a:avLst/>
              <a:gdLst>
                <a:gd name="T0" fmla="*/ 0 w 6"/>
                <a:gd name="T1" fmla="*/ 6 h 53"/>
                <a:gd name="T2" fmla="*/ 0 w 6"/>
                <a:gd name="T3" fmla="*/ 53 h 53"/>
                <a:gd name="T4" fmla="*/ 6 w 6"/>
                <a:gd name="T5" fmla="*/ 53 h 53"/>
                <a:gd name="T6" fmla="*/ 6 w 6"/>
                <a:gd name="T7" fmla="*/ 6 h 53"/>
                <a:gd name="T8" fmla="*/ 0 w 6"/>
                <a:gd name="T9" fmla="*/ 6 h 53"/>
                <a:gd name="T10" fmla="*/ 6 w 6"/>
                <a:gd name="T11" fmla="*/ 0 h 53"/>
                <a:gd name="T12" fmla="*/ 0 w 6"/>
                <a:gd name="T13" fmla="*/ 0 h 53"/>
                <a:gd name="T14" fmla="*/ 0 w 6"/>
                <a:gd name="T15" fmla="*/ 6 h 53"/>
                <a:gd name="T16" fmla="*/ 6 w 6"/>
                <a:gd name="T17" fmla="*/ 6 h 53"/>
                <a:gd name="T18" fmla="*/ 6 w 6"/>
                <a:gd name="T19" fmla="*/ 0 h 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53">
                  <a:moveTo>
                    <a:pt x="0" y="6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49" name="Freeform 1199"/>
            <p:cNvSpPr>
              <a:spLocks noEditPoints="1"/>
            </p:cNvSpPr>
            <p:nvPr/>
          </p:nvSpPr>
          <p:spPr bwMode="auto">
            <a:xfrm>
              <a:off x="569" y="1446"/>
              <a:ext cx="48" cy="5"/>
            </a:xfrm>
            <a:custGeom>
              <a:avLst/>
              <a:gdLst>
                <a:gd name="T0" fmla="*/ 6 w 48"/>
                <a:gd name="T1" fmla="*/ 5 h 5"/>
                <a:gd name="T2" fmla="*/ 48 w 48"/>
                <a:gd name="T3" fmla="*/ 5 h 5"/>
                <a:gd name="T4" fmla="*/ 48 w 48"/>
                <a:gd name="T5" fmla="*/ 0 h 5"/>
                <a:gd name="T6" fmla="*/ 6 w 48"/>
                <a:gd name="T7" fmla="*/ 0 h 5"/>
                <a:gd name="T8" fmla="*/ 6 w 48"/>
                <a:gd name="T9" fmla="*/ 5 h 5"/>
                <a:gd name="T10" fmla="*/ 0 w 48"/>
                <a:gd name="T11" fmla="*/ 5 h 5"/>
                <a:gd name="T12" fmla="*/ 0 w 48"/>
                <a:gd name="T13" fmla="*/ 5 h 5"/>
                <a:gd name="T14" fmla="*/ 6 w 48"/>
                <a:gd name="T15" fmla="*/ 5 h 5"/>
                <a:gd name="T16" fmla="*/ 6 w 48"/>
                <a:gd name="T17" fmla="*/ 5 h 5"/>
                <a:gd name="T18" fmla="*/ 0 w 4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5">
                  <a:moveTo>
                    <a:pt x="6" y="5"/>
                  </a:moveTo>
                  <a:lnTo>
                    <a:pt x="48" y="5"/>
                  </a:lnTo>
                  <a:lnTo>
                    <a:pt x="48" y="0"/>
                  </a:lnTo>
                  <a:lnTo>
                    <a:pt x="6" y="0"/>
                  </a:lnTo>
                  <a:lnTo>
                    <a:pt x="6" y="5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0" name="Rectangle 1200"/>
            <p:cNvSpPr>
              <a:spLocks noChangeArrowheads="1"/>
            </p:cNvSpPr>
            <p:nvPr/>
          </p:nvSpPr>
          <p:spPr bwMode="auto">
            <a:xfrm>
              <a:off x="617" y="1451"/>
              <a:ext cx="6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51" name="Freeform 1201"/>
            <p:cNvSpPr>
              <a:spLocks/>
            </p:cNvSpPr>
            <p:nvPr/>
          </p:nvSpPr>
          <p:spPr bwMode="auto">
            <a:xfrm>
              <a:off x="396" y="1404"/>
              <a:ext cx="66" cy="113"/>
            </a:xfrm>
            <a:custGeom>
              <a:avLst/>
              <a:gdLst>
                <a:gd name="T0" fmla="*/ 66 w 66"/>
                <a:gd name="T1" fmla="*/ 113 h 113"/>
                <a:gd name="T2" fmla="*/ 66 w 66"/>
                <a:gd name="T3" fmla="*/ 0 h 113"/>
                <a:gd name="T4" fmla="*/ 0 w 66"/>
                <a:gd name="T5" fmla="*/ 0 h 113"/>
                <a:gd name="T6" fmla="*/ 0 w 66"/>
                <a:gd name="T7" fmla="*/ 113 h 113"/>
                <a:gd name="T8" fmla="*/ 66 w 66"/>
                <a:gd name="T9" fmla="*/ 113 h 113"/>
                <a:gd name="T10" fmla="*/ 66 w 66"/>
                <a:gd name="T11" fmla="*/ 113 h 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113">
                  <a:moveTo>
                    <a:pt x="66" y="113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66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2" name="Rectangle 1202"/>
            <p:cNvSpPr>
              <a:spLocks noChangeArrowheads="1"/>
            </p:cNvSpPr>
            <p:nvPr/>
          </p:nvSpPr>
          <p:spPr bwMode="auto">
            <a:xfrm>
              <a:off x="456" y="1404"/>
              <a:ext cx="6" cy="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53" name="Freeform 1203"/>
            <p:cNvSpPr>
              <a:spLocks noEditPoints="1"/>
            </p:cNvSpPr>
            <p:nvPr/>
          </p:nvSpPr>
          <p:spPr bwMode="auto">
            <a:xfrm>
              <a:off x="396" y="1398"/>
              <a:ext cx="66" cy="6"/>
            </a:xfrm>
            <a:custGeom>
              <a:avLst/>
              <a:gdLst>
                <a:gd name="T0" fmla="*/ 66 w 66"/>
                <a:gd name="T1" fmla="*/ 0 h 6"/>
                <a:gd name="T2" fmla="*/ 0 w 66"/>
                <a:gd name="T3" fmla="*/ 0 h 6"/>
                <a:gd name="T4" fmla="*/ 0 w 66"/>
                <a:gd name="T5" fmla="*/ 6 h 6"/>
                <a:gd name="T6" fmla="*/ 66 w 66"/>
                <a:gd name="T7" fmla="*/ 6 h 6"/>
                <a:gd name="T8" fmla="*/ 66 w 66"/>
                <a:gd name="T9" fmla="*/ 0 h 6"/>
                <a:gd name="T10" fmla="*/ 66 w 66"/>
                <a:gd name="T11" fmla="*/ 6 h 6"/>
                <a:gd name="T12" fmla="*/ 66 w 66"/>
                <a:gd name="T13" fmla="*/ 0 h 6"/>
                <a:gd name="T14" fmla="*/ 66 w 66"/>
                <a:gd name="T15" fmla="*/ 0 h 6"/>
                <a:gd name="T16" fmla="*/ 66 w 66"/>
                <a:gd name="T17" fmla="*/ 6 h 6"/>
                <a:gd name="T18" fmla="*/ 66 w 6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6">
                  <a:moveTo>
                    <a:pt x="6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6" y="6"/>
                  </a:lnTo>
                  <a:lnTo>
                    <a:pt x="66" y="0"/>
                  </a:lnTo>
                  <a:close/>
                  <a:moveTo>
                    <a:pt x="66" y="6"/>
                  </a:moveTo>
                  <a:lnTo>
                    <a:pt x="66" y="0"/>
                  </a:lnTo>
                  <a:lnTo>
                    <a:pt x="6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4" name="Freeform 1204"/>
            <p:cNvSpPr>
              <a:spLocks noEditPoints="1"/>
            </p:cNvSpPr>
            <p:nvPr/>
          </p:nvSpPr>
          <p:spPr bwMode="auto">
            <a:xfrm>
              <a:off x="390" y="1398"/>
              <a:ext cx="6" cy="119"/>
            </a:xfrm>
            <a:custGeom>
              <a:avLst/>
              <a:gdLst>
                <a:gd name="T0" fmla="*/ 0 w 6"/>
                <a:gd name="T1" fmla="*/ 6 h 119"/>
                <a:gd name="T2" fmla="*/ 0 w 6"/>
                <a:gd name="T3" fmla="*/ 119 h 119"/>
                <a:gd name="T4" fmla="*/ 6 w 6"/>
                <a:gd name="T5" fmla="*/ 119 h 119"/>
                <a:gd name="T6" fmla="*/ 6 w 6"/>
                <a:gd name="T7" fmla="*/ 6 h 119"/>
                <a:gd name="T8" fmla="*/ 0 w 6"/>
                <a:gd name="T9" fmla="*/ 6 h 119"/>
                <a:gd name="T10" fmla="*/ 6 w 6"/>
                <a:gd name="T11" fmla="*/ 0 h 119"/>
                <a:gd name="T12" fmla="*/ 0 w 6"/>
                <a:gd name="T13" fmla="*/ 0 h 119"/>
                <a:gd name="T14" fmla="*/ 0 w 6"/>
                <a:gd name="T15" fmla="*/ 6 h 119"/>
                <a:gd name="T16" fmla="*/ 6 w 6"/>
                <a:gd name="T17" fmla="*/ 6 h 119"/>
                <a:gd name="T18" fmla="*/ 6 w 6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119">
                  <a:moveTo>
                    <a:pt x="0" y="6"/>
                  </a:moveTo>
                  <a:lnTo>
                    <a:pt x="0" y="119"/>
                  </a:lnTo>
                  <a:lnTo>
                    <a:pt x="6" y="119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5" name="Freeform 1205"/>
            <p:cNvSpPr>
              <a:spLocks noEditPoints="1"/>
            </p:cNvSpPr>
            <p:nvPr/>
          </p:nvSpPr>
          <p:spPr bwMode="auto">
            <a:xfrm>
              <a:off x="390" y="1517"/>
              <a:ext cx="72" cy="6"/>
            </a:xfrm>
            <a:custGeom>
              <a:avLst/>
              <a:gdLst>
                <a:gd name="T0" fmla="*/ 6 w 72"/>
                <a:gd name="T1" fmla="*/ 6 h 6"/>
                <a:gd name="T2" fmla="*/ 72 w 72"/>
                <a:gd name="T3" fmla="*/ 6 h 6"/>
                <a:gd name="T4" fmla="*/ 72 w 72"/>
                <a:gd name="T5" fmla="*/ 0 h 6"/>
                <a:gd name="T6" fmla="*/ 6 w 72"/>
                <a:gd name="T7" fmla="*/ 0 h 6"/>
                <a:gd name="T8" fmla="*/ 6 w 72"/>
                <a:gd name="T9" fmla="*/ 6 h 6"/>
                <a:gd name="T10" fmla="*/ 0 w 72"/>
                <a:gd name="T11" fmla="*/ 0 h 6"/>
                <a:gd name="T12" fmla="*/ 0 w 72"/>
                <a:gd name="T13" fmla="*/ 6 h 6"/>
                <a:gd name="T14" fmla="*/ 6 w 72"/>
                <a:gd name="T15" fmla="*/ 6 h 6"/>
                <a:gd name="T16" fmla="*/ 6 w 72"/>
                <a:gd name="T17" fmla="*/ 0 h 6"/>
                <a:gd name="T18" fmla="*/ 0 w 72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6">
                  <a:moveTo>
                    <a:pt x="6" y="6"/>
                  </a:moveTo>
                  <a:lnTo>
                    <a:pt x="72" y="6"/>
                  </a:lnTo>
                  <a:lnTo>
                    <a:pt x="72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6" name="Freeform 1206"/>
            <p:cNvSpPr>
              <a:spLocks/>
            </p:cNvSpPr>
            <p:nvPr/>
          </p:nvSpPr>
          <p:spPr bwMode="auto">
            <a:xfrm>
              <a:off x="707" y="1356"/>
              <a:ext cx="597" cy="179"/>
            </a:xfrm>
            <a:custGeom>
              <a:avLst/>
              <a:gdLst>
                <a:gd name="T0" fmla="*/ 597 w 597"/>
                <a:gd name="T1" fmla="*/ 179 h 179"/>
                <a:gd name="T2" fmla="*/ 597 w 597"/>
                <a:gd name="T3" fmla="*/ 0 h 179"/>
                <a:gd name="T4" fmla="*/ 0 w 597"/>
                <a:gd name="T5" fmla="*/ 0 h 179"/>
                <a:gd name="T6" fmla="*/ 0 w 597"/>
                <a:gd name="T7" fmla="*/ 179 h 179"/>
                <a:gd name="T8" fmla="*/ 597 w 597"/>
                <a:gd name="T9" fmla="*/ 179 h 179"/>
                <a:gd name="T10" fmla="*/ 597 w 597"/>
                <a:gd name="T11" fmla="*/ 179 h 1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7" h="179">
                  <a:moveTo>
                    <a:pt x="597" y="179"/>
                  </a:moveTo>
                  <a:lnTo>
                    <a:pt x="597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597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7" name="Rectangle 1207"/>
            <p:cNvSpPr>
              <a:spLocks noChangeArrowheads="1"/>
            </p:cNvSpPr>
            <p:nvPr/>
          </p:nvSpPr>
          <p:spPr bwMode="auto">
            <a:xfrm>
              <a:off x="1299" y="1356"/>
              <a:ext cx="5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58" name="Freeform 1208"/>
            <p:cNvSpPr>
              <a:spLocks noEditPoints="1"/>
            </p:cNvSpPr>
            <p:nvPr/>
          </p:nvSpPr>
          <p:spPr bwMode="auto">
            <a:xfrm>
              <a:off x="707" y="1356"/>
              <a:ext cx="597" cy="6"/>
            </a:xfrm>
            <a:custGeom>
              <a:avLst/>
              <a:gdLst>
                <a:gd name="T0" fmla="*/ 597 w 597"/>
                <a:gd name="T1" fmla="*/ 0 h 6"/>
                <a:gd name="T2" fmla="*/ 0 w 597"/>
                <a:gd name="T3" fmla="*/ 0 h 6"/>
                <a:gd name="T4" fmla="*/ 0 w 597"/>
                <a:gd name="T5" fmla="*/ 6 h 6"/>
                <a:gd name="T6" fmla="*/ 597 w 597"/>
                <a:gd name="T7" fmla="*/ 6 h 6"/>
                <a:gd name="T8" fmla="*/ 597 w 597"/>
                <a:gd name="T9" fmla="*/ 0 h 6"/>
                <a:gd name="T10" fmla="*/ 597 w 597"/>
                <a:gd name="T11" fmla="*/ 0 h 6"/>
                <a:gd name="T12" fmla="*/ 597 w 597"/>
                <a:gd name="T13" fmla="*/ 0 h 6"/>
                <a:gd name="T14" fmla="*/ 597 w 597"/>
                <a:gd name="T15" fmla="*/ 0 h 6"/>
                <a:gd name="T16" fmla="*/ 597 w 597"/>
                <a:gd name="T17" fmla="*/ 0 h 6"/>
                <a:gd name="T18" fmla="*/ 597 w 597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97" h="6">
                  <a:moveTo>
                    <a:pt x="59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97" y="6"/>
                  </a:lnTo>
                  <a:lnTo>
                    <a:pt x="597" y="0"/>
                  </a:lnTo>
                  <a:close/>
                  <a:moveTo>
                    <a:pt x="597" y="0"/>
                  </a:moveTo>
                  <a:lnTo>
                    <a:pt x="5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59" name="Freeform 1209"/>
            <p:cNvSpPr>
              <a:spLocks noEditPoints="1"/>
            </p:cNvSpPr>
            <p:nvPr/>
          </p:nvSpPr>
          <p:spPr bwMode="auto">
            <a:xfrm>
              <a:off x="701" y="1356"/>
              <a:ext cx="6" cy="179"/>
            </a:xfrm>
            <a:custGeom>
              <a:avLst/>
              <a:gdLst>
                <a:gd name="T0" fmla="*/ 0 w 6"/>
                <a:gd name="T1" fmla="*/ 0 h 179"/>
                <a:gd name="T2" fmla="*/ 0 w 6"/>
                <a:gd name="T3" fmla="*/ 179 h 179"/>
                <a:gd name="T4" fmla="*/ 6 w 6"/>
                <a:gd name="T5" fmla="*/ 179 h 179"/>
                <a:gd name="T6" fmla="*/ 6 w 6"/>
                <a:gd name="T7" fmla="*/ 0 h 179"/>
                <a:gd name="T8" fmla="*/ 0 w 6"/>
                <a:gd name="T9" fmla="*/ 0 h 179"/>
                <a:gd name="T10" fmla="*/ 6 w 6"/>
                <a:gd name="T11" fmla="*/ 0 h 179"/>
                <a:gd name="T12" fmla="*/ 0 w 6"/>
                <a:gd name="T13" fmla="*/ 0 h 179"/>
                <a:gd name="T14" fmla="*/ 0 w 6"/>
                <a:gd name="T15" fmla="*/ 0 h 179"/>
                <a:gd name="T16" fmla="*/ 6 w 6"/>
                <a:gd name="T17" fmla="*/ 0 h 179"/>
                <a:gd name="T18" fmla="*/ 6 w 6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179">
                  <a:moveTo>
                    <a:pt x="0" y="0"/>
                  </a:moveTo>
                  <a:lnTo>
                    <a:pt x="0" y="179"/>
                  </a:lnTo>
                  <a:lnTo>
                    <a:pt x="6" y="179"/>
                  </a:lnTo>
                  <a:lnTo>
                    <a:pt x="6" y="0"/>
                  </a:lnTo>
                  <a:lnTo>
                    <a:pt x="0" y="0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0" name="Freeform 1210"/>
            <p:cNvSpPr>
              <a:spLocks noEditPoints="1"/>
            </p:cNvSpPr>
            <p:nvPr/>
          </p:nvSpPr>
          <p:spPr bwMode="auto">
            <a:xfrm>
              <a:off x="701" y="1529"/>
              <a:ext cx="603" cy="6"/>
            </a:xfrm>
            <a:custGeom>
              <a:avLst/>
              <a:gdLst>
                <a:gd name="T0" fmla="*/ 6 w 603"/>
                <a:gd name="T1" fmla="*/ 6 h 6"/>
                <a:gd name="T2" fmla="*/ 603 w 603"/>
                <a:gd name="T3" fmla="*/ 6 h 6"/>
                <a:gd name="T4" fmla="*/ 603 w 603"/>
                <a:gd name="T5" fmla="*/ 0 h 6"/>
                <a:gd name="T6" fmla="*/ 6 w 603"/>
                <a:gd name="T7" fmla="*/ 0 h 6"/>
                <a:gd name="T8" fmla="*/ 6 w 603"/>
                <a:gd name="T9" fmla="*/ 6 h 6"/>
                <a:gd name="T10" fmla="*/ 0 w 603"/>
                <a:gd name="T11" fmla="*/ 6 h 6"/>
                <a:gd name="T12" fmla="*/ 0 w 603"/>
                <a:gd name="T13" fmla="*/ 6 h 6"/>
                <a:gd name="T14" fmla="*/ 6 w 603"/>
                <a:gd name="T15" fmla="*/ 6 h 6"/>
                <a:gd name="T16" fmla="*/ 6 w 603"/>
                <a:gd name="T17" fmla="*/ 6 h 6"/>
                <a:gd name="T18" fmla="*/ 0 w 603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3" h="6">
                  <a:moveTo>
                    <a:pt x="6" y="6"/>
                  </a:moveTo>
                  <a:lnTo>
                    <a:pt x="603" y="6"/>
                  </a:lnTo>
                  <a:lnTo>
                    <a:pt x="603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1" name="Freeform 1211"/>
            <p:cNvSpPr>
              <a:spLocks/>
            </p:cNvSpPr>
            <p:nvPr/>
          </p:nvSpPr>
          <p:spPr bwMode="auto">
            <a:xfrm>
              <a:off x="1065" y="1056"/>
              <a:ext cx="239" cy="479"/>
            </a:xfrm>
            <a:custGeom>
              <a:avLst/>
              <a:gdLst>
                <a:gd name="T0" fmla="*/ 239 w 239"/>
                <a:gd name="T1" fmla="*/ 479 h 479"/>
                <a:gd name="T2" fmla="*/ 239 w 239"/>
                <a:gd name="T3" fmla="*/ 0 h 479"/>
                <a:gd name="T4" fmla="*/ 0 w 239"/>
                <a:gd name="T5" fmla="*/ 0 h 479"/>
                <a:gd name="T6" fmla="*/ 0 w 239"/>
                <a:gd name="T7" fmla="*/ 479 h 479"/>
                <a:gd name="T8" fmla="*/ 239 w 239"/>
                <a:gd name="T9" fmla="*/ 479 h 479"/>
                <a:gd name="T10" fmla="*/ 239 w 239"/>
                <a:gd name="T11" fmla="*/ 479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9" h="479">
                  <a:moveTo>
                    <a:pt x="239" y="479"/>
                  </a:moveTo>
                  <a:lnTo>
                    <a:pt x="239" y="0"/>
                  </a:lnTo>
                  <a:lnTo>
                    <a:pt x="0" y="0"/>
                  </a:lnTo>
                  <a:lnTo>
                    <a:pt x="0" y="479"/>
                  </a:lnTo>
                  <a:lnTo>
                    <a:pt x="239" y="4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2" name="Rectangle 1212"/>
            <p:cNvSpPr>
              <a:spLocks noChangeArrowheads="1"/>
            </p:cNvSpPr>
            <p:nvPr/>
          </p:nvSpPr>
          <p:spPr bwMode="auto">
            <a:xfrm>
              <a:off x="1299" y="1056"/>
              <a:ext cx="5" cy="4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63" name="Freeform 1213"/>
            <p:cNvSpPr>
              <a:spLocks noEditPoints="1"/>
            </p:cNvSpPr>
            <p:nvPr/>
          </p:nvSpPr>
          <p:spPr bwMode="auto">
            <a:xfrm>
              <a:off x="1065" y="1056"/>
              <a:ext cx="239" cy="6"/>
            </a:xfrm>
            <a:custGeom>
              <a:avLst/>
              <a:gdLst>
                <a:gd name="T0" fmla="*/ 239 w 239"/>
                <a:gd name="T1" fmla="*/ 0 h 6"/>
                <a:gd name="T2" fmla="*/ 0 w 239"/>
                <a:gd name="T3" fmla="*/ 0 h 6"/>
                <a:gd name="T4" fmla="*/ 0 w 239"/>
                <a:gd name="T5" fmla="*/ 6 h 6"/>
                <a:gd name="T6" fmla="*/ 239 w 239"/>
                <a:gd name="T7" fmla="*/ 6 h 6"/>
                <a:gd name="T8" fmla="*/ 239 w 239"/>
                <a:gd name="T9" fmla="*/ 0 h 6"/>
                <a:gd name="T10" fmla="*/ 239 w 239"/>
                <a:gd name="T11" fmla="*/ 0 h 6"/>
                <a:gd name="T12" fmla="*/ 239 w 239"/>
                <a:gd name="T13" fmla="*/ 0 h 6"/>
                <a:gd name="T14" fmla="*/ 239 w 239"/>
                <a:gd name="T15" fmla="*/ 0 h 6"/>
                <a:gd name="T16" fmla="*/ 239 w 239"/>
                <a:gd name="T17" fmla="*/ 0 h 6"/>
                <a:gd name="T18" fmla="*/ 239 w 239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6">
                  <a:moveTo>
                    <a:pt x="23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39" y="6"/>
                  </a:lnTo>
                  <a:lnTo>
                    <a:pt x="239" y="0"/>
                  </a:lnTo>
                  <a:close/>
                  <a:moveTo>
                    <a:pt x="239" y="0"/>
                  </a:moveTo>
                  <a:lnTo>
                    <a:pt x="2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4" name="Freeform 1214"/>
            <p:cNvSpPr>
              <a:spLocks noEditPoints="1"/>
            </p:cNvSpPr>
            <p:nvPr/>
          </p:nvSpPr>
          <p:spPr bwMode="auto">
            <a:xfrm>
              <a:off x="1059" y="1056"/>
              <a:ext cx="6" cy="479"/>
            </a:xfrm>
            <a:custGeom>
              <a:avLst/>
              <a:gdLst>
                <a:gd name="T0" fmla="*/ 0 w 6"/>
                <a:gd name="T1" fmla="*/ 0 h 479"/>
                <a:gd name="T2" fmla="*/ 0 w 6"/>
                <a:gd name="T3" fmla="*/ 479 h 479"/>
                <a:gd name="T4" fmla="*/ 6 w 6"/>
                <a:gd name="T5" fmla="*/ 479 h 479"/>
                <a:gd name="T6" fmla="*/ 6 w 6"/>
                <a:gd name="T7" fmla="*/ 0 h 479"/>
                <a:gd name="T8" fmla="*/ 0 w 6"/>
                <a:gd name="T9" fmla="*/ 0 h 479"/>
                <a:gd name="T10" fmla="*/ 6 w 6"/>
                <a:gd name="T11" fmla="*/ 0 h 479"/>
                <a:gd name="T12" fmla="*/ 0 w 6"/>
                <a:gd name="T13" fmla="*/ 0 h 479"/>
                <a:gd name="T14" fmla="*/ 0 w 6"/>
                <a:gd name="T15" fmla="*/ 0 h 479"/>
                <a:gd name="T16" fmla="*/ 6 w 6"/>
                <a:gd name="T17" fmla="*/ 0 h 479"/>
                <a:gd name="T18" fmla="*/ 6 w 6"/>
                <a:gd name="T19" fmla="*/ 0 h 4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479">
                  <a:moveTo>
                    <a:pt x="0" y="0"/>
                  </a:moveTo>
                  <a:lnTo>
                    <a:pt x="0" y="479"/>
                  </a:lnTo>
                  <a:lnTo>
                    <a:pt x="6" y="479"/>
                  </a:lnTo>
                  <a:lnTo>
                    <a:pt x="6" y="0"/>
                  </a:lnTo>
                  <a:lnTo>
                    <a:pt x="0" y="0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5" name="Freeform 1215"/>
            <p:cNvSpPr>
              <a:spLocks noEditPoints="1"/>
            </p:cNvSpPr>
            <p:nvPr/>
          </p:nvSpPr>
          <p:spPr bwMode="auto">
            <a:xfrm>
              <a:off x="1059" y="1529"/>
              <a:ext cx="245" cy="6"/>
            </a:xfrm>
            <a:custGeom>
              <a:avLst/>
              <a:gdLst>
                <a:gd name="T0" fmla="*/ 6 w 245"/>
                <a:gd name="T1" fmla="*/ 6 h 6"/>
                <a:gd name="T2" fmla="*/ 245 w 245"/>
                <a:gd name="T3" fmla="*/ 6 h 6"/>
                <a:gd name="T4" fmla="*/ 245 w 245"/>
                <a:gd name="T5" fmla="*/ 0 h 6"/>
                <a:gd name="T6" fmla="*/ 6 w 245"/>
                <a:gd name="T7" fmla="*/ 0 h 6"/>
                <a:gd name="T8" fmla="*/ 6 w 245"/>
                <a:gd name="T9" fmla="*/ 6 h 6"/>
                <a:gd name="T10" fmla="*/ 0 w 245"/>
                <a:gd name="T11" fmla="*/ 6 h 6"/>
                <a:gd name="T12" fmla="*/ 0 w 245"/>
                <a:gd name="T13" fmla="*/ 6 h 6"/>
                <a:gd name="T14" fmla="*/ 6 w 245"/>
                <a:gd name="T15" fmla="*/ 6 h 6"/>
                <a:gd name="T16" fmla="*/ 6 w 245"/>
                <a:gd name="T17" fmla="*/ 6 h 6"/>
                <a:gd name="T18" fmla="*/ 0 w 245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5" h="6">
                  <a:moveTo>
                    <a:pt x="6" y="6"/>
                  </a:moveTo>
                  <a:lnTo>
                    <a:pt x="245" y="6"/>
                  </a:lnTo>
                  <a:lnTo>
                    <a:pt x="245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6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6" name="Freeform 1216"/>
            <p:cNvSpPr>
              <a:spLocks/>
            </p:cNvSpPr>
            <p:nvPr/>
          </p:nvSpPr>
          <p:spPr bwMode="auto">
            <a:xfrm>
              <a:off x="1089" y="1422"/>
              <a:ext cx="54" cy="101"/>
            </a:xfrm>
            <a:custGeom>
              <a:avLst/>
              <a:gdLst>
                <a:gd name="T0" fmla="*/ 54 w 54"/>
                <a:gd name="T1" fmla="*/ 101 h 101"/>
                <a:gd name="T2" fmla="*/ 54 w 54"/>
                <a:gd name="T3" fmla="*/ 0 h 101"/>
                <a:gd name="T4" fmla="*/ 0 w 54"/>
                <a:gd name="T5" fmla="*/ 0 h 101"/>
                <a:gd name="T6" fmla="*/ 0 w 54"/>
                <a:gd name="T7" fmla="*/ 101 h 101"/>
                <a:gd name="T8" fmla="*/ 54 w 54"/>
                <a:gd name="T9" fmla="*/ 101 h 101"/>
                <a:gd name="T10" fmla="*/ 54 w 54"/>
                <a:gd name="T11" fmla="*/ 101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01">
                  <a:moveTo>
                    <a:pt x="54" y="101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7" name="Rectangle 1217"/>
            <p:cNvSpPr>
              <a:spLocks noChangeArrowheads="1"/>
            </p:cNvSpPr>
            <p:nvPr/>
          </p:nvSpPr>
          <p:spPr bwMode="auto">
            <a:xfrm>
              <a:off x="1137" y="1422"/>
              <a:ext cx="6" cy="1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68" name="Freeform 1218"/>
            <p:cNvSpPr>
              <a:spLocks noEditPoints="1"/>
            </p:cNvSpPr>
            <p:nvPr/>
          </p:nvSpPr>
          <p:spPr bwMode="auto">
            <a:xfrm>
              <a:off x="1089" y="1416"/>
              <a:ext cx="54" cy="6"/>
            </a:xfrm>
            <a:custGeom>
              <a:avLst/>
              <a:gdLst>
                <a:gd name="T0" fmla="*/ 54 w 54"/>
                <a:gd name="T1" fmla="*/ 0 h 6"/>
                <a:gd name="T2" fmla="*/ 0 w 54"/>
                <a:gd name="T3" fmla="*/ 0 h 6"/>
                <a:gd name="T4" fmla="*/ 0 w 54"/>
                <a:gd name="T5" fmla="*/ 6 h 6"/>
                <a:gd name="T6" fmla="*/ 54 w 54"/>
                <a:gd name="T7" fmla="*/ 6 h 6"/>
                <a:gd name="T8" fmla="*/ 54 w 54"/>
                <a:gd name="T9" fmla="*/ 0 h 6"/>
                <a:gd name="T10" fmla="*/ 54 w 54"/>
                <a:gd name="T11" fmla="*/ 6 h 6"/>
                <a:gd name="T12" fmla="*/ 54 w 54"/>
                <a:gd name="T13" fmla="*/ 0 h 6"/>
                <a:gd name="T14" fmla="*/ 54 w 54"/>
                <a:gd name="T15" fmla="*/ 0 h 6"/>
                <a:gd name="T16" fmla="*/ 54 w 54"/>
                <a:gd name="T17" fmla="*/ 6 h 6"/>
                <a:gd name="T18" fmla="*/ 54 w 54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4" y="6"/>
                  </a:lnTo>
                  <a:lnTo>
                    <a:pt x="54" y="0"/>
                  </a:lnTo>
                  <a:close/>
                  <a:moveTo>
                    <a:pt x="54" y="6"/>
                  </a:move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69" name="Freeform 1219"/>
            <p:cNvSpPr>
              <a:spLocks noEditPoints="1"/>
            </p:cNvSpPr>
            <p:nvPr/>
          </p:nvSpPr>
          <p:spPr bwMode="auto">
            <a:xfrm>
              <a:off x="1089" y="1416"/>
              <a:ext cx="6" cy="107"/>
            </a:xfrm>
            <a:custGeom>
              <a:avLst/>
              <a:gdLst>
                <a:gd name="T0" fmla="*/ 0 w 6"/>
                <a:gd name="T1" fmla="*/ 6 h 107"/>
                <a:gd name="T2" fmla="*/ 0 w 6"/>
                <a:gd name="T3" fmla="*/ 107 h 107"/>
                <a:gd name="T4" fmla="*/ 6 w 6"/>
                <a:gd name="T5" fmla="*/ 107 h 107"/>
                <a:gd name="T6" fmla="*/ 6 w 6"/>
                <a:gd name="T7" fmla="*/ 6 h 107"/>
                <a:gd name="T8" fmla="*/ 0 w 6"/>
                <a:gd name="T9" fmla="*/ 6 h 107"/>
                <a:gd name="T10" fmla="*/ 0 w 6"/>
                <a:gd name="T11" fmla="*/ 0 h 107"/>
                <a:gd name="T12" fmla="*/ 0 w 6"/>
                <a:gd name="T13" fmla="*/ 0 h 107"/>
                <a:gd name="T14" fmla="*/ 0 w 6"/>
                <a:gd name="T15" fmla="*/ 6 h 107"/>
                <a:gd name="T16" fmla="*/ 0 w 6"/>
                <a:gd name="T17" fmla="*/ 6 h 107"/>
                <a:gd name="T18" fmla="*/ 0 w 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107">
                  <a:moveTo>
                    <a:pt x="0" y="6"/>
                  </a:moveTo>
                  <a:lnTo>
                    <a:pt x="0" y="107"/>
                  </a:lnTo>
                  <a:lnTo>
                    <a:pt x="6" y="107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0" name="Freeform 1220"/>
            <p:cNvSpPr>
              <a:spLocks noEditPoints="1"/>
            </p:cNvSpPr>
            <p:nvPr/>
          </p:nvSpPr>
          <p:spPr bwMode="auto">
            <a:xfrm>
              <a:off x="1089" y="1523"/>
              <a:ext cx="54" cy="6"/>
            </a:xfrm>
            <a:custGeom>
              <a:avLst/>
              <a:gdLst>
                <a:gd name="T0" fmla="*/ 0 w 54"/>
                <a:gd name="T1" fmla="*/ 6 h 6"/>
                <a:gd name="T2" fmla="*/ 54 w 54"/>
                <a:gd name="T3" fmla="*/ 6 h 6"/>
                <a:gd name="T4" fmla="*/ 54 w 54"/>
                <a:gd name="T5" fmla="*/ 0 h 6"/>
                <a:gd name="T6" fmla="*/ 0 w 54"/>
                <a:gd name="T7" fmla="*/ 0 h 6"/>
                <a:gd name="T8" fmla="*/ 0 w 54"/>
                <a:gd name="T9" fmla="*/ 6 h 6"/>
                <a:gd name="T10" fmla="*/ 0 w 54"/>
                <a:gd name="T11" fmla="*/ 0 h 6"/>
                <a:gd name="T12" fmla="*/ 0 w 54"/>
                <a:gd name="T13" fmla="*/ 6 h 6"/>
                <a:gd name="T14" fmla="*/ 0 w 54"/>
                <a:gd name="T15" fmla="*/ 6 h 6"/>
                <a:gd name="T16" fmla="*/ 0 w 54"/>
                <a:gd name="T17" fmla="*/ 0 h 6"/>
                <a:gd name="T18" fmla="*/ 0 w 54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6">
                  <a:moveTo>
                    <a:pt x="0" y="6"/>
                  </a:moveTo>
                  <a:lnTo>
                    <a:pt x="54" y="6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1" name="Freeform 1221"/>
            <p:cNvSpPr>
              <a:spLocks/>
            </p:cNvSpPr>
            <p:nvPr/>
          </p:nvSpPr>
          <p:spPr bwMode="auto">
            <a:xfrm>
              <a:off x="1185" y="1422"/>
              <a:ext cx="54" cy="101"/>
            </a:xfrm>
            <a:custGeom>
              <a:avLst/>
              <a:gdLst>
                <a:gd name="T0" fmla="*/ 54 w 54"/>
                <a:gd name="T1" fmla="*/ 101 h 101"/>
                <a:gd name="T2" fmla="*/ 54 w 54"/>
                <a:gd name="T3" fmla="*/ 0 h 101"/>
                <a:gd name="T4" fmla="*/ 0 w 54"/>
                <a:gd name="T5" fmla="*/ 0 h 101"/>
                <a:gd name="T6" fmla="*/ 0 w 54"/>
                <a:gd name="T7" fmla="*/ 101 h 101"/>
                <a:gd name="T8" fmla="*/ 54 w 54"/>
                <a:gd name="T9" fmla="*/ 101 h 101"/>
                <a:gd name="T10" fmla="*/ 54 w 54"/>
                <a:gd name="T11" fmla="*/ 101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01">
                  <a:moveTo>
                    <a:pt x="54" y="101"/>
                  </a:moveTo>
                  <a:lnTo>
                    <a:pt x="54" y="0"/>
                  </a:lnTo>
                  <a:lnTo>
                    <a:pt x="0" y="0"/>
                  </a:lnTo>
                  <a:lnTo>
                    <a:pt x="0" y="101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2" name="Rectangle 1222"/>
            <p:cNvSpPr>
              <a:spLocks noChangeArrowheads="1"/>
            </p:cNvSpPr>
            <p:nvPr/>
          </p:nvSpPr>
          <p:spPr bwMode="auto">
            <a:xfrm>
              <a:off x="1233" y="1422"/>
              <a:ext cx="6" cy="1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73" name="Freeform 1223"/>
            <p:cNvSpPr>
              <a:spLocks noEditPoints="1"/>
            </p:cNvSpPr>
            <p:nvPr/>
          </p:nvSpPr>
          <p:spPr bwMode="auto">
            <a:xfrm>
              <a:off x="1185" y="1416"/>
              <a:ext cx="54" cy="6"/>
            </a:xfrm>
            <a:custGeom>
              <a:avLst/>
              <a:gdLst>
                <a:gd name="T0" fmla="*/ 54 w 54"/>
                <a:gd name="T1" fmla="*/ 0 h 6"/>
                <a:gd name="T2" fmla="*/ 0 w 54"/>
                <a:gd name="T3" fmla="*/ 0 h 6"/>
                <a:gd name="T4" fmla="*/ 0 w 54"/>
                <a:gd name="T5" fmla="*/ 6 h 6"/>
                <a:gd name="T6" fmla="*/ 54 w 54"/>
                <a:gd name="T7" fmla="*/ 6 h 6"/>
                <a:gd name="T8" fmla="*/ 54 w 54"/>
                <a:gd name="T9" fmla="*/ 0 h 6"/>
                <a:gd name="T10" fmla="*/ 54 w 54"/>
                <a:gd name="T11" fmla="*/ 6 h 6"/>
                <a:gd name="T12" fmla="*/ 54 w 54"/>
                <a:gd name="T13" fmla="*/ 0 h 6"/>
                <a:gd name="T14" fmla="*/ 54 w 54"/>
                <a:gd name="T15" fmla="*/ 0 h 6"/>
                <a:gd name="T16" fmla="*/ 54 w 54"/>
                <a:gd name="T17" fmla="*/ 6 h 6"/>
                <a:gd name="T18" fmla="*/ 54 w 54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6">
                  <a:moveTo>
                    <a:pt x="54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4" y="6"/>
                  </a:lnTo>
                  <a:lnTo>
                    <a:pt x="54" y="0"/>
                  </a:lnTo>
                  <a:close/>
                  <a:moveTo>
                    <a:pt x="54" y="6"/>
                  </a:moveTo>
                  <a:lnTo>
                    <a:pt x="54" y="0"/>
                  </a:lnTo>
                  <a:lnTo>
                    <a:pt x="5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4" name="Freeform 1224"/>
            <p:cNvSpPr>
              <a:spLocks noEditPoints="1"/>
            </p:cNvSpPr>
            <p:nvPr/>
          </p:nvSpPr>
          <p:spPr bwMode="auto">
            <a:xfrm>
              <a:off x="1185" y="1416"/>
              <a:ext cx="6" cy="107"/>
            </a:xfrm>
            <a:custGeom>
              <a:avLst/>
              <a:gdLst>
                <a:gd name="T0" fmla="*/ 0 w 6"/>
                <a:gd name="T1" fmla="*/ 6 h 107"/>
                <a:gd name="T2" fmla="*/ 0 w 6"/>
                <a:gd name="T3" fmla="*/ 107 h 107"/>
                <a:gd name="T4" fmla="*/ 6 w 6"/>
                <a:gd name="T5" fmla="*/ 107 h 107"/>
                <a:gd name="T6" fmla="*/ 6 w 6"/>
                <a:gd name="T7" fmla="*/ 6 h 107"/>
                <a:gd name="T8" fmla="*/ 0 w 6"/>
                <a:gd name="T9" fmla="*/ 6 h 107"/>
                <a:gd name="T10" fmla="*/ 0 w 6"/>
                <a:gd name="T11" fmla="*/ 0 h 107"/>
                <a:gd name="T12" fmla="*/ 0 w 6"/>
                <a:gd name="T13" fmla="*/ 0 h 107"/>
                <a:gd name="T14" fmla="*/ 0 w 6"/>
                <a:gd name="T15" fmla="*/ 6 h 107"/>
                <a:gd name="T16" fmla="*/ 0 w 6"/>
                <a:gd name="T17" fmla="*/ 6 h 107"/>
                <a:gd name="T18" fmla="*/ 0 w 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107">
                  <a:moveTo>
                    <a:pt x="0" y="6"/>
                  </a:moveTo>
                  <a:lnTo>
                    <a:pt x="0" y="107"/>
                  </a:lnTo>
                  <a:lnTo>
                    <a:pt x="6" y="107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5" name="Freeform 1225"/>
            <p:cNvSpPr>
              <a:spLocks noEditPoints="1"/>
            </p:cNvSpPr>
            <p:nvPr/>
          </p:nvSpPr>
          <p:spPr bwMode="auto">
            <a:xfrm>
              <a:off x="1185" y="1523"/>
              <a:ext cx="54" cy="6"/>
            </a:xfrm>
            <a:custGeom>
              <a:avLst/>
              <a:gdLst>
                <a:gd name="T0" fmla="*/ 0 w 54"/>
                <a:gd name="T1" fmla="*/ 6 h 6"/>
                <a:gd name="T2" fmla="*/ 54 w 54"/>
                <a:gd name="T3" fmla="*/ 6 h 6"/>
                <a:gd name="T4" fmla="*/ 54 w 54"/>
                <a:gd name="T5" fmla="*/ 0 h 6"/>
                <a:gd name="T6" fmla="*/ 0 w 54"/>
                <a:gd name="T7" fmla="*/ 0 h 6"/>
                <a:gd name="T8" fmla="*/ 0 w 54"/>
                <a:gd name="T9" fmla="*/ 6 h 6"/>
                <a:gd name="T10" fmla="*/ 0 w 54"/>
                <a:gd name="T11" fmla="*/ 0 h 6"/>
                <a:gd name="T12" fmla="*/ 0 w 54"/>
                <a:gd name="T13" fmla="*/ 6 h 6"/>
                <a:gd name="T14" fmla="*/ 0 w 54"/>
                <a:gd name="T15" fmla="*/ 6 h 6"/>
                <a:gd name="T16" fmla="*/ 0 w 54"/>
                <a:gd name="T17" fmla="*/ 0 h 6"/>
                <a:gd name="T18" fmla="*/ 0 w 54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6">
                  <a:moveTo>
                    <a:pt x="0" y="6"/>
                  </a:moveTo>
                  <a:lnTo>
                    <a:pt x="54" y="6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6" name="Freeform 1226"/>
            <p:cNvSpPr>
              <a:spLocks/>
            </p:cNvSpPr>
            <p:nvPr/>
          </p:nvSpPr>
          <p:spPr bwMode="auto">
            <a:xfrm>
              <a:off x="731" y="1398"/>
              <a:ext cx="29" cy="24"/>
            </a:xfrm>
            <a:custGeom>
              <a:avLst/>
              <a:gdLst>
                <a:gd name="T0" fmla="*/ 29 w 29"/>
                <a:gd name="T1" fmla="*/ 24 h 24"/>
                <a:gd name="T2" fmla="*/ 29 w 29"/>
                <a:gd name="T3" fmla="*/ 0 h 24"/>
                <a:gd name="T4" fmla="*/ 0 w 29"/>
                <a:gd name="T5" fmla="*/ 0 h 24"/>
                <a:gd name="T6" fmla="*/ 0 w 29"/>
                <a:gd name="T7" fmla="*/ 24 h 24"/>
                <a:gd name="T8" fmla="*/ 29 w 29"/>
                <a:gd name="T9" fmla="*/ 24 h 24"/>
                <a:gd name="T10" fmla="*/ 29 w 29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24">
                  <a:moveTo>
                    <a:pt x="29" y="2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7" name="Rectangle 1227"/>
            <p:cNvSpPr>
              <a:spLocks noChangeArrowheads="1"/>
            </p:cNvSpPr>
            <p:nvPr/>
          </p:nvSpPr>
          <p:spPr bwMode="auto">
            <a:xfrm>
              <a:off x="760" y="1398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78" name="Freeform 1228"/>
            <p:cNvSpPr>
              <a:spLocks noEditPoints="1"/>
            </p:cNvSpPr>
            <p:nvPr/>
          </p:nvSpPr>
          <p:spPr bwMode="auto">
            <a:xfrm>
              <a:off x="731" y="1392"/>
              <a:ext cx="35" cy="6"/>
            </a:xfrm>
            <a:custGeom>
              <a:avLst/>
              <a:gdLst>
                <a:gd name="T0" fmla="*/ 29 w 35"/>
                <a:gd name="T1" fmla="*/ 0 h 6"/>
                <a:gd name="T2" fmla="*/ 0 w 35"/>
                <a:gd name="T3" fmla="*/ 0 h 6"/>
                <a:gd name="T4" fmla="*/ 0 w 35"/>
                <a:gd name="T5" fmla="*/ 6 h 6"/>
                <a:gd name="T6" fmla="*/ 29 w 35"/>
                <a:gd name="T7" fmla="*/ 6 h 6"/>
                <a:gd name="T8" fmla="*/ 29 w 35"/>
                <a:gd name="T9" fmla="*/ 0 h 6"/>
                <a:gd name="T10" fmla="*/ 35 w 35"/>
                <a:gd name="T11" fmla="*/ 6 h 6"/>
                <a:gd name="T12" fmla="*/ 35 w 35"/>
                <a:gd name="T13" fmla="*/ 0 h 6"/>
                <a:gd name="T14" fmla="*/ 29 w 35"/>
                <a:gd name="T15" fmla="*/ 0 h 6"/>
                <a:gd name="T16" fmla="*/ 29 w 35"/>
                <a:gd name="T17" fmla="*/ 6 h 6"/>
                <a:gd name="T18" fmla="*/ 35 w 35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6">
                  <a:moveTo>
                    <a:pt x="2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35" y="6"/>
                  </a:moveTo>
                  <a:lnTo>
                    <a:pt x="35" y="0"/>
                  </a:lnTo>
                  <a:lnTo>
                    <a:pt x="29" y="0"/>
                  </a:lnTo>
                  <a:lnTo>
                    <a:pt x="29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79" name="Freeform 1229"/>
            <p:cNvSpPr>
              <a:spLocks noEditPoints="1"/>
            </p:cNvSpPr>
            <p:nvPr/>
          </p:nvSpPr>
          <p:spPr bwMode="auto">
            <a:xfrm>
              <a:off x="725" y="139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0" name="Freeform 1230"/>
            <p:cNvSpPr>
              <a:spLocks noEditPoints="1"/>
            </p:cNvSpPr>
            <p:nvPr/>
          </p:nvSpPr>
          <p:spPr bwMode="auto">
            <a:xfrm>
              <a:off x="725" y="1422"/>
              <a:ext cx="35" cy="6"/>
            </a:xfrm>
            <a:custGeom>
              <a:avLst/>
              <a:gdLst>
                <a:gd name="T0" fmla="*/ 6 w 35"/>
                <a:gd name="T1" fmla="*/ 6 h 6"/>
                <a:gd name="T2" fmla="*/ 35 w 35"/>
                <a:gd name="T3" fmla="*/ 6 h 6"/>
                <a:gd name="T4" fmla="*/ 35 w 35"/>
                <a:gd name="T5" fmla="*/ 0 h 6"/>
                <a:gd name="T6" fmla="*/ 6 w 35"/>
                <a:gd name="T7" fmla="*/ 0 h 6"/>
                <a:gd name="T8" fmla="*/ 6 w 35"/>
                <a:gd name="T9" fmla="*/ 6 h 6"/>
                <a:gd name="T10" fmla="*/ 0 w 35"/>
                <a:gd name="T11" fmla="*/ 0 h 6"/>
                <a:gd name="T12" fmla="*/ 0 w 35"/>
                <a:gd name="T13" fmla="*/ 6 h 6"/>
                <a:gd name="T14" fmla="*/ 6 w 35"/>
                <a:gd name="T15" fmla="*/ 6 h 6"/>
                <a:gd name="T16" fmla="*/ 6 w 35"/>
                <a:gd name="T17" fmla="*/ 0 h 6"/>
                <a:gd name="T18" fmla="*/ 0 w 35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6">
                  <a:moveTo>
                    <a:pt x="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1" name="Rectangle 1231"/>
            <p:cNvSpPr>
              <a:spLocks noChangeArrowheads="1"/>
            </p:cNvSpPr>
            <p:nvPr/>
          </p:nvSpPr>
          <p:spPr bwMode="auto">
            <a:xfrm>
              <a:off x="760" y="142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82" name="Freeform 1232"/>
            <p:cNvSpPr>
              <a:spLocks/>
            </p:cNvSpPr>
            <p:nvPr/>
          </p:nvSpPr>
          <p:spPr bwMode="auto">
            <a:xfrm>
              <a:off x="802" y="1398"/>
              <a:ext cx="36" cy="24"/>
            </a:xfrm>
            <a:custGeom>
              <a:avLst/>
              <a:gdLst>
                <a:gd name="T0" fmla="*/ 36 w 36"/>
                <a:gd name="T1" fmla="*/ 24 h 24"/>
                <a:gd name="T2" fmla="*/ 36 w 36"/>
                <a:gd name="T3" fmla="*/ 0 h 24"/>
                <a:gd name="T4" fmla="*/ 0 w 36"/>
                <a:gd name="T5" fmla="*/ 0 h 24"/>
                <a:gd name="T6" fmla="*/ 0 w 36"/>
                <a:gd name="T7" fmla="*/ 24 h 24"/>
                <a:gd name="T8" fmla="*/ 36 w 36"/>
                <a:gd name="T9" fmla="*/ 24 h 24"/>
                <a:gd name="T10" fmla="*/ 36 w 36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36" y="2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3" name="Rectangle 1233"/>
            <p:cNvSpPr>
              <a:spLocks noChangeArrowheads="1"/>
            </p:cNvSpPr>
            <p:nvPr/>
          </p:nvSpPr>
          <p:spPr bwMode="auto">
            <a:xfrm>
              <a:off x="832" y="1398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84" name="Freeform 1234"/>
            <p:cNvSpPr>
              <a:spLocks noEditPoints="1"/>
            </p:cNvSpPr>
            <p:nvPr/>
          </p:nvSpPr>
          <p:spPr bwMode="auto">
            <a:xfrm>
              <a:off x="802" y="1392"/>
              <a:ext cx="36" cy="6"/>
            </a:xfrm>
            <a:custGeom>
              <a:avLst/>
              <a:gdLst>
                <a:gd name="T0" fmla="*/ 36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6 w 36"/>
                <a:gd name="T7" fmla="*/ 6 h 6"/>
                <a:gd name="T8" fmla="*/ 36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6 w 36"/>
                <a:gd name="T15" fmla="*/ 0 h 6"/>
                <a:gd name="T16" fmla="*/ 36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6" y="6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5" name="Freeform 1235"/>
            <p:cNvSpPr>
              <a:spLocks noEditPoints="1"/>
            </p:cNvSpPr>
            <p:nvPr/>
          </p:nvSpPr>
          <p:spPr bwMode="auto">
            <a:xfrm>
              <a:off x="802" y="139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0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0 w 6"/>
                <a:gd name="T17" fmla="*/ 6 h 30"/>
                <a:gd name="T18" fmla="*/ 0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6" name="Freeform 1236"/>
            <p:cNvSpPr>
              <a:spLocks noEditPoints="1"/>
            </p:cNvSpPr>
            <p:nvPr/>
          </p:nvSpPr>
          <p:spPr bwMode="auto">
            <a:xfrm>
              <a:off x="802" y="1422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0 w 36"/>
                <a:gd name="T7" fmla="*/ 0 h 6"/>
                <a:gd name="T8" fmla="*/ 0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0 w 36"/>
                <a:gd name="T15" fmla="*/ 6 h 6"/>
                <a:gd name="T16" fmla="*/ 0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7" name="Freeform 1237"/>
            <p:cNvSpPr>
              <a:spLocks/>
            </p:cNvSpPr>
            <p:nvPr/>
          </p:nvSpPr>
          <p:spPr bwMode="auto">
            <a:xfrm>
              <a:off x="880" y="1398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88" name="Rectangle 1238"/>
            <p:cNvSpPr>
              <a:spLocks noChangeArrowheads="1"/>
            </p:cNvSpPr>
            <p:nvPr/>
          </p:nvSpPr>
          <p:spPr bwMode="auto">
            <a:xfrm>
              <a:off x="910" y="1398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89" name="Freeform 1239"/>
            <p:cNvSpPr>
              <a:spLocks noEditPoints="1"/>
            </p:cNvSpPr>
            <p:nvPr/>
          </p:nvSpPr>
          <p:spPr bwMode="auto">
            <a:xfrm>
              <a:off x="880" y="1392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0" name="Freeform 1240"/>
            <p:cNvSpPr>
              <a:spLocks noEditPoints="1"/>
            </p:cNvSpPr>
            <p:nvPr/>
          </p:nvSpPr>
          <p:spPr bwMode="auto">
            <a:xfrm>
              <a:off x="874" y="139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1" name="Freeform 1241"/>
            <p:cNvSpPr>
              <a:spLocks noEditPoints="1"/>
            </p:cNvSpPr>
            <p:nvPr/>
          </p:nvSpPr>
          <p:spPr bwMode="auto">
            <a:xfrm>
              <a:off x="874" y="1422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2" name="Rectangle 1242"/>
            <p:cNvSpPr>
              <a:spLocks noChangeArrowheads="1"/>
            </p:cNvSpPr>
            <p:nvPr/>
          </p:nvSpPr>
          <p:spPr bwMode="auto">
            <a:xfrm>
              <a:off x="910" y="142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93" name="Freeform 1243"/>
            <p:cNvSpPr>
              <a:spLocks/>
            </p:cNvSpPr>
            <p:nvPr/>
          </p:nvSpPr>
          <p:spPr bwMode="auto">
            <a:xfrm>
              <a:off x="958" y="1398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4" name="Rectangle 1244"/>
            <p:cNvSpPr>
              <a:spLocks noChangeArrowheads="1"/>
            </p:cNvSpPr>
            <p:nvPr/>
          </p:nvSpPr>
          <p:spPr bwMode="auto">
            <a:xfrm>
              <a:off x="988" y="1398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95" name="Freeform 1245"/>
            <p:cNvSpPr>
              <a:spLocks noEditPoints="1"/>
            </p:cNvSpPr>
            <p:nvPr/>
          </p:nvSpPr>
          <p:spPr bwMode="auto">
            <a:xfrm>
              <a:off x="958" y="1392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6" name="Freeform 1246"/>
            <p:cNvSpPr>
              <a:spLocks noEditPoints="1"/>
            </p:cNvSpPr>
            <p:nvPr/>
          </p:nvSpPr>
          <p:spPr bwMode="auto">
            <a:xfrm>
              <a:off x="952" y="139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7" name="Freeform 1247"/>
            <p:cNvSpPr>
              <a:spLocks noEditPoints="1"/>
            </p:cNvSpPr>
            <p:nvPr/>
          </p:nvSpPr>
          <p:spPr bwMode="auto">
            <a:xfrm>
              <a:off x="952" y="1422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298" name="Rectangle 1248"/>
            <p:cNvSpPr>
              <a:spLocks noChangeArrowheads="1"/>
            </p:cNvSpPr>
            <p:nvPr/>
          </p:nvSpPr>
          <p:spPr bwMode="auto">
            <a:xfrm>
              <a:off x="988" y="142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299" name="Freeform 1249"/>
            <p:cNvSpPr>
              <a:spLocks/>
            </p:cNvSpPr>
            <p:nvPr/>
          </p:nvSpPr>
          <p:spPr bwMode="auto">
            <a:xfrm>
              <a:off x="1245" y="1116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0" name="Rectangle 1250"/>
            <p:cNvSpPr>
              <a:spLocks noChangeArrowheads="1"/>
            </p:cNvSpPr>
            <p:nvPr/>
          </p:nvSpPr>
          <p:spPr bwMode="auto">
            <a:xfrm>
              <a:off x="1275" y="1116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01" name="Freeform 1251"/>
            <p:cNvSpPr>
              <a:spLocks noEditPoints="1"/>
            </p:cNvSpPr>
            <p:nvPr/>
          </p:nvSpPr>
          <p:spPr bwMode="auto">
            <a:xfrm>
              <a:off x="1245" y="1110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2" name="Freeform 1252"/>
            <p:cNvSpPr>
              <a:spLocks noEditPoints="1"/>
            </p:cNvSpPr>
            <p:nvPr/>
          </p:nvSpPr>
          <p:spPr bwMode="auto">
            <a:xfrm>
              <a:off x="1239" y="1110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3" name="Freeform 1253"/>
            <p:cNvSpPr>
              <a:spLocks noEditPoints="1"/>
            </p:cNvSpPr>
            <p:nvPr/>
          </p:nvSpPr>
          <p:spPr bwMode="auto">
            <a:xfrm>
              <a:off x="1239" y="1140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4" name="Rectangle 1254"/>
            <p:cNvSpPr>
              <a:spLocks noChangeArrowheads="1"/>
            </p:cNvSpPr>
            <p:nvPr/>
          </p:nvSpPr>
          <p:spPr bwMode="auto">
            <a:xfrm>
              <a:off x="1275" y="114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05" name="Freeform 1255"/>
            <p:cNvSpPr>
              <a:spLocks/>
            </p:cNvSpPr>
            <p:nvPr/>
          </p:nvSpPr>
          <p:spPr bwMode="auto">
            <a:xfrm>
              <a:off x="1167" y="1116"/>
              <a:ext cx="36" cy="24"/>
            </a:xfrm>
            <a:custGeom>
              <a:avLst/>
              <a:gdLst>
                <a:gd name="T0" fmla="*/ 36 w 36"/>
                <a:gd name="T1" fmla="*/ 24 h 24"/>
                <a:gd name="T2" fmla="*/ 36 w 36"/>
                <a:gd name="T3" fmla="*/ 0 h 24"/>
                <a:gd name="T4" fmla="*/ 0 w 36"/>
                <a:gd name="T5" fmla="*/ 0 h 24"/>
                <a:gd name="T6" fmla="*/ 0 w 36"/>
                <a:gd name="T7" fmla="*/ 24 h 24"/>
                <a:gd name="T8" fmla="*/ 36 w 36"/>
                <a:gd name="T9" fmla="*/ 24 h 24"/>
                <a:gd name="T10" fmla="*/ 36 w 36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36" y="2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6" name="Freeform 1256"/>
            <p:cNvSpPr>
              <a:spLocks noEditPoints="1"/>
            </p:cNvSpPr>
            <p:nvPr/>
          </p:nvSpPr>
          <p:spPr bwMode="auto">
            <a:xfrm>
              <a:off x="1167" y="1110"/>
              <a:ext cx="36" cy="6"/>
            </a:xfrm>
            <a:custGeom>
              <a:avLst/>
              <a:gdLst>
                <a:gd name="T0" fmla="*/ 36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6 w 36"/>
                <a:gd name="T7" fmla="*/ 6 h 6"/>
                <a:gd name="T8" fmla="*/ 36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6 w 36"/>
                <a:gd name="T15" fmla="*/ 0 h 6"/>
                <a:gd name="T16" fmla="*/ 36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6" y="6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7" name="Freeform 1257"/>
            <p:cNvSpPr>
              <a:spLocks noEditPoints="1"/>
            </p:cNvSpPr>
            <p:nvPr/>
          </p:nvSpPr>
          <p:spPr bwMode="auto">
            <a:xfrm>
              <a:off x="1167" y="1110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0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0 w 6"/>
                <a:gd name="T17" fmla="*/ 6 h 30"/>
                <a:gd name="T18" fmla="*/ 0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8" name="Freeform 1258"/>
            <p:cNvSpPr>
              <a:spLocks noEditPoints="1"/>
            </p:cNvSpPr>
            <p:nvPr/>
          </p:nvSpPr>
          <p:spPr bwMode="auto">
            <a:xfrm>
              <a:off x="1167" y="1140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0 w 36"/>
                <a:gd name="T7" fmla="*/ 0 h 6"/>
                <a:gd name="T8" fmla="*/ 0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0 w 36"/>
                <a:gd name="T15" fmla="*/ 6 h 6"/>
                <a:gd name="T16" fmla="*/ 0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09" name="Rectangle 1259"/>
            <p:cNvSpPr>
              <a:spLocks noChangeArrowheads="1"/>
            </p:cNvSpPr>
            <p:nvPr/>
          </p:nvSpPr>
          <p:spPr bwMode="auto">
            <a:xfrm>
              <a:off x="1203" y="1140"/>
              <a:ext cx="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10" name="Freeform 1260"/>
            <p:cNvSpPr>
              <a:spLocks/>
            </p:cNvSpPr>
            <p:nvPr/>
          </p:nvSpPr>
          <p:spPr bwMode="auto">
            <a:xfrm>
              <a:off x="1095" y="1116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1" name="Freeform 1261"/>
            <p:cNvSpPr>
              <a:spLocks noEditPoints="1"/>
            </p:cNvSpPr>
            <p:nvPr/>
          </p:nvSpPr>
          <p:spPr bwMode="auto">
            <a:xfrm>
              <a:off x="1095" y="1110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2" name="Freeform 1262"/>
            <p:cNvSpPr>
              <a:spLocks noEditPoints="1"/>
            </p:cNvSpPr>
            <p:nvPr/>
          </p:nvSpPr>
          <p:spPr bwMode="auto">
            <a:xfrm>
              <a:off x="1089" y="1110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3" name="Freeform 1263"/>
            <p:cNvSpPr>
              <a:spLocks noEditPoints="1"/>
            </p:cNvSpPr>
            <p:nvPr/>
          </p:nvSpPr>
          <p:spPr bwMode="auto">
            <a:xfrm>
              <a:off x="1089" y="1140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4" name="Freeform 1264"/>
            <p:cNvSpPr>
              <a:spLocks/>
            </p:cNvSpPr>
            <p:nvPr/>
          </p:nvSpPr>
          <p:spPr bwMode="auto">
            <a:xfrm>
              <a:off x="1245" y="1188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5" name="Rectangle 1265"/>
            <p:cNvSpPr>
              <a:spLocks noChangeArrowheads="1"/>
            </p:cNvSpPr>
            <p:nvPr/>
          </p:nvSpPr>
          <p:spPr bwMode="auto">
            <a:xfrm>
              <a:off x="1275" y="1188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16" name="Freeform 1266"/>
            <p:cNvSpPr>
              <a:spLocks noEditPoints="1"/>
            </p:cNvSpPr>
            <p:nvPr/>
          </p:nvSpPr>
          <p:spPr bwMode="auto">
            <a:xfrm>
              <a:off x="1245" y="1182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7" name="Freeform 1267"/>
            <p:cNvSpPr>
              <a:spLocks noEditPoints="1"/>
            </p:cNvSpPr>
            <p:nvPr/>
          </p:nvSpPr>
          <p:spPr bwMode="auto">
            <a:xfrm>
              <a:off x="1239" y="118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8" name="Freeform 1268"/>
            <p:cNvSpPr>
              <a:spLocks noEditPoints="1"/>
            </p:cNvSpPr>
            <p:nvPr/>
          </p:nvSpPr>
          <p:spPr bwMode="auto">
            <a:xfrm>
              <a:off x="1239" y="1212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19" name="Rectangle 1269"/>
            <p:cNvSpPr>
              <a:spLocks noChangeArrowheads="1"/>
            </p:cNvSpPr>
            <p:nvPr/>
          </p:nvSpPr>
          <p:spPr bwMode="auto">
            <a:xfrm>
              <a:off x="1275" y="1212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20" name="Freeform 1270"/>
            <p:cNvSpPr>
              <a:spLocks/>
            </p:cNvSpPr>
            <p:nvPr/>
          </p:nvSpPr>
          <p:spPr bwMode="auto">
            <a:xfrm>
              <a:off x="1167" y="1188"/>
              <a:ext cx="36" cy="24"/>
            </a:xfrm>
            <a:custGeom>
              <a:avLst/>
              <a:gdLst>
                <a:gd name="T0" fmla="*/ 36 w 36"/>
                <a:gd name="T1" fmla="*/ 24 h 24"/>
                <a:gd name="T2" fmla="*/ 36 w 36"/>
                <a:gd name="T3" fmla="*/ 0 h 24"/>
                <a:gd name="T4" fmla="*/ 0 w 36"/>
                <a:gd name="T5" fmla="*/ 0 h 24"/>
                <a:gd name="T6" fmla="*/ 0 w 36"/>
                <a:gd name="T7" fmla="*/ 24 h 24"/>
                <a:gd name="T8" fmla="*/ 36 w 36"/>
                <a:gd name="T9" fmla="*/ 24 h 24"/>
                <a:gd name="T10" fmla="*/ 36 w 36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36" y="2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1" name="Freeform 1271"/>
            <p:cNvSpPr>
              <a:spLocks noEditPoints="1"/>
            </p:cNvSpPr>
            <p:nvPr/>
          </p:nvSpPr>
          <p:spPr bwMode="auto">
            <a:xfrm>
              <a:off x="1167" y="1182"/>
              <a:ext cx="36" cy="6"/>
            </a:xfrm>
            <a:custGeom>
              <a:avLst/>
              <a:gdLst>
                <a:gd name="T0" fmla="*/ 36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6 w 36"/>
                <a:gd name="T7" fmla="*/ 6 h 6"/>
                <a:gd name="T8" fmla="*/ 36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6 w 36"/>
                <a:gd name="T15" fmla="*/ 0 h 6"/>
                <a:gd name="T16" fmla="*/ 36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6" y="6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2" name="Freeform 1272"/>
            <p:cNvSpPr>
              <a:spLocks noEditPoints="1"/>
            </p:cNvSpPr>
            <p:nvPr/>
          </p:nvSpPr>
          <p:spPr bwMode="auto">
            <a:xfrm>
              <a:off x="1167" y="118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0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0 w 6"/>
                <a:gd name="T17" fmla="*/ 6 h 30"/>
                <a:gd name="T18" fmla="*/ 0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3" name="Freeform 1273"/>
            <p:cNvSpPr>
              <a:spLocks noEditPoints="1"/>
            </p:cNvSpPr>
            <p:nvPr/>
          </p:nvSpPr>
          <p:spPr bwMode="auto">
            <a:xfrm>
              <a:off x="1167" y="1212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0 w 36"/>
                <a:gd name="T7" fmla="*/ 0 h 6"/>
                <a:gd name="T8" fmla="*/ 0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0 w 36"/>
                <a:gd name="T15" fmla="*/ 6 h 6"/>
                <a:gd name="T16" fmla="*/ 0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4" name="Rectangle 1274"/>
            <p:cNvSpPr>
              <a:spLocks noChangeArrowheads="1"/>
            </p:cNvSpPr>
            <p:nvPr/>
          </p:nvSpPr>
          <p:spPr bwMode="auto">
            <a:xfrm>
              <a:off x="1203" y="1212"/>
              <a:ext cx="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25" name="Freeform 1275"/>
            <p:cNvSpPr>
              <a:spLocks/>
            </p:cNvSpPr>
            <p:nvPr/>
          </p:nvSpPr>
          <p:spPr bwMode="auto">
            <a:xfrm>
              <a:off x="1095" y="1188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6" name="Freeform 1276"/>
            <p:cNvSpPr>
              <a:spLocks noEditPoints="1"/>
            </p:cNvSpPr>
            <p:nvPr/>
          </p:nvSpPr>
          <p:spPr bwMode="auto">
            <a:xfrm>
              <a:off x="1095" y="1182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7" name="Freeform 1277"/>
            <p:cNvSpPr>
              <a:spLocks noEditPoints="1"/>
            </p:cNvSpPr>
            <p:nvPr/>
          </p:nvSpPr>
          <p:spPr bwMode="auto">
            <a:xfrm>
              <a:off x="1089" y="1182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8" name="Freeform 1278"/>
            <p:cNvSpPr>
              <a:spLocks noEditPoints="1"/>
            </p:cNvSpPr>
            <p:nvPr/>
          </p:nvSpPr>
          <p:spPr bwMode="auto">
            <a:xfrm>
              <a:off x="1089" y="1212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29" name="Freeform 1279"/>
            <p:cNvSpPr>
              <a:spLocks/>
            </p:cNvSpPr>
            <p:nvPr/>
          </p:nvSpPr>
          <p:spPr bwMode="auto">
            <a:xfrm>
              <a:off x="1245" y="1260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0" name="Rectangle 1280"/>
            <p:cNvSpPr>
              <a:spLocks noChangeArrowheads="1"/>
            </p:cNvSpPr>
            <p:nvPr/>
          </p:nvSpPr>
          <p:spPr bwMode="auto">
            <a:xfrm>
              <a:off x="1275" y="1260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31" name="Freeform 1281"/>
            <p:cNvSpPr>
              <a:spLocks noEditPoints="1"/>
            </p:cNvSpPr>
            <p:nvPr/>
          </p:nvSpPr>
          <p:spPr bwMode="auto">
            <a:xfrm>
              <a:off x="1245" y="1254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2" name="Freeform 1282"/>
            <p:cNvSpPr>
              <a:spLocks noEditPoints="1"/>
            </p:cNvSpPr>
            <p:nvPr/>
          </p:nvSpPr>
          <p:spPr bwMode="auto">
            <a:xfrm>
              <a:off x="1239" y="1254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3" name="Freeform 1283"/>
            <p:cNvSpPr>
              <a:spLocks noEditPoints="1"/>
            </p:cNvSpPr>
            <p:nvPr/>
          </p:nvSpPr>
          <p:spPr bwMode="auto">
            <a:xfrm>
              <a:off x="1239" y="1284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4" name="Rectangle 1284"/>
            <p:cNvSpPr>
              <a:spLocks noChangeArrowheads="1"/>
            </p:cNvSpPr>
            <p:nvPr/>
          </p:nvSpPr>
          <p:spPr bwMode="auto">
            <a:xfrm>
              <a:off x="1275" y="1284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35" name="Freeform 1285"/>
            <p:cNvSpPr>
              <a:spLocks/>
            </p:cNvSpPr>
            <p:nvPr/>
          </p:nvSpPr>
          <p:spPr bwMode="auto">
            <a:xfrm>
              <a:off x="1167" y="1260"/>
              <a:ext cx="36" cy="24"/>
            </a:xfrm>
            <a:custGeom>
              <a:avLst/>
              <a:gdLst>
                <a:gd name="T0" fmla="*/ 36 w 36"/>
                <a:gd name="T1" fmla="*/ 24 h 24"/>
                <a:gd name="T2" fmla="*/ 36 w 36"/>
                <a:gd name="T3" fmla="*/ 0 h 24"/>
                <a:gd name="T4" fmla="*/ 0 w 36"/>
                <a:gd name="T5" fmla="*/ 0 h 24"/>
                <a:gd name="T6" fmla="*/ 0 w 36"/>
                <a:gd name="T7" fmla="*/ 24 h 24"/>
                <a:gd name="T8" fmla="*/ 36 w 36"/>
                <a:gd name="T9" fmla="*/ 24 h 24"/>
                <a:gd name="T10" fmla="*/ 36 w 36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36" y="2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6" name="Freeform 1286"/>
            <p:cNvSpPr>
              <a:spLocks noEditPoints="1"/>
            </p:cNvSpPr>
            <p:nvPr/>
          </p:nvSpPr>
          <p:spPr bwMode="auto">
            <a:xfrm>
              <a:off x="1167" y="1254"/>
              <a:ext cx="36" cy="6"/>
            </a:xfrm>
            <a:custGeom>
              <a:avLst/>
              <a:gdLst>
                <a:gd name="T0" fmla="*/ 36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6 w 36"/>
                <a:gd name="T7" fmla="*/ 6 h 6"/>
                <a:gd name="T8" fmla="*/ 36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6 w 36"/>
                <a:gd name="T15" fmla="*/ 0 h 6"/>
                <a:gd name="T16" fmla="*/ 36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6" y="6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7" name="Freeform 1287"/>
            <p:cNvSpPr>
              <a:spLocks noEditPoints="1"/>
            </p:cNvSpPr>
            <p:nvPr/>
          </p:nvSpPr>
          <p:spPr bwMode="auto">
            <a:xfrm>
              <a:off x="1167" y="1254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0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0 w 6"/>
                <a:gd name="T17" fmla="*/ 6 h 30"/>
                <a:gd name="T18" fmla="*/ 0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8" name="Freeform 1288"/>
            <p:cNvSpPr>
              <a:spLocks noEditPoints="1"/>
            </p:cNvSpPr>
            <p:nvPr/>
          </p:nvSpPr>
          <p:spPr bwMode="auto">
            <a:xfrm>
              <a:off x="1167" y="1284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0 w 36"/>
                <a:gd name="T7" fmla="*/ 0 h 6"/>
                <a:gd name="T8" fmla="*/ 0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0 w 36"/>
                <a:gd name="T15" fmla="*/ 6 h 6"/>
                <a:gd name="T16" fmla="*/ 0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39" name="Rectangle 1289"/>
            <p:cNvSpPr>
              <a:spLocks noChangeArrowheads="1"/>
            </p:cNvSpPr>
            <p:nvPr/>
          </p:nvSpPr>
          <p:spPr bwMode="auto">
            <a:xfrm>
              <a:off x="1203" y="1284"/>
              <a:ext cx="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40" name="Freeform 1290"/>
            <p:cNvSpPr>
              <a:spLocks/>
            </p:cNvSpPr>
            <p:nvPr/>
          </p:nvSpPr>
          <p:spPr bwMode="auto">
            <a:xfrm>
              <a:off x="1095" y="1260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1" name="Freeform 1291"/>
            <p:cNvSpPr>
              <a:spLocks noEditPoints="1"/>
            </p:cNvSpPr>
            <p:nvPr/>
          </p:nvSpPr>
          <p:spPr bwMode="auto">
            <a:xfrm>
              <a:off x="1095" y="1254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2" name="Freeform 1292"/>
            <p:cNvSpPr>
              <a:spLocks noEditPoints="1"/>
            </p:cNvSpPr>
            <p:nvPr/>
          </p:nvSpPr>
          <p:spPr bwMode="auto">
            <a:xfrm>
              <a:off x="1089" y="1254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3" name="Freeform 1293"/>
            <p:cNvSpPr>
              <a:spLocks noEditPoints="1"/>
            </p:cNvSpPr>
            <p:nvPr/>
          </p:nvSpPr>
          <p:spPr bwMode="auto">
            <a:xfrm>
              <a:off x="1089" y="1284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4" name="Freeform 1294"/>
            <p:cNvSpPr>
              <a:spLocks/>
            </p:cNvSpPr>
            <p:nvPr/>
          </p:nvSpPr>
          <p:spPr bwMode="auto">
            <a:xfrm>
              <a:off x="1245" y="1332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5" name="Rectangle 1295"/>
            <p:cNvSpPr>
              <a:spLocks noChangeArrowheads="1"/>
            </p:cNvSpPr>
            <p:nvPr/>
          </p:nvSpPr>
          <p:spPr bwMode="auto">
            <a:xfrm>
              <a:off x="1275" y="1332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46" name="Freeform 1296"/>
            <p:cNvSpPr>
              <a:spLocks noEditPoints="1"/>
            </p:cNvSpPr>
            <p:nvPr/>
          </p:nvSpPr>
          <p:spPr bwMode="auto">
            <a:xfrm>
              <a:off x="1245" y="1326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7" name="Freeform 1297"/>
            <p:cNvSpPr>
              <a:spLocks noEditPoints="1"/>
            </p:cNvSpPr>
            <p:nvPr/>
          </p:nvSpPr>
          <p:spPr bwMode="auto">
            <a:xfrm>
              <a:off x="1239" y="1326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8" name="Freeform 1298"/>
            <p:cNvSpPr>
              <a:spLocks noEditPoints="1"/>
            </p:cNvSpPr>
            <p:nvPr/>
          </p:nvSpPr>
          <p:spPr bwMode="auto">
            <a:xfrm>
              <a:off x="1239" y="1356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49" name="Rectangle 1299"/>
            <p:cNvSpPr>
              <a:spLocks noChangeArrowheads="1"/>
            </p:cNvSpPr>
            <p:nvPr/>
          </p:nvSpPr>
          <p:spPr bwMode="auto">
            <a:xfrm>
              <a:off x="1275" y="135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50" name="Freeform 1300"/>
            <p:cNvSpPr>
              <a:spLocks/>
            </p:cNvSpPr>
            <p:nvPr/>
          </p:nvSpPr>
          <p:spPr bwMode="auto">
            <a:xfrm>
              <a:off x="1167" y="1332"/>
              <a:ext cx="36" cy="24"/>
            </a:xfrm>
            <a:custGeom>
              <a:avLst/>
              <a:gdLst>
                <a:gd name="T0" fmla="*/ 36 w 36"/>
                <a:gd name="T1" fmla="*/ 24 h 24"/>
                <a:gd name="T2" fmla="*/ 36 w 36"/>
                <a:gd name="T3" fmla="*/ 0 h 24"/>
                <a:gd name="T4" fmla="*/ 0 w 36"/>
                <a:gd name="T5" fmla="*/ 0 h 24"/>
                <a:gd name="T6" fmla="*/ 0 w 36"/>
                <a:gd name="T7" fmla="*/ 24 h 24"/>
                <a:gd name="T8" fmla="*/ 36 w 36"/>
                <a:gd name="T9" fmla="*/ 24 h 24"/>
                <a:gd name="T10" fmla="*/ 36 w 36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36" y="2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1" name="Freeform 1301"/>
            <p:cNvSpPr>
              <a:spLocks noEditPoints="1"/>
            </p:cNvSpPr>
            <p:nvPr/>
          </p:nvSpPr>
          <p:spPr bwMode="auto">
            <a:xfrm>
              <a:off x="1167" y="1326"/>
              <a:ext cx="36" cy="6"/>
            </a:xfrm>
            <a:custGeom>
              <a:avLst/>
              <a:gdLst>
                <a:gd name="T0" fmla="*/ 36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6 w 36"/>
                <a:gd name="T7" fmla="*/ 6 h 6"/>
                <a:gd name="T8" fmla="*/ 36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6 w 36"/>
                <a:gd name="T15" fmla="*/ 0 h 6"/>
                <a:gd name="T16" fmla="*/ 36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6" y="6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2" name="Freeform 1302"/>
            <p:cNvSpPr>
              <a:spLocks noEditPoints="1"/>
            </p:cNvSpPr>
            <p:nvPr/>
          </p:nvSpPr>
          <p:spPr bwMode="auto">
            <a:xfrm>
              <a:off x="1167" y="1326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0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0 w 6"/>
                <a:gd name="T17" fmla="*/ 6 h 30"/>
                <a:gd name="T18" fmla="*/ 0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3" name="Freeform 1303"/>
            <p:cNvSpPr>
              <a:spLocks noEditPoints="1"/>
            </p:cNvSpPr>
            <p:nvPr/>
          </p:nvSpPr>
          <p:spPr bwMode="auto">
            <a:xfrm>
              <a:off x="1167" y="1356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0 w 36"/>
                <a:gd name="T7" fmla="*/ 0 h 6"/>
                <a:gd name="T8" fmla="*/ 0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0 w 36"/>
                <a:gd name="T15" fmla="*/ 6 h 6"/>
                <a:gd name="T16" fmla="*/ 0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4" name="Rectangle 1304"/>
            <p:cNvSpPr>
              <a:spLocks noChangeArrowheads="1"/>
            </p:cNvSpPr>
            <p:nvPr/>
          </p:nvSpPr>
          <p:spPr bwMode="auto">
            <a:xfrm>
              <a:off x="1203" y="1356"/>
              <a:ext cx="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55" name="Freeform 1305"/>
            <p:cNvSpPr>
              <a:spLocks/>
            </p:cNvSpPr>
            <p:nvPr/>
          </p:nvSpPr>
          <p:spPr bwMode="auto">
            <a:xfrm>
              <a:off x="1095" y="1332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6" name="Freeform 1306"/>
            <p:cNvSpPr>
              <a:spLocks noEditPoints="1"/>
            </p:cNvSpPr>
            <p:nvPr/>
          </p:nvSpPr>
          <p:spPr bwMode="auto">
            <a:xfrm>
              <a:off x="1095" y="1326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7" name="Freeform 1307"/>
            <p:cNvSpPr>
              <a:spLocks noEditPoints="1"/>
            </p:cNvSpPr>
            <p:nvPr/>
          </p:nvSpPr>
          <p:spPr bwMode="auto">
            <a:xfrm>
              <a:off x="1089" y="1326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8" name="Freeform 1308"/>
            <p:cNvSpPr>
              <a:spLocks noEditPoints="1"/>
            </p:cNvSpPr>
            <p:nvPr/>
          </p:nvSpPr>
          <p:spPr bwMode="auto">
            <a:xfrm>
              <a:off x="1089" y="1356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59" name="Freeform 1309"/>
            <p:cNvSpPr>
              <a:spLocks/>
            </p:cNvSpPr>
            <p:nvPr/>
          </p:nvSpPr>
          <p:spPr bwMode="auto">
            <a:xfrm>
              <a:off x="731" y="1475"/>
              <a:ext cx="29" cy="24"/>
            </a:xfrm>
            <a:custGeom>
              <a:avLst/>
              <a:gdLst>
                <a:gd name="T0" fmla="*/ 29 w 29"/>
                <a:gd name="T1" fmla="*/ 24 h 24"/>
                <a:gd name="T2" fmla="*/ 29 w 29"/>
                <a:gd name="T3" fmla="*/ 0 h 24"/>
                <a:gd name="T4" fmla="*/ 0 w 29"/>
                <a:gd name="T5" fmla="*/ 0 h 24"/>
                <a:gd name="T6" fmla="*/ 0 w 29"/>
                <a:gd name="T7" fmla="*/ 24 h 24"/>
                <a:gd name="T8" fmla="*/ 29 w 29"/>
                <a:gd name="T9" fmla="*/ 24 h 24"/>
                <a:gd name="T10" fmla="*/ 29 w 29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" h="24">
                  <a:moveTo>
                    <a:pt x="29" y="2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0" name="Rectangle 1310"/>
            <p:cNvSpPr>
              <a:spLocks noChangeArrowheads="1"/>
            </p:cNvSpPr>
            <p:nvPr/>
          </p:nvSpPr>
          <p:spPr bwMode="auto">
            <a:xfrm>
              <a:off x="760" y="1475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61" name="Freeform 1311"/>
            <p:cNvSpPr>
              <a:spLocks noEditPoints="1"/>
            </p:cNvSpPr>
            <p:nvPr/>
          </p:nvSpPr>
          <p:spPr bwMode="auto">
            <a:xfrm>
              <a:off x="731" y="1469"/>
              <a:ext cx="35" cy="6"/>
            </a:xfrm>
            <a:custGeom>
              <a:avLst/>
              <a:gdLst>
                <a:gd name="T0" fmla="*/ 29 w 35"/>
                <a:gd name="T1" fmla="*/ 0 h 6"/>
                <a:gd name="T2" fmla="*/ 0 w 35"/>
                <a:gd name="T3" fmla="*/ 0 h 6"/>
                <a:gd name="T4" fmla="*/ 0 w 35"/>
                <a:gd name="T5" fmla="*/ 6 h 6"/>
                <a:gd name="T6" fmla="*/ 29 w 35"/>
                <a:gd name="T7" fmla="*/ 6 h 6"/>
                <a:gd name="T8" fmla="*/ 29 w 35"/>
                <a:gd name="T9" fmla="*/ 0 h 6"/>
                <a:gd name="T10" fmla="*/ 35 w 35"/>
                <a:gd name="T11" fmla="*/ 6 h 6"/>
                <a:gd name="T12" fmla="*/ 35 w 35"/>
                <a:gd name="T13" fmla="*/ 0 h 6"/>
                <a:gd name="T14" fmla="*/ 29 w 35"/>
                <a:gd name="T15" fmla="*/ 0 h 6"/>
                <a:gd name="T16" fmla="*/ 29 w 35"/>
                <a:gd name="T17" fmla="*/ 6 h 6"/>
                <a:gd name="T18" fmla="*/ 35 w 35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6">
                  <a:moveTo>
                    <a:pt x="29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35" y="6"/>
                  </a:moveTo>
                  <a:lnTo>
                    <a:pt x="35" y="0"/>
                  </a:lnTo>
                  <a:lnTo>
                    <a:pt x="29" y="0"/>
                  </a:lnTo>
                  <a:lnTo>
                    <a:pt x="29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2" name="Freeform 1312"/>
            <p:cNvSpPr>
              <a:spLocks noEditPoints="1"/>
            </p:cNvSpPr>
            <p:nvPr/>
          </p:nvSpPr>
          <p:spPr bwMode="auto">
            <a:xfrm>
              <a:off x="725" y="1469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3" name="Freeform 1313"/>
            <p:cNvSpPr>
              <a:spLocks noEditPoints="1"/>
            </p:cNvSpPr>
            <p:nvPr/>
          </p:nvSpPr>
          <p:spPr bwMode="auto">
            <a:xfrm>
              <a:off x="725" y="1499"/>
              <a:ext cx="35" cy="6"/>
            </a:xfrm>
            <a:custGeom>
              <a:avLst/>
              <a:gdLst>
                <a:gd name="T0" fmla="*/ 6 w 35"/>
                <a:gd name="T1" fmla="*/ 6 h 6"/>
                <a:gd name="T2" fmla="*/ 35 w 35"/>
                <a:gd name="T3" fmla="*/ 6 h 6"/>
                <a:gd name="T4" fmla="*/ 35 w 35"/>
                <a:gd name="T5" fmla="*/ 0 h 6"/>
                <a:gd name="T6" fmla="*/ 6 w 35"/>
                <a:gd name="T7" fmla="*/ 0 h 6"/>
                <a:gd name="T8" fmla="*/ 6 w 35"/>
                <a:gd name="T9" fmla="*/ 6 h 6"/>
                <a:gd name="T10" fmla="*/ 0 w 35"/>
                <a:gd name="T11" fmla="*/ 0 h 6"/>
                <a:gd name="T12" fmla="*/ 0 w 35"/>
                <a:gd name="T13" fmla="*/ 6 h 6"/>
                <a:gd name="T14" fmla="*/ 6 w 35"/>
                <a:gd name="T15" fmla="*/ 6 h 6"/>
                <a:gd name="T16" fmla="*/ 6 w 35"/>
                <a:gd name="T17" fmla="*/ 0 h 6"/>
                <a:gd name="T18" fmla="*/ 0 w 35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6">
                  <a:moveTo>
                    <a:pt x="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4" name="Rectangle 1314"/>
            <p:cNvSpPr>
              <a:spLocks noChangeArrowheads="1"/>
            </p:cNvSpPr>
            <p:nvPr/>
          </p:nvSpPr>
          <p:spPr bwMode="auto">
            <a:xfrm>
              <a:off x="760" y="149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65" name="Freeform 1315"/>
            <p:cNvSpPr>
              <a:spLocks/>
            </p:cNvSpPr>
            <p:nvPr/>
          </p:nvSpPr>
          <p:spPr bwMode="auto">
            <a:xfrm>
              <a:off x="802" y="1475"/>
              <a:ext cx="36" cy="24"/>
            </a:xfrm>
            <a:custGeom>
              <a:avLst/>
              <a:gdLst>
                <a:gd name="T0" fmla="*/ 36 w 36"/>
                <a:gd name="T1" fmla="*/ 24 h 24"/>
                <a:gd name="T2" fmla="*/ 36 w 36"/>
                <a:gd name="T3" fmla="*/ 0 h 24"/>
                <a:gd name="T4" fmla="*/ 0 w 36"/>
                <a:gd name="T5" fmla="*/ 0 h 24"/>
                <a:gd name="T6" fmla="*/ 0 w 36"/>
                <a:gd name="T7" fmla="*/ 24 h 24"/>
                <a:gd name="T8" fmla="*/ 36 w 36"/>
                <a:gd name="T9" fmla="*/ 24 h 24"/>
                <a:gd name="T10" fmla="*/ 36 w 36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24">
                  <a:moveTo>
                    <a:pt x="36" y="2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6" name="Rectangle 1316"/>
            <p:cNvSpPr>
              <a:spLocks noChangeArrowheads="1"/>
            </p:cNvSpPr>
            <p:nvPr/>
          </p:nvSpPr>
          <p:spPr bwMode="auto">
            <a:xfrm>
              <a:off x="832" y="1475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67" name="Freeform 1317"/>
            <p:cNvSpPr>
              <a:spLocks noEditPoints="1"/>
            </p:cNvSpPr>
            <p:nvPr/>
          </p:nvSpPr>
          <p:spPr bwMode="auto">
            <a:xfrm>
              <a:off x="802" y="1469"/>
              <a:ext cx="36" cy="6"/>
            </a:xfrm>
            <a:custGeom>
              <a:avLst/>
              <a:gdLst>
                <a:gd name="T0" fmla="*/ 36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6 w 36"/>
                <a:gd name="T7" fmla="*/ 6 h 6"/>
                <a:gd name="T8" fmla="*/ 36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6 w 36"/>
                <a:gd name="T15" fmla="*/ 0 h 6"/>
                <a:gd name="T16" fmla="*/ 36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6" y="6"/>
                  </a:lnTo>
                  <a:lnTo>
                    <a:pt x="36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8" name="Freeform 1318"/>
            <p:cNvSpPr>
              <a:spLocks noEditPoints="1"/>
            </p:cNvSpPr>
            <p:nvPr/>
          </p:nvSpPr>
          <p:spPr bwMode="auto">
            <a:xfrm>
              <a:off x="802" y="1469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0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0 w 6"/>
                <a:gd name="T17" fmla="*/ 6 h 30"/>
                <a:gd name="T18" fmla="*/ 0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69" name="Freeform 1319"/>
            <p:cNvSpPr>
              <a:spLocks noEditPoints="1"/>
            </p:cNvSpPr>
            <p:nvPr/>
          </p:nvSpPr>
          <p:spPr bwMode="auto">
            <a:xfrm>
              <a:off x="802" y="1499"/>
              <a:ext cx="36" cy="6"/>
            </a:xfrm>
            <a:custGeom>
              <a:avLst/>
              <a:gdLst>
                <a:gd name="T0" fmla="*/ 0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0 w 36"/>
                <a:gd name="T7" fmla="*/ 0 h 6"/>
                <a:gd name="T8" fmla="*/ 0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0 w 36"/>
                <a:gd name="T15" fmla="*/ 6 h 6"/>
                <a:gd name="T16" fmla="*/ 0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0" name="Freeform 1320"/>
            <p:cNvSpPr>
              <a:spLocks/>
            </p:cNvSpPr>
            <p:nvPr/>
          </p:nvSpPr>
          <p:spPr bwMode="auto">
            <a:xfrm>
              <a:off x="880" y="1475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1" name="Rectangle 1321"/>
            <p:cNvSpPr>
              <a:spLocks noChangeArrowheads="1"/>
            </p:cNvSpPr>
            <p:nvPr/>
          </p:nvSpPr>
          <p:spPr bwMode="auto">
            <a:xfrm>
              <a:off x="910" y="1475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72" name="Freeform 1322"/>
            <p:cNvSpPr>
              <a:spLocks noEditPoints="1"/>
            </p:cNvSpPr>
            <p:nvPr/>
          </p:nvSpPr>
          <p:spPr bwMode="auto">
            <a:xfrm>
              <a:off x="880" y="1469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3" name="Freeform 1323"/>
            <p:cNvSpPr>
              <a:spLocks noEditPoints="1"/>
            </p:cNvSpPr>
            <p:nvPr/>
          </p:nvSpPr>
          <p:spPr bwMode="auto">
            <a:xfrm>
              <a:off x="874" y="1469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4" name="Freeform 1324"/>
            <p:cNvSpPr>
              <a:spLocks noEditPoints="1"/>
            </p:cNvSpPr>
            <p:nvPr/>
          </p:nvSpPr>
          <p:spPr bwMode="auto">
            <a:xfrm>
              <a:off x="874" y="1499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5" name="Rectangle 1325"/>
            <p:cNvSpPr>
              <a:spLocks noChangeArrowheads="1"/>
            </p:cNvSpPr>
            <p:nvPr/>
          </p:nvSpPr>
          <p:spPr bwMode="auto">
            <a:xfrm>
              <a:off x="910" y="149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76" name="Freeform 1326"/>
            <p:cNvSpPr>
              <a:spLocks/>
            </p:cNvSpPr>
            <p:nvPr/>
          </p:nvSpPr>
          <p:spPr bwMode="auto">
            <a:xfrm>
              <a:off x="958" y="1475"/>
              <a:ext cx="30" cy="24"/>
            </a:xfrm>
            <a:custGeom>
              <a:avLst/>
              <a:gdLst>
                <a:gd name="T0" fmla="*/ 30 w 30"/>
                <a:gd name="T1" fmla="*/ 24 h 24"/>
                <a:gd name="T2" fmla="*/ 30 w 30"/>
                <a:gd name="T3" fmla="*/ 0 h 24"/>
                <a:gd name="T4" fmla="*/ 0 w 30"/>
                <a:gd name="T5" fmla="*/ 0 h 24"/>
                <a:gd name="T6" fmla="*/ 0 w 30"/>
                <a:gd name="T7" fmla="*/ 24 h 24"/>
                <a:gd name="T8" fmla="*/ 30 w 30"/>
                <a:gd name="T9" fmla="*/ 24 h 24"/>
                <a:gd name="T10" fmla="*/ 30 w 30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24">
                  <a:moveTo>
                    <a:pt x="30" y="2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7" name="Rectangle 1327"/>
            <p:cNvSpPr>
              <a:spLocks noChangeArrowheads="1"/>
            </p:cNvSpPr>
            <p:nvPr/>
          </p:nvSpPr>
          <p:spPr bwMode="auto">
            <a:xfrm>
              <a:off x="988" y="1475"/>
              <a:ext cx="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  <p:sp>
          <p:nvSpPr>
            <p:cNvPr id="9378" name="Freeform 1328"/>
            <p:cNvSpPr>
              <a:spLocks noEditPoints="1"/>
            </p:cNvSpPr>
            <p:nvPr/>
          </p:nvSpPr>
          <p:spPr bwMode="auto">
            <a:xfrm>
              <a:off x="958" y="1469"/>
              <a:ext cx="36" cy="6"/>
            </a:xfrm>
            <a:custGeom>
              <a:avLst/>
              <a:gdLst>
                <a:gd name="T0" fmla="*/ 30 w 36"/>
                <a:gd name="T1" fmla="*/ 0 h 6"/>
                <a:gd name="T2" fmla="*/ 0 w 36"/>
                <a:gd name="T3" fmla="*/ 0 h 6"/>
                <a:gd name="T4" fmla="*/ 0 w 36"/>
                <a:gd name="T5" fmla="*/ 6 h 6"/>
                <a:gd name="T6" fmla="*/ 30 w 36"/>
                <a:gd name="T7" fmla="*/ 6 h 6"/>
                <a:gd name="T8" fmla="*/ 30 w 36"/>
                <a:gd name="T9" fmla="*/ 0 h 6"/>
                <a:gd name="T10" fmla="*/ 36 w 36"/>
                <a:gd name="T11" fmla="*/ 6 h 6"/>
                <a:gd name="T12" fmla="*/ 36 w 36"/>
                <a:gd name="T13" fmla="*/ 0 h 6"/>
                <a:gd name="T14" fmla="*/ 30 w 36"/>
                <a:gd name="T15" fmla="*/ 0 h 6"/>
                <a:gd name="T16" fmla="*/ 30 w 36"/>
                <a:gd name="T17" fmla="*/ 6 h 6"/>
                <a:gd name="T18" fmla="*/ 36 w 36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3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6" y="6"/>
                  </a:moveTo>
                  <a:lnTo>
                    <a:pt x="36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79" name="Freeform 1329"/>
            <p:cNvSpPr>
              <a:spLocks noEditPoints="1"/>
            </p:cNvSpPr>
            <p:nvPr/>
          </p:nvSpPr>
          <p:spPr bwMode="auto">
            <a:xfrm>
              <a:off x="952" y="1469"/>
              <a:ext cx="6" cy="30"/>
            </a:xfrm>
            <a:custGeom>
              <a:avLst/>
              <a:gdLst>
                <a:gd name="T0" fmla="*/ 0 w 6"/>
                <a:gd name="T1" fmla="*/ 6 h 30"/>
                <a:gd name="T2" fmla="*/ 0 w 6"/>
                <a:gd name="T3" fmla="*/ 30 h 30"/>
                <a:gd name="T4" fmla="*/ 6 w 6"/>
                <a:gd name="T5" fmla="*/ 30 h 30"/>
                <a:gd name="T6" fmla="*/ 6 w 6"/>
                <a:gd name="T7" fmla="*/ 6 h 30"/>
                <a:gd name="T8" fmla="*/ 0 w 6"/>
                <a:gd name="T9" fmla="*/ 6 h 30"/>
                <a:gd name="T10" fmla="*/ 6 w 6"/>
                <a:gd name="T11" fmla="*/ 0 h 30"/>
                <a:gd name="T12" fmla="*/ 0 w 6"/>
                <a:gd name="T13" fmla="*/ 0 h 30"/>
                <a:gd name="T14" fmla="*/ 0 w 6"/>
                <a:gd name="T15" fmla="*/ 6 h 30"/>
                <a:gd name="T16" fmla="*/ 6 w 6"/>
                <a:gd name="T17" fmla="*/ 6 h 30"/>
                <a:gd name="T18" fmla="*/ 6 w 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30">
                  <a:moveTo>
                    <a:pt x="0" y="6"/>
                  </a:moveTo>
                  <a:lnTo>
                    <a:pt x="0" y="30"/>
                  </a:lnTo>
                  <a:lnTo>
                    <a:pt x="6" y="30"/>
                  </a:lnTo>
                  <a:lnTo>
                    <a:pt x="6" y="6"/>
                  </a:lnTo>
                  <a:lnTo>
                    <a:pt x="0" y="6"/>
                  </a:lnTo>
                  <a:close/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80" name="Freeform 1330"/>
            <p:cNvSpPr>
              <a:spLocks noEditPoints="1"/>
            </p:cNvSpPr>
            <p:nvPr/>
          </p:nvSpPr>
          <p:spPr bwMode="auto">
            <a:xfrm>
              <a:off x="952" y="1499"/>
              <a:ext cx="36" cy="6"/>
            </a:xfrm>
            <a:custGeom>
              <a:avLst/>
              <a:gdLst>
                <a:gd name="T0" fmla="*/ 6 w 36"/>
                <a:gd name="T1" fmla="*/ 6 h 6"/>
                <a:gd name="T2" fmla="*/ 36 w 36"/>
                <a:gd name="T3" fmla="*/ 6 h 6"/>
                <a:gd name="T4" fmla="*/ 36 w 36"/>
                <a:gd name="T5" fmla="*/ 0 h 6"/>
                <a:gd name="T6" fmla="*/ 6 w 36"/>
                <a:gd name="T7" fmla="*/ 0 h 6"/>
                <a:gd name="T8" fmla="*/ 6 w 36"/>
                <a:gd name="T9" fmla="*/ 6 h 6"/>
                <a:gd name="T10" fmla="*/ 0 w 36"/>
                <a:gd name="T11" fmla="*/ 0 h 6"/>
                <a:gd name="T12" fmla="*/ 0 w 36"/>
                <a:gd name="T13" fmla="*/ 6 h 6"/>
                <a:gd name="T14" fmla="*/ 6 w 36"/>
                <a:gd name="T15" fmla="*/ 6 h 6"/>
                <a:gd name="T16" fmla="*/ 6 w 36"/>
                <a:gd name="T17" fmla="*/ 0 h 6"/>
                <a:gd name="T18" fmla="*/ 0 w 36"/>
                <a:gd name="T19" fmla="*/ 0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6">
                  <a:moveTo>
                    <a:pt x="6" y="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6" y="0"/>
                  </a:lnTo>
                  <a:lnTo>
                    <a:pt x="6" y="6"/>
                  </a:lnTo>
                  <a:close/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543"/>
            </a:p>
          </p:txBody>
        </p:sp>
        <p:sp>
          <p:nvSpPr>
            <p:cNvPr id="9381" name="Rectangle 1331"/>
            <p:cNvSpPr>
              <a:spLocks noChangeArrowheads="1"/>
            </p:cNvSpPr>
            <p:nvPr/>
          </p:nvSpPr>
          <p:spPr bwMode="auto">
            <a:xfrm>
              <a:off x="988" y="149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fr-FR" altLang="fr-FR" sz="2400"/>
            </a:p>
          </p:txBody>
        </p:sp>
      </p:grpSp>
      <p:sp>
        <p:nvSpPr>
          <p:cNvPr id="9231" name="Rectangle 1332"/>
          <p:cNvSpPr>
            <a:spLocks noChangeArrowheads="1"/>
          </p:cNvSpPr>
          <p:nvPr/>
        </p:nvSpPr>
        <p:spPr bwMode="auto">
          <a:xfrm>
            <a:off x="2703839" y="283351"/>
            <a:ext cx="6983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Différence entre coûts fixes et variables</a:t>
            </a:r>
          </a:p>
        </p:txBody>
      </p:sp>
      <p:pic>
        <p:nvPicPr>
          <p:cNvPr id="9233" name="Imag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51" y="1489976"/>
            <a:ext cx="1781175" cy="103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4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71" y="1625250"/>
            <a:ext cx="262345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Rectangle 1185"/>
          <p:cNvSpPr>
            <a:spLocks noChangeArrowheads="1"/>
          </p:cNvSpPr>
          <p:nvPr/>
        </p:nvSpPr>
        <p:spPr bwMode="auto">
          <a:xfrm>
            <a:off x="2564942" y="3367057"/>
            <a:ext cx="7771306" cy="51081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>
                <a:solidFill>
                  <a:srgbClr val="000066"/>
                </a:solidFill>
              </a:rPr>
              <a:t>2</a:t>
            </a:r>
            <a:r>
              <a:rPr lang="fr-FR" altLang="fr-FR" sz="2400" baseline="30000" dirty="0">
                <a:solidFill>
                  <a:srgbClr val="000066"/>
                </a:solidFill>
              </a:rPr>
              <a:t>ème</a:t>
            </a:r>
            <a:r>
              <a:rPr lang="fr-FR" altLang="fr-FR" sz="2400" dirty="0">
                <a:solidFill>
                  <a:srgbClr val="000066"/>
                </a:solidFill>
              </a:rPr>
              <a:t> Cas : Le véhicule roule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7" y="4290243"/>
            <a:ext cx="7140929" cy="149952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496175" y="4038600"/>
            <a:ext cx="3905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coûts variables sont : 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Carburant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Lubrifiant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Entretien / réparation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Pneumatiques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Péages*</a:t>
            </a:r>
            <a:endParaRPr lang="fr-FR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17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6415826" y="1117973"/>
            <a:ext cx="1361" cy="5157826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543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62603" y="4661992"/>
            <a:ext cx="3523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Amortissement du véhicule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53376" y="5156526"/>
            <a:ext cx="39164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Provision pour renouvellement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097524" y="221211"/>
            <a:ext cx="2064988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2800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+mn-cs"/>
              </a:rPr>
              <a:t>coûts fixes</a:t>
            </a:r>
          </a:p>
        </p:txBody>
      </p:sp>
      <p:sp>
        <p:nvSpPr>
          <p:cNvPr id="12295" name="Rectangle 14"/>
          <p:cNvSpPr>
            <a:spLocks noChangeArrowheads="1"/>
          </p:cNvSpPr>
          <p:nvPr/>
        </p:nvSpPr>
        <p:spPr bwMode="auto">
          <a:xfrm>
            <a:off x="7932734" y="771606"/>
            <a:ext cx="1828800" cy="3265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solidFill>
                  <a:srgbClr val="000066"/>
                </a:solidFill>
              </a:rPr>
              <a:t>De structure</a:t>
            </a:r>
          </a:p>
        </p:txBody>
      </p:sp>
      <p:sp>
        <p:nvSpPr>
          <p:cNvPr id="12296" name="Text Box 17"/>
          <p:cNvSpPr txBox="1">
            <a:spLocks noChangeArrowheads="1"/>
          </p:cNvSpPr>
          <p:nvPr/>
        </p:nvSpPr>
        <p:spPr bwMode="auto">
          <a:xfrm>
            <a:off x="679661" y="2859249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Frais de route</a:t>
            </a:r>
          </a:p>
        </p:txBody>
      </p:sp>
      <p:sp>
        <p:nvSpPr>
          <p:cNvPr id="12297" name="Text Box 20"/>
          <p:cNvSpPr txBox="1">
            <a:spLocks noChangeArrowheads="1"/>
          </p:cNvSpPr>
          <p:nvPr/>
        </p:nvSpPr>
        <p:spPr bwMode="auto">
          <a:xfrm>
            <a:off x="7312987" y="3136844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Commerciaux</a:t>
            </a:r>
          </a:p>
        </p:txBody>
      </p:sp>
      <p:sp>
        <p:nvSpPr>
          <p:cNvPr id="12298" name="Text Box 21"/>
          <p:cNvSpPr txBox="1">
            <a:spLocks noChangeArrowheads="1"/>
          </p:cNvSpPr>
          <p:nvPr/>
        </p:nvSpPr>
        <p:spPr bwMode="auto">
          <a:xfrm>
            <a:off x="7328210" y="2550375"/>
            <a:ext cx="2165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Administratifs</a:t>
            </a:r>
          </a:p>
        </p:txBody>
      </p:sp>
      <p:sp>
        <p:nvSpPr>
          <p:cNvPr id="12299" name="Text Box 22"/>
          <p:cNvSpPr txBox="1">
            <a:spLocks noChangeArrowheads="1"/>
          </p:cNvSpPr>
          <p:nvPr/>
        </p:nvSpPr>
        <p:spPr bwMode="auto">
          <a:xfrm>
            <a:off x="7328210" y="1983247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Frais financiers</a:t>
            </a:r>
          </a:p>
        </p:txBody>
      </p: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7332724" y="4242777"/>
            <a:ext cx="3390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Locaux (frais immobiliers)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7308897" y="3704940"/>
            <a:ext cx="335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Impôts communs et taxes</a:t>
            </a:r>
          </a:p>
        </p:txBody>
      </p:sp>
      <p:sp>
        <p:nvSpPr>
          <p:cNvPr id="12302" name="Text Box 29"/>
          <p:cNvSpPr txBox="1">
            <a:spLocks noChangeArrowheads="1"/>
          </p:cNvSpPr>
          <p:nvPr/>
        </p:nvSpPr>
        <p:spPr bwMode="auto">
          <a:xfrm>
            <a:off x="7332724" y="4820832"/>
            <a:ext cx="30999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Assurances communes</a:t>
            </a:r>
          </a:p>
        </p:txBody>
      </p:sp>
      <p:sp>
        <p:nvSpPr>
          <p:cNvPr id="12303" name="Text Box 32"/>
          <p:cNvSpPr txBox="1">
            <a:spLocks noChangeArrowheads="1"/>
          </p:cNvSpPr>
          <p:nvPr/>
        </p:nvSpPr>
        <p:spPr bwMode="auto">
          <a:xfrm>
            <a:off x="676891" y="2429264"/>
            <a:ext cx="2129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Taxe à l’essieu</a:t>
            </a:r>
          </a:p>
        </p:txBody>
      </p:sp>
      <p:sp>
        <p:nvSpPr>
          <p:cNvPr id="12304" name="Text Box 35"/>
          <p:cNvSpPr txBox="1">
            <a:spLocks noChangeArrowheads="1"/>
          </p:cNvSpPr>
          <p:nvPr/>
        </p:nvSpPr>
        <p:spPr bwMode="auto">
          <a:xfrm>
            <a:off x="667664" y="3738662"/>
            <a:ext cx="4561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Assurance véhicule et marchandises</a:t>
            </a:r>
          </a:p>
        </p:txBody>
      </p:sp>
      <p:sp>
        <p:nvSpPr>
          <p:cNvPr id="12305" name="Text Box 38"/>
          <p:cNvSpPr txBox="1">
            <a:spLocks noChangeArrowheads="1"/>
          </p:cNvSpPr>
          <p:nvPr/>
        </p:nvSpPr>
        <p:spPr bwMode="auto">
          <a:xfrm>
            <a:off x="818936" y="1990431"/>
            <a:ext cx="50513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</a:t>
            </a: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 Salaires du conducteur  +  coûts sociales</a:t>
            </a:r>
          </a:p>
        </p:txBody>
      </p:sp>
      <p:sp>
        <p:nvSpPr>
          <p:cNvPr id="12306" name="Text Box 48"/>
          <p:cNvSpPr txBox="1">
            <a:spLocks noChangeArrowheads="1"/>
          </p:cNvSpPr>
          <p:nvPr/>
        </p:nvSpPr>
        <p:spPr bwMode="auto">
          <a:xfrm>
            <a:off x="2886748" y="6032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 sz="1800">
              <a:cs typeface="Arial" panose="020B0604020202020204" pitchFamily="34" charset="0"/>
            </a:endParaRPr>
          </a:p>
        </p:txBody>
      </p:sp>
      <p:sp>
        <p:nvSpPr>
          <p:cNvPr id="12307" name="Text Box 50"/>
          <p:cNvSpPr txBox="1">
            <a:spLocks noChangeArrowheads="1"/>
          </p:cNvSpPr>
          <p:nvPr/>
        </p:nvSpPr>
        <p:spPr bwMode="auto">
          <a:xfrm>
            <a:off x="665048" y="3250734"/>
            <a:ext cx="2364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r"/>
            </a:pP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Carte conducteur</a:t>
            </a:r>
          </a:p>
        </p:txBody>
      </p:sp>
      <p:sp>
        <p:nvSpPr>
          <p:cNvPr id="12308" name="Text Box 51"/>
          <p:cNvSpPr txBox="1">
            <a:spLocks noChangeArrowheads="1"/>
          </p:cNvSpPr>
          <p:nvPr/>
        </p:nvSpPr>
        <p:spPr bwMode="auto">
          <a:xfrm>
            <a:off x="667664" y="4223008"/>
            <a:ext cx="2903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r"/>
            </a:pPr>
            <a:r>
              <a:rPr lang="fr-FR" altLang="fr-FR" sz="1800" dirty="0">
                <a:solidFill>
                  <a:srgbClr val="000066"/>
                </a:solidFill>
                <a:cs typeface="Arial" panose="020B0604020202020204" pitchFamily="34" charset="0"/>
              </a:rPr>
              <a:t> Contrôles obligatoires</a:t>
            </a:r>
          </a:p>
        </p:txBody>
      </p:sp>
      <p:sp>
        <p:nvSpPr>
          <p:cNvPr id="12309" name="Text Box 52"/>
          <p:cNvSpPr txBox="1">
            <a:spLocks noChangeArrowheads="1"/>
          </p:cNvSpPr>
          <p:nvPr/>
        </p:nvSpPr>
        <p:spPr bwMode="auto">
          <a:xfrm>
            <a:off x="31766" y="5810154"/>
            <a:ext cx="65386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1800" dirty="0">
                <a:cs typeface="Arial" panose="020B0604020202020204" pitchFamily="34" charset="0"/>
              </a:rPr>
              <a:t>Ces coûts peuvent être ventilées en coûts fixes du conducteur ou coûts fixes du véhicules.</a:t>
            </a:r>
          </a:p>
        </p:txBody>
      </p:sp>
      <p:sp>
        <p:nvSpPr>
          <p:cNvPr id="12310" name="Text Box 53"/>
          <p:cNvSpPr txBox="1">
            <a:spLocks noChangeArrowheads="1"/>
          </p:cNvSpPr>
          <p:nvPr/>
        </p:nvSpPr>
        <p:spPr bwMode="auto">
          <a:xfrm>
            <a:off x="7039835" y="5891502"/>
            <a:ext cx="4634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800" dirty="0">
                <a:cs typeface="Arial" panose="020B0604020202020204" pitchFamily="34" charset="0"/>
              </a:rPr>
              <a:t>Rattachées à la structure de l’entreprise</a:t>
            </a:r>
            <a:r>
              <a:rPr lang="fr-FR" altLang="fr-FR" sz="1800" dirty="0">
                <a:solidFill>
                  <a:srgbClr val="A50021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2311" name="Text Box 54"/>
          <p:cNvSpPr txBox="1">
            <a:spLocks noChangeArrowheads="1"/>
          </p:cNvSpPr>
          <p:nvPr/>
        </p:nvSpPr>
        <p:spPr bwMode="auto">
          <a:xfrm>
            <a:off x="8071547" y="1490794"/>
            <a:ext cx="1622304" cy="35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z="1714">
                <a:solidFill>
                  <a:srgbClr val="000066"/>
                </a:solidFill>
              </a:rPr>
              <a:t>QUOTE-PART</a:t>
            </a:r>
          </a:p>
        </p:txBody>
      </p:sp>
      <p:pic>
        <p:nvPicPr>
          <p:cNvPr id="25" name="Imag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3" y="1117973"/>
            <a:ext cx="1418527" cy="8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22" y="1224108"/>
            <a:ext cx="2089318" cy="6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092795" y="649718"/>
            <a:ext cx="1828800" cy="32657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fr-FR" altLang="fr-FR" sz="2000" dirty="0">
                <a:solidFill>
                  <a:srgbClr val="000066"/>
                </a:solidFill>
              </a:rPr>
              <a:t>Du véhicule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80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73943" y="551130"/>
            <a:ext cx="8229600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defTabSz="903469"/>
            <a:r>
              <a:rPr lang="fr-FR" altLang="fr-FR" sz="2800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+mn-cs"/>
              </a:rPr>
              <a:t>CALCUL</a:t>
            </a:r>
            <a:r>
              <a:rPr lang="fr-FR" altLang="fr-FR" sz="2400" b="1" dirty="0">
                <a:latin typeface="Arial" pitchFamily="34" charset="0"/>
                <a:ea typeface="Times" charset="0"/>
                <a:cs typeface="Times" charset="0"/>
              </a:rPr>
              <a:t> </a:t>
            </a:r>
            <a:r>
              <a:rPr lang="fr-FR" altLang="fr-FR" sz="2800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+mn-cs"/>
              </a:rPr>
              <a:t>DE L’AMORTISSEMENT DU VEHICULE</a:t>
            </a:r>
          </a:p>
        </p:txBody>
      </p:sp>
      <p:sp>
        <p:nvSpPr>
          <p:cNvPr id="52250" name="Text Box 4"/>
          <p:cNvSpPr txBox="1">
            <a:spLocks noChangeArrowheads="1"/>
          </p:cNvSpPr>
          <p:nvPr/>
        </p:nvSpPr>
        <p:spPr bwMode="auto">
          <a:xfrm>
            <a:off x="129471" y="2676179"/>
            <a:ext cx="119343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Exemple :</a:t>
            </a:r>
          </a:p>
          <a:p>
            <a:endParaRPr lang="fr-FR" altLang="fr-FR" dirty="0"/>
          </a:p>
          <a:p>
            <a:r>
              <a:rPr lang="fr-FR" altLang="fr-FR" dirty="0"/>
              <a:t>Prix d’achat H.T. : 70 000 €</a:t>
            </a:r>
          </a:p>
          <a:p>
            <a:r>
              <a:rPr lang="fr-FR" altLang="fr-FR" dirty="0"/>
              <a:t>Utilisation 5 ans</a:t>
            </a:r>
          </a:p>
          <a:p>
            <a:r>
              <a:rPr lang="fr-FR" altLang="fr-FR" dirty="0"/>
              <a:t>Valeur résiduelle dans 5 ans : 10 000 € </a:t>
            </a:r>
          </a:p>
          <a:p>
            <a:endParaRPr lang="fr-FR" altLang="fr-FR" dirty="0"/>
          </a:p>
          <a:p>
            <a:r>
              <a:rPr lang="fr-FR" altLang="fr-FR" dirty="0"/>
              <a:t>	</a:t>
            </a:r>
            <a:r>
              <a:rPr lang="fr-FR" altLang="fr-FR" dirty="0">
                <a:sym typeface="Wingdings" pitchFamily="2" charset="2"/>
              </a:rPr>
              <a:t></a:t>
            </a:r>
            <a:r>
              <a:rPr lang="fr-FR" altLang="fr-FR" dirty="0"/>
              <a:t> VALEUR A AMORTIR =		Prix d’achat HT – valeur résiduelle en fin d’utilisation </a:t>
            </a:r>
          </a:p>
          <a:p>
            <a:r>
              <a:rPr lang="fr-FR" altLang="fr-FR" dirty="0"/>
              <a:t>				70 000 - 10 000 = 60 000 €</a:t>
            </a:r>
          </a:p>
          <a:p>
            <a:endParaRPr lang="fr-FR" altLang="fr-FR" dirty="0"/>
          </a:p>
          <a:p>
            <a:r>
              <a:rPr lang="fr-FR" altLang="fr-FR" dirty="0"/>
              <a:t>	 </a:t>
            </a:r>
            <a:r>
              <a:rPr lang="fr-FR" altLang="fr-FR" dirty="0">
                <a:sym typeface="Wingdings" pitchFamily="2" charset="2"/>
              </a:rPr>
              <a:t></a:t>
            </a:r>
            <a:r>
              <a:rPr lang="fr-FR" altLang="fr-FR" dirty="0"/>
              <a:t> AMORTISSEMENT ANNUEL :	</a:t>
            </a:r>
            <a:r>
              <a:rPr lang="fr-FR" altLang="fr-FR" u="sng" dirty="0"/>
              <a:t>60 000 </a:t>
            </a:r>
            <a:r>
              <a:rPr lang="fr-FR" altLang="fr-FR" dirty="0"/>
              <a:t>= 12 000</a:t>
            </a:r>
          </a:p>
          <a:p>
            <a:r>
              <a:rPr lang="fr-FR" altLang="fr-FR" dirty="0"/>
              <a:t>				                    5		</a:t>
            </a:r>
          </a:p>
        </p:txBody>
      </p:sp>
      <p:sp>
        <p:nvSpPr>
          <p:cNvPr id="52245" name="Text Box 15"/>
          <p:cNvSpPr txBox="1">
            <a:spLocks noChangeArrowheads="1"/>
          </p:cNvSpPr>
          <p:nvPr/>
        </p:nvSpPr>
        <p:spPr bwMode="auto">
          <a:xfrm>
            <a:off x="261257" y="1204273"/>
            <a:ext cx="11654972" cy="10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44000"/>
              </a:lnSpc>
            </a:pPr>
            <a:endParaRPr lang="fr-FR" altLang="fr-FR" sz="1800" b="0" dirty="0">
              <a:ea typeface="Times" charset="0"/>
              <a:cs typeface="Times" charset="0"/>
            </a:endParaRPr>
          </a:p>
          <a:p>
            <a:pPr algn="l"/>
            <a:r>
              <a:rPr lang="fr-FR" altLang="fr-FR" sz="1800" dirty="0">
                <a:ea typeface="Times" charset="0"/>
                <a:cs typeface="Times" charset="0"/>
              </a:rPr>
              <a:t>Amortissement du véhicule = </a:t>
            </a:r>
            <a:r>
              <a:rPr lang="fr-FR" altLang="fr-FR" sz="1800" u="sng" dirty="0">
                <a:ea typeface="Times" charset="0"/>
                <a:cs typeface="Times" charset="0"/>
              </a:rPr>
              <a:t>Prix d’achat HT du véhicule – valeur résiduelle en fin d’utilisation</a:t>
            </a:r>
          </a:p>
          <a:p>
            <a:pPr algn="l"/>
            <a:r>
              <a:rPr lang="fr-FR" altLang="fr-FR" sz="1800" dirty="0">
                <a:ea typeface="Times" charset="0"/>
                <a:cs typeface="Times" charset="0"/>
              </a:rPr>
              <a:t>					durée d’utilisation*</a:t>
            </a:r>
            <a:endParaRPr lang="fr-FR" altLang="fr-FR" sz="1800" u="sng" dirty="0">
              <a:ea typeface="Times" charset="0"/>
              <a:cs typeface="Times" charset="0"/>
            </a:endParaRPr>
          </a:p>
        </p:txBody>
      </p:sp>
      <p:graphicFrame>
        <p:nvGraphicFramePr>
          <p:cNvPr id="522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241373"/>
              </p:ext>
            </p:extLst>
          </p:nvPr>
        </p:nvGraphicFramePr>
        <p:xfrm>
          <a:off x="9027526" y="2901461"/>
          <a:ext cx="1477736" cy="8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6560" imgH="938520" progId="Flash.Movie">
                  <p:embed/>
                </p:oleObj>
              </mc:Choice>
              <mc:Fallback>
                <p:oleObj r:id="rId4" imgW="1726560" imgH="938520" progId="Flash.Movie">
                  <p:embed/>
                  <p:pic>
                    <p:nvPicPr>
                      <p:cNvPr id="5223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7526" y="2901461"/>
                        <a:ext cx="1477736" cy="8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386207" y="6519183"/>
            <a:ext cx="261257" cy="261257"/>
          </a:xfrm>
          <a:prstGeom prst="actionButtonBeginning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fr-FR" altLang="fr-FR" sz="1714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138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896092" y="1140376"/>
            <a:ext cx="9972799" cy="64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defPPr>
              <a:defRPr lang="fr-FR"/>
            </a:defPPr>
            <a:lvl1pPr defTabSz="1054100">
              <a:defRPr sz="1371" b="0">
                <a:latin typeface="Arial" pitchFamily="34" charset="0"/>
                <a:ea typeface="Times" charset="0"/>
                <a:cs typeface="Times" charset="0"/>
              </a:defRPr>
            </a:lvl1pPr>
            <a:lvl2pPr marL="742950" indent="-285750" defTabSz="1054100">
              <a:defRPr sz="2000" b="1">
                <a:latin typeface="Arial" pitchFamily="34" charset="0"/>
              </a:defRPr>
            </a:lvl2pPr>
            <a:lvl3pPr marL="1143000" indent="-228600" defTabSz="1054100">
              <a:defRPr sz="2000" b="1">
                <a:latin typeface="Arial" pitchFamily="34" charset="0"/>
              </a:defRPr>
            </a:lvl3pPr>
            <a:lvl4pPr marL="1600200" indent="-228600" defTabSz="1054100">
              <a:defRPr sz="2000" b="1">
                <a:latin typeface="Arial" pitchFamily="34" charset="0"/>
              </a:defRPr>
            </a:lvl4pPr>
            <a:lvl5pPr marL="2057400" indent="-228600" defTabSz="1054100">
              <a:defRPr sz="2000" b="1">
                <a:latin typeface="Arial" pitchFamily="34" charset="0"/>
              </a:defRPr>
            </a:lvl5pPr>
            <a:lvl6pPr marL="25146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pitchFamily="34" charset="0"/>
              </a:defRPr>
            </a:lvl6pPr>
            <a:lvl7pPr marL="29718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pitchFamily="34" charset="0"/>
              </a:defRPr>
            </a:lvl7pPr>
            <a:lvl8pPr marL="34290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pitchFamily="34" charset="0"/>
              </a:defRPr>
            </a:lvl8pPr>
            <a:lvl9pPr marL="38862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pitchFamily="34" charset="0"/>
              </a:defRPr>
            </a:lvl9pPr>
          </a:lstStyle>
          <a:p>
            <a:r>
              <a:rPr lang="fr-FR" altLang="fr-FR" sz="1800" b="1" dirty="0"/>
              <a:t>En fin d’utilisation du véhicule actuel, le véhicule de remplacement coûtera plus cher à l’achat que son prédécesseur. Il faut donc constituer une provision pour renouvellement. 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26128" y="261257"/>
            <a:ext cx="8556172" cy="8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03469"/>
            <a:r>
              <a:rPr lang="fr-FR" altLang="fr-FR" sz="2800" dirty="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+mn-cs"/>
              </a:rPr>
              <a:t>PROVISION POUR RENOUVELLEMENT DU VEHICULE</a:t>
            </a:r>
          </a:p>
        </p:txBody>
      </p:sp>
      <p:sp>
        <p:nvSpPr>
          <p:cNvPr id="53263" name="Text Box 5"/>
          <p:cNvSpPr txBox="1">
            <a:spLocks noChangeArrowheads="1"/>
          </p:cNvSpPr>
          <p:nvPr/>
        </p:nvSpPr>
        <p:spPr bwMode="auto">
          <a:xfrm>
            <a:off x="608487" y="3030827"/>
            <a:ext cx="101738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latin typeface="Arial" panose="020B0604020202020204" pitchFamily="34" charset="0"/>
              </a:defRPr>
            </a:lvl2pPr>
            <a:lvl3pPr marL="1143000" indent="-228600">
              <a:defRPr sz="2800" b="1">
                <a:latin typeface="Arial" panose="020B0604020202020204" pitchFamily="34" charset="0"/>
              </a:defRPr>
            </a:lvl3pPr>
            <a:lvl4pPr marL="1600200" indent="-228600">
              <a:defRPr sz="2800" b="1">
                <a:latin typeface="Arial" panose="020B0604020202020204" pitchFamily="34" charset="0"/>
              </a:defRPr>
            </a:lvl4pPr>
            <a:lvl5pPr marL="2057400" indent="-228600">
              <a:defRPr sz="28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latin typeface="Arial" panose="020B0604020202020204" pitchFamily="34" charset="0"/>
              </a:defRPr>
            </a:lvl9pPr>
          </a:lstStyle>
          <a:p>
            <a:r>
              <a:rPr lang="fr-FR" altLang="fr-FR" dirty="0"/>
              <a:t>Exemple :</a:t>
            </a:r>
          </a:p>
          <a:p>
            <a:endParaRPr lang="fr-FR" altLang="fr-FR" dirty="0"/>
          </a:p>
          <a:p>
            <a:r>
              <a:rPr lang="fr-FR" altLang="fr-FR" dirty="0"/>
              <a:t>Prix d’achat H.T. actuel du véhicule : 70 000 €</a:t>
            </a:r>
          </a:p>
          <a:p>
            <a:r>
              <a:rPr lang="fr-FR" altLang="fr-FR" dirty="0"/>
              <a:t>Utilisation 5 ans</a:t>
            </a:r>
          </a:p>
          <a:p>
            <a:r>
              <a:rPr lang="fr-FR" altLang="fr-FR" dirty="0"/>
              <a:t>Prix d’achat du véhicule de remplacement dans 5 ans : 75 000 €</a:t>
            </a:r>
          </a:p>
          <a:p>
            <a:endParaRPr lang="fr-FR" altLang="fr-FR" dirty="0"/>
          </a:p>
          <a:p>
            <a:r>
              <a:rPr lang="fr-FR" altLang="fr-FR" dirty="0"/>
              <a:t>	 </a:t>
            </a:r>
            <a:r>
              <a:rPr lang="fr-FR" altLang="fr-FR" dirty="0">
                <a:sym typeface="Wingdings" pitchFamily="2" charset="2"/>
              </a:rPr>
              <a:t></a:t>
            </a:r>
            <a:r>
              <a:rPr lang="fr-FR" altLang="fr-FR" dirty="0"/>
              <a:t> PROVISION A CONSTITUER : 75 000 - 70 000 = 5 000 €</a:t>
            </a:r>
          </a:p>
          <a:p>
            <a:endParaRPr lang="fr-FR" altLang="fr-FR" dirty="0"/>
          </a:p>
          <a:p>
            <a:r>
              <a:rPr lang="fr-FR" altLang="fr-FR" dirty="0"/>
              <a:t>	 </a:t>
            </a:r>
            <a:r>
              <a:rPr lang="fr-FR" altLang="fr-FR" dirty="0">
                <a:sym typeface="Wingdings" pitchFamily="2" charset="2"/>
              </a:rPr>
              <a:t></a:t>
            </a:r>
            <a:r>
              <a:rPr lang="fr-FR" altLang="fr-FR" dirty="0"/>
              <a:t> PROVISION POUR RENOUVELLEMENT : 	  </a:t>
            </a:r>
            <a:r>
              <a:rPr lang="fr-FR" altLang="fr-FR" u="sng" dirty="0"/>
              <a:t>5 000   </a:t>
            </a:r>
            <a:r>
              <a:rPr lang="fr-FR" altLang="fr-FR" dirty="0"/>
              <a:t>=  1 000 €	</a:t>
            </a:r>
          </a:p>
          <a:p>
            <a:r>
              <a:rPr lang="fr-FR" altLang="fr-FR" dirty="0"/>
              <a:t>				              5</a:t>
            </a:r>
          </a:p>
        </p:txBody>
      </p:sp>
      <p:sp>
        <p:nvSpPr>
          <p:cNvPr id="53262" name="Text Box 10"/>
          <p:cNvSpPr txBox="1">
            <a:spLocks noChangeArrowheads="1"/>
          </p:cNvSpPr>
          <p:nvPr/>
        </p:nvSpPr>
        <p:spPr bwMode="auto">
          <a:xfrm>
            <a:off x="497279" y="1929252"/>
            <a:ext cx="11360726" cy="106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73" tIns="45137" rIns="90273" bIns="45137">
            <a:spAutoFit/>
          </a:bodyPr>
          <a:lstStyle>
            <a:lvl1pPr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5410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1054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fr-FR" altLang="fr-FR" sz="1371" b="0" dirty="0">
              <a:ea typeface="Times" charset="0"/>
              <a:cs typeface="Times" charset="0"/>
            </a:endParaRPr>
          </a:p>
          <a:p>
            <a:r>
              <a:rPr lang="fr-FR" altLang="fr-FR" sz="1800" dirty="0">
                <a:ea typeface="Times" charset="0"/>
                <a:cs typeface="Times" charset="0"/>
              </a:rPr>
              <a:t>Provision pour renouvellement = </a:t>
            </a:r>
            <a:r>
              <a:rPr lang="fr-FR" altLang="fr-FR" sz="1800" u="sng" dirty="0">
                <a:ea typeface="Times" charset="0"/>
                <a:cs typeface="Times" charset="0"/>
              </a:rPr>
              <a:t>Prix d’achat HT du futur véhicule – Prix d’achat HT du véhicule actuel </a:t>
            </a:r>
          </a:p>
          <a:p>
            <a:r>
              <a:rPr lang="fr-FR" altLang="fr-FR" sz="1800" dirty="0">
                <a:ea typeface="Times" charset="0"/>
                <a:cs typeface="Times" charset="0"/>
              </a:rPr>
              <a:t>						durée d’utilisation</a:t>
            </a:r>
            <a:endParaRPr lang="fr-FR" altLang="fr-FR" sz="1800" u="sng" dirty="0">
              <a:ea typeface="Times" charset="0"/>
              <a:cs typeface="Times" charset="0"/>
            </a:endParaRPr>
          </a:p>
          <a:p>
            <a:endParaRPr lang="fr-FR" altLang="fr-FR" sz="1371" b="0" dirty="0">
              <a:ea typeface="Times" charset="0"/>
              <a:cs typeface="Times" charset="0"/>
            </a:endParaRPr>
          </a:p>
        </p:txBody>
      </p:sp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54993"/>
              </p:ext>
            </p:extLst>
          </p:nvPr>
        </p:nvGraphicFramePr>
        <p:xfrm>
          <a:off x="8728611" y="3140039"/>
          <a:ext cx="1477736" cy="8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6560" imgH="938520" progId="Flash.Movie">
                  <p:embed/>
                </p:oleObj>
              </mc:Choice>
              <mc:Fallback>
                <p:oleObj r:id="rId4" imgW="1726560" imgH="938520" progId="Flash.Movie">
                  <p:embed/>
                  <p:pic>
                    <p:nvPicPr>
                      <p:cNvPr id="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8611" y="3140039"/>
                        <a:ext cx="1477736" cy="808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512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6251417" y="3968786"/>
            <a:ext cx="1158844" cy="69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7690918" y="3968786"/>
            <a:ext cx="1534563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9506138" y="3917916"/>
            <a:ext cx="1258431" cy="74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798338" y="3968786"/>
            <a:ext cx="1172422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257425" y="624689"/>
            <a:ext cx="67779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fr-FR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LES COUTS  DE STRUCTURE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98535" y="1358019"/>
            <a:ext cx="110995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Ce sont les couts fixes communs à l’entreprise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b="1" dirty="0"/>
              <a:t>Frais administratifs</a:t>
            </a:r>
          </a:p>
          <a:p>
            <a:r>
              <a:rPr lang="fr-FR" b="1" dirty="0"/>
              <a:t>Frais commerciaux</a:t>
            </a:r>
          </a:p>
          <a:p>
            <a:r>
              <a:rPr lang="fr-FR" b="1" dirty="0"/>
              <a:t>Frais financiers</a:t>
            </a:r>
          </a:p>
          <a:p>
            <a:r>
              <a:rPr lang="fr-FR" b="1" dirty="0"/>
              <a:t>Frais immobiliers</a:t>
            </a:r>
          </a:p>
          <a:p>
            <a:r>
              <a:rPr lang="fr-FR" b="1" dirty="0"/>
              <a:t>Impôts communs</a:t>
            </a:r>
          </a:p>
          <a:p>
            <a:r>
              <a:rPr lang="fr-FR" b="1" dirty="0"/>
              <a:t>Assurances communes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59239" y="226061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fr-FR" altLang="fr-FR" sz="2000" b="1" dirty="0">
                <a:solidFill>
                  <a:srgbClr val="000066"/>
                </a:solidFill>
                <a:latin typeface="Arial" pitchFamily="34" charset="0"/>
              </a:rPr>
              <a:t>Une Clé de répartition définie par le chef d’entreprise sera appliquée</a:t>
            </a:r>
            <a:br>
              <a:rPr lang="fr-FR" altLang="fr-FR" sz="2000" b="1" dirty="0">
                <a:solidFill>
                  <a:srgbClr val="000066"/>
                </a:solidFill>
                <a:latin typeface="Arial" pitchFamily="34" charset="0"/>
              </a:rPr>
            </a:br>
            <a:r>
              <a:rPr lang="fr-FR" altLang="fr-FR" sz="2000" b="1" dirty="0">
                <a:solidFill>
                  <a:srgbClr val="000066"/>
                </a:solidFill>
                <a:latin typeface="Arial" pitchFamily="34" charset="0"/>
              </a:rPr>
              <a:t>en fonction des moyens de production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947719" y="3968786"/>
            <a:ext cx="102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 par véhicule</a:t>
            </a:r>
          </a:p>
        </p:txBody>
      </p:sp>
      <p:sp>
        <p:nvSpPr>
          <p:cNvPr id="8" name="ZoneTexte 7"/>
          <p:cNvSpPr txBox="1"/>
          <p:nvPr/>
        </p:nvSpPr>
        <p:spPr>
          <a:xfrm flipH="1">
            <a:off x="6348309" y="3968786"/>
            <a:ext cx="99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charges utiles</a:t>
            </a:r>
          </a:p>
        </p:txBody>
      </p:sp>
      <p:sp>
        <p:nvSpPr>
          <p:cNvPr id="9" name="ZoneTexte 8"/>
          <p:cNvSpPr txBox="1"/>
          <p:nvPr/>
        </p:nvSpPr>
        <p:spPr>
          <a:xfrm flipH="1">
            <a:off x="7785980" y="3968786"/>
            <a:ext cx="172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Kilométrages parcourus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601200" y="3968786"/>
            <a:ext cx="144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 Véhicules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901700" y="5118509"/>
            <a:ext cx="87447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9900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</a:rPr>
              <a:t>Cette clé peut être une formule plus ou moins complexe permettant d’intégrer plusieurs</a:t>
            </a:r>
            <a:br>
              <a:rPr kumimoji="0" lang="fr-FR" alt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</a:rPr>
            </a:br>
            <a:r>
              <a:rPr kumimoji="0" lang="fr-FR" alt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</a:rPr>
              <a:t> facteurs influant sur la répartition des coûts de structure*</a:t>
            </a:r>
          </a:p>
        </p:txBody>
      </p:sp>
      <p:sp>
        <p:nvSpPr>
          <p:cNvPr id="16" name="Flèche vers le bas 15"/>
          <p:cNvSpPr/>
          <p:nvPr/>
        </p:nvSpPr>
        <p:spPr>
          <a:xfrm>
            <a:off x="4947719" y="3349783"/>
            <a:ext cx="798968" cy="367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bas 17"/>
          <p:cNvSpPr/>
          <p:nvPr/>
        </p:nvSpPr>
        <p:spPr>
          <a:xfrm>
            <a:off x="6458027" y="3349783"/>
            <a:ext cx="775692" cy="422434"/>
          </a:xfrm>
          <a:prstGeom prst="downArrow">
            <a:avLst>
              <a:gd name="adj1" fmla="val 50000"/>
              <a:gd name="adj2" fmla="val 51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8154154" y="3349783"/>
            <a:ext cx="706170" cy="40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9780759" y="3349782"/>
            <a:ext cx="666182" cy="429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74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75361" y="384132"/>
            <a:ext cx="1034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Activité : selon le type de cout proposé, sélectionnez le type de charge adéquat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0044"/>
              </p:ext>
            </p:extLst>
          </p:nvPr>
        </p:nvGraphicFramePr>
        <p:xfrm>
          <a:off x="534937" y="1007425"/>
          <a:ext cx="4064000" cy="513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9097189"/>
                    </a:ext>
                  </a:extLst>
                </a:gridCol>
              </a:tblGrid>
              <a:tr h="840726">
                <a:tc>
                  <a:txBody>
                    <a:bodyPr/>
                    <a:lstStyle/>
                    <a:p>
                      <a:r>
                        <a:rPr lang="fr-FR" dirty="0"/>
                        <a:t>Type de couts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87147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Carte conducteur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02874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Assurances marchandises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95842"/>
                  </a:ext>
                </a:extLst>
              </a:tr>
              <a:tr h="57069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Frais de route (indemnité de déplacement)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24596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Taxe à l’essieu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44766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salaire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68055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Gasoil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35614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Frais financiers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4168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Pneumatique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0775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Achat véhicule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63683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/>
                        <a:t>Impôts et taxes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04002"/>
                  </a:ext>
                </a:extLst>
              </a:tr>
              <a:tr h="330640">
                <a:tc>
                  <a:txBody>
                    <a:bodyPr/>
                    <a:lstStyle/>
                    <a:p>
                      <a:r>
                        <a:rPr lang="fr-FR" dirty="0"/>
                        <a:t>Cout</a:t>
                      </a:r>
                      <a:r>
                        <a:rPr lang="fr-FR" baseline="0" dirty="0"/>
                        <a:t> des véhicules commerciaux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97394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63110"/>
              </p:ext>
            </p:extLst>
          </p:nvPr>
        </p:nvGraphicFramePr>
        <p:xfrm>
          <a:off x="5823805" y="3576628"/>
          <a:ext cx="4064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8147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Type de coûts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5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coûts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coûts fixes conducteur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8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coûts fixes véhicules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8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coûts fixes de structure indirectes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954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4716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8762" y="32079"/>
            <a:ext cx="8056993" cy="436654"/>
          </a:xfrm>
        </p:spPr>
        <p:txBody>
          <a:bodyPr>
            <a:normAutofit/>
          </a:bodyPr>
          <a:lstStyle/>
          <a:p>
            <a:r>
              <a:rPr lang="fr-FR" sz="2400" dirty="0"/>
              <a:t>Correction de l’activité : voici la répartition par type des coûts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048765"/>
                  </p:ext>
                </p:extLst>
              </p:nvPr>
            </p:nvGraphicFramePr>
            <p:xfrm>
              <a:off x="433862" y="501368"/>
              <a:ext cx="11627508" cy="6082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877">
                      <a:extLst>
                        <a:ext uri="{9D8B030D-6E8A-4147-A177-3AD203B41FA5}">
                          <a16:colId xmlns:a16="http://schemas.microsoft.com/office/drawing/2014/main" val="406954602"/>
                        </a:ext>
                      </a:extLst>
                    </a:gridCol>
                    <a:gridCol w="2906877">
                      <a:extLst>
                        <a:ext uri="{9D8B030D-6E8A-4147-A177-3AD203B41FA5}">
                          <a16:colId xmlns:a16="http://schemas.microsoft.com/office/drawing/2014/main" val="2113465354"/>
                        </a:ext>
                      </a:extLst>
                    </a:gridCol>
                    <a:gridCol w="2906877">
                      <a:extLst>
                        <a:ext uri="{9D8B030D-6E8A-4147-A177-3AD203B41FA5}">
                          <a16:colId xmlns:a16="http://schemas.microsoft.com/office/drawing/2014/main" val="3097051518"/>
                        </a:ext>
                      </a:extLst>
                    </a:gridCol>
                    <a:gridCol w="2906877">
                      <a:extLst>
                        <a:ext uri="{9D8B030D-6E8A-4147-A177-3AD203B41FA5}">
                          <a16:colId xmlns:a16="http://schemas.microsoft.com/office/drawing/2014/main" val="3007855792"/>
                        </a:ext>
                      </a:extLst>
                    </a:gridCol>
                  </a:tblGrid>
                  <a:tr h="33129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Couts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Couts fixes annuels prévisionnels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895700"/>
                      </a:ext>
                    </a:extLst>
                  </a:tr>
                  <a:tr h="696686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Coûts fixes conducteur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Coûts fixes Véhicule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Coûts fixes de structure indirectes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6327224"/>
                      </a:ext>
                    </a:extLst>
                  </a:tr>
                  <a:tr h="2172732"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Carburant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Pneu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Lubrifiant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Entretien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Péages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/>
                            <a:t>Salaire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/>
                            <a:t>Charges conducteur(s)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Frais de route 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/>
                            <a:t> (Indemnités de      déplacement)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Carte conducteur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Amortissement et provision</a:t>
                          </a:r>
                          <a:br>
                            <a:rPr lang="fr-FR" altLang="fr-FR" sz="1800" dirty="0"/>
                          </a:br>
                          <a:r>
                            <a:rPr lang="fr-FR" altLang="fr-FR" sz="1100" dirty="0"/>
                            <a:t>                      OU</a:t>
                          </a:r>
                          <a:br>
                            <a:rPr lang="fr-FR" altLang="fr-FR" sz="1800" dirty="0"/>
                          </a:br>
                          <a:r>
                            <a:rPr lang="fr-FR" altLang="fr-FR" sz="1800" dirty="0"/>
                            <a:t>Loyer pour Crédit-Bail-   </a:t>
                          </a:r>
                          <a:br>
                            <a:rPr lang="fr-FR" altLang="fr-FR" sz="1800" dirty="0"/>
                          </a:br>
                          <a:r>
                            <a:rPr lang="fr-FR" altLang="fr-FR" sz="1800" dirty="0"/>
                            <a:t>  Location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Frais financiers véhicule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Taxe à l’essieu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Contrôles obligatoires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Chronotachygraphe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/>
                            <a:t>Assurance véhicule et</a:t>
                          </a:r>
                          <a:br>
                            <a:rPr lang="fr-FR" altLang="fr-FR" sz="1800" dirty="0"/>
                          </a:br>
                          <a:r>
                            <a:rPr lang="fr-FR" altLang="fr-FR" sz="1800" dirty="0"/>
                            <a:t>   marchandises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/>
                            <a:t> Frais financiers communs 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/>
                            <a:t> Administratif</a:t>
                          </a:r>
                          <a:r>
                            <a:rPr lang="fr-FR" altLang="fr-FR" sz="1600" dirty="0"/>
                            <a:t>	</a:t>
                          </a:r>
                          <a:endParaRPr lang="fr-FR" altLang="fr-FR" sz="1600" i="1" dirty="0">
                            <a:solidFill>
                              <a:schemeClr val="bg2"/>
                            </a:solidFill>
                          </a:endParaRP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/>
                            <a:t> Commerciaux</a:t>
                          </a:r>
                          <a:r>
                            <a:rPr lang="fr-FR" altLang="fr-FR" sz="1600" dirty="0"/>
                            <a:t>	</a:t>
                          </a:r>
                          <a:r>
                            <a:rPr lang="fr-FR" altLang="fr-FR" sz="1600" i="1" dirty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/>
                            <a:t> Impôts communs</a:t>
                          </a:r>
                          <a:r>
                            <a:rPr lang="fr-FR" altLang="fr-FR" sz="1600" dirty="0"/>
                            <a:t>	 </a:t>
                          </a:r>
                          <a:r>
                            <a:rPr lang="fr-FR" altLang="fr-FR" sz="1600" i="1" dirty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/>
                            <a:t> Locaux (immobiliers)</a:t>
                          </a:r>
                          <a:r>
                            <a:rPr lang="fr-FR" altLang="fr-FR" sz="1600" dirty="0"/>
                            <a:t> </a:t>
                          </a:r>
                          <a:r>
                            <a:rPr lang="fr-FR" altLang="fr-FR" sz="1600" i="1" dirty="0">
                              <a:solidFill>
                                <a:schemeClr val="bg2"/>
                              </a:solidFill>
                            </a:rPr>
                            <a:t>L</a:t>
                          </a: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/>
                            <a:t> Assurances communes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658629"/>
                      </a:ext>
                    </a:extLst>
                  </a:tr>
                  <a:tr h="919339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  <a:p>
                          <a:endParaRPr lang="fr-FR" dirty="0"/>
                        </a:p>
                        <a:p>
                          <a:r>
                            <a:rPr lang="fr-FR" dirty="0"/>
                            <a:t>Total à répartir (3)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6320057"/>
                      </a:ext>
                    </a:extLst>
                  </a:tr>
                  <a:tr h="980076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Total            (1)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/>
                            <a:t>Total            (2)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/>
                            <a:t>Clé de répartition =       X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/>
                            <a:t>Part de la structure </a:t>
                          </a:r>
                          <a:br>
                            <a:rPr lang="fr-FR" altLang="fr-FR" sz="1800" dirty="0"/>
                          </a:br>
                          <a:r>
                            <a:rPr lang="fr-FR" altLang="fr-FR" sz="1800" dirty="0"/>
                            <a:t>après répartition** =         (</a:t>
                          </a:r>
                          <a:r>
                            <a:rPr lang="fr-FR" altLang="fr-FR" sz="2000" dirty="0"/>
                            <a:t>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1116185"/>
                      </a:ext>
                    </a:extLst>
                  </a:tr>
                  <a:tr h="474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/>
                            <a:t>TK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 err="1"/>
                            <a:t>T</a:t>
                          </a:r>
                          <a:r>
                            <a:rPr lang="fr-FR" altLang="fr-FR" sz="1800" baseline="0" dirty="0" err="1"/>
                            <a:t>j</a:t>
                          </a:r>
                          <a:r>
                            <a:rPr lang="fr-FR" altLang="fr-FR" sz="1800" baseline="0" dirty="0"/>
                            <a:t> conducteur* </a:t>
                          </a:r>
                          <a14:m>
                            <m:oMath xmlns:m="http://schemas.openxmlformats.org/officeDocument/2006/math">
                              <m:r>
                                <a:rPr lang="fr-FR" altLang="fr-FR" sz="18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altLang="fr-F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num>
                                <m:den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𝑁𝑜𝑚𝑏𝑟𝑒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𝑗𝑜𝑢𝑟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𝑡𝑟𝑎𝑣𝑎𝑖𝑙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altLang="fr-FR" sz="1800" dirty="0"/>
                            <a:t>      et </a:t>
                          </a:r>
                          <a:r>
                            <a:rPr lang="fr-FR" altLang="fr-FR" sz="1800" dirty="0" err="1"/>
                            <a:t>Tj</a:t>
                          </a:r>
                          <a:r>
                            <a:rPr lang="fr-FR" altLang="fr-FR" sz="1800" baseline="0" dirty="0"/>
                            <a:t> véhicule</a:t>
                          </a:r>
                          <a14:m>
                            <m:oMath xmlns:m="http://schemas.openxmlformats.org/officeDocument/2006/math">
                              <m:r>
                                <a:rPr lang="fr-FR" altLang="fr-FR" sz="18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altLang="fr-F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(2) +(4)</m:t>
                                  </m:r>
                                </m:num>
                                <m:den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𝑁𝑜𝑚𝑏𝑟𝑒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𝑗𝑜𝑢𝑟𝑠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altLang="fr-FR" sz="1800" b="0" i="1" smtClean="0">
                                      <a:latin typeface="Cambria Math" panose="02040503050406030204" pitchFamily="18" charset="0"/>
                                    </a:rPr>
                                    <m:t>𝑡𝑟𝑎𝑣𝑎𝑖𝑙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altLang="fr-FR" sz="1800" dirty="0"/>
                            <a:t>               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6491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8048765"/>
                  </p:ext>
                </p:extLst>
              </p:nvPr>
            </p:nvGraphicFramePr>
            <p:xfrm>
              <a:off x="433862" y="501368"/>
              <a:ext cx="11627508" cy="6082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6877">
                      <a:extLst>
                        <a:ext uri="{9D8B030D-6E8A-4147-A177-3AD203B41FA5}">
                          <a16:colId xmlns:a16="http://schemas.microsoft.com/office/drawing/2014/main" val="406954602"/>
                        </a:ext>
                      </a:extLst>
                    </a:gridCol>
                    <a:gridCol w="2906877">
                      <a:extLst>
                        <a:ext uri="{9D8B030D-6E8A-4147-A177-3AD203B41FA5}">
                          <a16:colId xmlns:a16="http://schemas.microsoft.com/office/drawing/2014/main" val="2113465354"/>
                        </a:ext>
                      </a:extLst>
                    </a:gridCol>
                    <a:gridCol w="2906877">
                      <a:extLst>
                        <a:ext uri="{9D8B030D-6E8A-4147-A177-3AD203B41FA5}">
                          <a16:colId xmlns:a16="http://schemas.microsoft.com/office/drawing/2014/main" val="3097051518"/>
                        </a:ext>
                      </a:extLst>
                    </a:gridCol>
                    <a:gridCol w="2906877">
                      <a:extLst>
                        <a:ext uri="{9D8B030D-6E8A-4147-A177-3AD203B41FA5}">
                          <a16:colId xmlns:a16="http://schemas.microsoft.com/office/drawing/2014/main" val="3007855792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Couts variables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Couts fixes annuels prévisionnels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2895700"/>
                      </a:ext>
                    </a:extLst>
                  </a:tr>
                  <a:tr h="696686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Coûts fixes conducteur</a:t>
                          </a:r>
                        </a:p>
                        <a:p>
                          <a:endParaRPr lang="fr-FR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Coûts fixes Véhicule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Coûts fixes de structure indirectes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6327224"/>
                      </a:ext>
                    </a:extLst>
                  </a:tr>
                  <a:tr h="2203704"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Carburant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Pneu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Lubrifiant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Entretien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Péages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 smtClean="0"/>
                            <a:t>Salaire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 smtClean="0"/>
                            <a:t>Charges conducteur(s)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Frais de route 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 smtClean="0"/>
                            <a:t> (Indemnités de      déplacement)</a:t>
                          </a:r>
                        </a:p>
                        <a:p>
                          <a:pPr algn="l">
                            <a:lnSpc>
                              <a:spcPct val="150000"/>
                            </a:lnSpc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Carte conducteur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Amortissement et provision</a:t>
                          </a:r>
                          <a:br>
                            <a:rPr lang="fr-FR" altLang="fr-FR" sz="1800" dirty="0" smtClean="0"/>
                          </a:br>
                          <a:r>
                            <a:rPr lang="fr-FR" altLang="fr-FR" sz="1100" dirty="0" smtClean="0"/>
                            <a:t>                      OU</a:t>
                          </a:r>
                          <a:r>
                            <a:rPr lang="fr-FR" altLang="fr-FR" sz="1800" dirty="0" smtClean="0"/>
                            <a:t/>
                          </a:r>
                          <a:br>
                            <a:rPr lang="fr-FR" altLang="fr-FR" sz="1800" dirty="0" smtClean="0"/>
                          </a:br>
                          <a:r>
                            <a:rPr lang="fr-FR" altLang="fr-FR" sz="1800" dirty="0" smtClean="0"/>
                            <a:t>Loyer pour Crédit-Bail-   </a:t>
                          </a:r>
                          <a:br>
                            <a:rPr lang="fr-FR" altLang="fr-FR" sz="1800" dirty="0" smtClean="0"/>
                          </a:br>
                          <a:r>
                            <a:rPr lang="fr-FR" altLang="fr-FR" sz="1800" dirty="0" smtClean="0"/>
                            <a:t>  Location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Frais financiers véhicule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Taxe à l’essieu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Contrôles obligatoires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Chronotachygraphe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fr-FR" altLang="fr-FR" sz="1800" dirty="0" smtClean="0"/>
                            <a:t>Assurance véhicule et</a:t>
                          </a:r>
                          <a:br>
                            <a:rPr lang="fr-FR" altLang="fr-FR" sz="1800" dirty="0" smtClean="0"/>
                          </a:br>
                          <a:r>
                            <a:rPr lang="fr-FR" altLang="fr-FR" sz="1800" dirty="0" smtClean="0"/>
                            <a:t>   marchandises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 smtClean="0"/>
                            <a:t> Frais financiers communs 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 smtClean="0"/>
                            <a:t> Administratif</a:t>
                          </a:r>
                          <a:r>
                            <a:rPr lang="fr-FR" altLang="fr-FR" sz="1600" dirty="0" smtClean="0"/>
                            <a:t>	</a:t>
                          </a:r>
                          <a:endParaRPr lang="fr-FR" altLang="fr-FR" sz="1600" i="1" dirty="0" smtClean="0">
                            <a:solidFill>
                              <a:schemeClr val="bg2"/>
                            </a:solidFill>
                          </a:endParaRP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 smtClean="0"/>
                            <a:t> Commerciaux</a:t>
                          </a:r>
                          <a:r>
                            <a:rPr lang="fr-FR" altLang="fr-FR" sz="1600" dirty="0" smtClean="0"/>
                            <a:t>	</a:t>
                          </a:r>
                          <a:r>
                            <a:rPr lang="fr-FR" altLang="fr-FR" sz="1600" i="1" dirty="0" smtClean="0">
                              <a:solidFill>
                                <a:schemeClr val="bg2"/>
                              </a:solidFill>
                            </a:rPr>
                            <a:t>C</a:t>
                          </a: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 smtClean="0"/>
                            <a:t> Impôts communs</a:t>
                          </a:r>
                          <a:r>
                            <a:rPr lang="fr-FR" altLang="fr-FR" sz="1600" dirty="0" smtClean="0"/>
                            <a:t>	 </a:t>
                          </a:r>
                          <a:r>
                            <a:rPr lang="fr-FR" altLang="fr-FR" sz="1600" i="1" dirty="0" smtClean="0">
                              <a:solidFill>
                                <a:schemeClr val="bg2"/>
                              </a:solidFill>
                            </a:rPr>
                            <a:t>I</a:t>
                          </a: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 smtClean="0"/>
                            <a:t> Locaux (immobiliers)</a:t>
                          </a:r>
                          <a:r>
                            <a:rPr lang="fr-FR" altLang="fr-FR" sz="1600" dirty="0" smtClean="0"/>
                            <a:t> </a:t>
                          </a:r>
                          <a:r>
                            <a:rPr lang="fr-FR" altLang="fr-FR" sz="1600" i="1" dirty="0" smtClean="0">
                              <a:solidFill>
                                <a:schemeClr val="bg2"/>
                              </a:solidFill>
                            </a:rPr>
                            <a:t>L</a:t>
                          </a:r>
                        </a:p>
                        <a:p>
                          <a:pPr algn="l">
                            <a:lnSpc>
                              <a:spcPct val="80000"/>
                            </a:lnSpc>
                            <a:spcBef>
                              <a:spcPct val="50000"/>
                            </a:spcBef>
                            <a:buFontTx/>
                            <a:buChar char="-"/>
                          </a:pPr>
                          <a:r>
                            <a:rPr lang="fr-FR" altLang="fr-FR" sz="1800" dirty="0" smtClean="0"/>
                            <a:t> Assurances communes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658629"/>
                      </a:ext>
                    </a:extLst>
                  </a:tr>
                  <a:tr h="1210056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 smtClean="0"/>
                        </a:p>
                        <a:p>
                          <a:endParaRPr lang="fr-FR" dirty="0" smtClean="0"/>
                        </a:p>
                        <a:p>
                          <a:r>
                            <a:rPr lang="fr-FR" dirty="0" smtClean="0"/>
                            <a:t>Total à répartir (3)</a:t>
                          </a:r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6320057"/>
                      </a:ext>
                    </a:extLst>
                  </a:tr>
                  <a:tr h="108204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Total            (1)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altLang="fr-FR" sz="1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altLang="fr-FR" sz="1800" dirty="0" smtClean="0"/>
                            <a:t>Total            (2)</a:t>
                          </a:r>
                        </a:p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 smtClean="0"/>
                            <a:t>Clé de répartition =       X</a:t>
                          </a:r>
                        </a:p>
                        <a:p>
                          <a:pPr algn="l">
                            <a:spcBef>
                              <a:spcPct val="50000"/>
                            </a:spcBef>
                          </a:pPr>
                          <a:r>
                            <a:rPr lang="fr-FR" altLang="fr-FR" sz="1800" dirty="0" smtClean="0"/>
                            <a:t>Part de la structure </a:t>
                          </a:r>
                          <a:br>
                            <a:rPr lang="fr-FR" altLang="fr-FR" sz="1800" dirty="0" smtClean="0"/>
                          </a:br>
                          <a:r>
                            <a:rPr lang="fr-FR" altLang="fr-FR" sz="1800" dirty="0" smtClean="0"/>
                            <a:t>après répartition** =         (</a:t>
                          </a:r>
                          <a:r>
                            <a:rPr lang="fr-FR" altLang="fr-FR" sz="2000" dirty="0" smtClean="0"/>
                            <a:t>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1116185"/>
                      </a:ext>
                    </a:extLst>
                  </a:tr>
                  <a:tr h="524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800" dirty="0" smtClean="0"/>
                            <a:t>TK</a:t>
                          </a:r>
                          <a:endParaRPr lang="fr-FR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3403" t="-1066279" r="-140" b="-3255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64912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Object 42"/>
          <p:cNvGraphicFramePr>
            <a:graphicFrameLocks noChangeAspect="1"/>
          </p:cNvGraphicFramePr>
          <p:nvPr/>
        </p:nvGraphicFramePr>
        <p:xfrm>
          <a:off x="10364900" y="1066518"/>
          <a:ext cx="979714" cy="45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87120" imgH="888480" progId="Flash.Movie">
                  <p:embed/>
                </p:oleObj>
              </mc:Choice>
              <mc:Fallback>
                <p:oleObj r:id="rId6" imgW="1887120" imgH="888480" progId="Flash.Movie">
                  <p:embed/>
                  <p:pic>
                    <p:nvPicPr>
                      <p:cNvPr id="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4900" y="1066518"/>
                        <a:ext cx="979714" cy="45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5E9EFF"/>
                                </a:gs>
                                <a:gs pos="39999">
                                  <a:srgbClr val="85C2FF"/>
                                </a:gs>
                                <a:gs pos="70000">
                                  <a:srgbClr val="C4D6EB"/>
                                </a:gs>
                                <a:gs pos="100000">
                                  <a:srgbClr val="FFEBFA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9"/>
          <p:cNvGraphicFramePr>
            <a:graphicFrameLocks noChangeAspect="1"/>
          </p:cNvGraphicFramePr>
          <p:nvPr/>
        </p:nvGraphicFramePr>
        <p:xfrm>
          <a:off x="7752839" y="1131288"/>
          <a:ext cx="824593" cy="459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25120" imgH="999000" progId="Flash.Movie">
                  <p:embed/>
                </p:oleObj>
              </mc:Choice>
              <mc:Fallback>
                <p:oleObj r:id="rId8" imgW="1725120" imgH="999000" progId="Flash.Movie">
                  <p:embed/>
                  <p:pic>
                    <p:nvPicPr>
                      <p:cNvPr id="1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839" y="1131288"/>
                        <a:ext cx="824593" cy="459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5E9EFF"/>
                                </a:gs>
                                <a:gs pos="39999">
                                  <a:srgbClr val="85C2FF"/>
                                </a:gs>
                                <a:gs pos="70000">
                                  <a:srgbClr val="C4D6EB"/>
                                </a:gs>
                                <a:gs pos="100000">
                                  <a:srgbClr val="FFEBFA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7"/>
          <p:cNvGraphicFramePr>
            <a:graphicFrameLocks noChangeAspect="1"/>
          </p:cNvGraphicFramePr>
          <p:nvPr/>
        </p:nvGraphicFramePr>
        <p:xfrm>
          <a:off x="5422241" y="872752"/>
          <a:ext cx="359229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5120" imgH="802800" progId="Flash.Movie">
                  <p:embed/>
                </p:oleObj>
              </mc:Choice>
              <mc:Fallback>
                <p:oleObj r:id="rId10" imgW="285120" imgH="802800" progId="Flash.Movie">
                  <p:embed/>
                  <p:pic>
                    <p:nvPicPr>
                      <p:cNvPr id="16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241" y="872752"/>
                        <a:ext cx="359229" cy="71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5E9EFF"/>
                                </a:gs>
                                <a:gs pos="39999">
                                  <a:srgbClr val="85C2FF"/>
                                </a:gs>
                                <a:gs pos="70000">
                                  <a:srgbClr val="C4D6EB"/>
                                </a:gs>
                                <a:gs pos="100000">
                                  <a:srgbClr val="FFEBFA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4168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wWBPkcXc"/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IAL" id="{93778F79-0ADF-8344-A7AF-F585A85B3494}" vid="{6E11CC8E-3A62-CD43-A9D1-B80CAAA590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92421BA3B2746B1DB78FA505CBD10" ma:contentTypeVersion="12" ma:contentTypeDescription="Crée un document." ma:contentTypeScope="" ma:versionID="205f821b24c291862522d9aa923b2dc9">
  <xsd:schema xmlns:xsd="http://www.w3.org/2001/XMLSchema" xmlns:xs="http://www.w3.org/2001/XMLSchema" xmlns:p="http://schemas.microsoft.com/office/2006/metadata/properties" xmlns:ns2="c2b91590-f172-49d3-b59d-a90dc89e2b78" xmlns:ns3="993170a5-e086-4183-b457-a1f531f665e6" targetNamespace="http://schemas.microsoft.com/office/2006/metadata/properties" ma:root="true" ma:fieldsID="bfdff8f79dc51593a96351d393f6e309" ns2:_="" ns3:_="">
    <xsd:import namespace="c2b91590-f172-49d3-b59d-a90dc89e2b78"/>
    <xsd:import namespace="993170a5-e086-4183-b457-a1f531f665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1590-f172-49d3-b59d-a90dc89e2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170a5-e086-4183-b457-a1f531f66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5D8E13-23F1-4E8C-8AE2-AD932E51C2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4C017C-EDC9-4D69-A98E-13979A3DB36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93170a5-e086-4183-b457-a1f531f665e6"/>
    <ds:schemaRef ds:uri="http://purl.org/dc/terms/"/>
    <ds:schemaRef ds:uri="c2b91590-f172-49d3-b59d-a90dc89e2b7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AEA2E7-01B0-441E-BB7C-A4A6A756B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b91590-f172-49d3-b59d-a90dc89e2b78"/>
    <ds:schemaRef ds:uri="993170a5-e086-4183-b457-a1f531f66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FINANCIER</Template>
  <TotalTime>1298</TotalTime>
  <Words>2464</Words>
  <Application>Microsoft Office PowerPoint</Application>
  <PresentationFormat>Grand écran</PresentationFormat>
  <Paragraphs>372</Paragraphs>
  <Slides>22</Slides>
  <Notes>22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Thème Office</vt:lpstr>
      <vt:lpstr>Flash.Movie</vt:lpstr>
      <vt:lpstr>Présentation PowerPoint</vt:lpstr>
      <vt:lpstr>Présentation PowerPoint</vt:lpstr>
      <vt:lpstr>Présentation PowerPoint</vt:lpstr>
      <vt:lpstr>coûts fixes</vt:lpstr>
      <vt:lpstr>CALCUL DE L’AMORTISSEMENT DU VEHICULE</vt:lpstr>
      <vt:lpstr>PROVISION POUR RENOUVELLEMENT DU VEHICULE</vt:lpstr>
      <vt:lpstr>Présentation PowerPoint</vt:lpstr>
      <vt:lpstr>Présentation PowerPoint</vt:lpstr>
      <vt:lpstr>Correction de l’activité : voici la répartition par type des coûts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AFT-IFTIM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MORTREUX</dc:creator>
  <cp:lastModifiedBy>Bruno YVAIN</cp:lastModifiedBy>
  <cp:revision>204</cp:revision>
  <dcterms:created xsi:type="dcterms:W3CDTF">2020-03-12T08:03:46Z</dcterms:created>
  <dcterms:modified xsi:type="dcterms:W3CDTF">2024-02-20T15:53:06Z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0x01010078392421BA3B2746B1DB78FA505CBD10</vt:lpwstr>
  </property>
  <property fmtid="{D5CDD505-2E9C-101B-9397-08002B2CF9AE}" pid="3" name="ArticulateGUID">
    <vt:lpwstr>9E9AEB47-3157-41FA-BD2C-73825CBFDAEC</vt:lpwstr>
  </property>
  <property fmtid="{D5CDD505-2E9C-101B-9397-08002B2CF9AE}" pid="4" name="ArticulatePath">
    <vt:lpwstr>SW_16092_6B1_Cout_revient_AC V2</vt:lpwstr>
  </property>
</Properties>
</file>