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ppt/tags/tag5.xml" ContentType="application/vnd.openxmlformats-officedocument.presentationml.tags+xml"/>
  <Override PartName="/ppt/notesSlides/notesSlide2.xml" ContentType="application/vnd.openxmlformats-officedocument.presentationml.notesSlide+xml"/>
  <Override PartName="/ppt/tags/tag6.xml" ContentType="application/vnd.openxmlformats-officedocument.presentationml.tags+xml"/>
  <Override PartName="/ppt/notesSlides/notesSlide3.xml" ContentType="application/vnd.openxmlformats-officedocument.presentationml.notesSlide+xml"/>
  <Override PartName="/ppt/tags/tag7.xml" ContentType="application/vnd.openxmlformats-officedocument.presentationml.tags+xml"/>
  <Override PartName="/ppt/notesSlides/notesSlide4.xml" ContentType="application/vnd.openxmlformats-officedocument.presentationml.notesSlide+xml"/>
  <Override PartName="/ppt/tags/tag8.xml" ContentType="application/vnd.openxmlformats-officedocument.presentationml.tags+xml"/>
  <Override PartName="/ppt/notesSlides/notesSlide5.xml" ContentType="application/vnd.openxmlformats-officedocument.presentationml.notesSlide+xml"/>
  <Override PartName="/ppt/tags/tag9.xml" ContentType="application/vnd.openxmlformats-officedocument.presentationml.tags+xml"/>
  <Override PartName="/ppt/notesSlides/notesSlide6.xml" ContentType="application/vnd.openxmlformats-officedocument.presentationml.notesSlide+xml"/>
  <Override PartName="/ppt/tags/tag10.xml" ContentType="application/vnd.openxmlformats-officedocument.presentationml.tags+xml"/>
  <Override PartName="/ppt/notesSlides/notesSlide7.xml" ContentType="application/vnd.openxmlformats-officedocument.presentationml.notesSlide+xml"/>
  <Override PartName="/ppt/tags/tag11.xml" ContentType="application/vnd.openxmlformats-officedocument.presentationml.tags+xml"/>
  <Override PartName="/ppt/notesSlides/notesSlide8.xml" ContentType="application/vnd.openxmlformats-officedocument.presentationml.notesSlide+xml"/>
  <Override PartName="/ppt/tags/tag12.xml" ContentType="application/vnd.openxmlformats-officedocument.presentationml.tags+xml"/>
  <Override PartName="/ppt/notesSlides/notesSlide9.xml" ContentType="application/vnd.openxmlformats-officedocument.presentationml.notesSlide+xml"/>
  <Override PartName="/ppt/tags/tag13.xml" ContentType="application/vnd.openxmlformats-officedocument.presentationml.tags+xml"/>
  <Override PartName="/ppt/notesSlides/notesSlide10.xml" ContentType="application/vnd.openxmlformats-officedocument.presentationml.notesSlide+xml"/>
  <Override PartName="/ppt/tags/tag14.xml" ContentType="application/vnd.openxmlformats-officedocument.presentationml.tags+xml"/>
  <Override PartName="/ppt/notesSlides/notesSlide11.xml" ContentType="application/vnd.openxmlformats-officedocument.presentationml.notesSlide+xml"/>
  <Override PartName="/ppt/tags/tag15.xml" ContentType="application/vnd.openxmlformats-officedocument.presentationml.tags+xml"/>
  <Override PartName="/ppt/notesSlides/notesSlide12.xml" ContentType="application/vnd.openxmlformats-officedocument.presentationml.notesSlide+xml"/>
  <Override PartName="/ppt/tags/tag16.xml" ContentType="application/vnd.openxmlformats-officedocument.presentationml.tags+xml"/>
  <Override PartName="/ppt/notesSlides/notesSlide13.xml" ContentType="application/vnd.openxmlformats-officedocument.presentationml.notesSlide+xml"/>
  <Override PartName="/ppt/tags/tag17.xml" ContentType="application/vnd.openxmlformats-officedocument.presentationml.tags+xml"/>
  <Override PartName="/ppt/notesSlides/notesSlide14.xml" ContentType="application/vnd.openxmlformats-officedocument.presentationml.notesSlide+xml"/>
  <Override PartName="/ppt/tags/tag18.xml" ContentType="application/vnd.openxmlformats-officedocument.presentationml.tags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0"/>
  </p:notesMasterIdLst>
  <p:sldIdLst>
    <p:sldId id="312" r:id="rId5"/>
    <p:sldId id="313" r:id="rId6"/>
    <p:sldId id="316" r:id="rId7"/>
    <p:sldId id="322" r:id="rId8"/>
    <p:sldId id="317" r:id="rId9"/>
    <p:sldId id="324" r:id="rId10"/>
    <p:sldId id="319" r:id="rId11"/>
    <p:sldId id="332" r:id="rId12"/>
    <p:sldId id="331" r:id="rId13"/>
    <p:sldId id="333" r:id="rId14"/>
    <p:sldId id="323" r:id="rId15"/>
    <p:sldId id="338" r:id="rId16"/>
    <p:sldId id="339" r:id="rId17"/>
    <p:sldId id="340" r:id="rId18"/>
    <p:sldId id="341" r:id="rId19"/>
  </p:sldIdLst>
  <p:sldSz cx="12192000" cy="6858000"/>
  <p:notesSz cx="6858000" cy="9144000"/>
  <p:custDataLst>
    <p:tags r:id="rId21"/>
  </p:custDataLst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7E24B69-1C17-42FF-8635-C5A5B6BE77C9}" v="1" dt="2024-02-20T14:21:33.8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29" autoAdjust="0"/>
    <p:restoredTop sz="77455" autoAdjust="0"/>
  </p:normalViewPr>
  <p:slideViewPr>
    <p:cSldViewPr snapToGrid="0" snapToObjects="1">
      <p:cViewPr varScale="1">
        <p:scale>
          <a:sx n="51" d="100"/>
          <a:sy n="51" d="100"/>
        </p:scale>
        <p:origin x="121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tags" Target="tags/tag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uno YVAIN" userId="dfa7964a-511a-4153-90ac-578a0d1c156d" providerId="ADAL" clId="{37E24B69-1C17-42FF-8635-C5A5B6BE77C9}"/>
    <pc:docChg chg="custSel modSld modMainMaster">
      <pc:chgData name="Bruno YVAIN" userId="dfa7964a-511a-4153-90ac-578a0d1c156d" providerId="ADAL" clId="{37E24B69-1C17-42FF-8635-C5A5B6BE77C9}" dt="2024-02-20T14:21:43.994" v="32" actId="20577"/>
      <pc:docMkLst>
        <pc:docMk/>
      </pc:docMkLst>
      <pc:sldChg chg="delSp modSp mod modNotesTx">
        <pc:chgData name="Bruno YVAIN" userId="dfa7964a-511a-4153-90ac-578a0d1c156d" providerId="ADAL" clId="{37E24B69-1C17-42FF-8635-C5A5B6BE77C9}" dt="2024-02-20T14:21:43.994" v="32" actId="20577"/>
        <pc:sldMkLst>
          <pc:docMk/>
          <pc:sldMk cId="26511421" sldId="317"/>
        </pc:sldMkLst>
        <pc:spChg chg="del">
          <ac:chgData name="Bruno YVAIN" userId="dfa7964a-511a-4153-90ac-578a0d1c156d" providerId="ADAL" clId="{37E24B69-1C17-42FF-8635-C5A5B6BE77C9}" dt="2024-02-20T14:21:28.926" v="16" actId="478"/>
          <ac:spMkLst>
            <pc:docMk/>
            <pc:sldMk cId="26511421" sldId="317"/>
            <ac:spMk id="2" creationId="{488E4873-674F-E888-F7AC-3CB8BF1027DB}"/>
          </ac:spMkLst>
        </pc:spChg>
        <pc:spChg chg="mod">
          <ac:chgData name="Bruno YVAIN" userId="dfa7964a-511a-4153-90ac-578a0d1c156d" providerId="ADAL" clId="{37E24B69-1C17-42FF-8635-C5A5B6BE77C9}" dt="2024-02-20T14:21:33.820" v="17" actId="13926"/>
          <ac:spMkLst>
            <pc:docMk/>
            <pc:sldMk cId="26511421" sldId="317"/>
            <ac:spMk id="7170" creationId="{00000000-0000-0000-0000-000000000000}"/>
          </ac:spMkLst>
        </pc:spChg>
      </pc:sldChg>
      <pc:sldMasterChg chg="modSp mod">
        <pc:chgData name="Bruno YVAIN" userId="dfa7964a-511a-4153-90ac-578a0d1c156d" providerId="ADAL" clId="{37E24B69-1C17-42FF-8635-C5A5B6BE77C9}" dt="2024-02-20T14:21:09.181" v="15" actId="20577"/>
        <pc:sldMasterMkLst>
          <pc:docMk/>
          <pc:sldMasterMk cId="2649812535" sldId="2147483648"/>
        </pc:sldMasterMkLst>
        <pc:spChg chg="mod">
          <ac:chgData name="Bruno YVAIN" userId="dfa7964a-511a-4153-90ac-578a0d1c156d" providerId="ADAL" clId="{37E24B69-1C17-42FF-8635-C5A5B6BE77C9}" dt="2024-02-20T14:21:09.181" v="15" actId="20577"/>
          <ac:spMkLst>
            <pc:docMk/>
            <pc:sldMasterMk cId="2649812535" sldId="2147483648"/>
            <ac:spMk id="16" creationId="{00000000-0000-0000-0000-000000000000}"/>
          </ac:spMkLst>
        </pc:sp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86BB7A-EEAB-4C8F-9A63-DF08C6A60B42}" type="datetimeFigureOut">
              <a:rPr lang="fr-FR" smtClean="0"/>
              <a:t>20/02/2024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2FD914-93A5-4542-8C6D-FF067FC6DB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44158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6724FA4-A5AA-4804-8520-93A5811B57CD}" type="slidenum">
              <a:rPr lang="fr-FR" altLang="fr-FR" sz="1300" b="0" smtClean="0">
                <a:latin typeface="Times New Roman" panose="02020603050405020304" pitchFamily="18" charset="0"/>
              </a:rPr>
              <a:pPr/>
              <a:t>1</a:t>
            </a:fld>
            <a:endParaRPr lang="fr-FR" altLang="fr-FR" sz="1300" b="0">
              <a:latin typeface="Times New Roman" panose="02020603050405020304" pitchFamily="18" charset="0"/>
            </a:endParaRPr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fr-FR" altLang="fr-FR" dirty="0"/>
              <a:t>S : bonjour, ce module aborde la notion de taxe sur la valeur ajoutée appelée couramment T V A.</a:t>
            </a:r>
          </a:p>
          <a:p>
            <a:r>
              <a:rPr lang="fr-FR" altLang="fr-FR" dirty="0"/>
              <a:t>Les seuils en euros ou pourcentage annoncés dans ce module sont soumis à évolution et normalement valables jusqu’en 2022 . renseignez vous si cela a un caractère de forte importance pour vous – reportez vous au guide Celse en cas de doute.</a:t>
            </a:r>
          </a:p>
          <a:p>
            <a:endParaRPr lang="fr-FR" altLang="fr-FR" dirty="0"/>
          </a:p>
        </p:txBody>
      </p:sp>
    </p:spTree>
    <p:extLst>
      <p:ext uri="{BB962C8B-B14F-4D97-AF65-F5344CB8AC3E}">
        <p14:creationId xmlns:p14="http://schemas.microsoft.com/office/powerpoint/2010/main" val="6364049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080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080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2pPr>
            <a:lvl3pPr marL="1143000" indent="-228600" defTabSz="9080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080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080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080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080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080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080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defRPr/>
            </a:pPr>
            <a:fld id="{AD5024C9-C1B6-4518-BD77-3C2A03339166}" type="slidenum">
              <a:rPr lang="fr-FR" altLang="fr-FR" smtClean="0">
                <a:latin typeface="Calibri" charset="0"/>
              </a:rPr>
              <a:pPr eaLnBrk="1" hangingPunct="1">
                <a:spcBef>
                  <a:spcPct val="0"/>
                </a:spcBef>
                <a:defRPr/>
              </a:pPr>
              <a:t>10</a:t>
            </a:fld>
            <a:endParaRPr lang="fr-FR" altLang="fr-FR">
              <a:latin typeface="Calibri" charset="0"/>
            </a:endParaRPr>
          </a:p>
        </p:txBody>
      </p:sp>
      <p:sp>
        <p:nvSpPr>
          <p:cNvPr id="147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46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lvl="1" eaLnBrk="1" hangingPunct="1">
              <a:defRPr/>
            </a:pPr>
            <a:r>
              <a:rPr lang="fr-FR" altLang="fr-FR" dirty="0"/>
              <a:t>S: A</a:t>
            </a:r>
            <a:r>
              <a:rPr lang="fr-FR" altLang="fr-FR" baseline="0" dirty="0"/>
              <a:t> titre d’exemple, certains pays, comme la Pologne, exige le paiement en douane, d’autres comme le Danemark, le paiement à l’avance pour les transports occasionnels; par contre, certains pays tels que le Portugal, la Suède ou l’Italie ne demandent pas de TVA dans ce cadre.</a:t>
            </a:r>
            <a:endParaRPr lang="fr-FR" altLang="fr-FR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82709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4404A30-0333-4D5E-B91E-E89EE4B208DE}" type="slidenum">
              <a:rPr lang="fr-FR" altLang="fr-FR" sz="1300" b="0" smtClean="0"/>
              <a:pPr/>
              <a:t>11</a:t>
            </a:fld>
            <a:endParaRPr lang="fr-FR" altLang="fr-FR" sz="1300" b="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1559" tIns="45779" rIns="91559" bIns="45779"/>
          <a:lstStyle/>
          <a:p>
            <a:r>
              <a:rPr lang="fr-FR" altLang="fr-FR" dirty="0">
                <a:latin typeface="Arial" panose="020B0604020202020204" pitchFamily="34" charset="0"/>
              </a:rPr>
              <a:t>S : *en</a:t>
            </a:r>
            <a:r>
              <a:rPr lang="fr-FR" altLang="fr-FR" baseline="0" dirty="0">
                <a:latin typeface="Arial" panose="020B0604020202020204" pitchFamily="34" charset="0"/>
              </a:rPr>
              <a:t> transport de voyageurs, vous êtes souvent dans le cas d’avoir plus de T V A déductible que de T V A collectée, ce qui veut dire que vous êtes souvent en crédit de T V A.</a:t>
            </a:r>
            <a:endParaRPr lang="fr-FR" altLang="fr-FR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48291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Activité : cliquez sur la bonne réponse de l’étude suivante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2FD914-93A5-4542-8C6D-FF067FC6DB05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46076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S : voici le corrigé et les explications des autres réponses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2FD914-93A5-4542-8C6D-FF067FC6DB05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20093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Activité : cliquez sur la bonne réponse de l’étude suivante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2FD914-93A5-4542-8C6D-FF067FC6DB05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17567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S : voici le corrigé et les explications des autres réponses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2FD914-93A5-4542-8C6D-FF067FC6DB05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3940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063E983-D844-450D-8FD1-FDDA774280F5}" type="slidenum">
              <a:rPr lang="fr-FR" altLang="fr-FR" sz="1300" b="0" smtClean="0"/>
              <a:pPr/>
              <a:t>2</a:t>
            </a:fld>
            <a:endParaRPr lang="fr-FR" altLang="fr-FR" sz="1300" b="0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1559" tIns="45779" rIns="91559" bIns="45779"/>
          <a:lstStyle/>
          <a:p>
            <a:r>
              <a:rPr lang="fr-FR" altLang="fr-FR" dirty="0">
                <a:latin typeface="Arial" panose="020B0604020202020204" pitchFamily="34" charset="0"/>
              </a:rPr>
              <a:t>S: c’est un impôt indirect sur la consommation.</a:t>
            </a:r>
          </a:p>
        </p:txBody>
      </p:sp>
    </p:spTree>
    <p:extLst>
      <p:ext uri="{BB962C8B-B14F-4D97-AF65-F5344CB8AC3E}">
        <p14:creationId xmlns:p14="http://schemas.microsoft.com/office/powerpoint/2010/main" val="20013529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9D19513-F836-424E-A8DF-69645DC21AF5}" type="slidenum">
              <a:rPr lang="fr-FR" altLang="fr-FR" sz="1300" b="0" smtClean="0"/>
              <a:pPr/>
              <a:t>3</a:t>
            </a:fld>
            <a:endParaRPr lang="fr-FR" altLang="fr-FR" sz="1300" b="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1559" tIns="45779" rIns="91559" bIns="45779"/>
          <a:lstStyle/>
          <a:p>
            <a:r>
              <a:rPr lang="fr-FR" altLang="fr-FR" dirty="0">
                <a:latin typeface="Arial" panose="020B0604020202020204" pitchFamily="34" charset="0"/>
              </a:rPr>
              <a:t>S: sur demande, le crédit de TVA peut être remboursée à l’entreprise</a:t>
            </a:r>
          </a:p>
        </p:txBody>
      </p:sp>
    </p:spTree>
    <p:extLst>
      <p:ext uri="{BB962C8B-B14F-4D97-AF65-F5344CB8AC3E}">
        <p14:creationId xmlns:p14="http://schemas.microsoft.com/office/powerpoint/2010/main" val="23472901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063E983-D844-450D-8FD1-FDDA774280F5}" type="slidenum">
              <a:rPr lang="fr-FR" altLang="fr-FR" sz="1300" b="0" smtClean="0"/>
              <a:pPr/>
              <a:t>4</a:t>
            </a:fld>
            <a:endParaRPr lang="fr-FR" altLang="fr-FR" sz="1300" b="0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1559" tIns="45779" rIns="91559" bIns="45779"/>
          <a:lstStyle/>
          <a:p>
            <a:r>
              <a:rPr lang="fr-FR" altLang="fr-FR" dirty="0">
                <a:latin typeface="Arial" panose="020B0604020202020204" pitchFamily="34" charset="0"/>
              </a:rPr>
              <a:t>S: *le fait générateur permet de déterminer le montant; l’exigibilité détermine le mois au titre duquel sera due la TVA.</a:t>
            </a:r>
          </a:p>
        </p:txBody>
      </p:sp>
    </p:spTree>
    <p:extLst>
      <p:ext uri="{BB962C8B-B14F-4D97-AF65-F5344CB8AC3E}">
        <p14:creationId xmlns:p14="http://schemas.microsoft.com/office/powerpoint/2010/main" val="40748217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0CBE806-2024-4135-98B0-9EB4D7857201}" type="slidenum">
              <a:rPr lang="fr-FR" altLang="fr-FR" sz="1300" b="0" smtClean="0"/>
              <a:pPr/>
              <a:t>5</a:t>
            </a:fld>
            <a:endParaRPr lang="fr-FR" altLang="fr-FR" sz="1300" b="0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1559" tIns="45779" rIns="91559" bIns="45779"/>
          <a:lstStyle/>
          <a:p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 le régime de la franchise de TVA pour les micro entreprises s’applique pour les entreprises dont le CA en prestations de service n’excède pas </a:t>
            </a:r>
            <a:r>
              <a:rPr lang="fr-FR" sz="1200" b="0" i="0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36 800 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€. Au-delà, c’est le régime du réel simplifié qui s’applique</a:t>
            </a:r>
            <a:r>
              <a:rPr lang="fr-F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jusqu’à un </a:t>
            </a:r>
            <a:r>
              <a:rPr lang="fr-FR" sz="1200" b="0" i="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 de</a:t>
            </a:r>
            <a:r>
              <a:rPr lang="fr-FR" sz="1200" b="0" i="0" strike="noStrike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b="0" i="0" strike="noStrike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254 000 € </a:t>
            </a:r>
            <a:r>
              <a:rPr lang="fr-F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 si la TVA exigible de l’année précédente ne dépasse pas 15 000 €. La déclaration et le paiement se font en ligne sur le site des impôts.</a:t>
            </a:r>
            <a:endParaRPr lang="fr-F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fr-FR" altLang="fr-FR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32254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B35E3CB-4C3A-43D6-9571-81CDCD382334}" type="slidenum">
              <a:rPr lang="fr-FR" altLang="fr-FR" sz="1300" b="0" smtClean="0"/>
              <a:pPr/>
              <a:t>6</a:t>
            </a:fld>
            <a:endParaRPr lang="fr-FR" altLang="fr-FR" sz="1300" b="0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1559" tIns="45779" rIns="91559" bIns="45779"/>
          <a:lstStyle/>
          <a:p>
            <a:r>
              <a:rPr lang="fr-FR" altLang="fr-FR" dirty="0">
                <a:latin typeface="Arial" panose="020B0604020202020204" pitchFamily="34" charset="0"/>
              </a:rPr>
              <a:t>S*: les mêmes règles s’appliquent aux commissionnaires de transport</a:t>
            </a:r>
          </a:p>
          <a:p>
            <a:r>
              <a:rPr lang="fr-FR" altLang="fr-FR" dirty="0">
                <a:latin typeface="Arial" panose="020B0604020202020204" pitchFamily="34" charset="0"/>
              </a:rPr>
              <a:t>S**: Les transports internationaux sont facturés H T; en</a:t>
            </a:r>
            <a:r>
              <a:rPr lang="fr-FR" altLang="fr-FR" baseline="0" dirty="0">
                <a:latin typeface="Arial" panose="020B0604020202020204" pitchFamily="34" charset="0"/>
              </a:rPr>
              <a:t> général, </a:t>
            </a:r>
            <a:r>
              <a:rPr lang="fr-FR" altLang="fr-FR" dirty="0">
                <a:latin typeface="Arial" panose="020B0604020202020204" pitchFamily="34" charset="0"/>
              </a:rPr>
              <a:t>c’est le bénéficiaire de la prestation qui déclare la T V A dans son pays</a:t>
            </a:r>
          </a:p>
        </p:txBody>
      </p:sp>
    </p:spTree>
    <p:extLst>
      <p:ext uri="{BB962C8B-B14F-4D97-AF65-F5344CB8AC3E}">
        <p14:creationId xmlns:p14="http://schemas.microsoft.com/office/powerpoint/2010/main" val="16044148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B35E3CB-4C3A-43D6-9571-81CDCD382334}" type="slidenum">
              <a:rPr lang="fr-FR" altLang="fr-FR" sz="1300" b="0" smtClean="0"/>
              <a:pPr/>
              <a:t>7</a:t>
            </a:fld>
            <a:endParaRPr lang="fr-FR" altLang="fr-FR" sz="1300" b="0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1559" tIns="45779" rIns="91559" bIns="45779"/>
          <a:lstStyle/>
          <a:p>
            <a:r>
              <a:rPr lang="fr-FR" altLang="fr-FR" dirty="0">
                <a:latin typeface="Arial" panose="020B0604020202020204" pitchFamily="34" charset="0"/>
              </a:rPr>
              <a:t>S : Attention: le</a:t>
            </a:r>
            <a:r>
              <a:rPr lang="fr-FR" altLang="fr-FR" baseline="0" dirty="0">
                <a:latin typeface="Arial" panose="020B0604020202020204" pitchFamily="34" charset="0"/>
              </a:rPr>
              <a:t> taux de 10% ne concerne que le transport proprement dit: d’autres prestations, commercialisées et facturées en plus, peuvent être taxées à un taux différent.</a:t>
            </a:r>
          </a:p>
          <a:p>
            <a:r>
              <a:rPr lang="fr-FR" altLang="fr-FR" baseline="0" dirty="0">
                <a:latin typeface="Arial" panose="020B0604020202020204" pitchFamily="34" charset="0"/>
              </a:rPr>
              <a:t>*les règles applicables pour le transport international de personnes répondent à un principe simple, mais qui multiplient les règles applicables, chaque pays ayant des procédures et des taux différents</a:t>
            </a:r>
          </a:p>
          <a:p>
            <a:endParaRPr lang="fr-FR" altLang="fr-FR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08192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09C05DE-B59A-4D81-969F-9571E570464F}" type="slidenum">
              <a:rPr lang="fr-FR" altLang="fr-FR" sz="1300" b="0" smtClean="0"/>
              <a:pPr/>
              <a:t>8</a:t>
            </a:fld>
            <a:endParaRPr lang="fr-FR" altLang="fr-FR" sz="1300" b="0"/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1559" tIns="45779" rIns="91559" bIns="45779"/>
          <a:lstStyle/>
          <a:p>
            <a:r>
              <a:rPr lang="fr-FR" altLang="fr-FR" dirty="0">
                <a:latin typeface="Arial" panose="020B0604020202020204" pitchFamily="34" charset="0"/>
              </a:rPr>
              <a:t>S : définition de l’assiette : Une assiette fiscale est un montant qui sert de base au calcul d'un impôt ou d'une taxe.</a:t>
            </a:r>
          </a:p>
          <a:p>
            <a:r>
              <a:rPr lang="fr-FR" altLang="fr-FR" dirty="0">
                <a:latin typeface="Arial" panose="020B0604020202020204" pitchFamily="34" charset="0"/>
              </a:rPr>
              <a:t>S2:</a:t>
            </a:r>
            <a:r>
              <a:rPr lang="fr-FR" altLang="fr-FR" baseline="0" dirty="0">
                <a:latin typeface="Arial" panose="020B0604020202020204" pitchFamily="34" charset="0"/>
              </a:rPr>
              <a:t> Pour la partie du transport exécutée sur un territoire étranger, la TVA est due au pays concerné.</a:t>
            </a:r>
            <a:endParaRPr lang="fr-FR" altLang="fr-FR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98836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080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080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2pPr>
            <a:lvl3pPr marL="1143000" indent="-228600" defTabSz="9080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080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080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080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080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080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080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defRPr/>
            </a:pPr>
            <a:fld id="{4CE4CF63-463B-43DB-A452-B4BCB3295BF1}" type="slidenum">
              <a:rPr lang="fr-FR" altLang="fr-FR" smtClean="0">
                <a:latin typeface="Calibri" charset="0"/>
              </a:rPr>
              <a:pPr eaLnBrk="1" hangingPunct="1">
                <a:spcBef>
                  <a:spcPct val="0"/>
                </a:spcBef>
                <a:defRPr/>
              </a:pPr>
              <a:t>9</a:t>
            </a:fld>
            <a:endParaRPr lang="fr-FR" altLang="fr-FR">
              <a:latin typeface="Calibri" charset="0"/>
            </a:endParaRPr>
          </a:p>
        </p:txBody>
      </p:sp>
      <p:sp>
        <p:nvSpPr>
          <p:cNvPr id="156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667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indent="0" eaLnBrk="1" hangingPunct="1">
              <a:defRPr/>
            </a:pPr>
            <a:endParaRPr lang="fr-FR" altLang="fr-FR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38886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53EA98-ED45-1F4B-9101-0BB224CF44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59D2BD0-BED6-C348-BEA8-887A368BA2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7F9B83D-F278-1C4E-878F-C75D12230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DBEAC-2360-4644-8665-20AA42F72355}" type="datetimeFigureOut">
              <a:rPr lang="fr-FR" smtClean="0"/>
              <a:t>20/02/2024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9F8DDC3-278D-9942-BE44-70099AB9D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182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5626F76-F188-6D4C-84CC-E49DDB586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933121" y="5537130"/>
            <a:ext cx="2743200" cy="365125"/>
          </a:xfrm>
          <a:prstGeom prst="rect">
            <a:avLst/>
          </a:prstGeom>
        </p:spPr>
        <p:txBody>
          <a:bodyPr/>
          <a:lstStyle/>
          <a:p>
            <a:fld id="{D6531F11-05EF-AA49-B626-FEA7B4B684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4100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833C7F-74A3-0F48-8C3F-5110C8EC4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1606CB0-4742-3741-80D6-ACB313E1A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2BE23F3-8AC3-3449-8881-8F80CCEF4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DBEAC-2360-4644-8665-20AA42F72355}" type="datetimeFigureOut">
              <a:rPr lang="fr-FR" smtClean="0"/>
              <a:t>20/02/2024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EE62F17-EAB7-4741-9249-2FDB1B589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182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59997C5-053A-D743-9428-D287B9D35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933121" y="5537130"/>
            <a:ext cx="2743200" cy="365125"/>
          </a:xfrm>
          <a:prstGeom prst="rect">
            <a:avLst/>
          </a:prstGeom>
        </p:spPr>
        <p:txBody>
          <a:bodyPr/>
          <a:lstStyle/>
          <a:p>
            <a:fld id="{D6531F11-05EF-AA49-B626-FEA7B4B684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1775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FE202B31-E649-3E4F-9770-2DF06F43A9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5AE1B7C-098D-234F-A053-48360BDEE5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8B47CB7-734B-FA4F-9AEF-8388095B7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DBEAC-2360-4644-8665-20AA42F72355}" type="datetimeFigureOut">
              <a:rPr lang="fr-FR" smtClean="0"/>
              <a:t>20/02/2024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7C685AB-8738-9E4E-9DEB-EEB12DCFD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182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9F3B5D8-94FB-164A-8914-FEFB0B9D0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933121" y="5537130"/>
            <a:ext cx="2743200" cy="365125"/>
          </a:xfrm>
          <a:prstGeom prst="rect">
            <a:avLst/>
          </a:prstGeom>
        </p:spPr>
        <p:txBody>
          <a:bodyPr/>
          <a:lstStyle/>
          <a:p>
            <a:fld id="{D6531F11-05EF-AA49-B626-FEA7B4B684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4524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EA05B2-DDB9-E444-93E1-682F3EA72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5F4EE9C-C9A4-F844-8543-007DA0D4FF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E2AE98E-FF50-A649-8CE2-11BEBFBB9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DBEAC-2360-4644-8665-20AA42F72355}" type="datetimeFigureOut">
              <a:rPr lang="fr-FR" smtClean="0"/>
              <a:t>20/02/2024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51EB11D-B657-5F4D-BEEE-D56E73CDA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182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218B641-5485-0742-93BE-F5F06FFB9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933121" y="5537130"/>
            <a:ext cx="2743200" cy="365125"/>
          </a:xfrm>
          <a:prstGeom prst="rect">
            <a:avLst/>
          </a:prstGeom>
        </p:spPr>
        <p:txBody>
          <a:bodyPr/>
          <a:lstStyle/>
          <a:p>
            <a:fld id="{D6531F11-05EF-AA49-B626-FEA7B4B684B8}" type="slidenum">
              <a:rPr lang="fr-FR" smtClean="0"/>
              <a:t>‹N°›</a:t>
            </a:fld>
            <a:endParaRPr lang="fr-FR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44050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66A449-BF40-1F42-8F71-AC6FEB3D3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C1D0ADC-B34E-B54F-9EC7-F7917EED7D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62F14C8-F756-8841-BD3A-BF66CA1E5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DBEAC-2360-4644-8665-20AA42F72355}" type="datetimeFigureOut">
              <a:rPr lang="fr-FR" smtClean="0"/>
              <a:t>20/02/2024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32E2C1A-2053-6E46-8043-60ED2AD2C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182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AE01F03-FF7D-A440-BD6B-C6F5DA16D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933121" y="5537130"/>
            <a:ext cx="2743200" cy="365125"/>
          </a:xfrm>
          <a:prstGeom prst="rect">
            <a:avLst/>
          </a:prstGeom>
        </p:spPr>
        <p:txBody>
          <a:bodyPr/>
          <a:lstStyle/>
          <a:p>
            <a:fld id="{D6531F11-05EF-AA49-B626-FEA7B4B684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8819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93A86ED-8EBE-964C-AC1C-DC588021E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F1AD929-8F55-7C44-AA49-7FA19A66F8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744E21A-047C-FE43-87AE-4A8A2D2277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CAB97A9-D7D2-664E-AF7C-89F2B0EDF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DBEAC-2360-4644-8665-20AA42F72355}" type="datetimeFigureOut">
              <a:rPr lang="fr-FR" smtClean="0"/>
              <a:t>20/02/2024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36F35AF-FD17-AD4C-97FE-F1D67AFAD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182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CE5556C-C4C1-BA4B-9F54-F25166733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933121" y="5537130"/>
            <a:ext cx="2743200" cy="365125"/>
          </a:xfrm>
          <a:prstGeom prst="rect">
            <a:avLst/>
          </a:prstGeom>
        </p:spPr>
        <p:txBody>
          <a:bodyPr/>
          <a:lstStyle/>
          <a:p>
            <a:fld id="{D6531F11-05EF-AA49-B626-FEA7B4B684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5579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46D824-9B0B-DF4D-AC3B-6FF650002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1403EE0-DFA8-4941-8DC2-535DBD32DC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68ADB1D-A987-794D-AA95-C40118FEB3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92AD075-E9AE-C44C-A692-FFBE398CEE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FDC90FF-08DA-F040-AFE8-BBA680022B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69DAEB2A-CB2F-394F-A94C-E0C85A1E2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DBEAC-2360-4644-8665-20AA42F72355}" type="datetimeFigureOut">
              <a:rPr lang="fr-FR" smtClean="0"/>
              <a:t>20/02/2024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841EA48-9CE8-BC47-954D-D44AEFC8C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182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51F319F-9FBD-5C4F-9EF5-D2421D427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933121" y="5537130"/>
            <a:ext cx="2743200" cy="365125"/>
          </a:xfrm>
          <a:prstGeom prst="rect">
            <a:avLst/>
          </a:prstGeom>
        </p:spPr>
        <p:txBody>
          <a:bodyPr/>
          <a:lstStyle/>
          <a:p>
            <a:fld id="{D6531F11-05EF-AA49-B626-FEA7B4B684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7919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3BC5A67-5DD3-8440-9A9B-EEF5C6CB9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E4314BA-593D-1447-B511-93D5013F1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DBEAC-2360-4644-8665-20AA42F72355}" type="datetimeFigureOut">
              <a:rPr lang="fr-FR" smtClean="0"/>
              <a:t>20/02/2024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71C19F8-3E74-3C4A-B5DB-A44B81883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182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1FE5CC1-467E-194C-9DDE-35A8D07E3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933121" y="5537130"/>
            <a:ext cx="2743200" cy="365125"/>
          </a:xfrm>
          <a:prstGeom prst="rect">
            <a:avLst/>
          </a:prstGeom>
        </p:spPr>
        <p:txBody>
          <a:bodyPr/>
          <a:lstStyle/>
          <a:p>
            <a:fld id="{D6531F11-05EF-AA49-B626-FEA7B4B684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1732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7ECCE9C0-41E3-1E44-9279-B410D9288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DBEAC-2360-4644-8665-20AA42F72355}" type="datetimeFigureOut">
              <a:rPr lang="fr-FR" smtClean="0"/>
              <a:t>20/02/2024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E487564-1714-354F-B8F6-C874AFF65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182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1C89FEC-A896-BC4F-8CD9-C0A0BAB43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933121" y="5537130"/>
            <a:ext cx="2743200" cy="365125"/>
          </a:xfrm>
          <a:prstGeom prst="rect">
            <a:avLst/>
          </a:prstGeom>
        </p:spPr>
        <p:txBody>
          <a:bodyPr/>
          <a:lstStyle/>
          <a:p>
            <a:fld id="{D6531F11-05EF-AA49-B626-FEA7B4B684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3523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F103C4-CBD8-894B-A90B-886E593BB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C8ADE21-FE75-164B-9E5B-DD2E64393B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C5AA48D-7F8D-5049-BC0E-208437A488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1DFE8BF-8C69-7045-A09E-1F979B0B3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DBEAC-2360-4644-8665-20AA42F72355}" type="datetimeFigureOut">
              <a:rPr lang="fr-FR" smtClean="0"/>
              <a:t>20/02/2024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FE0C7E1-A196-4147-99C3-119376072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182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52DF518-0836-BA44-A8AB-C7E6961F2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933121" y="5537130"/>
            <a:ext cx="2743200" cy="365125"/>
          </a:xfrm>
          <a:prstGeom prst="rect">
            <a:avLst/>
          </a:prstGeom>
        </p:spPr>
        <p:txBody>
          <a:bodyPr/>
          <a:lstStyle/>
          <a:p>
            <a:fld id="{D6531F11-05EF-AA49-B626-FEA7B4B684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7202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36EE04-EE32-AB4B-BA11-9708A00B0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E39395E4-D4EE-BC4D-9B52-32D6A3CD64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3B45458-792A-7C44-8359-DAEA808963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57C3A1D-4EC8-D744-BEB7-A5E6ABEF4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DBEAC-2360-4644-8665-20AA42F72355}" type="datetimeFigureOut">
              <a:rPr lang="fr-FR" smtClean="0"/>
              <a:t>20/02/2024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5645456-E437-5E4A-9BE3-40DA27561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182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2D2584C-E4DC-C742-AE40-A6B10C1EE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933121" y="5537130"/>
            <a:ext cx="2743200" cy="365125"/>
          </a:xfrm>
          <a:prstGeom prst="rect">
            <a:avLst/>
          </a:prstGeom>
        </p:spPr>
        <p:txBody>
          <a:bodyPr/>
          <a:lstStyle/>
          <a:p>
            <a:fld id="{D6531F11-05EF-AA49-B626-FEA7B4B684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8721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sv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2543ECEE-9AAF-4645-8467-F0F9FF4F6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984" y="138406"/>
            <a:ext cx="11673016" cy="5203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14EAE95-BD70-144D-B262-6FFBD45F81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093101"/>
            <a:ext cx="10515600" cy="50838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676FAFB-7D2A-1F49-9126-E6755C769A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7335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5DBEAC-2360-4644-8665-20AA42F72355}" type="datetimeFigureOut">
              <a:rPr lang="fr-FR" smtClean="0"/>
              <a:pPr/>
              <a:t>20/02/2024</a:t>
            </a:fld>
            <a:endParaRPr lang="fr-FR"/>
          </a:p>
        </p:txBody>
      </p:sp>
      <p:pic>
        <p:nvPicPr>
          <p:cNvPr id="9" name="Image 8" descr="Une image contenant dessin&#10;&#10;Description générée automatiquement">
            <a:extLst>
              <a:ext uri="{FF2B5EF4-FFF2-40B4-BE49-F238E27FC236}">
                <a16:creationId xmlns:a16="http://schemas.microsoft.com/office/drawing/2014/main" id="{04D3F34C-7D84-7344-91FB-446036CAD9EF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447477" y="6254887"/>
            <a:ext cx="602062" cy="602062"/>
          </a:xfrm>
          <a:prstGeom prst="rect">
            <a:avLst/>
          </a:prstGeom>
        </p:spPr>
      </p:pic>
      <p:sp>
        <p:nvSpPr>
          <p:cNvPr id="11" name="Triangle 10">
            <a:extLst>
              <a:ext uri="{FF2B5EF4-FFF2-40B4-BE49-F238E27FC236}">
                <a16:creationId xmlns:a16="http://schemas.microsoft.com/office/drawing/2014/main" id="{56D612B3-5307-8546-90C5-1DFDBD059462}"/>
              </a:ext>
            </a:extLst>
          </p:cNvPr>
          <p:cNvSpPr/>
          <p:nvPr userDrawn="1"/>
        </p:nvSpPr>
        <p:spPr>
          <a:xfrm rot="10800000">
            <a:off x="0" y="1052"/>
            <a:ext cx="12192000" cy="520388"/>
          </a:xfrm>
          <a:prstGeom prst="triangle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Triangle 11">
            <a:extLst>
              <a:ext uri="{FF2B5EF4-FFF2-40B4-BE49-F238E27FC236}">
                <a16:creationId xmlns:a16="http://schemas.microsoft.com/office/drawing/2014/main" id="{B4021DA8-7015-7D49-9C0F-8515CD51BF94}"/>
              </a:ext>
            </a:extLst>
          </p:cNvPr>
          <p:cNvSpPr/>
          <p:nvPr userDrawn="1"/>
        </p:nvSpPr>
        <p:spPr>
          <a:xfrm>
            <a:off x="0" y="6336561"/>
            <a:ext cx="12192000" cy="520388"/>
          </a:xfrm>
          <a:prstGeom prst="triangle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1" name="Graphique 20" descr="Tendance à la hausse">
            <a:extLst>
              <a:ext uri="{FF2B5EF4-FFF2-40B4-BE49-F238E27FC236}">
                <a16:creationId xmlns:a16="http://schemas.microsoft.com/office/drawing/2014/main" id="{42DC0893-9F9A-464E-A217-5FE3BFD9F076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61784" y="132918"/>
            <a:ext cx="457200" cy="457200"/>
          </a:xfrm>
          <a:prstGeom prst="rect">
            <a:avLst/>
          </a:prstGeom>
        </p:spPr>
      </p:pic>
      <p:sp>
        <p:nvSpPr>
          <p:cNvPr id="13" name="Rectangle 12"/>
          <p:cNvSpPr>
            <a:spLocks noChangeArrowheads="1"/>
          </p:cNvSpPr>
          <p:nvPr userDrawn="1"/>
        </p:nvSpPr>
        <p:spPr bwMode="auto">
          <a:xfrm>
            <a:off x="3759698" y="6379989"/>
            <a:ext cx="3089051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487" tIns="44450" rIns="90487" bIns="4445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ct val="22000"/>
              </a:spcBef>
            </a:pPr>
            <a:r>
              <a:rPr lang="fr-FR" altLang="fr-FR" sz="1200" dirty="0"/>
              <a:t>					 </a:t>
            </a:r>
            <a:fld id="{AADC0135-FBD6-46AE-BD87-B6A29A7E0AD7}" type="slidenum">
              <a:rPr lang="fr-FR" altLang="fr-FR" sz="1200" smtClean="0"/>
              <a:pPr algn="l">
                <a:spcBef>
                  <a:spcPct val="22000"/>
                </a:spcBef>
              </a:pPr>
              <a:t>‹N°›</a:t>
            </a:fld>
            <a:r>
              <a:rPr lang="fr-FR" altLang="fr-FR" sz="1200" dirty="0"/>
              <a:t>/15</a:t>
            </a:r>
            <a:endParaRPr lang="fr-FR" altLang="fr-FR" sz="1200" dirty="0">
              <a:solidFill>
                <a:srgbClr val="081D58"/>
              </a:solidFill>
            </a:endParaRPr>
          </a:p>
        </p:txBody>
      </p:sp>
      <p:sp>
        <p:nvSpPr>
          <p:cNvPr id="15" name="ZoneTexte 5"/>
          <p:cNvSpPr txBox="1"/>
          <p:nvPr userDrawn="1"/>
        </p:nvSpPr>
        <p:spPr>
          <a:xfrm>
            <a:off x="9962425" y="18912"/>
            <a:ext cx="21875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SW</a:t>
            </a:r>
            <a:r>
              <a:rPr lang="fr-F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_16093_6B1 </a:t>
            </a:r>
          </a:p>
        </p:txBody>
      </p:sp>
      <p:sp>
        <p:nvSpPr>
          <p:cNvPr id="16" name="ZoneTexte 12"/>
          <p:cNvSpPr txBox="1"/>
          <p:nvPr userDrawn="1"/>
        </p:nvSpPr>
        <p:spPr>
          <a:xfrm>
            <a:off x="42009" y="6532389"/>
            <a:ext cx="1259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200" baseline="0" dirty="0"/>
              <a:t>Février 2024</a:t>
            </a:r>
            <a:endParaRPr lang="fr-FR" sz="1200" dirty="0"/>
          </a:p>
        </p:txBody>
      </p:sp>
    </p:spTree>
    <p:custDataLst>
      <p:tags r:id="rId13"/>
    </p:custDataLst>
    <p:extLst>
      <p:ext uri="{BB962C8B-B14F-4D97-AF65-F5344CB8AC3E}">
        <p14:creationId xmlns:p14="http://schemas.microsoft.com/office/powerpoint/2010/main" val="2649812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4" Type="http://schemas.openxmlformats.org/officeDocument/2006/relationships/hyperlink" Target="http://www.impots.gouv.fr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3"/>
          <p:cNvSpPr txBox="1">
            <a:spLocks noChangeArrowheads="1"/>
          </p:cNvSpPr>
          <p:nvPr/>
        </p:nvSpPr>
        <p:spPr bwMode="auto">
          <a:xfrm>
            <a:off x="4803659" y="3043918"/>
            <a:ext cx="163057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fr-FR" altLang="fr-FR" sz="3200" i="1" dirty="0">
                <a:solidFill>
                  <a:srgbClr val="0000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 TVA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086108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06095" y="1190583"/>
            <a:ext cx="11673016" cy="520389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73891" tIns="36945" rIns="73891" bIns="36945" numCol="1" rtlCol="0" anchor="t" anchorCtr="0" compatLnSpc="1">
            <a:prstTxWarp prst="textNoShape">
              <a:avLst/>
            </a:prstTxWarp>
            <a:normAutofit/>
          </a:bodyPr>
          <a:lstStyle/>
          <a:p>
            <a:pPr defTabSz="890588"/>
            <a:r>
              <a:rPr lang="fr-FR" altLang="fr-FR" sz="3175" dirty="0">
                <a:solidFill>
                  <a:srgbClr val="000066"/>
                </a:solidFill>
                <a:latin typeface="Arial" panose="020B0604020202020204" pitchFamily="34" charset="0"/>
                <a:ea typeface="+mn-ea"/>
                <a:cs typeface="Times" panose="02020603050405020304" pitchFamily="18" charset="0"/>
              </a:rPr>
              <a:t>Les frais annexes </a:t>
            </a:r>
            <a:r>
              <a:rPr lang="fr-FR" altLang="fr-FR" sz="3200" dirty="0">
                <a:solidFill>
                  <a:srgbClr val="002060"/>
                </a:solidFill>
              </a:rPr>
              <a:t>font l’objet d’une fiscalité spécifique</a:t>
            </a:r>
          </a:p>
        </p:txBody>
      </p:sp>
      <p:sp>
        <p:nvSpPr>
          <p:cNvPr id="59396" name="Rectangle 3"/>
          <p:cNvSpPr>
            <a:spLocks noGrp="1" noChangeArrowheads="1"/>
          </p:cNvSpPr>
          <p:nvPr>
            <p:ph idx="1"/>
          </p:nvPr>
        </p:nvSpPr>
        <p:spPr>
          <a:xfrm>
            <a:off x="1524000" y="1904118"/>
            <a:ext cx="9144000" cy="4525962"/>
          </a:xfrm>
        </p:spPr>
        <p:txBody>
          <a:bodyPr rtlCol="0">
            <a:normAutofit/>
          </a:bodyPr>
          <a:lstStyle/>
          <a:p>
            <a:pPr algn="ctr">
              <a:buNone/>
              <a:defRPr/>
            </a:pPr>
            <a:r>
              <a:rPr lang="fr-FR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Les taux et procédures sont en constante évolution, </a:t>
            </a:r>
          </a:p>
          <a:p>
            <a:pPr algn="ctr">
              <a:buNone/>
              <a:defRPr/>
            </a:pPr>
            <a:r>
              <a:rPr lang="fr-FR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à vérifier avant le voyage</a:t>
            </a:r>
          </a:p>
          <a:p>
            <a:pPr>
              <a:lnSpc>
                <a:spcPct val="160000"/>
              </a:lnSpc>
              <a:defRPr/>
            </a:pPr>
            <a:r>
              <a:rPr lang="fr-FR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Pour ceux qui sont soumis à TVA, selon les pays </a:t>
            </a:r>
          </a:p>
          <a:p>
            <a:pPr lvl="1">
              <a:lnSpc>
                <a:spcPct val="160000"/>
              </a:lnSpc>
              <a:defRPr/>
            </a:pPr>
            <a:r>
              <a:rPr lang="fr-FR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Procédures différentes</a:t>
            </a:r>
          </a:p>
          <a:p>
            <a:pPr lvl="1">
              <a:lnSpc>
                <a:spcPct val="160000"/>
              </a:lnSpc>
              <a:defRPr/>
            </a:pPr>
            <a:r>
              <a:rPr lang="fr-FR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Taux différents</a:t>
            </a:r>
          </a:p>
          <a:p>
            <a:pPr marL="57150" indent="0">
              <a:lnSpc>
                <a:spcPct val="160000"/>
              </a:lnSpc>
              <a:buNone/>
              <a:defRPr/>
            </a:pPr>
            <a:r>
              <a:rPr lang="fr-FR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Sorties de devises et d’objets interdites ou soumises au paiement de droits. (variables en fonction des pays)</a:t>
            </a:r>
          </a:p>
        </p:txBody>
      </p:sp>
      <p:sp>
        <p:nvSpPr>
          <p:cNvPr id="4" name="Rectangle à coins arrondis 1"/>
          <p:cNvSpPr>
            <a:spLocks noChangeArrowheads="1"/>
          </p:cNvSpPr>
          <p:nvPr/>
        </p:nvSpPr>
        <p:spPr bwMode="auto">
          <a:xfrm>
            <a:off x="4041049" y="387534"/>
            <a:ext cx="4687933" cy="61096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</p:spPr>
        <p:txBody>
          <a:bodyPr wrap="none" lIns="96759" tIns="48381" rIns="96759" bIns="48381" anchor="ctr"/>
          <a:lstStyle/>
          <a:p>
            <a:pPr algn="ctr" defTabSz="757238"/>
            <a:r>
              <a:rPr lang="fr-FR" altLang="fr-FR" sz="3175" b="1" dirty="0">
                <a:solidFill>
                  <a:srgbClr val="000066"/>
                </a:solidFill>
                <a:latin typeface="Arial" panose="020B0604020202020204" pitchFamily="34" charset="0"/>
                <a:cs typeface="Times" panose="02020603050405020304" pitchFamily="18" charset="0"/>
              </a:rPr>
              <a:t>Transport international de personnes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524036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ZoneTexte 1"/>
          <p:cNvSpPr txBox="1">
            <a:spLocks noChangeArrowheads="1"/>
          </p:cNvSpPr>
          <p:nvPr/>
        </p:nvSpPr>
        <p:spPr bwMode="auto">
          <a:xfrm>
            <a:off x="1271724" y="713206"/>
            <a:ext cx="10058400" cy="10695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fr-FR"/>
            </a:defPPr>
            <a:lvl1pPr>
              <a:defRPr sz="3175" b="1">
                <a:solidFill>
                  <a:srgbClr val="000066"/>
                </a:solidFill>
                <a:latin typeface="Arial" panose="020B0604020202020204" pitchFamily="34" charset="0"/>
                <a:cs typeface="Times" panose="02020603050405020304" pitchFamily="18" charset="0"/>
              </a:defRPr>
            </a:lvl1pPr>
          </a:lstStyle>
          <a:p>
            <a:pPr algn="ctr"/>
            <a:r>
              <a:rPr lang="fr-FR" altLang="fr-FR" dirty="0"/>
              <a:t>Remarque </a:t>
            </a:r>
          </a:p>
          <a:p>
            <a:pPr algn="ctr"/>
            <a:r>
              <a:rPr lang="fr-FR" altLang="fr-FR" sz="2400" dirty="0"/>
              <a:t>Pour les transporteurs  de voyageurs </a:t>
            </a:r>
            <a:r>
              <a:rPr lang="fr-FR" altLang="fr-FR" dirty="0"/>
              <a:t>…</a:t>
            </a:r>
          </a:p>
        </p:txBody>
      </p:sp>
      <p:sp>
        <p:nvSpPr>
          <p:cNvPr id="8196" name="ZoneTexte 18"/>
          <p:cNvSpPr txBox="1">
            <a:spLocks noChangeArrowheads="1"/>
          </p:cNvSpPr>
          <p:nvPr/>
        </p:nvSpPr>
        <p:spPr bwMode="auto">
          <a:xfrm>
            <a:off x="2619550" y="1956661"/>
            <a:ext cx="7023214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5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5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5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5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5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fr-FR" altLang="fr-FR" sz="2200" dirty="0">
                <a:solidFill>
                  <a:srgbClr val="0000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 TVA payée &gt; à TVA encaissée = Crédit de TVA à déduire dans la déclaration de TVA suivante</a:t>
            </a:r>
          </a:p>
        </p:txBody>
      </p:sp>
      <p:sp>
        <p:nvSpPr>
          <p:cNvPr id="8198" name="ZoneTexte 18"/>
          <p:cNvSpPr txBox="1">
            <a:spLocks noChangeArrowheads="1"/>
          </p:cNvSpPr>
          <p:nvPr/>
        </p:nvSpPr>
        <p:spPr bwMode="auto">
          <a:xfrm>
            <a:off x="1046118" y="3257048"/>
            <a:ext cx="1050961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5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5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5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5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5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fr-FR" altLang="fr-FR" sz="2000" dirty="0">
                <a:solidFill>
                  <a:srgbClr val="0000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Forte probabilité que l'entreprise paye plus de TVA qu'elle n'encaisse*</a:t>
            </a:r>
          </a:p>
        </p:txBody>
      </p:sp>
      <p:sp>
        <p:nvSpPr>
          <p:cNvPr id="8200" name="ZoneTexte 18"/>
          <p:cNvSpPr txBox="1">
            <a:spLocks noChangeArrowheads="1"/>
          </p:cNvSpPr>
          <p:nvPr/>
        </p:nvSpPr>
        <p:spPr bwMode="auto">
          <a:xfrm>
            <a:off x="1046118" y="4026437"/>
            <a:ext cx="1050961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5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5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5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5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5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fr-FR" altLang="fr-FR" sz="2000" dirty="0">
                <a:solidFill>
                  <a:srgbClr val="0000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 déclaration par semestre, versement d'acomptes et régularisation en fin d'année = obligation de faire l'avance de trésorerie</a:t>
            </a:r>
          </a:p>
        </p:txBody>
      </p:sp>
      <p:sp>
        <p:nvSpPr>
          <p:cNvPr id="8202" name="ZoneTexte 18"/>
          <p:cNvSpPr txBox="1">
            <a:spLocks noChangeArrowheads="1"/>
          </p:cNvSpPr>
          <p:nvPr/>
        </p:nvSpPr>
        <p:spPr bwMode="auto">
          <a:xfrm>
            <a:off x="1046118" y="5072772"/>
            <a:ext cx="985946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5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5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5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5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5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fr-FR" altLang="fr-FR" sz="2000" dirty="0">
                <a:solidFill>
                  <a:srgbClr val="0000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Intérêt à déclarer mois par mois pour limiter l'impact sur la trésorerie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078678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18984" y="138406"/>
            <a:ext cx="11673016" cy="967905"/>
          </a:xfrm>
        </p:spPr>
        <p:txBody>
          <a:bodyPr>
            <a:normAutofit/>
          </a:bodyPr>
          <a:lstStyle/>
          <a:p>
            <a:r>
              <a:rPr lang="fr-FR" sz="1900" dirty="0">
                <a:solidFill>
                  <a:srgbClr val="002060"/>
                </a:solidFill>
                <a:latin typeface="+mn-lt"/>
                <a:ea typeface="+mn-ea"/>
                <a:cs typeface="+mn-cs"/>
              </a:rPr>
              <a:t>EXERCICES DE SYNTHESE : calcul de TVA. Activité : cliquez sur la bonne réponse de l’étude suivante</a:t>
            </a:r>
            <a:br>
              <a:rPr lang="fr-FR" sz="1900" dirty="0">
                <a:solidFill>
                  <a:srgbClr val="002060"/>
                </a:solidFill>
                <a:latin typeface="+mn-lt"/>
                <a:ea typeface="+mn-ea"/>
                <a:cs typeface="+mn-cs"/>
              </a:rPr>
            </a:br>
            <a:endParaRPr lang="fr-FR" sz="1900" dirty="0">
              <a:solidFill>
                <a:srgbClr val="00206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28897" y="1409629"/>
            <a:ext cx="10069770" cy="35461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1900" b="1" dirty="0">
                <a:solidFill>
                  <a:srgbClr val="002060"/>
                </a:solidFill>
              </a:rPr>
              <a:t>Exercice 1</a:t>
            </a:r>
            <a:r>
              <a:rPr lang="fr-FR" sz="1900" dirty="0">
                <a:solidFill>
                  <a:srgbClr val="002060"/>
                </a:solidFill>
              </a:rPr>
              <a:t>-Une entreprise de transports de marchandises réalisent en janvier 200 000 € de CA hors taxe, et en février 220 000 € ; elle accorde 30 jours de crédit à ses clients.</a:t>
            </a:r>
          </a:p>
          <a:p>
            <a:pPr marL="0" indent="0">
              <a:buNone/>
            </a:pPr>
            <a:r>
              <a:rPr lang="fr-FR" sz="1900" dirty="0">
                <a:solidFill>
                  <a:srgbClr val="002060"/>
                </a:solidFill>
              </a:rPr>
              <a:t>Les achats de janvier se sont élevés à 100 000 € HT et en février à 90 000 €; elle obtient 30 jours de crédit de ses fournisseurs. En outre, elle a acheté en février un véhicule d’une valeur de 60 000 € TTC, payé comptant.</a:t>
            </a:r>
          </a:p>
          <a:p>
            <a:pPr marL="0" indent="0">
              <a:buNone/>
            </a:pPr>
            <a:r>
              <a:rPr lang="fr-FR" sz="1900" dirty="0">
                <a:solidFill>
                  <a:srgbClr val="002060"/>
                </a:solidFill>
              </a:rPr>
              <a:t>Quel le montant de la TVA due au titre du mois de février?</a:t>
            </a:r>
          </a:p>
          <a:p>
            <a:pPr marL="0" indent="0">
              <a:buNone/>
            </a:pPr>
            <a:r>
              <a:rPr lang="fr-FR" sz="1900" dirty="0">
                <a:solidFill>
                  <a:srgbClr val="002060"/>
                </a:solidFill>
              </a:rPr>
              <a:t>A: 20 000 €</a:t>
            </a:r>
          </a:p>
          <a:p>
            <a:pPr marL="0" indent="0">
              <a:buNone/>
            </a:pPr>
            <a:r>
              <a:rPr lang="fr-FR" sz="1900" dirty="0">
                <a:solidFill>
                  <a:srgbClr val="002060"/>
                </a:solidFill>
              </a:rPr>
              <a:t>B: 8 000 €</a:t>
            </a:r>
          </a:p>
          <a:p>
            <a:pPr marL="0" indent="0">
              <a:buNone/>
            </a:pPr>
            <a:r>
              <a:rPr lang="fr-FR" sz="1900" dirty="0">
                <a:solidFill>
                  <a:srgbClr val="002060"/>
                </a:solidFill>
              </a:rPr>
              <a:t>C: 10 000 €</a:t>
            </a:r>
          </a:p>
          <a:p>
            <a:pPr marL="0" indent="0">
              <a:buNone/>
            </a:pPr>
            <a:r>
              <a:rPr lang="fr-FR" sz="1900" dirty="0">
                <a:solidFill>
                  <a:srgbClr val="002060"/>
                </a:solidFill>
              </a:rPr>
              <a:t>D: 16 000 €</a:t>
            </a:r>
          </a:p>
          <a:p>
            <a:pPr marL="0" indent="0">
              <a:buNone/>
            </a:pPr>
            <a:endParaRPr lang="fr-FR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fr-FR" dirty="0">
              <a:solidFill>
                <a:srgbClr val="00206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096412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37853" y="398600"/>
            <a:ext cx="10991273" cy="5083862"/>
          </a:xfrm>
        </p:spPr>
        <p:txBody>
          <a:bodyPr>
            <a:normAutofit/>
          </a:bodyPr>
          <a:lstStyle/>
          <a:p>
            <a:pPr algn="ctr"/>
            <a:r>
              <a:rPr lang="fr-FR" sz="2000" b="1" dirty="0">
                <a:solidFill>
                  <a:srgbClr val="002060"/>
                </a:solidFill>
              </a:rPr>
              <a:t>Correction de l’exercice de synthèse 1:</a:t>
            </a:r>
          </a:p>
          <a:p>
            <a:pPr marL="0" indent="0">
              <a:buNone/>
            </a:pPr>
            <a:r>
              <a:rPr lang="fr-FR" sz="2000" dirty="0">
                <a:solidFill>
                  <a:srgbClr val="002060"/>
                </a:solidFill>
              </a:rPr>
              <a:t>- Le CA de janvier sera encaissé en février (crédit accordé = 30 jours)</a:t>
            </a:r>
          </a:p>
          <a:p>
            <a:pPr marL="0" indent="0">
              <a:buNone/>
            </a:pPr>
            <a:r>
              <a:rPr lang="fr-FR" sz="2000" dirty="0">
                <a:solidFill>
                  <a:srgbClr val="002060"/>
                </a:solidFill>
              </a:rPr>
              <a:t>TVA collectée en février = 200 000 * 20% = 40 000 €</a:t>
            </a:r>
          </a:p>
          <a:p>
            <a:pPr>
              <a:buFontTx/>
              <a:buChar char="-"/>
            </a:pPr>
            <a:r>
              <a:rPr lang="fr-FR" sz="2000" dirty="0">
                <a:solidFill>
                  <a:srgbClr val="002060"/>
                </a:solidFill>
              </a:rPr>
              <a:t>Les achats de janvier seront payés en février: </a:t>
            </a:r>
          </a:p>
          <a:p>
            <a:pPr marL="0" indent="0">
              <a:buNone/>
            </a:pPr>
            <a:r>
              <a:rPr lang="fr-FR" sz="2000" dirty="0">
                <a:solidFill>
                  <a:srgbClr val="002060"/>
                </a:solidFill>
              </a:rPr>
              <a:t>TVA déductible de février = 100 000 € * 20% = 20 000 €</a:t>
            </a:r>
          </a:p>
          <a:p>
            <a:pPr>
              <a:buFontTx/>
              <a:buChar char="-"/>
            </a:pPr>
            <a:r>
              <a:rPr lang="fr-FR" sz="2000" dirty="0">
                <a:solidFill>
                  <a:srgbClr val="002060"/>
                </a:solidFill>
              </a:rPr>
              <a:t>Le véhicule est acheté et payé en février</a:t>
            </a:r>
          </a:p>
          <a:p>
            <a:pPr>
              <a:buFontTx/>
              <a:buChar char="-"/>
            </a:pPr>
            <a:r>
              <a:rPr lang="fr-FR" sz="2000" dirty="0">
                <a:solidFill>
                  <a:srgbClr val="002060"/>
                </a:solidFill>
              </a:rPr>
              <a:t>TVA déductible sur le véhicule = (60 000/120%) * 20% = 10 000 €</a:t>
            </a:r>
          </a:p>
          <a:p>
            <a:pPr marL="0" indent="0">
              <a:buNone/>
            </a:pPr>
            <a:r>
              <a:rPr lang="fr-FR" sz="2000" b="1" dirty="0">
                <a:solidFill>
                  <a:srgbClr val="002060"/>
                </a:solidFill>
              </a:rPr>
              <a:t>La TVA due au titre du mois de février est donc de:</a:t>
            </a:r>
          </a:p>
          <a:p>
            <a:pPr marL="0" indent="0">
              <a:buNone/>
            </a:pPr>
            <a:r>
              <a:rPr lang="fr-FR" sz="2000" b="1" dirty="0">
                <a:solidFill>
                  <a:srgbClr val="002060"/>
                </a:solidFill>
              </a:rPr>
              <a:t>40 000 – (20 000 + 10 000) = 10 000 €</a:t>
            </a:r>
          </a:p>
          <a:p>
            <a:pPr marL="0" indent="0">
              <a:buNone/>
            </a:pPr>
            <a:endParaRPr lang="fr-FR" dirty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/>
        </p:nvGraphicFramePr>
        <p:xfrm>
          <a:off x="737853" y="4085947"/>
          <a:ext cx="1099127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7328">
                  <a:extLst>
                    <a:ext uri="{9D8B030D-6E8A-4147-A177-3AD203B41FA5}">
                      <a16:colId xmlns:a16="http://schemas.microsoft.com/office/drawing/2014/main" val="1280996269"/>
                    </a:ext>
                  </a:extLst>
                </a:gridCol>
                <a:gridCol w="1448493">
                  <a:extLst>
                    <a:ext uri="{9D8B030D-6E8A-4147-A177-3AD203B41FA5}">
                      <a16:colId xmlns:a16="http://schemas.microsoft.com/office/drawing/2014/main" val="2749817290"/>
                    </a:ext>
                  </a:extLst>
                </a:gridCol>
                <a:gridCol w="8875453">
                  <a:extLst>
                    <a:ext uri="{9D8B030D-6E8A-4147-A177-3AD203B41FA5}">
                      <a16:colId xmlns:a16="http://schemas.microsoft.com/office/drawing/2014/main" val="6332436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20 000 €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Vous avez sans doute oublié l’achat du véhicule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27149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8 000 €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Vous</a:t>
                      </a:r>
                      <a:r>
                        <a:rPr lang="fr-FR" baseline="0" dirty="0">
                          <a:solidFill>
                            <a:schemeClr val="tx1"/>
                          </a:solidFill>
                        </a:rPr>
                        <a:t> avez peut-être fait une erreur sur le calcul de la TVA sur l’achat du véhicule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3264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rgbClr val="00B050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rgbClr val="00B050"/>
                          </a:solidFill>
                        </a:rPr>
                        <a:t>10 000 €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rgbClr val="00B050"/>
                          </a:solidFill>
                        </a:rPr>
                        <a:t>Bonne réponse!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3222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16 000 €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Vous avez pris en compte les achats et les ventes de février et non ceux</a:t>
                      </a:r>
                      <a:r>
                        <a:rPr lang="fr-FR" baseline="0" dirty="0">
                          <a:solidFill>
                            <a:schemeClr val="tx1"/>
                          </a:solidFill>
                        </a:rPr>
                        <a:t> de janvier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012463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6565870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18984" y="138406"/>
            <a:ext cx="11673016" cy="967905"/>
          </a:xfrm>
        </p:spPr>
        <p:txBody>
          <a:bodyPr>
            <a:normAutofit/>
          </a:bodyPr>
          <a:lstStyle/>
          <a:p>
            <a:r>
              <a:rPr lang="fr-FR" sz="1900" dirty="0">
                <a:solidFill>
                  <a:srgbClr val="002060"/>
                </a:solidFill>
                <a:latin typeface="+mn-lt"/>
                <a:ea typeface="+mn-ea"/>
                <a:cs typeface="+mn-cs"/>
              </a:rPr>
              <a:t>EXERCICES DE SYNTHESE : calcul de TVA. Activité : cliquez sur la bonne réponse de l’étude suivante</a:t>
            </a:r>
            <a:br>
              <a:rPr lang="fr-FR" sz="1900" dirty="0">
                <a:solidFill>
                  <a:srgbClr val="002060"/>
                </a:solidFill>
                <a:latin typeface="+mn-lt"/>
                <a:ea typeface="+mn-ea"/>
                <a:cs typeface="+mn-cs"/>
              </a:rPr>
            </a:br>
            <a:endParaRPr lang="fr-FR" sz="1900" dirty="0">
              <a:solidFill>
                <a:srgbClr val="00206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28896" y="1409629"/>
            <a:ext cx="11108347" cy="50838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1900" b="1" dirty="0">
                <a:solidFill>
                  <a:srgbClr val="002060"/>
                </a:solidFill>
              </a:rPr>
              <a:t>Exercice 1</a:t>
            </a:r>
            <a:r>
              <a:rPr lang="fr-FR" sz="1900" dirty="0">
                <a:solidFill>
                  <a:srgbClr val="002060"/>
                </a:solidFill>
              </a:rPr>
              <a:t>-Une entreprise de transports de voyageurs réalisent en janvier 200 000 € de CA hors taxe, et en février 220 000 € ; elle accorde 30 jours de crédit à ses clients.</a:t>
            </a:r>
          </a:p>
          <a:p>
            <a:pPr marL="0" indent="0">
              <a:buNone/>
            </a:pPr>
            <a:r>
              <a:rPr lang="fr-FR" sz="1900" dirty="0">
                <a:solidFill>
                  <a:srgbClr val="002060"/>
                </a:solidFill>
              </a:rPr>
              <a:t>Les achats de janvier se sont élevés à 100 000 € HT et en février à 90 000 €; elle obtient 30 jours de crédit de ses fournisseurs. En outre, elle a acheté en février un véhicule d’une valeur de 60 000 € TTC, payé comptant.</a:t>
            </a:r>
          </a:p>
          <a:p>
            <a:pPr marL="0" indent="0">
              <a:buNone/>
            </a:pPr>
            <a:r>
              <a:rPr lang="fr-FR" sz="1900" dirty="0">
                <a:solidFill>
                  <a:srgbClr val="002060"/>
                </a:solidFill>
              </a:rPr>
              <a:t>Quel le montant de la TVA due au titre du mois de février?</a:t>
            </a:r>
          </a:p>
          <a:p>
            <a:r>
              <a:rPr lang="fr-FR" sz="2400" dirty="0">
                <a:solidFill>
                  <a:srgbClr val="002060"/>
                </a:solidFill>
              </a:rPr>
              <a:t>A: - 12 000 €</a:t>
            </a:r>
          </a:p>
          <a:p>
            <a:r>
              <a:rPr lang="fr-FR" sz="2400" dirty="0">
                <a:solidFill>
                  <a:srgbClr val="002060"/>
                </a:solidFill>
              </a:rPr>
              <a:t>B: - 10 000 €</a:t>
            </a:r>
          </a:p>
          <a:p>
            <a:r>
              <a:rPr lang="fr-FR" sz="2400" dirty="0">
                <a:solidFill>
                  <a:srgbClr val="002060"/>
                </a:solidFill>
              </a:rPr>
              <a:t>C: - 6 000 €</a:t>
            </a:r>
          </a:p>
          <a:p>
            <a:r>
              <a:rPr lang="fr-FR" sz="2400" dirty="0">
                <a:solidFill>
                  <a:srgbClr val="002060"/>
                </a:solidFill>
              </a:rPr>
              <a:t>D: 0 €</a:t>
            </a:r>
          </a:p>
          <a:p>
            <a:pPr marL="0" indent="0">
              <a:buNone/>
            </a:pPr>
            <a:endParaRPr lang="fr-FR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fr-FR" dirty="0">
              <a:solidFill>
                <a:srgbClr val="00206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646875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55649" y="326747"/>
            <a:ext cx="10991273" cy="4158167"/>
          </a:xfrm>
        </p:spPr>
        <p:txBody>
          <a:bodyPr>
            <a:normAutofit/>
          </a:bodyPr>
          <a:lstStyle/>
          <a:p>
            <a:pPr algn="ctr"/>
            <a:r>
              <a:rPr lang="fr-FR" sz="2000" b="1" dirty="0">
                <a:solidFill>
                  <a:srgbClr val="002060"/>
                </a:solidFill>
              </a:rPr>
              <a:t>Correction de l’exercice de synthèse 2:</a:t>
            </a:r>
          </a:p>
          <a:p>
            <a:pPr marL="0" indent="0">
              <a:buNone/>
            </a:pPr>
            <a:r>
              <a:rPr lang="fr-FR" sz="2000" dirty="0">
                <a:solidFill>
                  <a:srgbClr val="002060"/>
                </a:solidFill>
              </a:rPr>
              <a:t>- Le CA de janvier sera encaissé en février (crédit accordé = 30 jours)</a:t>
            </a:r>
          </a:p>
          <a:p>
            <a:pPr marL="0" indent="0">
              <a:buNone/>
            </a:pPr>
            <a:r>
              <a:rPr lang="fr-FR" sz="2000" dirty="0">
                <a:solidFill>
                  <a:srgbClr val="002060"/>
                </a:solidFill>
              </a:rPr>
              <a:t>TVA collectée en février = 200 000 * 10% = 20 000 €</a:t>
            </a:r>
          </a:p>
          <a:p>
            <a:pPr>
              <a:buFontTx/>
              <a:buChar char="-"/>
            </a:pPr>
            <a:r>
              <a:rPr lang="fr-FR" sz="2000" dirty="0">
                <a:solidFill>
                  <a:srgbClr val="002060"/>
                </a:solidFill>
              </a:rPr>
              <a:t>Les achats de janvier seront payés en février: </a:t>
            </a:r>
          </a:p>
          <a:p>
            <a:pPr marL="0" indent="0">
              <a:buNone/>
            </a:pPr>
            <a:r>
              <a:rPr lang="fr-FR" sz="2000" dirty="0">
                <a:solidFill>
                  <a:srgbClr val="002060"/>
                </a:solidFill>
              </a:rPr>
              <a:t>TVA déductible de février = 100 000 € * 20% = 20 000 €</a:t>
            </a:r>
          </a:p>
          <a:p>
            <a:pPr>
              <a:buFontTx/>
              <a:buChar char="-"/>
            </a:pPr>
            <a:r>
              <a:rPr lang="fr-FR" sz="2000" dirty="0">
                <a:solidFill>
                  <a:srgbClr val="002060"/>
                </a:solidFill>
              </a:rPr>
              <a:t>Le véhicule est acheté et payé en février</a:t>
            </a:r>
          </a:p>
          <a:p>
            <a:pPr>
              <a:buFontTx/>
              <a:buChar char="-"/>
            </a:pPr>
            <a:r>
              <a:rPr lang="fr-FR" sz="2000" dirty="0">
                <a:solidFill>
                  <a:srgbClr val="002060"/>
                </a:solidFill>
              </a:rPr>
              <a:t>TVA déductible sur le véhicule = (60 000/120%) * 20% = 10 000 €</a:t>
            </a:r>
          </a:p>
          <a:p>
            <a:pPr marL="0" indent="0">
              <a:buNone/>
            </a:pPr>
            <a:r>
              <a:rPr lang="fr-FR" sz="2000" b="1" dirty="0">
                <a:solidFill>
                  <a:srgbClr val="002060"/>
                </a:solidFill>
              </a:rPr>
              <a:t>La TVA au titre du mois de février est donc de:</a:t>
            </a:r>
          </a:p>
          <a:p>
            <a:pPr marL="0" indent="0">
              <a:buNone/>
            </a:pPr>
            <a:r>
              <a:rPr lang="fr-FR" sz="2000" b="1" dirty="0">
                <a:solidFill>
                  <a:srgbClr val="002060"/>
                </a:solidFill>
              </a:rPr>
              <a:t>20000 – (20 000 + 10 000) =  - 10 000 €, c’est-à-dire un crédit à reporter le mois suivant</a:t>
            </a:r>
            <a:endParaRPr lang="fr-FR" sz="2000" b="1" dirty="0"/>
          </a:p>
        </p:txBody>
      </p:sp>
      <p:graphicFrame>
        <p:nvGraphicFramePr>
          <p:cNvPr id="5" name="Tableau 4"/>
          <p:cNvGraphicFramePr>
            <a:graphicFrameLocks noGrp="1"/>
          </p:cNvGraphicFramePr>
          <p:nvPr/>
        </p:nvGraphicFramePr>
        <p:xfrm>
          <a:off x="710571" y="4078198"/>
          <a:ext cx="1099127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7328">
                  <a:extLst>
                    <a:ext uri="{9D8B030D-6E8A-4147-A177-3AD203B41FA5}">
                      <a16:colId xmlns:a16="http://schemas.microsoft.com/office/drawing/2014/main" val="1280996269"/>
                    </a:ext>
                  </a:extLst>
                </a:gridCol>
                <a:gridCol w="1448493">
                  <a:extLst>
                    <a:ext uri="{9D8B030D-6E8A-4147-A177-3AD203B41FA5}">
                      <a16:colId xmlns:a16="http://schemas.microsoft.com/office/drawing/2014/main" val="2749817290"/>
                    </a:ext>
                  </a:extLst>
                </a:gridCol>
                <a:gridCol w="8875453">
                  <a:extLst>
                    <a:ext uri="{9D8B030D-6E8A-4147-A177-3AD203B41FA5}">
                      <a16:colId xmlns:a16="http://schemas.microsoft.com/office/drawing/2014/main" val="6332436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-12 000 €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Vous</a:t>
                      </a:r>
                      <a:r>
                        <a:rPr lang="fr-FR" b="0" baseline="0" dirty="0">
                          <a:solidFill>
                            <a:schemeClr val="tx1"/>
                          </a:solidFill>
                        </a:rPr>
                        <a:t> avez peut-être fait une erreur sur le calcul de la TVA sur l’achat du véhicule</a:t>
                      </a:r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27149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rgbClr val="00B050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rgbClr val="00B050"/>
                          </a:solidFill>
                        </a:rPr>
                        <a:t>- 10 000 €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rgbClr val="00B050"/>
                          </a:solidFill>
                        </a:rPr>
                        <a:t>Bonne réponse!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3264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rgbClr val="002060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rgbClr val="002060"/>
                          </a:solidFill>
                        </a:rPr>
                        <a:t>- 6 000 €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Vous avez pris en compte les achats et les ventes de février et non ceux</a:t>
                      </a:r>
                      <a:r>
                        <a:rPr lang="fr-FR" baseline="0" dirty="0">
                          <a:solidFill>
                            <a:schemeClr val="tx1"/>
                          </a:solidFill>
                        </a:rPr>
                        <a:t> de janvier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3222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0 €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Vous avez sans doute oublié l’achat du véhicule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012463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4129071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à coins arrondis 1"/>
          <p:cNvSpPr>
            <a:spLocks noChangeArrowheads="1"/>
          </p:cNvSpPr>
          <p:nvPr/>
        </p:nvSpPr>
        <p:spPr bwMode="auto">
          <a:xfrm>
            <a:off x="4189640" y="385626"/>
            <a:ext cx="4851490" cy="1608848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</p:spPr>
        <p:txBody>
          <a:bodyPr wrap="none" lIns="96759" tIns="48381" rIns="96759" bIns="48381" anchor="ctr"/>
          <a:lstStyle>
            <a:lvl1pPr defTabSz="757238">
              <a:defRPr sz="15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57238">
              <a:defRPr sz="15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57238">
              <a:defRPr sz="15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57238">
              <a:defRPr sz="15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57238">
              <a:defRPr sz="15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757238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757238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757238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757238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fr-FR" altLang="fr-FR" sz="3175" dirty="0">
                <a:solidFill>
                  <a:srgbClr val="0000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Qu’est ce que la TVA ? *</a:t>
            </a:r>
          </a:p>
          <a:p>
            <a:pPr algn="ctr">
              <a:defRPr/>
            </a:pPr>
            <a:r>
              <a:rPr lang="fr-FR" altLang="fr-FR" sz="2000" i="1" dirty="0">
                <a:solidFill>
                  <a:srgbClr val="0000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Taxe sur la Valeur Ajoutée</a:t>
            </a:r>
          </a:p>
        </p:txBody>
      </p:sp>
      <p:sp>
        <p:nvSpPr>
          <p:cNvPr id="3075" name="ZoneTexte 1"/>
          <p:cNvSpPr txBox="1">
            <a:spLocks noChangeArrowheads="1"/>
          </p:cNvSpPr>
          <p:nvPr/>
        </p:nvSpPr>
        <p:spPr bwMode="auto">
          <a:xfrm>
            <a:off x="4674870" y="1994474"/>
            <a:ext cx="2809058" cy="1004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5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5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5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5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5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fr-FR" altLang="fr-FR" sz="2963" dirty="0">
                <a:solidFill>
                  <a:srgbClr val="0000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Impôt indirect</a:t>
            </a:r>
          </a:p>
        </p:txBody>
      </p:sp>
      <p:sp>
        <p:nvSpPr>
          <p:cNvPr id="3076" name="Rectangle à coins arrondis 5"/>
          <p:cNvSpPr>
            <a:spLocks noChangeArrowheads="1"/>
          </p:cNvSpPr>
          <p:nvPr/>
        </p:nvSpPr>
        <p:spPr bwMode="auto">
          <a:xfrm>
            <a:off x="1577749" y="4049828"/>
            <a:ext cx="3200944" cy="1231446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lIns="96759" tIns="48381" rIns="96759" bIns="48381" anchor="ctr"/>
          <a:lstStyle>
            <a:lvl1pPr defTabSz="757238">
              <a:defRPr sz="15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57238">
              <a:defRPr sz="15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57238">
              <a:defRPr sz="15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57238">
              <a:defRPr sz="15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57238">
              <a:defRPr sz="15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757238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757238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757238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757238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fr-FR" altLang="fr-FR" sz="2116" dirty="0">
                <a:solidFill>
                  <a:srgbClr val="0000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Supporté par le</a:t>
            </a:r>
            <a:br>
              <a:rPr lang="fr-FR" altLang="fr-FR" sz="2116" dirty="0">
                <a:solidFill>
                  <a:srgbClr val="0000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fr-FR" altLang="fr-FR" sz="2116" dirty="0">
                <a:solidFill>
                  <a:srgbClr val="0000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consommateur final</a:t>
            </a:r>
          </a:p>
        </p:txBody>
      </p:sp>
      <p:sp>
        <p:nvSpPr>
          <p:cNvPr id="3077" name="Rectangle à coins arrondis 16"/>
          <p:cNvSpPr>
            <a:spLocks noChangeArrowheads="1"/>
          </p:cNvSpPr>
          <p:nvPr/>
        </p:nvSpPr>
        <p:spPr bwMode="auto">
          <a:xfrm>
            <a:off x="6626815" y="4151614"/>
            <a:ext cx="3958058" cy="1124628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lIns="96759" tIns="48381" rIns="96759" bIns="48381" anchor="ctr"/>
          <a:lstStyle>
            <a:lvl1pPr defTabSz="757238">
              <a:defRPr sz="15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57238">
              <a:defRPr sz="15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57238">
              <a:defRPr sz="15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57238">
              <a:defRPr sz="15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57238">
              <a:defRPr sz="15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757238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757238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757238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757238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fr-FR" altLang="fr-FR" sz="2116" dirty="0">
                <a:solidFill>
                  <a:srgbClr val="0000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Collecté par les entreprises</a:t>
            </a:r>
            <a:br>
              <a:rPr lang="fr-FR" altLang="fr-FR" sz="2116" dirty="0">
                <a:solidFill>
                  <a:srgbClr val="0000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fr-FR" altLang="fr-FR" sz="2116" dirty="0">
                <a:solidFill>
                  <a:srgbClr val="0000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pour le compte de l'Etat</a:t>
            </a:r>
          </a:p>
        </p:txBody>
      </p:sp>
      <p:cxnSp>
        <p:nvCxnSpPr>
          <p:cNvPr id="17" name="Connecteur droit avec flèche 16"/>
          <p:cNvCxnSpPr/>
          <p:nvPr/>
        </p:nvCxnSpPr>
        <p:spPr bwMode="auto">
          <a:xfrm flipH="1">
            <a:off x="3707811" y="2694555"/>
            <a:ext cx="1013732" cy="86949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" name="Connecteur droit avec flèche 17"/>
          <p:cNvCxnSpPr/>
          <p:nvPr/>
        </p:nvCxnSpPr>
        <p:spPr bwMode="auto">
          <a:xfrm>
            <a:off x="7442019" y="2856655"/>
            <a:ext cx="941614" cy="87221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4060815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ZoneTexte 1"/>
          <p:cNvSpPr txBox="1">
            <a:spLocks noChangeArrowheads="1"/>
          </p:cNvSpPr>
          <p:nvPr/>
        </p:nvSpPr>
        <p:spPr bwMode="auto">
          <a:xfrm>
            <a:off x="3614058" y="1664971"/>
            <a:ext cx="571823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5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5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5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5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5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fr-FR" altLang="fr-FR" sz="2800" dirty="0">
                <a:solidFill>
                  <a:srgbClr val="0000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TVA encaissée par l'entreprise </a:t>
            </a:r>
          </a:p>
        </p:txBody>
      </p:sp>
      <p:sp>
        <p:nvSpPr>
          <p:cNvPr id="6148" name="ZoneTexte 2"/>
          <p:cNvSpPr txBox="1">
            <a:spLocks noChangeArrowheads="1"/>
          </p:cNvSpPr>
          <p:nvPr/>
        </p:nvSpPr>
        <p:spPr bwMode="auto">
          <a:xfrm>
            <a:off x="5882368" y="1909898"/>
            <a:ext cx="426720" cy="548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5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5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5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5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5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fr-FR" altLang="fr-FR" sz="2963" dirty="0">
                <a:solidFill>
                  <a:srgbClr val="0000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_</a:t>
            </a:r>
          </a:p>
        </p:txBody>
      </p:sp>
      <p:sp>
        <p:nvSpPr>
          <p:cNvPr id="6149" name="ZoneTexte 16"/>
          <p:cNvSpPr txBox="1">
            <a:spLocks noChangeArrowheads="1"/>
          </p:cNvSpPr>
          <p:nvPr/>
        </p:nvSpPr>
        <p:spPr bwMode="auto">
          <a:xfrm>
            <a:off x="2453369" y="2693671"/>
            <a:ext cx="838883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5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5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5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5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5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fr-FR" altLang="fr-FR" sz="2800" dirty="0">
                <a:solidFill>
                  <a:srgbClr val="0000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TVA payée par l'entreprise à ses fournisseurs </a:t>
            </a:r>
          </a:p>
        </p:txBody>
      </p:sp>
      <p:sp>
        <p:nvSpPr>
          <p:cNvPr id="6150" name="ZoneTexte 17"/>
          <p:cNvSpPr txBox="1">
            <a:spLocks noChangeArrowheads="1"/>
          </p:cNvSpPr>
          <p:nvPr/>
        </p:nvSpPr>
        <p:spPr bwMode="auto">
          <a:xfrm>
            <a:off x="5882368" y="3295106"/>
            <a:ext cx="495649" cy="548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5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5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5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5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5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fr-FR" altLang="fr-FR" sz="2963" dirty="0">
                <a:solidFill>
                  <a:srgbClr val="0000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</a:t>
            </a:r>
          </a:p>
        </p:txBody>
      </p:sp>
      <p:sp>
        <p:nvSpPr>
          <p:cNvPr id="6151" name="ZoneTexte 18"/>
          <p:cNvSpPr txBox="1">
            <a:spLocks noChangeArrowheads="1"/>
          </p:cNvSpPr>
          <p:nvPr/>
        </p:nvSpPr>
        <p:spPr bwMode="auto">
          <a:xfrm>
            <a:off x="3084375" y="4104412"/>
            <a:ext cx="646843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5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5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5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5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5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fr-FR" altLang="fr-FR" sz="2800" dirty="0">
                <a:solidFill>
                  <a:srgbClr val="0000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TVA à PAYER ( à reverser à l’Etat)</a:t>
            </a:r>
          </a:p>
        </p:txBody>
      </p:sp>
      <p:sp>
        <p:nvSpPr>
          <p:cNvPr id="6152" name="ZoneTexte 1"/>
          <p:cNvSpPr txBox="1">
            <a:spLocks noChangeArrowheads="1"/>
          </p:cNvSpPr>
          <p:nvPr/>
        </p:nvSpPr>
        <p:spPr bwMode="auto">
          <a:xfrm>
            <a:off x="4701199" y="349819"/>
            <a:ext cx="3893174" cy="580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5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5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5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5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5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fr-FR" altLang="fr-FR" sz="3175" dirty="0">
                <a:solidFill>
                  <a:srgbClr val="000066"/>
                </a:solidFill>
                <a:cs typeface="Times" panose="02020603050405020304" pitchFamily="18" charset="0"/>
              </a:rPr>
              <a:t>Mécanisme TVA </a:t>
            </a:r>
          </a:p>
        </p:txBody>
      </p:sp>
      <p:sp>
        <p:nvSpPr>
          <p:cNvPr id="6153" name="ZoneTexte 18"/>
          <p:cNvSpPr txBox="1">
            <a:spLocks noChangeArrowheads="1"/>
          </p:cNvSpPr>
          <p:nvPr/>
        </p:nvSpPr>
        <p:spPr bwMode="auto">
          <a:xfrm>
            <a:off x="966581" y="4888646"/>
            <a:ext cx="10062371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5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5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5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5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5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fr-FR" altLang="fr-F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  la TVA payée est supérieure à  la TVA encaissée </a:t>
            </a:r>
          </a:p>
          <a:p>
            <a:pPr algn="ctr">
              <a:defRPr/>
            </a:pPr>
            <a:r>
              <a:rPr lang="fr-FR" altLang="fr-F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alors il existe un Crédit de TVA</a:t>
            </a:r>
            <a:br>
              <a:rPr lang="fr-FR" altLang="fr-F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fr-FR" altLang="fr-F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qui est à déduire dans la déclaration de TVA suivante *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98257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à coins arrondis 1"/>
          <p:cNvSpPr>
            <a:spLocks noChangeArrowheads="1"/>
          </p:cNvSpPr>
          <p:nvPr/>
        </p:nvSpPr>
        <p:spPr bwMode="auto">
          <a:xfrm>
            <a:off x="4189640" y="385626"/>
            <a:ext cx="4851490" cy="1608848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</p:spPr>
        <p:txBody>
          <a:bodyPr wrap="none" lIns="96759" tIns="48381" rIns="96759" bIns="48381" anchor="ctr"/>
          <a:lstStyle>
            <a:lvl1pPr defTabSz="757238">
              <a:defRPr sz="15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57238">
              <a:defRPr sz="15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57238">
              <a:defRPr sz="15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57238">
              <a:defRPr sz="15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57238">
              <a:defRPr sz="15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757238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757238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757238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757238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fr-FR" altLang="fr-FR" sz="3175" dirty="0">
                <a:solidFill>
                  <a:srgbClr val="0000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Fait générateur et exigibilité *</a:t>
            </a:r>
          </a:p>
        </p:txBody>
      </p:sp>
      <p:sp>
        <p:nvSpPr>
          <p:cNvPr id="3076" name="Rectangle à coins arrondis 5"/>
          <p:cNvSpPr>
            <a:spLocks noChangeArrowheads="1"/>
          </p:cNvSpPr>
          <p:nvPr/>
        </p:nvSpPr>
        <p:spPr bwMode="auto">
          <a:xfrm>
            <a:off x="1577749" y="4049828"/>
            <a:ext cx="3200944" cy="1231446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lIns="96759" tIns="48381" rIns="96759" bIns="48381" anchor="ctr"/>
          <a:lstStyle>
            <a:lvl1pPr defTabSz="757238">
              <a:defRPr sz="15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57238">
              <a:defRPr sz="15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57238">
              <a:defRPr sz="15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57238">
              <a:defRPr sz="15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57238">
              <a:defRPr sz="15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757238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757238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757238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757238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fr-FR" altLang="fr-FR" sz="2116" dirty="0">
                <a:solidFill>
                  <a:srgbClr val="0000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 réalisation </a:t>
            </a:r>
          </a:p>
          <a:p>
            <a:pPr algn="ctr">
              <a:defRPr/>
            </a:pPr>
            <a:r>
              <a:rPr lang="fr-FR" altLang="fr-FR" sz="2116" dirty="0">
                <a:solidFill>
                  <a:srgbClr val="0000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 la prestation</a:t>
            </a:r>
          </a:p>
        </p:txBody>
      </p:sp>
      <p:sp>
        <p:nvSpPr>
          <p:cNvPr id="3077" name="Rectangle à coins arrondis 16"/>
          <p:cNvSpPr>
            <a:spLocks noChangeArrowheads="1"/>
          </p:cNvSpPr>
          <p:nvPr/>
        </p:nvSpPr>
        <p:spPr bwMode="auto">
          <a:xfrm>
            <a:off x="6086764" y="4151614"/>
            <a:ext cx="4692072" cy="1124628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lIns="96759" tIns="48381" rIns="96759" bIns="48381" anchor="ctr"/>
          <a:lstStyle>
            <a:lvl1pPr defTabSz="757238">
              <a:defRPr sz="15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57238">
              <a:defRPr sz="15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57238">
              <a:defRPr sz="15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57238">
              <a:defRPr sz="15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57238">
              <a:defRPr sz="15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757238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757238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757238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757238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fr-FR" altLang="fr-FR" sz="2116" dirty="0">
                <a:solidFill>
                  <a:srgbClr val="0000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Pour les entreprises de services</a:t>
            </a:r>
          </a:p>
          <a:p>
            <a:pPr algn="ctr">
              <a:defRPr/>
            </a:pPr>
            <a:r>
              <a:rPr lang="fr-FR" altLang="fr-FR" sz="2116" dirty="0">
                <a:solidFill>
                  <a:srgbClr val="0000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c’est l’encaissement de la facture</a:t>
            </a:r>
          </a:p>
        </p:txBody>
      </p:sp>
      <p:cxnSp>
        <p:nvCxnSpPr>
          <p:cNvPr id="17" name="Connecteur droit avec flèche 16"/>
          <p:cNvCxnSpPr/>
          <p:nvPr/>
        </p:nvCxnSpPr>
        <p:spPr bwMode="auto">
          <a:xfrm flipH="1">
            <a:off x="3707811" y="1616364"/>
            <a:ext cx="790298" cy="19476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" name="Connecteur droit avec flèche 17"/>
          <p:cNvCxnSpPr/>
          <p:nvPr/>
        </p:nvCxnSpPr>
        <p:spPr bwMode="auto">
          <a:xfrm>
            <a:off x="7841673" y="1616364"/>
            <a:ext cx="541960" cy="211250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124157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à coins arrondis 1"/>
          <p:cNvSpPr>
            <a:spLocks noChangeArrowheads="1"/>
          </p:cNvSpPr>
          <p:nvPr/>
        </p:nvSpPr>
        <p:spPr bwMode="auto">
          <a:xfrm>
            <a:off x="4189640" y="219076"/>
            <a:ext cx="3792310" cy="642729"/>
          </a:xfrm>
          <a:prstGeom prst="roundRect">
            <a:avLst>
              <a:gd name="adj" fmla="val 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fr-FR" altLang="fr-FR" sz="3175" b="1" dirty="0">
                <a:solidFill>
                  <a:srgbClr val="000066"/>
                </a:solidFill>
                <a:latin typeface="Arial" panose="020B0604020202020204" pitchFamily="34" charset="0"/>
                <a:cs typeface="Times" panose="02020603050405020304" pitchFamily="18" charset="0"/>
              </a:rPr>
              <a:t>Quand reverser ?</a:t>
            </a:r>
          </a:p>
        </p:txBody>
      </p:sp>
      <p:sp>
        <p:nvSpPr>
          <p:cNvPr id="7172" name="ZoneTexte 1"/>
          <p:cNvSpPr txBox="1">
            <a:spLocks noChangeArrowheads="1"/>
          </p:cNvSpPr>
          <p:nvPr/>
        </p:nvSpPr>
        <p:spPr bwMode="auto">
          <a:xfrm>
            <a:off x="4014107" y="1478038"/>
            <a:ext cx="467269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5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5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5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5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5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fr-FR" altLang="fr-FR" sz="2800" dirty="0">
                <a:solidFill>
                  <a:srgbClr val="0000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Selon le régime fiscal…</a:t>
            </a:r>
          </a:p>
        </p:txBody>
      </p:sp>
      <p:sp>
        <p:nvSpPr>
          <p:cNvPr id="7173" name="Rectangle à coins arrondis 5"/>
          <p:cNvSpPr>
            <a:spLocks noChangeArrowheads="1"/>
          </p:cNvSpPr>
          <p:nvPr/>
        </p:nvSpPr>
        <p:spPr bwMode="auto">
          <a:xfrm>
            <a:off x="1422219" y="2434318"/>
            <a:ext cx="2292804" cy="930729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lIns="96759" tIns="48381" rIns="96759" bIns="48381" anchor="ctr"/>
          <a:lstStyle/>
          <a:p>
            <a:pPr algn="ctr" defTabSz="757238"/>
            <a:r>
              <a:rPr lang="fr-FR" altLang="fr-FR" sz="2116" b="1">
                <a:solidFill>
                  <a:srgbClr val="0000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Régime réel</a:t>
            </a:r>
            <a:br>
              <a:rPr lang="fr-FR" altLang="fr-FR" sz="2116" b="1">
                <a:solidFill>
                  <a:srgbClr val="0000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fr-FR" altLang="fr-FR" sz="2116" b="1">
                <a:solidFill>
                  <a:srgbClr val="0000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normal</a:t>
            </a:r>
          </a:p>
        </p:txBody>
      </p:sp>
      <p:sp>
        <p:nvSpPr>
          <p:cNvPr id="7174" name="Rectangle à coins arrondis 5"/>
          <p:cNvSpPr>
            <a:spLocks noChangeArrowheads="1"/>
          </p:cNvSpPr>
          <p:nvPr/>
        </p:nvSpPr>
        <p:spPr bwMode="auto">
          <a:xfrm>
            <a:off x="4942115" y="2449286"/>
            <a:ext cx="2294164" cy="930729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lIns="96759" tIns="48381" rIns="96759" bIns="48381" anchor="ctr"/>
          <a:lstStyle/>
          <a:p>
            <a:pPr algn="ctr" defTabSz="757238"/>
            <a:r>
              <a:rPr lang="fr-FR" altLang="fr-FR" sz="2116" b="1" dirty="0">
                <a:solidFill>
                  <a:srgbClr val="0000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Régime réel</a:t>
            </a:r>
            <a:br>
              <a:rPr lang="fr-FR" altLang="fr-FR" sz="2116" b="1" dirty="0">
                <a:solidFill>
                  <a:srgbClr val="0000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fr-FR" altLang="fr-FR" sz="2116" b="1" dirty="0">
                <a:solidFill>
                  <a:srgbClr val="0000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simplifié</a:t>
            </a:r>
          </a:p>
        </p:txBody>
      </p:sp>
      <p:sp>
        <p:nvSpPr>
          <p:cNvPr id="7175" name="Rectangle à coins arrondis 6"/>
          <p:cNvSpPr>
            <a:spLocks noChangeArrowheads="1"/>
          </p:cNvSpPr>
          <p:nvPr/>
        </p:nvSpPr>
        <p:spPr bwMode="auto">
          <a:xfrm>
            <a:off x="8736330" y="2446564"/>
            <a:ext cx="2292804" cy="930729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lIns="96759" tIns="48381" rIns="96759" bIns="48381" anchor="ctr"/>
          <a:lstStyle/>
          <a:p>
            <a:pPr algn="ctr" defTabSz="757238"/>
            <a:r>
              <a:rPr lang="fr-FR" altLang="fr-FR" sz="2116" b="1" dirty="0">
                <a:solidFill>
                  <a:srgbClr val="0000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Régime de la </a:t>
            </a:r>
            <a:br>
              <a:rPr lang="fr-FR" altLang="fr-FR" sz="2116" b="1" dirty="0">
                <a:solidFill>
                  <a:srgbClr val="0000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fr-FR" altLang="fr-FR" sz="2116" b="1" dirty="0">
                <a:solidFill>
                  <a:srgbClr val="0000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micro entreprise</a:t>
            </a:r>
          </a:p>
        </p:txBody>
      </p:sp>
      <p:sp>
        <p:nvSpPr>
          <p:cNvPr id="7176" name="ZoneTexte 4"/>
          <p:cNvSpPr txBox="1">
            <a:spLocks noChangeArrowheads="1"/>
          </p:cNvSpPr>
          <p:nvPr/>
        </p:nvSpPr>
        <p:spPr bwMode="auto">
          <a:xfrm>
            <a:off x="1366157" y="3715294"/>
            <a:ext cx="2636520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5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5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5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5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5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fr-FR" altLang="fr-FR" sz="1800" u="sng" dirty="0">
                <a:solidFill>
                  <a:srgbClr val="0000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Pour le mois M</a:t>
            </a:r>
            <a:r>
              <a:rPr lang="fr-FR" altLang="fr-FR" sz="1800" dirty="0">
                <a:solidFill>
                  <a:srgbClr val="0000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:</a:t>
            </a:r>
          </a:p>
          <a:p>
            <a:pPr>
              <a:defRPr/>
            </a:pPr>
            <a:br>
              <a:rPr lang="fr-FR" altLang="fr-FR" sz="1800" dirty="0">
                <a:solidFill>
                  <a:srgbClr val="0000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fr-FR" altLang="fr-FR" sz="1800" dirty="0">
                <a:solidFill>
                  <a:srgbClr val="0000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Déclaration à fournir entre le 15 et le 24 du mois suivant</a:t>
            </a:r>
          </a:p>
          <a:p>
            <a:pPr>
              <a:defRPr/>
            </a:pPr>
            <a:endParaRPr lang="fr-FR" altLang="fr-FR" sz="1800" dirty="0">
              <a:solidFill>
                <a:srgbClr val="00006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defRPr/>
            </a:pPr>
            <a:r>
              <a:rPr lang="fr-FR" altLang="fr-FR" sz="1800" dirty="0">
                <a:solidFill>
                  <a:srgbClr val="0000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Accompagnée du</a:t>
            </a:r>
            <a:br>
              <a:rPr lang="fr-FR" altLang="fr-FR" sz="1800" dirty="0">
                <a:solidFill>
                  <a:srgbClr val="0000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fr-FR" altLang="fr-FR" sz="1800" dirty="0">
                <a:solidFill>
                  <a:srgbClr val="0000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règlement</a:t>
            </a:r>
          </a:p>
        </p:txBody>
      </p:sp>
      <p:sp>
        <p:nvSpPr>
          <p:cNvPr id="7178" name="ZoneTexte 4"/>
          <p:cNvSpPr txBox="1">
            <a:spLocks noChangeArrowheads="1"/>
          </p:cNvSpPr>
          <p:nvPr/>
        </p:nvSpPr>
        <p:spPr bwMode="auto">
          <a:xfrm>
            <a:off x="8679179" y="3671825"/>
            <a:ext cx="2801621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5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5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5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5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5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fr-FR" altLang="fr-FR" sz="1800" dirty="0">
                <a:solidFill>
                  <a:srgbClr val="0000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Franchise de TVA:</a:t>
            </a:r>
          </a:p>
          <a:p>
            <a:pPr>
              <a:defRPr/>
            </a:pPr>
            <a:r>
              <a:rPr lang="fr-FR" altLang="fr-FR" sz="1800" dirty="0">
                <a:solidFill>
                  <a:srgbClr val="0000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Pas de TVA collectée *</a:t>
            </a:r>
          </a:p>
          <a:p>
            <a:pPr>
              <a:defRPr/>
            </a:pPr>
            <a:endParaRPr lang="fr-FR" altLang="fr-FR" sz="1800" dirty="0">
              <a:solidFill>
                <a:srgbClr val="00006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defRPr/>
            </a:pPr>
            <a:r>
              <a:rPr lang="fr-FR" altLang="fr-FR" sz="1800" dirty="0">
                <a:solidFill>
                  <a:srgbClr val="0000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Pas de récupération de TVA sur les achats</a:t>
            </a:r>
          </a:p>
        </p:txBody>
      </p:sp>
      <p:sp>
        <p:nvSpPr>
          <p:cNvPr id="7179" name="ZoneTexte 4"/>
          <p:cNvSpPr txBox="1">
            <a:spLocks noChangeArrowheads="1"/>
          </p:cNvSpPr>
          <p:nvPr/>
        </p:nvSpPr>
        <p:spPr bwMode="auto">
          <a:xfrm>
            <a:off x="4884964" y="3496335"/>
            <a:ext cx="3287485" cy="313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5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5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5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5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5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fr-FR" altLang="fr-FR" sz="1800" dirty="0">
                <a:solidFill>
                  <a:srgbClr val="0000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Acomptes provisionnels par semestre (juillet et décembre)</a:t>
            </a:r>
          </a:p>
          <a:p>
            <a:pPr>
              <a:defRPr/>
            </a:pPr>
            <a:endParaRPr lang="fr-FR" altLang="fr-FR" sz="1800" dirty="0">
              <a:solidFill>
                <a:srgbClr val="00006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defRPr/>
            </a:pPr>
            <a:r>
              <a:rPr lang="fr-FR" altLang="fr-FR" sz="1800" dirty="0">
                <a:solidFill>
                  <a:srgbClr val="0000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Régularisation en fin d'exercice</a:t>
            </a:r>
          </a:p>
          <a:p>
            <a:pPr>
              <a:defRPr/>
            </a:pPr>
            <a:endParaRPr lang="fr-FR" altLang="fr-FR" sz="1800" dirty="0">
              <a:solidFill>
                <a:srgbClr val="00006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defRPr/>
            </a:pPr>
            <a:r>
              <a:rPr lang="fr-FR" altLang="fr-FR" sz="1800" dirty="0">
                <a:solidFill>
                  <a:srgbClr val="0000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Nota : Possibilité de payer en une seule fois en fin d'année si TVA à acquitter </a:t>
            </a:r>
            <a:br>
              <a:rPr lang="fr-FR" altLang="fr-FR" sz="1800" dirty="0">
                <a:solidFill>
                  <a:srgbClr val="0000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fr-FR" altLang="fr-FR" sz="1800" dirty="0">
                <a:solidFill>
                  <a:srgbClr val="0000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 1000 € en N-1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5114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ZoneTexte 1"/>
          <p:cNvSpPr txBox="1">
            <a:spLocks noChangeArrowheads="1"/>
          </p:cNvSpPr>
          <p:nvPr/>
        </p:nvSpPr>
        <p:spPr bwMode="auto">
          <a:xfrm>
            <a:off x="1995055" y="1683005"/>
            <a:ext cx="8857671" cy="483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5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5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5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5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5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fr-FR" altLang="fr-FR" sz="2540" dirty="0">
                <a:solidFill>
                  <a:srgbClr val="0000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Les taux applicables en transport de marchandises *</a:t>
            </a:r>
          </a:p>
        </p:txBody>
      </p:sp>
      <p:sp>
        <p:nvSpPr>
          <p:cNvPr id="4099" name="Rectangle à coins arrondis 5"/>
          <p:cNvSpPr>
            <a:spLocks noChangeArrowheads="1"/>
          </p:cNvSpPr>
          <p:nvPr/>
        </p:nvSpPr>
        <p:spPr bwMode="auto">
          <a:xfrm>
            <a:off x="1748246" y="3273146"/>
            <a:ext cx="2292803" cy="930729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lIns="96759" tIns="48381" rIns="96759" bIns="48381" anchor="ctr"/>
          <a:lstStyle/>
          <a:p>
            <a:pPr algn="ctr" defTabSz="757238"/>
            <a:r>
              <a:rPr lang="fr-FR" altLang="fr-FR" sz="2116" b="1" dirty="0">
                <a:solidFill>
                  <a:srgbClr val="0000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20 %</a:t>
            </a:r>
          </a:p>
        </p:txBody>
      </p:sp>
      <p:cxnSp>
        <p:nvCxnSpPr>
          <p:cNvPr id="13" name="Connecteur droit avec flèche 12"/>
          <p:cNvCxnSpPr/>
          <p:nvPr/>
        </p:nvCxnSpPr>
        <p:spPr bwMode="auto">
          <a:xfrm flipH="1">
            <a:off x="3105286" y="2407585"/>
            <a:ext cx="810986" cy="72526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3" name="Connecteur droit avec flèche 22"/>
          <p:cNvCxnSpPr/>
          <p:nvPr/>
        </p:nvCxnSpPr>
        <p:spPr bwMode="auto">
          <a:xfrm>
            <a:off x="7969704" y="2407585"/>
            <a:ext cx="759279" cy="64225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104" name="Rectangle à coins arrondis 1"/>
          <p:cNvSpPr>
            <a:spLocks noChangeArrowheads="1"/>
          </p:cNvSpPr>
          <p:nvPr/>
        </p:nvSpPr>
        <p:spPr bwMode="auto">
          <a:xfrm>
            <a:off x="4557034" y="387534"/>
            <a:ext cx="3792310" cy="61096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</p:spPr>
        <p:txBody>
          <a:bodyPr wrap="none" lIns="96759" tIns="48381" rIns="96759" bIns="48381" anchor="ctr"/>
          <a:lstStyle/>
          <a:p>
            <a:pPr algn="ctr" defTabSz="757238"/>
            <a:r>
              <a:rPr lang="fr-FR" altLang="fr-FR" sz="3175" b="1" dirty="0">
                <a:solidFill>
                  <a:srgbClr val="000066"/>
                </a:solidFill>
                <a:latin typeface="Arial" panose="020B0604020202020204" pitchFamily="34" charset="0"/>
                <a:cs typeface="Times" panose="02020603050405020304" pitchFamily="18" charset="0"/>
              </a:rPr>
              <a:t>Transport de marchandises</a:t>
            </a:r>
          </a:p>
        </p:txBody>
      </p:sp>
      <p:sp>
        <p:nvSpPr>
          <p:cNvPr id="4105" name="Rectangle à coins arrondis 5"/>
          <p:cNvSpPr>
            <a:spLocks noChangeArrowheads="1"/>
          </p:cNvSpPr>
          <p:nvPr/>
        </p:nvSpPr>
        <p:spPr bwMode="auto">
          <a:xfrm>
            <a:off x="8021412" y="3239173"/>
            <a:ext cx="2292803" cy="930729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lIns="96759" tIns="48381" rIns="96759" bIns="48381" anchor="ctr"/>
          <a:lstStyle/>
          <a:p>
            <a:pPr algn="ctr" defTabSz="757238"/>
            <a:r>
              <a:rPr lang="fr-FR" altLang="fr-FR" sz="2116" b="1" dirty="0">
                <a:solidFill>
                  <a:srgbClr val="0000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20 %</a:t>
            </a:r>
          </a:p>
        </p:txBody>
      </p:sp>
      <p:sp>
        <p:nvSpPr>
          <p:cNvPr id="4106" name="ZoneTexte 4"/>
          <p:cNvSpPr txBox="1">
            <a:spLocks noChangeArrowheads="1"/>
          </p:cNvSpPr>
          <p:nvPr/>
        </p:nvSpPr>
        <p:spPr bwMode="auto">
          <a:xfrm>
            <a:off x="7644222" y="4573143"/>
            <a:ext cx="363718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5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5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5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5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5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fr-FR" altLang="fr-FR" sz="1600" dirty="0">
                <a:solidFill>
                  <a:srgbClr val="0000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Pour tous les achats en France</a:t>
            </a:r>
          </a:p>
        </p:txBody>
      </p:sp>
      <p:sp>
        <p:nvSpPr>
          <p:cNvPr id="4108" name="ZoneTexte 4"/>
          <p:cNvSpPr txBox="1">
            <a:spLocks noChangeArrowheads="1"/>
          </p:cNvSpPr>
          <p:nvPr/>
        </p:nvSpPr>
        <p:spPr bwMode="auto">
          <a:xfrm>
            <a:off x="604457" y="4573143"/>
            <a:ext cx="500165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fr-FR"/>
            </a:defPPr>
            <a:lvl1pPr>
              <a:defRPr sz="2000" b="1">
                <a:solidFill>
                  <a:srgbClr val="000066"/>
                </a:solidFill>
                <a:latin typeface="Arial" panose="020B0604020202020204" pitchFamily="34" charset="0"/>
              </a:defRPr>
            </a:lvl1pPr>
            <a:lvl2pPr marL="742950" indent="-285750">
              <a:defRPr sz="1500" b="1">
                <a:latin typeface="Arial" panose="020B0604020202020204" pitchFamily="34" charset="0"/>
              </a:defRPr>
            </a:lvl2pPr>
            <a:lvl3pPr marL="1143000" indent="-228600">
              <a:defRPr sz="1500" b="1">
                <a:latin typeface="Arial" panose="020B0604020202020204" pitchFamily="34" charset="0"/>
              </a:defRPr>
            </a:lvl3pPr>
            <a:lvl4pPr marL="1600200" indent="-228600">
              <a:defRPr sz="1500" b="1">
                <a:latin typeface="Arial" panose="020B0604020202020204" pitchFamily="34" charset="0"/>
              </a:defRPr>
            </a:lvl4pPr>
            <a:lvl5pPr marL="2057400" indent="-228600">
              <a:defRPr sz="1500" b="1"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1500" b="1"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1500" b="1"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1500" b="1"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1500" b="1">
                <a:latin typeface="Arial" panose="020B0604020202020204" pitchFamily="34" charset="0"/>
              </a:defRPr>
            </a:lvl9pPr>
          </a:lstStyle>
          <a:p>
            <a:pPr algn="ctr"/>
            <a:r>
              <a:rPr lang="fr-FR" altLang="fr-F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Sur les ventes de transports nationaux**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362045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ZoneTexte 1"/>
          <p:cNvSpPr txBox="1">
            <a:spLocks noChangeArrowheads="1"/>
          </p:cNvSpPr>
          <p:nvPr/>
        </p:nvSpPr>
        <p:spPr bwMode="auto">
          <a:xfrm>
            <a:off x="1135393" y="1006397"/>
            <a:ext cx="9837406" cy="483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5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5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5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5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5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fr-FR" altLang="fr-FR" sz="2540" dirty="0">
                <a:solidFill>
                  <a:srgbClr val="0000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Les taux applicables en transport national de personnes </a:t>
            </a:r>
          </a:p>
        </p:txBody>
      </p:sp>
      <p:sp>
        <p:nvSpPr>
          <p:cNvPr id="4099" name="Rectangle à coins arrondis 5"/>
          <p:cNvSpPr>
            <a:spLocks noChangeArrowheads="1"/>
          </p:cNvSpPr>
          <p:nvPr/>
        </p:nvSpPr>
        <p:spPr bwMode="auto">
          <a:xfrm>
            <a:off x="1541195" y="2252432"/>
            <a:ext cx="2292803" cy="930729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lIns="96759" tIns="48381" rIns="96759" bIns="48381" anchor="ctr"/>
          <a:lstStyle/>
          <a:p>
            <a:pPr algn="ctr" defTabSz="757238"/>
            <a:r>
              <a:rPr lang="fr-FR" altLang="fr-FR" sz="2116" b="1">
                <a:solidFill>
                  <a:srgbClr val="0000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10 %</a:t>
            </a:r>
          </a:p>
        </p:txBody>
      </p:sp>
      <p:cxnSp>
        <p:nvCxnSpPr>
          <p:cNvPr id="13" name="Connecteur droit avec flèche 12"/>
          <p:cNvCxnSpPr/>
          <p:nvPr/>
        </p:nvCxnSpPr>
        <p:spPr bwMode="auto">
          <a:xfrm flipH="1">
            <a:off x="3635022" y="1612613"/>
            <a:ext cx="495431" cy="49623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3" name="Connecteur droit avec flèche 22"/>
          <p:cNvCxnSpPr/>
          <p:nvPr/>
        </p:nvCxnSpPr>
        <p:spPr bwMode="auto">
          <a:xfrm>
            <a:off x="7389234" y="1555575"/>
            <a:ext cx="601101" cy="50976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102" name="ZoneTexte 4"/>
          <p:cNvSpPr txBox="1">
            <a:spLocks noChangeArrowheads="1"/>
          </p:cNvSpPr>
          <p:nvPr/>
        </p:nvSpPr>
        <p:spPr bwMode="auto">
          <a:xfrm>
            <a:off x="898327" y="3326750"/>
            <a:ext cx="357854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5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5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5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5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5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fr-FR" altLang="fr-FR" sz="1600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Uniquement</a:t>
            </a:r>
            <a:r>
              <a:rPr lang="fr-FR" altLang="fr-F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fr-FR" altLang="fr-FR" sz="1600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pour les prestations de transport de personnes</a:t>
            </a:r>
          </a:p>
        </p:txBody>
      </p:sp>
      <p:sp>
        <p:nvSpPr>
          <p:cNvPr id="4104" name="Rectangle à coins arrondis 1"/>
          <p:cNvSpPr>
            <a:spLocks noChangeArrowheads="1"/>
          </p:cNvSpPr>
          <p:nvPr/>
        </p:nvSpPr>
        <p:spPr bwMode="auto">
          <a:xfrm>
            <a:off x="898326" y="294676"/>
            <a:ext cx="10763095" cy="564444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</p:spPr>
        <p:txBody>
          <a:bodyPr wrap="none" lIns="96759" tIns="48381" rIns="96759" bIns="48381" anchor="ctr"/>
          <a:lstStyle/>
          <a:p>
            <a:pPr algn="ctr" defTabSz="757238"/>
            <a:r>
              <a:rPr lang="fr-FR" altLang="fr-FR" sz="3175" b="1" dirty="0">
                <a:solidFill>
                  <a:srgbClr val="000066"/>
                </a:solidFill>
                <a:latin typeface="Arial" panose="020B0604020202020204" pitchFamily="34" charset="0"/>
                <a:cs typeface="Times" panose="02020603050405020304" pitchFamily="18" charset="0"/>
              </a:rPr>
              <a:t>les taux applicables du TRV en national et international </a:t>
            </a:r>
          </a:p>
        </p:txBody>
      </p:sp>
      <p:sp>
        <p:nvSpPr>
          <p:cNvPr id="4105" name="Rectangle à coins arrondis 5"/>
          <p:cNvSpPr>
            <a:spLocks noChangeArrowheads="1"/>
          </p:cNvSpPr>
          <p:nvPr/>
        </p:nvSpPr>
        <p:spPr bwMode="auto">
          <a:xfrm>
            <a:off x="7163456" y="2184703"/>
            <a:ext cx="2292803" cy="930729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lIns="96759" tIns="48381" rIns="96759" bIns="48381" anchor="ctr"/>
          <a:lstStyle/>
          <a:p>
            <a:pPr algn="ctr" defTabSz="757238"/>
            <a:r>
              <a:rPr lang="fr-FR" altLang="fr-FR" sz="2116" b="1" dirty="0">
                <a:solidFill>
                  <a:srgbClr val="0000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20 %</a:t>
            </a:r>
          </a:p>
        </p:txBody>
      </p:sp>
      <p:sp>
        <p:nvSpPr>
          <p:cNvPr id="4106" name="ZoneTexte 4"/>
          <p:cNvSpPr txBox="1">
            <a:spLocks noChangeArrowheads="1"/>
          </p:cNvSpPr>
          <p:nvPr/>
        </p:nvSpPr>
        <p:spPr bwMode="auto">
          <a:xfrm>
            <a:off x="6820133" y="3284226"/>
            <a:ext cx="363718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5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5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5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5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5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fr-FR" altLang="fr-FR" sz="1600" dirty="0">
                <a:solidFill>
                  <a:srgbClr val="0000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Pour toutes les prestations autres que le transport</a:t>
            </a:r>
          </a:p>
        </p:txBody>
      </p:sp>
      <p:sp>
        <p:nvSpPr>
          <p:cNvPr id="4108" name="ZoneTexte 4"/>
          <p:cNvSpPr txBox="1">
            <a:spLocks noChangeArrowheads="1"/>
          </p:cNvSpPr>
          <p:nvPr/>
        </p:nvSpPr>
        <p:spPr bwMode="auto">
          <a:xfrm>
            <a:off x="401257" y="3905649"/>
            <a:ext cx="500165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fr-FR"/>
            </a:defPPr>
            <a:lvl1pPr>
              <a:defRPr sz="2000" b="1">
                <a:solidFill>
                  <a:srgbClr val="000066"/>
                </a:solidFill>
                <a:latin typeface="Arial" panose="020B0604020202020204" pitchFamily="34" charset="0"/>
              </a:defRPr>
            </a:lvl1pPr>
            <a:lvl2pPr marL="742950" indent="-285750">
              <a:defRPr sz="1500" b="1">
                <a:latin typeface="Arial" panose="020B0604020202020204" pitchFamily="34" charset="0"/>
              </a:defRPr>
            </a:lvl2pPr>
            <a:lvl3pPr marL="1143000" indent="-228600">
              <a:defRPr sz="1500" b="1">
                <a:latin typeface="Arial" panose="020B0604020202020204" pitchFamily="34" charset="0"/>
              </a:defRPr>
            </a:lvl3pPr>
            <a:lvl4pPr marL="1600200" indent="-228600">
              <a:defRPr sz="1500" b="1">
                <a:latin typeface="Arial" panose="020B0604020202020204" pitchFamily="34" charset="0"/>
              </a:defRPr>
            </a:lvl4pPr>
            <a:lvl5pPr marL="2057400" indent="-228600">
              <a:defRPr sz="1500" b="1"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1500" b="1"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1500" b="1"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1500" b="1"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1500" b="1">
                <a:latin typeface="Arial" panose="020B0604020202020204" pitchFamily="34" charset="0"/>
              </a:defRPr>
            </a:lvl9pPr>
          </a:lstStyle>
          <a:p>
            <a:pPr algn="ctr"/>
            <a:r>
              <a:rPr lang="fr-FR" altLang="fr-F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 l'entreprise distingue dans sa comptabilité l'activité transport de la vente de voyage</a:t>
            </a:r>
          </a:p>
        </p:txBody>
      </p:sp>
      <p:sp>
        <p:nvSpPr>
          <p:cNvPr id="4110" name="ZoneTexte 4"/>
          <p:cNvSpPr txBox="1">
            <a:spLocks noChangeArrowheads="1"/>
          </p:cNvSpPr>
          <p:nvPr/>
        </p:nvSpPr>
        <p:spPr bwMode="auto">
          <a:xfrm>
            <a:off x="6921733" y="3955610"/>
            <a:ext cx="363718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fr-FR"/>
            </a:defPPr>
            <a:lvl1pPr>
              <a:defRPr sz="2000" b="1">
                <a:solidFill>
                  <a:srgbClr val="000066"/>
                </a:solidFill>
                <a:latin typeface="Arial" panose="020B0604020202020204" pitchFamily="34" charset="0"/>
              </a:defRPr>
            </a:lvl1pPr>
            <a:lvl2pPr marL="742950" indent="-285750">
              <a:defRPr sz="1500" b="1">
                <a:latin typeface="Arial" panose="020B0604020202020204" pitchFamily="34" charset="0"/>
              </a:defRPr>
            </a:lvl2pPr>
            <a:lvl3pPr marL="1143000" indent="-228600">
              <a:defRPr sz="1500" b="1">
                <a:latin typeface="Arial" panose="020B0604020202020204" pitchFamily="34" charset="0"/>
              </a:defRPr>
            </a:lvl3pPr>
            <a:lvl4pPr marL="1600200" indent="-228600">
              <a:defRPr sz="1500" b="1">
                <a:latin typeface="Arial" panose="020B0604020202020204" pitchFamily="34" charset="0"/>
              </a:defRPr>
            </a:lvl4pPr>
            <a:lvl5pPr marL="2057400" indent="-228600">
              <a:defRPr sz="1500" b="1"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1500" b="1"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1500" b="1"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1500" b="1"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1500" b="1">
                <a:latin typeface="Arial" panose="020B0604020202020204" pitchFamily="34" charset="0"/>
              </a:defRPr>
            </a:lvl9pPr>
          </a:lstStyle>
          <a:p>
            <a:pPr algn="ctr"/>
            <a:r>
              <a:rPr lang="fr-FR" altLang="fr-F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Effectuées en France ou dans l'Union Européenne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66044" y="4817111"/>
            <a:ext cx="10995378" cy="134912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73891" tIns="36945" rIns="73891" bIns="36945" numCol="1" rtlCol="0" anchor="t" anchorCtr="0" compatLnSpc="1">
            <a:prstTxWarp prst="textNoShape">
              <a:avLst/>
            </a:prstTxWarp>
            <a:normAutofit fontScale="90000"/>
          </a:bodyPr>
          <a:lstStyle/>
          <a:p>
            <a:pPr defTabSz="890588"/>
            <a:r>
              <a:rPr lang="fr-FR" altLang="fr-FR" sz="2800" u="sng" dirty="0">
                <a:solidFill>
                  <a:srgbClr val="002060"/>
                </a:solidFill>
              </a:rPr>
              <a:t>TVA applicable en transport international par autocar* :</a:t>
            </a:r>
            <a:br>
              <a:rPr lang="fr-FR" altLang="fr-FR" sz="2800" dirty="0">
                <a:solidFill>
                  <a:srgbClr val="002060"/>
                </a:solidFill>
              </a:rPr>
            </a:br>
            <a:r>
              <a:rPr lang="fr-FR" altLang="fr-FR" sz="2800" dirty="0">
                <a:solidFill>
                  <a:srgbClr val="002060"/>
                </a:solidFill>
              </a:rPr>
              <a:t>La TVA qui s’applique est celle du lieu où s’effectue le transport, en fonction des distances parcourues :  Art 259A-4° du CGI</a:t>
            </a:r>
            <a:br>
              <a:rPr lang="fr-FR" altLang="fr-FR" sz="2800" dirty="0">
                <a:solidFill>
                  <a:srgbClr val="002060"/>
                </a:solidFill>
              </a:rPr>
            </a:br>
            <a:r>
              <a:rPr lang="fr-FR" altLang="fr-FR" sz="2800" dirty="0">
                <a:solidFill>
                  <a:srgbClr val="002060"/>
                </a:solidFill>
              </a:rPr>
              <a:t>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72293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à coins arrondis 1"/>
          <p:cNvSpPr>
            <a:spLocks noChangeArrowheads="1"/>
          </p:cNvSpPr>
          <p:nvPr/>
        </p:nvSpPr>
        <p:spPr bwMode="auto">
          <a:xfrm>
            <a:off x="4323807" y="440834"/>
            <a:ext cx="3792310" cy="61096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</p:spPr>
        <p:txBody>
          <a:bodyPr wrap="none" lIns="96759" tIns="48381" rIns="96759" bIns="48381" anchor="ctr"/>
          <a:lstStyle/>
          <a:p>
            <a:pPr algn="ctr" defTabSz="757238"/>
            <a:r>
              <a:rPr lang="fr-FR" altLang="fr-FR" sz="3175" b="1" dirty="0">
                <a:solidFill>
                  <a:srgbClr val="000066"/>
                </a:solidFill>
                <a:latin typeface="Arial" panose="020B0604020202020204" pitchFamily="34" charset="0"/>
                <a:cs typeface="Times" panose="02020603050405020304" pitchFamily="18" charset="0"/>
              </a:rPr>
              <a:t>Quelle assiette ?</a:t>
            </a:r>
          </a:p>
        </p:txBody>
      </p:sp>
      <p:sp>
        <p:nvSpPr>
          <p:cNvPr id="5126" name="Rectangle à coins arrondis 5"/>
          <p:cNvSpPr>
            <a:spLocks noChangeArrowheads="1"/>
          </p:cNvSpPr>
          <p:nvPr/>
        </p:nvSpPr>
        <p:spPr bwMode="auto">
          <a:xfrm>
            <a:off x="2307947" y="3035830"/>
            <a:ext cx="2292803" cy="932090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lIns="96759" tIns="48381" rIns="96759" bIns="48381" anchor="ctr"/>
          <a:lstStyle/>
          <a:p>
            <a:pPr algn="ctr" defTabSz="757238"/>
            <a:r>
              <a:rPr lang="fr-FR" altLang="fr-FR" sz="2116" b="1" dirty="0">
                <a:solidFill>
                  <a:srgbClr val="000066"/>
                </a:solidFill>
                <a:latin typeface="Arial" panose="020B0604020202020204" pitchFamily="34" charset="0"/>
              </a:rPr>
              <a:t>10 %</a:t>
            </a:r>
          </a:p>
        </p:txBody>
      </p:sp>
      <p:sp>
        <p:nvSpPr>
          <p:cNvPr id="5127" name="Rectangle à coins arrondis 5"/>
          <p:cNvSpPr>
            <a:spLocks noChangeArrowheads="1"/>
          </p:cNvSpPr>
          <p:nvPr/>
        </p:nvSpPr>
        <p:spPr bwMode="auto">
          <a:xfrm>
            <a:off x="7231590" y="3045959"/>
            <a:ext cx="2292803" cy="932090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lIns="96759" tIns="48381" rIns="96759" bIns="48381" anchor="ctr"/>
          <a:lstStyle/>
          <a:p>
            <a:pPr algn="ctr" defTabSz="757238"/>
            <a:r>
              <a:rPr lang="fr-FR" altLang="fr-FR" sz="2116" b="1" dirty="0">
                <a:solidFill>
                  <a:srgbClr val="000066"/>
                </a:solidFill>
                <a:latin typeface="Arial" panose="020B0604020202020204" pitchFamily="34" charset="0"/>
              </a:rPr>
              <a:t>20 %</a:t>
            </a:r>
          </a:p>
        </p:txBody>
      </p:sp>
      <p:sp>
        <p:nvSpPr>
          <p:cNvPr id="5128" name="ZoneTexte 4"/>
          <p:cNvSpPr txBox="1">
            <a:spLocks noChangeArrowheads="1"/>
          </p:cNvSpPr>
          <p:nvPr/>
        </p:nvSpPr>
        <p:spPr bwMode="auto">
          <a:xfrm>
            <a:off x="6219962" y="4416432"/>
            <a:ext cx="4316061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fr-FR"/>
            </a:defPPr>
            <a:lvl1pPr algn="just">
              <a:defRPr sz="1600" b="1">
                <a:solidFill>
                  <a:srgbClr val="000066"/>
                </a:solidFill>
                <a:latin typeface="Arial" panose="020B0604020202020204" pitchFamily="34" charset="0"/>
              </a:defRPr>
            </a:lvl1pPr>
            <a:lvl2pPr marL="742950" indent="-285750">
              <a:defRPr sz="1500" b="1">
                <a:latin typeface="Arial" panose="020B0604020202020204" pitchFamily="34" charset="0"/>
              </a:defRPr>
            </a:lvl2pPr>
            <a:lvl3pPr marL="1143000" indent="-228600">
              <a:defRPr sz="1500" b="1">
                <a:latin typeface="Arial" panose="020B0604020202020204" pitchFamily="34" charset="0"/>
              </a:defRPr>
            </a:lvl3pPr>
            <a:lvl4pPr marL="1600200" indent="-228600">
              <a:defRPr sz="1500" b="1">
                <a:latin typeface="Arial" panose="020B0604020202020204" pitchFamily="34" charset="0"/>
              </a:defRPr>
            </a:lvl4pPr>
            <a:lvl5pPr marL="2057400" indent="-228600">
              <a:defRPr sz="1500" b="1"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1500" b="1"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1500" b="1"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1500" b="1"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1500" b="1">
                <a:latin typeface="Arial" panose="020B0604020202020204" pitchFamily="34" charset="0"/>
              </a:defRPr>
            </a:lvl9pPr>
          </a:lstStyle>
          <a:p>
            <a:pPr algn="ctr"/>
            <a:r>
              <a:rPr lang="fr-FR" altLang="fr-FR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Sur TOUTES les prestations autres que le transport en France et dans l'UE</a:t>
            </a:r>
          </a:p>
        </p:txBody>
      </p:sp>
      <p:sp>
        <p:nvSpPr>
          <p:cNvPr id="5130" name="ZoneTexte 4"/>
          <p:cNvSpPr txBox="1">
            <a:spLocks noChangeArrowheads="1"/>
          </p:cNvSpPr>
          <p:nvPr/>
        </p:nvSpPr>
        <p:spPr bwMode="auto">
          <a:xfrm>
            <a:off x="2141765" y="4416433"/>
            <a:ext cx="2805793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fr-FR"/>
            </a:defPPr>
            <a:lvl1pPr algn="just">
              <a:defRPr sz="1600" b="1">
                <a:solidFill>
                  <a:srgbClr val="000066"/>
                </a:solidFill>
                <a:latin typeface="Arial" panose="020B0604020202020204" pitchFamily="34" charset="0"/>
              </a:defRPr>
            </a:lvl1pPr>
            <a:lvl2pPr marL="742950" indent="-285750">
              <a:defRPr sz="1500" b="1">
                <a:latin typeface="Arial" panose="020B0604020202020204" pitchFamily="34" charset="0"/>
              </a:defRPr>
            </a:lvl2pPr>
            <a:lvl3pPr marL="1143000" indent="-228600">
              <a:defRPr sz="1500" b="1">
                <a:latin typeface="Arial" panose="020B0604020202020204" pitchFamily="34" charset="0"/>
              </a:defRPr>
            </a:lvl3pPr>
            <a:lvl4pPr marL="1600200" indent="-228600">
              <a:defRPr sz="1500" b="1">
                <a:latin typeface="Arial" panose="020B0604020202020204" pitchFamily="34" charset="0"/>
              </a:defRPr>
            </a:lvl4pPr>
            <a:lvl5pPr marL="2057400" indent="-228600">
              <a:defRPr sz="1500" b="1"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1500" b="1"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1500" b="1"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1500" b="1"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1500" b="1">
                <a:latin typeface="Arial" panose="020B0604020202020204" pitchFamily="34" charset="0"/>
              </a:defRPr>
            </a:lvl9pPr>
          </a:lstStyle>
          <a:p>
            <a:pPr algn="ctr"/>
            <a:r>
              <a:rPr lang="fr-FR" altLang="fr-FR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Sur les km parcourus sur le territoire français</a:t>
            </a:r>
          </a:p>
        </p:txBody>
      </p:sp>
      <p:sp>
        <p:nvSpPr>
          <p:cNvPr id="7" name="ZoneTexte 1"/>
          <p:cNvSpPr txBox="1">
            <a:spLocks noChangeArrowheads="1"/>
          </p:cNvSpPr>
          <p:nvPr/>
        </p:nvSpPr>
        <p:spPr bwMode="auto">
          <a:xfrm>
            <a:off x="1316016" y="1683005"/>
            <a:ext cx="10413140" cy="483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5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5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5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5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5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fr-FR" altLang="fr-FR" sz="2540" dirty="0">
                <a:solidFill>
                  <a:srgbClr val="0000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Les taux applicables en transport international de personnes </a:t>
            </a:r>
          </a:p>
        </p:txBody>
      </p:sp>
      <p:cxnSp>
        <p:nvCxnSpPr>
          <p:cNvPr id="8" name="Connecteur droit avec flèche 7"/>
          <p:cNvCxnSpPr/>
          <p:nvPr/>
        </p:nvCxnSpPr>
        <p:spPr bwMode="auto">
          <a:xfrm flipH="1">
            <a:off x="3454348" y="2238391"/>
            <a:ext cx="810986" cy="72526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" name="Connecteur droit avec flèche 8"/>
          <p:cNvCxnSpPr/>
          <p:nvPr/>
        </p:nvCxnSpPr>
        <p:spPr bwMode="auto">
          <a:xfrm>
            <a:off x="7676444" y="2238391"/>
            <a:ext cx="678969" cy="75378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7207164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3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1422400" y="1525060"/>
            <a:ext cx="9144000" cy="4525963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>
              <a:lnSpc>
                <a:spcPct val="150000"/>
              </a:lnSpc>
              <a:defRPr/>
            </a:pPr>
            <a:r>
              <a:rPr lang="fr-FR" altLang="fr-FR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Pour la partie non française du trajet, chaque pays européen a ses procédures, son taux de TVA, ses exonérations. </a:t>
            </a: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fr-FR" altLang="fr-FR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fr-FR" altLang="fr-FR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noter : Pour bénéficier d’un remboursement de TVA dans un autre état membre de l’UE l’entreprise française doit faire sa démarche auprès de la DGFIP sur le site </a:t>
            </a:r>
            <a:r>
              <a:rPr lang="fr-FR" altLang="fr-FR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www.impots.gouv.fr</a:t>
            </a:r>
            <a:r>
              <a:rPr lang="fr-FR" altLang="fr-FR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rubrique « professionnels » dans l’espace « abonnés »</a:t>
            </a:r>
          </a:p>
        </p:txBody>
      </p:sp>
      <p:sp>
        <p:nvSpPr>
          <p:cNvPr id="16589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41867" y="548482"/>
            <a:ext cx="10656711" cy="5476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73891" tIns="36945" rIns="73891" bIns="36945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defTabSz="890588"/>
            <a:r>
              <a:rPr lang="fr-FR" altLang="fr-FR" sz="3175" dirty="0">
                <a:solidFill>
                  <a:srgbClr val="000066"/>
                </a:solidFill>
                <a:latin typeface="Arial" panose="020B0604020202020204" pitchFamily="34" charset="0"/>
                <a:ea typeface="+mn-ea"/>
                <a:cs typeface="Times" panose="02020603050405020304" pitchFamily="18" charset="0"/>
              </a:rPr>
              <a:t>TVA applicable en transport international par autocar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4267579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15"/>
  <p:tag name="ARTICULATE_DESIGN_ID_THÈME OFFICE" val="XmiKtwi9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OCIAL" id="{93778F79-0ADF-8344-A7AF-F585A85B3494}" vid="{6E11CC8E-3A62-CD43-A9D1-B80CAAA59042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8392421BA3B2746B1DB78FA505CBD10" ma:contentTypeVersion="12" ma:contentTypeDescription="Crée un document." ma:contentTypeScope="" ma:versionID="205f821b24c291862522d9aa923b2dc9">
  <xsd:schema xmlns:xsd="http://www.w3.org/2001/XMLSchema" xmlns:xs="http://www.w3.org/2001/XMLSchema" xmlns:p="http://schemas.microsoft.com/office/2006/metadata/properties" xmlns:ns2="c2b91590-f172-49d3-b59d-a90dc89e2b78" xmlns:ns3="993170a5-e086-4183-b457-a1f531f665e6" targetNamespace="http://schemas.microsoft.com/office/2006/metadata/properties" ma:root="true" ma:fieldsID="bfdff8f79dc51593a96351d393f6e309" ns2:_="" ns3:_="">
    <xsd:import namespace="c2b91590-f172-49d3-b59d-a90dc89e2b78"/>
    <xsd:import namespace="993170a5-e086-4183-b457-a1f531f665e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2b91590-f172-49d3-b59d-a90dc89e2b7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93170a5-e086-4183-b457-a1f531f665e6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74C017C-EDC9-4D69-A98E-13979A3DB368}">
  <ds:schemaRefs>
    <ds:schemaRef ds:uri="http://purl.org/dc/elements/1.1/"/>
    <ds:schemaRef ds:uri="http://schemas.microsoft.com/office/infopath/2007/PartnerControls"/>
    <ds:schemaRef ds:uri="993170a5-e086-4183-b457-a1f531f665e6"/>
    <ds:schemaRef ds:uri="http://schemas.microsoft.com/office/2006/metadata/properties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c2b91590-f172-49d3-b59d-a90dc89e2b78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DCAEA2E7-01B0-441E-BB7C-A4A6A756BF2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2b91590-f172-49d3-b59d-a90dc89e2b78"/>
    <ds:schemaRef ds:uri="993170a5-e086-4183-b457-a1f531f665e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25D8E13-23F1-4E8C-8AE2-AD932E51C28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FINANCIER</Template>
  <TotalTime>753</TotalTime>
  <Words>1697</Words>
  <Application>Microsoft Office PowerPoint</Application>
  <PresentationFormat>Grand écran</PresentationFormat>
  <Paragraphs>167</Paragraphs>
  <Slides>15</Slides>
  <Notes>15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Tahoma</vt:lpstr>
      <vt:lpstr>Times</vt:lpstr>
      <vt:lpstr>Times New Roman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TVA applicable en transport international par autocar* : La TVA qui s’applique est celle du lieu où s’effectue le transport, en fonction des distances parcourues :  Art 259A-4° du CGI  </vt:lpstr>
      <vt:lpstr>Présentation PowerPoint</vt:lpstr>
      <vt:lpstr>TVA applicable en transport international par autocar</vt:lpstr>
      <vt:lpstr>Les frais annexes font l’objet d’une fiscalité spécifique</vt:lpstr>
      <vt:lpstr>Présentation PowerPoint</vt:lpstr>
      <vt:lpstr>EXERCICES DE SYNTHESE : calcul de TVA. Activité : cliquez sur la bonne réponse de l’étude suivante </vt:lpstr>
      <vt:lpstr>Présentation PowerPoint</vt:lpstr>
      <vt:lpstr>EXERCICES DE SYNTHESE : calcul de TVA. Activité : cliquez sur la bonne réponse de l’étude suivante </vt:lpstr>
      <vt:lpstr>Présentation PowerPoint</vt:lpstr>
    </vt:vector>
  </TitlesOfParts>
  <Company>AFT-IFTIM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Gregory MORTREUX</dc:creator>
  <cp:lastModifiedBy>Bruno YVAIN</cp:lastModifiedBy>
  <cp:revision>172</cp:revision>
  <dcterms:created xsi:type="dcterms:W3CDTF">2020-03-12T08:03:46Z</dcterms:created>
  <dcterms:modified xsi:type="dcterms:W3CDTF">2024-02-20T14:21:46Z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0x01010078392421BA3B2746B1DB78FA505CBD10</vt:lpwstr>
  </property>
  <property fmtid="{D5CDD505-2E9C-101B-9397-08002B2CF9AE}" pid="3" name="ArticulateGUID">
    <vt:lpwstr>9E181106-58A6-4DA7-9F1C-9E393834FE95</vt:lpwstr>
  </property>
  <property fmtid="{D5CDD505-2E9C-101B-9397-08002B2CF9AE}" pid="4" name="ArticulatePath">
    <vt:lpwstr>SW_16093_6B1_La_TVA_ACV1</vt:lpwstr>
  </property>
</Properties>
</file>