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82" r:id="rId4"/>
    <p:sldId id="283" r:id="rId5"/>
    <p:sldId id="284" r:id="rId6"/>
    <p:sldId id="285" r:id="rId7"/>
    <p:sldId id="278" r:id="rId8"/>
    <p:sldId id="286" r:id="rId9"/>
    <p:sldId id="287" r:id="rId10"/>
    <p:sldId id="279" r:id="rId11"/>
    <p:sldId id="288" r:id="rId12"/>
    <p:sldId id="290" r:id="rId13"/>
    <p:sldId id="263" r:id="rId14"/>
    <p:sldId id="270" r:id="rId15"/>
    <p:sldId id="271" r:id="rId16"/>
    <p:sldId id="292" r:id="rId17"/>
    <p:sldId id="291" r:id="rId18"/>
  </p:sldIdLst>
  <p:sldSz cx="12192000" cy="6858000"/>
  <p:notesSz cx="6858000" cy="9144000"/>
  <p:custDataLst>
    <p:tags r:id="rId20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61" autoAdjust="0"/>
  </p:normalViewPr>
  <p:slideViewPr>
    <p:cSldViewPr snapToGrid="0">
      <p:cViewPr varScale="1">
        <p:scale>
          <a:sx n="81" d="100"/>
          <a:sy n="81" d="100"/>
        </p:scale>
        <p:origin x="17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: bonjour, ce module traite de l’étude de financement et des plans</a:t>
            </a:r>
            <a:r>
              <a:rPr lang="fr-FR" baseline="0" dirty="0" smtClean="0"/>
              <a:t> de financement associés.</a:t>
            </a:r>
          </a:p>
        </p:txBody>
      </p:sp>
    </p:spTree>
    <p:extLst>
      <p:ext uri="{BB962C8B-B14F-4D97-AF65-F5344CB8AC3E}">
        <p14:creationId xmlns:p14="http://schemas.microsoft.com/office/powerpoint/2010/main" val="1778858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S:</a:t>
            </a:r>
            <a:r>
              <a:rPr lang="fr-FR" baseline="0" dirty="0" smtClean="0"/>
              <a:t> il faut s’intéresser au remboursement de l’emprunt. Voici la représentation simplifiée du plan de financement (ou de remboursement) de la première année.</a:t>
            </a:r>
          </a:p>
          <a:p>
            <a:r>
              <a:rPr lang="fr-FR" baseline="0" dirty="0" smtClean="0"/>
              <a:t>S*: il ne faut prendre en compte que le capital remboursé; les intérêts étant comptés dans les charges, ils sont pris en compte par l’intermédiaire du résultat net.</a:t>
            </a:r>
          </a:p>
          <a:p>
            <a:r>
              <a:rPr lang="fr-FR" dirty="0" smtClean="0"/>
              <a:t>S**: il faut prendre le bénéfice avant impôt</a:t>
            </a:r>
          </a:p>
          <a:p>
            <a:r>
              <a:rPr lang="fr-FR" dirty="0" smtClean="0"/>
              <a:t>S***: c’est l’excédent de trésorerie généré par l’exploitation de l’année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44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S:</a:t>
            </a:r>
            <a:r>
              <a:rPr lang="fr-FR" baseline="0" dirty="0" smtClean="0"/>
              <a:t> le plan de financement doit être établi pour plusieurs années, pour vérifier la viabilité du projet.</a:t>
            </a:r>
          </a:p>
          <a:p>
            <a:r>
              <a:rPr lang="fr-FR" baseline="0" dirty="0" smtClean="0"/>
              <a:t>S*: il ne faut prendre en compte que le capital remboursé; les intérêts étant comptés dans les charges, ils sont pris en compte par l’intermédiaire du résultat net.</a:t>
            </a:r>
          </a:p>
          <a:p>
            <a:r>
              <a:rPr lang="fr-FR" dirty="0" smtClean="0"/>
              <a:t>S**: il faut prendre le bénéfice avant impôt</a:t>
            </a:r>
          </a:p>
          <a:p>
            <a:r>
              <a:rPr lang="fr-FR" dirty="0" smtClean="0"/>
              <a:t>S***: c’est l’impôt sur les bénéfices de l’année 1</a:t>
            </a:r>
          </a:p>
          <a:p>
            <a:r>
              <a:rPr lang="fr-FR" dirty="0" smtClean="0"/>
              <a:t>S**** c’est l’excédent de trésorerie généré par l’exploitation de l’année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9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S* :</a:t>
            </a:r>
            <a:r>
              <a:rPr lang="fr-FR" baseline="0" dirty="0" smtClean="0"/>
              <a:t> en fonction des évènements, le plan de financement peut être complété d’éléments complémentaires. Voici les principaux.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127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: maintenant passons au plan de trésorerie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3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: voici le modèle d’un plan de trésorerie sur 3 mois. Il faut bien sûr adapter</a:t>
            </a:r>
            <a:r>
              <a:rPr lang="fr-FR" baseline="0" dirty="0" smtClean="0"/>
              <a:t> ce tableau aux besoins de chaque entreprise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825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S*: Un plan</a:t>
            </a:r>
            <a:r>
              <a:rPr lang="fr-FR" baseline="0" dirty="0" smtClean="0"/>
              <a:t> de trésorerie pour une entreprise, c’est la même chose que le budget d’un ménage, qui avec ses revenus, doit faire face à ses dépenses.</a:t>
            </a:r>
          </a:p>
          <a:p>
            <a:r>
              <a:rPr lang="fr-FR" baseline="0" dirty="0" smtClean="0"/>
              <a:t>Les  dépenses et apports n’arrivent pas forcément aux mêmes dates. C’est pourquoi la circulation de l’argent avec ou sans décalage est importante.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819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S: voyons, sur un exercice simple, le principe énoncé précédemment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385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: voici le corrigé et les explications de la diapositive</a:t>
            </a:r>
            <a:r>
              <a:rPr lang="fr-FR" baseline="0" dirty="0" smtClean="0"/>
              <a:t> précédente. Vous retrouverez dans la suite des modules </a:t>
            </a:r>
            <a:r>
              <a:rPr lang="fr-FR" baseline="0" smtClean="0"/>
              <a:t>des </a:t>
            </a:r>
            <a:r>
              <a:rPr lang="fr-FR" baseline="0" dirty="0" err="1" smtClean="0"/>
              <a:t>é</a:t>
            </a:r>
            <a:r>
              <a:rPr lang="fr-FR" baseline="0" smtClean="0"/>
              <a:t>tudes </a:t>
            </a:r>
            <a:r>
              <a:rPr lang="fr-FR" baseline="0" dirty="0" smtClean="0"/>
              <a:t>de cas vous permettant de mettre en œuvre ces notions.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68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: L’étude de financement est indispensable avant de débuter une </a:t>
            </a:r>
            <a:r>
              <a:rPr lang="fr-FR" dirty="0" err="1" smtClean="0"/>
              <a:t>aciivité</a:t>
            </a:r>
            <a:r>
              <a:rPr lang="fr-FR" dirty="0" smtClean="0"/>
              <a:t>, mais aussi en cours d’activité, lorsqu’un investissement est envisagé.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6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: pourquoi effectuer</a:t>
            </a:r>
            <a:r>
              <a:rPr lang="fr-FR" baseline="0" dirty="0" smtClean="0"/>
              <a:t> un</a:t>
            </a:r>
            <a:r>
              <a:rPr lang="fr-FR" dirty="0" smtClean="0"/>
              <a:t> plan de financement initial</a:t>
            </a:r>
            <a:r>
              <a:rPr lang="fr-FR" baseline="0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7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S* : il ne faut pas sous estimer</a:t>
            </a:r>
            <a:r>
              <a:rPr lang="fr-FR" baseline="0" dirty="0" smtClean="0"/>
              <a:t> le besoin en fonds de roulement, car cela pourrait entrainer des difficultés de trésorerie.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963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: les</a:t>
            </a:r>
            <a:r>
              <a:rPr lang="fr-FR" baseline="0" dirty="0" smtClean="0"/>
              <a:t> ressources doivent couvrir les besoins; on les calcule donc après.</a:t>
            </a:r>
          </a:p>
          <a:p>
            <a:r>
              <a:rPr lang="fr-FR" baseline="0" dirty="0" smtClean="0"/>
              <a:t>S*: les comptes courants d’associés correspondent à des sommes prêtés par les associés à l’entreprise sans être dans le capital social.</a:t>
            </a:r>
          </a:p>
          <a:p>
            <a:r>
              <a:rPr lang="fr-FR" baseline="0" dirty="0" smtClean="0"/>
              <a:t>S**: si le banquier n’accorde pas la somme espérée, il faut revoir les besoins.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044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: comment</a:t>
            </a:r>
            <a:r>
              <a:rPr lang="fr-FR" baseline="0" dirty="0" smtClean="0"/>
              <a:t> réduire les besoins durables ? Occasion , changement de marque du véhicule, location autant de moyen possible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55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Voici une présentation simple d’un plan de financement initial </a:t>
            </a:r>
          </a:p>
          <a:p>
            <a:r>
              <a:rPr lang="fr-FR" dirty="0" smtClean="0"/>
              <a:t>S *: la TVA sur l’achat du véhicule peut faire l’objet d’un crédit spécifique par la banque; dans ce cas, elle ne figurer</a:t>
            </a:r>
            <a:r>
              <a:rPr lang="fr-FR" baseline="0" dirty="0" smtClean="0"/>
              <a:t>a pas dans le plan de financement initial.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116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: le compte de</a:t>
            </a:r>
            <a:r>
              <a:rPr lang="fr-FR" baseline="0" dirty="0" smtClean="0"/>
              <a:t> résultat prévisionnel permet d’évaluer la pertinence de l’activité. Il déterminera le montant attendu du résultat de l’activité, et la trésorerie que cette activité pourra dégager (c’est la capacité d’autofinancement).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48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Voici un modèle simplifié de compte de résultat élaboré à partir du</a:t>
            </a:r>
            <a:r>
              <a:rPr lang="fr-FR" baseline="0" dirty="0" smtClean="0"/>
              <a:t> coût de revient prévisionnel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56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8" descr="Imag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7477" y="6254886"/>
            <a:ext cx="602064" cy="60206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riangle 10"/>
          <p:cNvSpPr/>
          <p:nvPr/>
        </p:nvSpPr>
        <p:spPr>
          <a:xfrm rot="10800000">
            <a:off x="-1" y="1051"/>
            <a:ext cx="12192001" cy="520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Triangle 11"/>
          <p:cNvSpPr/>
          <p:nvPr/>
        </p:nvSpPr>
        <p:spPr>
          <a:xfrm>
            <a:off x="0" y="6336560"/>
            <a:ext cx="12192001" cy="520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" name="Graphique 20" descr="Graphique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84" y="132918"/>
            <a:ext cx="4572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ZoneTexte 5"/>
          <p:cNvSpPr txBox="1"/>
          <p:nvPr/>
        </p:nvSpPr>
        <p:spPr>
          <a:xfrm>
            <a:off x="10008144" y="18912"/>
            <a:ext cx="209613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200"/>
            </a:pPr>
            <a:r>
              <a:t>DP3 / PEFS </a:t>
            </a:r>
            <a:r>
              <a:rPr sz="1800"/>
              <a:t>– </a:t>
            </a:r>
            <a:r>
              <a:t>SW_16097_6B1 </a:t>
            </a:r>
          </a:p>
        </p:txBody>
      </p:sp>
      <p:sp>
        <p:nvSpPr>
          <p:cNvPr id="22" name="ZoneTexte 12"/>
          <p:cNvSpPr txBox="1"/>
          <p:nvPr/>
        </p:nvSpPr>
        <p:spPr>
          <a:xfrm>
            <a:off x="87729" y="6532388"/>
            <a:ext cx="1167689" cy="248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t>30 avril 2020 </a:t>
            </a:r>
          </a:p>
        </p:txBody>
      </p:sp>
      <p:sp>
        <p:nvSpPr>
          <p:cNvPr id="23" name="Texte du titre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24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3759698" y="6379988"/>
            <a:ext cx="333326" cy="330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3759698" y="6379988"/>
            <a:ext cx="333326" cy="330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custDataLst>
      <p:tags r:id="rId1"/>
    </p:custData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3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3759698" y="6379988"/>
            <a:ext cx="333326" cy="330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8" descr="Imag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7477" y="6254886"/>
            <a:ext cx="602064" cy="60206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riangle 10"/>
          <p:cNvSpPr/>
          <p:nvPr/>
        </p:nvSpPr>
        <p:spPr>
          <a:xfrm rot="10800000">
            <a:off x="-1" y="1051"/>
            <a:ext cx="12192001" cy="520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Triangle 11"/>
          <p:cNvSpPr/>
          <p:nvPr/>
        </p:nvSpPr>
        <p:spPr>
          <a:xfrm>
            <a:off x="0" y="6336560"/>
            <a:ext cx="12192001" cy="520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Graphique 20" descr="Graphique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84" y="132918"/>
            <a:ext cx="4572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ZoneTexte 5"/>
          <p:cNvSpPr txBox="1"/>
          <p:nvPr/>
        </p:nvSpPr>
        <p:spPr>
          <a:xfrm>
            <a:off x="10008144" y="18912"/>
            <a:ext cx="209613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200"/>
            </a:pPr>
            <a:r>
              <a:t>DP3 / PEFS </a:t>
            </a:r>
            <a:r>
              <a:rPr sz="1800"/>
              <a:t>– </a:t>
            </a:r>
            <a:r>
              <a:t>SW_16097_6B1 </a:t>
            </a:r>
          </a:p>
        </p:txBody>
      </p:sp>
      <p:sp>
        <p:nvSpPr>
          <p:cNvPr id="46" name="ZoneTexte 12"/>
          <p:cNvSpPr txBox="1"/>
          <p:nvPr/>
        </p:nvSpPr>
        <p:spPr>
          <a:xfrm>
            <a:off x="87729" y="6532388"/>
            <a:ext cx="1167689" cy="248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t>30 avril 2020 </a:t>
            </a:r>
          </a:p>
        </p:txBody>
      </p:sp>
      <p:sp>
        <p:nvSpPr>
          <p:cNvPr id="47" name="Texte du titre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48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9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3759698" y="6379988"/>
            <a:ext cx="333326" cy="330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 8" descr="Imag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7477" y="6254886"/>
            <a:ext cx="602064" cy="602064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riangle 10"/>
          <p:cNvSpPr/>
          <p:nvPr/>
        </p:nvSpPr>
        <p:spPr>
          <a:xfrm rot="10800000">
            <a:off x="-1" y="1051"/>
            <a:ext cx="12192001" cy="520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Triangle 11"/>
          <p:cNvSpPr/>
          <p:nvPr/>
        </p:nvSpPr>
        <p:spPr>
          <a:xfrm>
            <a:off x="0" y="6336560"/>
            <a:ext cx="12192001" cy="520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9" name="Graphique 20" descr="Graphique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84" y="132918"/>
            <a:ext cx="4572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ZoneTexte 5"/>
          <p:cNvSpPr txBox="1"/>
          <p:nvPr/>
        </p:nvSpPr>
        <p:spPr>
          <a:xfrm>
            <a:off x="10008144" y="18912"/>
            <a:ext cx="209613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200"/>
            </a:pPr>
            <a:r>
              <a:t>DP3 / PEFS </a:t>
            </a:r>
            <a:r>
              <a:rPr sz="1800"/>
              <a:t>– </a:t>
            </a:r>
            <a:r>
              <a:t>SW_16097_6B1 </a:t>
            </a:r>
          </a:p>
        </p:txBody>
      </p:sp>
      <p:sp>
        <p:nvSpPr>
          <p:cNvPr id="61" name="ZoneTexte 12"/>
          <p:cNvSpPr txBox="1"/>
          <p:nvPr/>
        </p:nvSpPr>
        <p:spPr>
          <a:xfrm>
            <a:off x="87729" y="6532388"/>
            <a:ext cx="1167689" cy="248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t>30 avril 2020 </a:t>
            </a:r>
          </a:p>
        </p:txBody>
      </p:sp>
      <p:sp>
        <p:nvSpPr>
          <p:cNvPr id="62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3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3759698" y="6379988"/>
            <a:ext cx="333326" cy="330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 8" descr="Imag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7477" y="6254886"/>
            <a:ext cx="602064" cy="60206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riangle 10"/>
          <p:cNvSpPr/>
          <p:nvPr/>
        </p:nvSpPr>
        <p:spPr>
          <a:xfrm rot="10800000">
            <a:off x="-1" y="1051"/>
            <a:ext cx="12192001" cy="520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Triangle 11"/>
          <p:cNvSpPr/>
          <p:nvPr/>
        </p:nvSpPr>
        <p:spPr>
          <a:xfrm>
            <a:off x="0" y="6336560"/>
            <a:ext cx="12192001" cy="520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4" name="Graphique 20" descr="Graphique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84" y="132918"/>
            <a:ext cx="4572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ZoneTexte 5"/>
          <p:cNvSpPr txBox="1"/>
          <p:nvPr/>
        </p:nvSpPr>
        <p:spPr>
          <a:xfrm>
            <a:off x="10008144" y="18912"/>
            <a:ext cx="209613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200"/>
            </a:pPr>
            <a:r>
              <a:t>DP3 / PEFS </a:t>
            </a:r>
            <a:r>
              <a:rPr sz="1800"/>
              <a:t>– </a:t>
            </a:r>
            <a:r>
              <a:t>SW_16097_6B1 </a:t>
            </a:r>
          </a:p>
        </p:txBody>
      </p:sp>
      <p:sp>
        <p:nvSpPr>
          <p:cNvPr id="76" name="ZoneTexte 12"/>
          <p:cNvSpPr txBox="1"/>
          <p:nvPr/>
        </p:nvSpPr>
        <p:spPr>
          <a:xfrm>
            <a:off x="87729" y="6532388"/>
            <a:ext cx="1167689" cy="248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t>30 avril 2020 </a:t>
            </a:r>
          </a:p>
        </p:txBody>
      </p:sp>
      <p:sp>
        <p:nvSpPr>
          <p:cNvPr id="77" name="Texte du titre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78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9" name="Espace réservé du texte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8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3759698" y="6379988"/>
            <a:ext cx="333326" cy="330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 8" descr="Imag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7477" y="6254886"/>
            <a:ext cx="602064" cy="602064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riangle 10"/>
          <p:cNvSpPr/>
          <p:nvPr/>
        </p:nvSpPr>
        <p:spPr>
          <a:xfrm rot="10800000">
            <a:off x="-1" y="1051"/>
            <a:ext cx="12192001" cy="520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Triangle 11"/>
          <p:cNvSpPr/>
          <p:nvPr/>
        </p:nvSpPr>
        <p:spPr>
          <a:xfrm>
            <a:off x="0" y="6336560"/>
            <a:ext cx="12192001" cy="520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0" name="Graphique 20" descr="Graphique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84" y="132918"/>
            <a:ext cx="4572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ZoneTexte 5"/>
          <p:cNvSpPr txBox="1"/>
          <p:nvPr/>
        </p:nvSpPr>
        <p:spPr>
          <a:xfrm>
            <a:off x="10008144" y="18912"/>
            <a:ext cx="209613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200"/>
            </a:pPr>
            <a:r>
              <a:t>DP3 / PEFS </a:t>
            </a:r>
            <a:r>
              <a:rPr sz="1800"/>
              <a:t>– </a:t>
            </a:r>
            <a:r>
              <a:t>SW_16097_6B1 </a:t>
            </a:r>
          </a:p>
        </p:txBody>
      </p:sp>
      <p:sp>
        <p:nvSpPr>
          <p:cNvPr id="92" name="ZoneTexte 12"/>
          <p:cNvSpPr txBox="1"/>
          <p:nvPr/>
        </p:nvSpPr>
        <p:spPr>
          <a:xfrm>
            <a:off x="87729" y="6532388"/>
            <a:ext cx="1167689" cy="248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t>30 avril 2020 </a:t>
            </a:r>
          </a:p>
        </p:txBody>
      </p:sp>
      <p:sp>
        <p:nvSpPr>
          <p:cNvPr id="93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9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3759698" y="6379988"/>
            <a:ext cx="333326" cy="330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3759698" y="6379988"/>
            <a:ext cx="333326" cy="330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custDataLst>
      <p:tags r:id="rId1"/>
    </p:custData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8" descr="Imag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7477" y="6254886"/>
            <a:ext cx="602064" cy="602064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riangle 10"/>
          <p:cNvSpPr/>
          <p:nvPr/>
        </p:nvSpPr>
        <p:spPr>
          <a:xfrm rot="10800000">
            <a:off x="-1" y="1051"/>
            <a:ext cx="12192001" cy="520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riangle 11"/>
          <p:cNvSpPr/>
          <p:nvPr/>
        </p:nvSpPr>
        <p:spPr>
          <a:xfrm>
            <a:off x="0" y="6336560"/>
            <a:ext cx="12192001" cy="520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1" name="Graphique 20" descr="Graphique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84" y="132918"/>
            <a:ext cx="4572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ZoneTexte 5"/>
          <p:cNvSpPr txBox="1"/>
          <p:nvPr/>
        </p:nvSpPr>
        <p:spPr>
          <a:xfrm>
            <a:off x="10008144" y="18912"/>
            <a:ext cx="209613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200"/>
            </a:pPr>
            <a:r>
              <a:t>DP3 / PEFS </a:t>
            </a:r>
            <a:r>
              <a:rPr sz="1800"/>
              <a:t>– </a:t>
            </a:r>
            <a:r>
              <a:t>SW_16097_6B1 </a:t>
            </a:r>
          </a:p>
        </p:txBody>
      </p:sp>
      <p:sp>
        <p:nvSpPr>
          <p:cNvPr id="113" name="ZoneTexte 12"/>
          <p:cNvSpPr txBox="1"/>
          <p:nvPr/>
        </p:nvSpPr>
        <p:spPr>
          <a:xfrm>
            <a:off x="87729" y="6532388"/>
            <a:ext cx="1167689" cy="248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t>30 avril 2020 </a:t>
            </a:r>
          </a:p>
        </p:txBody>
      </p:sp>
      <p:sp>
        <p:nvSpPr>
          <p:cNvPr id="114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115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6" name="Espace réservé du texte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3759698" y="6379988"/>
            <a:ext cx="333326" cy="330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 8" descr="Imag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7477" y="6254886"/>
            <a:ext cx="602064" cy="60206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riangle 10"/>
          <p:cNvSpPr/>
          <p:nvPr/>
        </p:nvSpPr>
        <p:spPr>
          <a:xfrm rot="10800000">
            <a:off x="-1" y="1051"/>
            <a:ext cx="12192001" cy="520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Triangle 11"/>
          <p:cNvSpPr/>
          <p:nvPr/>
        </p:nvSpPr>
        <p:spPr>
          <a:xfrm>
            <a:off x="0" y="6336560"/>
            <a:ext cx="12192001" cy="520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7" name="Graphique 20" descr="Graphique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84" y="132918"/>
            <a:ext cx="4572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ZoneTexte 5"/>
          <p:cNvSpPr txBox="1"/>
          <p:nvPr/>
        </p:nvSpPr>
        <p:spPr>
          <a:xfrm>
            <a:off x="10008144" y="18912"/>
            <a:ext cx="209613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200"/>
            </a:pPr>
            <a:r>
              <a:t>DP3 / PEFS </a:t>
            </a:r>
            <a:r>
              <a:rPr sz="1800"/>
              <a:t>– </a:t>
            </a:r>
            <a:r>
              <a:t>SW_16097_6B1 </a:t>
            </a:r>
          </a:p>
        </p:txBody>
      </p:sp>
      <p:sp>
        <p:nvSpPr>
          <p:cNvPr id="129" name="ZoneTexte 12"/>
          <p:cNvSpPr txBox="1"/>
          <p:nvPr/>
        </p:nvSpPr>
        <p:spPr>
          <a:xfrm>
            <a:off x="87729" y="6532388"/>
            <a:ext cx="1167689" cy="248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t>30 avril 2020 </a:t>
            </a:r>
          </a:p>
        </p:txBody>
      </p:sp>
      <p:sp>
        <p:nvSpPr>
          <p:cNvPr id="130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131" name="Espace réservé pour une image 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3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3759698" y="6379988"/>
            <a:ext cx="333326" cy="3305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8" descr="Image 8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1447477" y="6254886"/>
            <a:ext cx="602064" cy="60206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riangle 10"/>
          <p:cNvSpPr/>
          <p:nvPr/>
        </p:nvSpPr>
        <p:spPr>
          <a:xfrm rot="10800000">
            <a:off x="-1" y="1051"/>
            <a:ext cx="12192001" cy="520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riangle 11"/>
          <p:cNvSpPr/>
          <p:nvPr/>
        </p:nvSpPr>
        <p:spPr>
          <a:xfrm>
            <a:off x="0" y="6336560"/>
            <a:ext cx="12192001" cy="520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Graphique 20" descr="Graphique 20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1784" y="132918"/>
            <a:ext cx="4572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ZoneTexte 5"/>
          <p:cNvSpPr txBox="1"/>
          <p:nvPr/>
        </p:nvSpPr>
        <p:spPr>
          <a:xfrm>
            <a:off x="10008144" y="18912"/>
            <a:ext cx="209613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200"/>
            </a:pPr>
            <a:r>
              <a:rPr dirty="0" smtClean="0"/>
              <a:t>SW_16097_6B1 </a:t>
            </a:r>
            <a:endParaRPr dirty="0"/>
          </a:p>
        </p:txBody>
      </p:sp>
      <p:sp>
        <p:nvSpPr>
          <p:cNvPr id="7" name="ZoneTexte 12"/>
          <p:cNvSpPr txBox="1"/>
          <p:nvPr/>
        </p:nvSpPr>
        <p:spPr>
          <a:xfrm>
            <a:off x="87729" y="6532388"/>
            <a:ext cx="116768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lang="fr-FR" dirty="0" smtClean="0"/>
              <a:t>Janvier 2021</a:t>
            </a:r>
            <a:endParaRPr dirty="0"/>
          </a:p>
        </p:txBody>
      </p:sp>
      <p:sp>
        <p:nvSpPr>
          <p:cNvPr id="8" name="Texte du titre"/>
          <p:cNvSpPr txBox="1">
            <a:spLocks noGrp="1"/>
          </p:cNvSpPr>
          <p:nvPr>
            <p:ph type="title"/>
          </p:nvPr>
        </p:nvSpPr>
        <p:spPr>
          <a:xfrm>
            <a:off x="580771" y="157409"/>
            <a:ext cx="11673017" cy="520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  <p:sp>
        <p:nvSpPr>
          <p:cNvPr id="9" name="Texte niveau 1…"/>
          <p:cNvSpPr txBox="1">
            <a:spLocks noGrp="1"/>
          </p:cNvSpPr>
          <p:nvPr>
            <p:ph type="body" idx="1"/>
          </p:nvPr>
        </p:nvSpPr>
        <p:spPr>
          <a:xfrm>
            <a:off x="838200" y="1093101"/>
            <a:ext cx="10515600" cy="5083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849714" y="6216525"/>
            <a:ext cx="308905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2000"/>
              </a:spcBef>
            </a:pPr>
            <a:r>
              <a:rPr lang="fr-FR" altLang="fr-FR" sz="1200" dirty="0"/>
              <a:t>					</a:t>
            </a:r>
            <a:r>
              <a:rPr lang="fr-FR" altLang="fr-FR" sz="1200" dirty="0" smtClean="0"/>
              <a:t> </a:t>
            </a:r>
            <a:fld id="{AADC0135-FBD6-46AE-BD87-B6A29A7E0AD7}" type="slidenum">
              <a:rPr lang="fr-FR" altLang="fr-FR" sz="1200"/>
              <a:pPr algn="l">
                <a:spcBef>
                  <a:spcPct val="22000"/>
                </a:spcBef>
              </a:pPr>
              <a:t>‹N°›</a:t>
            </a:fld>
            <a:r>
              <a:rPr lang="fr-FR" altLang="fr-FR" sz="1200" dirty="0" smtClean="0"/>
              <a:t>/17</a:t>
            </a:r>
            <a:endParaRPr lang="fr-FR" altLang="fr-FR" sz="1200" dirty="0">
              <a:solidFill>
                <a:srgbClr val="081D58"/>
              </a:solidFill>
            </a:endParaRPr>
          </a:p>
        </p:txBody>
      </p:sp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Box 3"/>
          <p:cNvSpPr txBox="1"/>
          <p:nvPr/>
        </p:nvSpPr>
        <p:spPr>
          <a:xfrm>
            <a:off x="2558453" y="3196319"/>
            <a:ext cx="7201647" cy="938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700" b="1" i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L’ETUDE DE FINANCEMENT </a:t>
            </a:r>
            <a:endParaRPr sz="2800" dirty="0"/>
          </a:p>
          <a:p>
            <a:pPr algn="ctr">
              <a:defRPr sz="2700" b="1" i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plan de </a:t>
            </a:r>
            <a:r>
              <a:rPr sz="2800" dirty="0" err="1"/>
              <a:t>financement</a:t>
            </a:r>
            <a:r>
              <a:rPr sz="2800" dirty="0"/>
              <a:t> </a:t>
            </a:r>
            <a:r>
              <a:rPr lang="fr-FR" sz="2800" dirty="0" smtClean="0"/>
              <a:t>et plan de trésorerie</a:t>
            </a:r>
            <a:r>
              <a:rPr dirty="0" smtClean="0"/>
              <a:t> </a:t>
            </a:r>
            <a:endParaRPr dirty="0"/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034" name="Group 2"/>
          <p:cNvGrpSpPr>
            <a:grpSpLocks/>
          </p:cNvGrpSpPr>
          <p:nvPr/>
        </p:nvGrpSpPr>
        <p:grpSpPr bwMode="auto">
          <a:xfrm>
            <a:off x="2030186" y="1306286"/>
            <a:ext cx="3984171" cy="4637314"/>
            <a:chOff x="576" y="960"/>
            <a:chExt cx="2928" cy="3408"/>
          </a:xfrm>
        </p:grpSpPr>
        <p:sp>
          <p:nvSpPr>
            <p:cNvPr id="55317" name="Rectangle 3"/>
            <p:cNvSpPr>
              <a:spLocks noChangeArrowheads="1"/>
            </p:cNvSpPr>
            <p:nvPr/>
          </p:nvSpPr>
          <p:spPr bwMode="auto">
            <a:xfrm>
              <a:off x="576" y="960"/>
              <a:ext cx="29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fr-FR" altLang="fr-FR" sz="2143"/>
                <a:t>BESOINS</a:t>
              </a:r>
            </a:p>
          </p:txBody>
        </p:sp>
        <p:sp>
          <p:nvSpPr>
            <p:cNvPr id="55318" name="Rectangle 4"/>
            <p:cNvSpPr>
              <a:spLocks noChangeArrowheads="1"/>
            </p:cNvSpPr>
            <p:nvPr/>
          </p:nvSpPr>
          <p:spPr bwMode="auto">
            <a:xfrm>
              <a:off x="576" y="1488"/>
              <a:ext cx="2928" cy="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lang="fr-FR" altLang="fr-FR" sz="1714" dirty="0"/>
                <a:t>Remboursement</a:t>
              </a:r>
            </a:p>
            <a:p>
              <a:pPr algn="l"/>
              <a:r>
                <a:rPr lang="fr-FR" altLang="fr-FR" sz="1714" dirty="0"/>
                <a:t>1ère annuité</a:t>
              </a:r>
            </a:p>
            <a:p>
              <a:pPr algn="l"/>
              <a:r>
                <a:rPr lang="fr-FR" altLang="fr-FR" sz="1714" dirty="0"/>
                <a:t>de l </a:t>
              </a:r>
              <a:r>
                <a:rPr lang="fr-FR" altLang="fr-FR" sz="1714" dirty="0" smtClean="0"/>
                <a:t>’emprunt*</a:t>
              </a:r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/>
                <a:t>		Total</a:t>
              </a:r>
            </a:p>
          </p:txBody>
        </p:sp>
        <p:sp>
          <p:nvSpPr>
            <p:cNvPr id="55319" name="Line 5"/>
            <p:cNvSpPr>
              <a:spLocks noChangeShapeType="1"/>
            </p:cNvSpPr>
            <p:nvPr/>
          </p:nvSpPr>
          <p:spPr bwMode="auto">
            <a:xfrm>
              <a:off x="2640" y="22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5321" name="Rectangle 7"/>
            <p:cNvSpPr>
              <a:spLocks noChangeArrowheads="1"/>
            </p:cNvSpPr>
            <p:nvPr/>
          </p:nvSpPr>
          <p:spPr bwMode="auto">
            <a:xfrm>
              <a:off x="2640" y="3936"/>
              <a:ext cx="816" cy="240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fr-FR" altLang="fr-FR" sz="1714"/>
            </a:p>
          </p:txBody>
        </p:sp>
      </p:grpSp>
      <p:grpSp>
        <p:nvGrpSpPr>
          <p:cNvPr id="428040" name="Group 8"/>
          <p:cNvGrpSpPr>
            <a:grpSpLocks/>
          </p:cNvGrpSpPr>
          <p:nvPr/>
        </p:nvGrpSpPr>
        <p:grpSpPr bwMode="auto">
          <a:xfrm>
            <a:off x="6014357" y="1306286"/>
            <a:ext cx="3984171" cy="4637314"/>
            <a:chOff x="3504" y="960"/>
            <a:chExt cx="2928" cy="3408"/>
          </a:xfrm>
        </p:grpSpPr>
        <p:sp>
          <p:nvSpPr>
            <p:cNvPr id="55309" name="Rectangle 9"/>
            <p:cNvSpPr>
              <a:spLocks noChangeArrowheads="1"/>
            </p:cNvSpPr>
            <p:nvPr/>
          </p:nvSpPr>
          <p:spPr bwMode="auto">
            <a:xfrm>
              <a:off x="3504" y="960"/>
              <a:ext cx="29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fr-FR" altLang="fr-FR" sz="2143" dirty="0" smtClean="0"/>
                <a:t>RESSOURCES</a:t>
              </a:r>
              <a:endParaRPr lang="fr-FR" altLang="fr-FR" sz="2143" dirty="0"/>
            </a:p>
          </p:txBody>
        </p:sp>
        <p:sp>
          <p:nvSpPr>
            <p:cNvPr id="55310" name="Rectangle 10"/>
            <p:cNvSpPr>
              <a:spLocks noChangeArrowheads="1"/>
            </p:cNvSpPr>
            <p:nvPr/>
          </p:nvSpPr>
          <p:spPr bwMode="auto">
            <a:xfrm>
              <a:off x="3504" y="1488"/>
              <a:ext cx="2928" cy="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/>
              <a:endParaRPr lang="fr-FR" altLang="fr-FR" sz="1714" dirty="0" smtClean="0"/>
            </a:p>
            <a:p>
              <a:pPr algn="l"/>
              <a:r>
                <a:rPr lang="fr-FR" altLang="fr-FR" sz="1714" dirty="0" smtClean="0"/>
                <a:t>Bénéfice </a:t>
              </a:r>
              <a:r>
                <a:rPr lang="fr-FR" altLang="fr-FR" sz="1714" dirty="0"/>
                <a:t>année </a:t>
              </a:r>
              <a:r>
                <a:rPr lang="fr-FR" altLang="fr-FR" sz="1714" dirty="0" smtClean="0"/>
                <a:t>1**</a:t>
              </a:r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/>
                <a:t>Amortissement année 1</a:t>
              </a:r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/>
                <a:t>T.V.A. </a:t>
              </a:r>
              <a:r>
                <a:rPr lang="fr-FR" altLang="fr-FR" sz="1714" dirty="0" smtClean="0"/>
                <a:t>récupérable</a:t>
              </a:r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 smtClean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 smtClean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/>
                <a:t>		Total</a:t>
              </a:r>
            </a:p>
          </p:txBody>
        </p:sp>
        <p:sp>
          <p:nvSpPr>
            <p:cNvPr id="55311" name="Line 11"/>
            <p:cNvSpPr>
              <a:spLocks noChangeShapeType="1"/>
            </p:cNvSpPr>
            <p:nvPr/>
          </p:nvSpPr>
          <p:spPr bwMode="auto">
            <a:xfrm>
              <a:off x="5568" y="18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5312" name="Line 12"/>
            <p:cNvSpPr>
              <a:spLocks noChangeShapeType="1"/>
            </p:cNvSpPr>
            <p:nvPr/>
          </p:nvSpPr>
          <p:spPr bwMode="auto">
            <a:xfrm>
              <a:off x="5568" y="22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5314" name="Rectangle 14"/>
            <p:cNvSpPr>
              <a:spLocks noChangeArrowheads="1"/>
            </p:cNvSpPr>
            <p:nvPr/>
          </p:nvSpPr>
          <p:spPr bwMode="auto">
            <a:xfrm>
              <a:off x="5568" y="3936"/>
              <a:ext cx="816" cy="240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fr-FR" altLang="fr-FR" sz="1714"/>
            </a:p>
          </p:txBody>
        </p:sp>
        <p:sp>
          <p:nvSpPr>
            <p:cNvPr id="55315" name="Line 15"/>
            <p:cNvSpPr>
              <a:spLocks noChangeShapeType="1"/>
            </p:cNvSpPr>
            <p:nvPr/>
          </p:nvSpPr>
          <p:spPr bwMode="auto">
            <a:xfrm>
              <a:off x="5579" y="26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</p:grpSp>
      <p:sp>
        <p:nvSpPr>
          <p:cNvPr id="55300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30186" y="391886"/>
            <a:ext cx="8229600" cy="5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03469"/>
            <a:r>
              <a:rPr lang="fr-FR" altLang="fr-FR" sz="2400" b="1" dirty="0">
                <a:solidFill>
                  <a:schemeClr val="tx1"/>
                </a:solidFill>
                <a:latin typeface="Arial" pitchFamily="34" charset="0"/>
                <a:ea typeface="Times" charset="0"/>
                <a:cs typeface="Times" charset="0"/>
              </a:rPr>
              <a:t>PLAN DE </a:t>
            </a:r>
            <a:r>
              <a:rPr lang="fr-FR" altLang="fr-FR" sz="2400" b="1" dirty="0" smtClean="0">
                <a:solidFill>
                  <a:schemeClr val="tx1"/>
                </a:solidFill>
                <a:latin typeface="Arial" pitchFamily="34" charset="0"/>
                <a:ea typeface="Times" charset="0"/>
                <a:cs typeface="Times" charset="0"/>
              </a:rPr>
              <a:t>FINANCEMENT ANNEE 1</a:t>
            </a:r>
            <a:endParaRPr lang="fr-FR" altLang="fr-FR" sz="2400" dirty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428050" name="Group 18"/>
          <p:cNvGrpSpPr>
            <a:grpSpLocks/>
          </p:cNvGrpSpPr>
          <p:nvPr/>
        </p:nvGrpSpPr>
        <p:grpSpPr bwMode="auto">
          <a:xfrm>
            <a:off x="2030186" y="3722914"/>
            <a:ext cx="3918857" cy="1110343"/>
            <a:chOff x="576" y="2736"/>
            <a:chExt cx="2880" cy="816"/>
          </a:xfrm>
        </p:grpSpPr>
        <p:sp>
          <p:nvSpPr>
            <p:cNvPr id="55307" name="Line 19"/>
            <p:cNvSpPr>
              <a:spLocks noChangeShapeType="1"/>
            </p:cNvSpPr>
            <p:nvPr/>
          </p:nvSpPr>
          <p:spPr bwMode="auto">
            <a:xfrm>
              <a:off x="2640" y="33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5308" name="Rectangle 20"/>
            <p:cNvSpPr>
              <a:spLocks noChangeArrowheads="1"/>
            </p:cNvSpPr>
            <p:nvPr/>
          </p:nvSpPr>
          <p:spPr bwMode="auto">
            <a:xfrm>
              <a:off x="576" y="2736"/>
              <a:ext cx="134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lang="fr-FR" altLang="fr-FR" sz="1714" dirty="0"/>
                <a:t>Solde</a:t>
              </a:r>
            </a:p>
            <a:p>
              <a:pPr algn="l"/>
              <a:r>
                <a:rPr lang="fr-FR" altLang="fr-FR" sz="1714" dirty="0"/>
                <a:t>(disponibilité</a:t>
              </a:r>
            </a:p>
            <a:p>
              <a:pPr algn="l"/>
              <a:r>
                <a:rPr lang="fr-FR" altLang="fr-FR" sz="1714" dirty="0"/>
                <a:t>pour année 2</a:t>
              </a:r>
              <a:r>
                <a:rPr lang="fr-FR" altLang="fr-FR" sz="1714" dirty="0" smtClean="0"/>
                <a:t>)***</a:t>
              </a:r>
              <a:endParaRPr lang="fr-FR" altLang="fr-FR" sz="1714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298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034" name="Group 2"/>
          <p:cNvGrpSpPr>
            <a:grpSpLocks/>
          </p:cNvGrpSpPr>
          <p:nvPr/>
        </p:nvGrpSpPr>
        <p:grpSpPr bwMode="auto">
          <a:xfrm>
            <a:off x="2030186" y="1306286"/>
            <a:ext cx="3984171" cy="4637314"/>
            <a:chOff x="576" y="960"/>
            <a:chExt cx="2928" cy="3408"/>
          </a:xfrm>
        </p:grpSpPr>
        <p:sp>
          <p:nvSpPr>
            <p:cNvPr id="55317" name="Rectangle 3"/>
            <p:cNvSpPr>
              <a:spLocks noChangeArrowheads="1"/>
            </p:cNvSpPr>
            <p:nvPr/>
          </p:nvSpPr>
          <p:spPr bwMode="auto">
            <a:xfrm>
              <a:off x="576" y="960"/>
              <a:ext cx="29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fr-FR" altLang="fr-FR" sz="2143"/>
                <a:t>BESOINS</a:t>
              </a:r>
            </a:p>
          </p:txBody>
        </p:sp>
        <p:sp>
          <p:nvSpPr>
            <p:cNvPr id="55318" name="Rectangle 4"/>
            <p:cNvSpPr>
              <a:spLocks noChangeArrowheads="1"/>
            </p:cNvSpPr>
            <p:nvPr/>
          </p:nvSpPr>
          <p:spPr bwMode="auto">
            <a:xfrm>
              <a:off x="576" y="1488"/>
              <a:ext cx="2928" cy="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lang="fr-FR" altLang="fr-FR" sz="1714" dirty="0"/>
                <a:t>Remboursement</a:t>
              </a:r>
            </a:p>
            <a:p>
              <a:pPr algn="l"/>
              <a:r>
                <a:rPr lang="fr-FR" altLang="fr-FR" sz="1714" dirty="0" smtClean="0"/>
                <a:t>2 </a:t>
              </a:r>
              <a:r>
                <a:rPr lang="fr-FR" altLang="fr-FR" sz="1714" dirty="0" err="1" smtClean="0"/>
                <a:t>ème</a:t>
              </a:r>
              <a:r>
                <a:rPr lang="fr-FR" altLang="fr-FR" sz="1714" dirty="0" smtClean="0"/>
                <a:t> annuité</a:t>
              </a:r>
              <a:endParaRPr lang="fr-FR" altLang="fr-FR" sz="1714" dirty="0"/>
            </a:p>
            <a:p>
              <a:pPr algn="l"/>
              <a:r>
                <a:rPr lang="fr-FR" altLang="fr-FR" sz="1714" dirty="0"/>
                <a:t>de l </a:t>
              </a:r>
              <a:r>
                <a:rPr lang="fr-FR" altLang="fr-FR" sz="1714" dirty="0" smtClean="0"/>
                <a:t>’emprunt*</a:t>
              </a:r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 smtClean="0"/>
                <a:t>Impôt sur les bénéfices***</a:t>
              </a:r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/>
                <a:t>		Total</a:t>
              </a:r>
            </a:p>
          </p:txBody>
        </p:sp>
        <p:sp>
          <p:nvSpPr>
            <p:cNvPr id="55319" name="Line 5"/>
            <p:cNvSpPr>
              <a:spLocks noChangeShapeType="1"/>
            </p:cNvSpPr>
            <p:nvPr/>
          </p:nvSpPr>
          <p:spPr bwMode="auto">
            <a:xfrm>
              <a:off x="2585" y="221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5321" name="Rectangle 7"/>
            <p:cNvSpPr>
              <a:spLocks noChangeArrowheads="1"/>
            </p:cNvSpPr>
            <p:nvPr/>
          </p:nvSpPr>
          <p:spPr bwMode="auto">
            <a:xfrm>
              <a:off x="2640" y="3936"/>
              <a:ext cx="816" cy="240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fr-FR" altLang="fr-FR" sz="1714"/>
            </a:p>
          </p:txBody>
        </p:sp>
      </p:grpSp>
      <p:grpSp>
        <p:nvGrpSpPr>
          <p:cNvPr id="428040" name="Group 8"/>
          <p:cNvGrpSpPr>
            <a:grpSpLocks/>
          </p:cNvGrpSpPr>
          <p:nvPr/>
        </p:nvGrpSpPr>
        <p:grpSpPr bwMode="auto">
          <a:xfrm>
            <a:off x="6014357" y="1306286"/>
            <a:ext cx="3984171" cy="4637314"/>
            <a:chOff x="3504" y="960"/>
            <a:chExt cx="2928" cy="3408"/>
          </a:xfrm>
        </p:grpSpPr>
        <p:sp>
          <p:nvSpPr>
            <p:cNvPr id="55309" name="Rectangle 9"/>
            <p:cNvSpPr>
              <a:spLocks noChangeArrowheads="1"/>
            </p:cNvSpPr>
            <p:nvPr/>
          </p:nvSpPr>
          <p:spPr bwMode="auto">
            <a:xfrm>
              <a:off x="3504" y="960"/>
              <a:ext cx="29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fr-FR" altLang="fr-FR" sz="2143" dirty="0" smtClean="0"/>
                <a:t>RESSOURCES</a:t>
              </a:r>
              <a:endParaRPr lang="fr-FR" altLang="fr-FR" sz="2143" dirty="0"/>
            </a:p>
          </p:txBody>
        </p:sp>
        <p:sp>
          <p:nvSpPr>
            <p:cNvPr id="55310" name="Rectangle 10"/>
            <p:cNvSpPr>
              <a:spLocks noChangeArrowheads="1"/>
            </p:cNvSpPr>
            <p:nvPr/>
          </p:nvSpPr>
          <p:spPr bwMode="auto">
            <a:xfrm>
              <a:off x="3504" y="1488"/>
              <a:ext cx="2928" cy="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/>
              <a:endParaRPr lang="fr-FR" altLang="fr-FR" sz="1714" dirty="0" smtClean="0"/>
            </a:p>
            <a:p>
              <a:pPr algn="l"/>
              <a:r>
                <a:rPr lang="fr-FR" altLang="fr-FR" sz="1714" dirty="0" smtClean="0"/>
                <a:t>Bénéfice </a:t>
              </a:r>
              <a:r>
                <a:rPr lang="fr-FR" altLang="fr-FR" sz="1714" dirty="0"/>
                <a:t>année </a:t>
              </a:r>
              <a:r>
                <a:rPr lang="fr-FR" altLang="fr-FR" sz="1714" dirty="0" smtClean="0"/>
                <a:t>2**</a:t>
              </a:r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/>
                <a:t>Amortissement année </a:t>
              </a:r>
              <a:r>
                <a:rPr lang="fr-FR" altLang="fr-FR" sz="1714" dirty="0" smtClean="0"/>
                <a:t>2</a:t>
              </a:r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 smtClean="0"/>
                <a:t>Disponible année 1</a:t>
              </a:r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 smtClean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 smtClean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/>
                <a:t>		Total</a:t>
              </a:r>
            </a:p>
          </p:txBody>
        </p:sp>
        <p:sp>
          <p:nvSpPr>
            <p:cNvPr id="55311" name="Line 11"/>
            <p:cNvSpPr>
              <a:spLocks noChangeShapeType="1"/>
            </p:cNvSpPr>
            <p:nvPr/>
          </p:nvSpPr>
          <p:spPr bwMode="auto">
            <a:xfrm>
              <a:off x="5568" y="18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5312" name="Line 12"/>
            <p:cNvSpPr>
              <a:spLocks noChangeShapeType="1"/>
            </p:cNvSpPr>
            <p:nvPr/>
          </p:nvSpPr>
          <p:spPr bwMode="auto">
            <a:xfrm>
              <a:off x="5568" y="22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5314" name="Rectangle 14"/>
            <p:cNvSpPr>
              <a:spLocks noChangeArrowheads="1"/>
            </p:cNvSpPr>
            <p:nvPr/>
          </p:nvSpPr>
          <p:spPr bwMode="auto">
            <a:xfrm>
              <a:off x="5568" y="3936"/>
              <a:ext cx="816" cy="240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fr-FR" altLang="fr-FR" sz="1714"/>
            </a:p>
          </p:txBody>
        </p:sp>
        <p:sp>
          <p:nvSpPr>
            <p:cNvPr id="55315" name="Line 15"/>
            <p:cNvSpPr>
              <a:spLocks noChangeShapeType="1"/>
            </p:cNvSpPr>
            <p:nvPr/>
          </p:nvSpPr>
          <p:spPr bwMode="auto">
            <a:xfrm>
              <a:off x="5579" y="26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</p:grpSp>
      <p:sp>
        <p:nvSpPr>
          <p:cNvPr id="55300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30186" y="391886"/>
            <a:ext cx="8229600" cy="5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03469"/>
            <a:r>
              <a:rPr lang="fr-FR" altLang="fr-FR" sz="2400" b="1" dirty="0">
                <a:solidFill>
                  <a:schemeClr val="tx1"/>
                </a:solidFill>
                <a:latin typeface="Arial" pitchFamily="34" charset="0"/>
                <a:ea typeface="Times" charset="0"/>
                <a:cs typeface="Times" charset="0"/>
              </a:rPr>
              <a:t>PLAN DE </a:t>
            </a:r>
            <a:r>
              <a:rPr lang="fr-FR" altLang="fr-FR" sz="2400" b="1" dirty="0" smtClean="0">
                <a:solidFill>
                  <a:schemeClr val="tx1"/>
                </a:solidFill>
                <a:latin typeface="Arial" pitchFamily="34" charset="0"/>
                <a:ea typeface="Times" charset="0"/>
                <a:cs typeface="Times" charset="0"/>
              </a:rPr>
              <a:t>FINANCEMENT ANNEES 2 (ET SUIVANTES)</a:t>
            </a:r>
            <a:endParaRPr lang="fr-FR" altLang="fr-FR" sz="2400" dirty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428050" name="Group 18"/>
          <p:cNvGrpSpPr>
            <a:grpSpLocks/>
          </p:cNvGrpSpPr>
          <p:nvPr/>
        </p:nvGrpSpPr>
        <p:grpSpPr bwMode="auto">
          <a:xfrm>
            <a:off x="2030186" y="3722914"/>
            <a:ext cx="3918857" cy="1110343"/>
            <a:chOff x="576" y="2736"/>
            <a:chExt cx="2880" cy="816"/>
          </a:xfrm>
        </p:grpSpPr>
        <p:sp>
          <p:nvSpPr>
            <p:cNvPr id="55307" name="Line 19"/>
            <p:cNvSpPr>
              <a:spLocks noChangeShapeType="1"/>
            </p:cNvSpPr>
            <p:nvPr/>
          </p:nvSpPr>
          <p:spPr bwMode="auto">
            <a:xfrm>
              <a:off x="2640" y="33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5308" name="Rectangle 20"/>
            <p:cNvSpPr>
              <a:spLocks noChangeArrowheads="1"/>
            </p:cNvSpPr>
            <p:nvPr/>
          </p:nvSpPr>
          <p:spPr bwMode="auto">
            <a:xfrm>
              <a:off x="576" y="2736"/>
              <a:ext cx="134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lang="fr-FR" altLang="fr-FR" sz="1714" dirty="0"/>
                <a:t>Solde</a:t>
              </a:r>
            </a:p>
            <a:p>
              <a:pPr algn="l"/>
              <a:r>
                <a:rPr lang="fr-FR" altLang="fr-FR" sz="1714" dirty="0"/>
                <a:t>(disponibilité</a:t>
              </a:r>
            </a:p>
            <a:p>
              <a:pPr algn="l"/>
              <a:r>
                <a:rPr lang="fr-FR" altLang="fr-FR" sz="1714" dirty="0"/>
                <a:t>pour année </a:t>
              </a:r>
              <a:r>
                <a:rPr lang="fr-FR" altLang="fr-FR" sz="1714" dirty="0" smtClean="0"/>
                <a:t>3)****</a:t>
              </a:r>
              <a:endParaRPr lang="fr-FR" altLang="fr-FR" sz="1714" dirty="0"/>
            </a:p>
          </p:txBody>
        </p:sp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4763861" y="3586843"/>
            <a:ext cx="111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543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4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034" name="Group 2"/>
          <p:cNvGrpSpPr>
            <a:grpSpLocks/>
          </p:cNvGrpSpPr>
          <p:nvPr/>
        </p:nvGrpSpPr>
        <p:grpSpPr bwMode="auto">
          <a:xfrm>
            <a:off x="2030186" y="1306286"/>
            <a:ext cx="3984171" cy="4637314"/>
            <a:chOff x="576" y="960"/>
            <a:chExt cx="2928" cy="3408"/>
          </a:xfrm>
        </p:grpSpPr>
        <p:sp>
          <p:nvSpPr>
            <p:cNvPr id="55317" name="Rectangle 3"/>
            <p:cNvSpPr>
              <a:spLocks noChangeArrowheads="1"/>
            </p:cNvSpPr>
            <p:nvPr/>
          </p:nvSpPr>
          <p:spPr bwMode="auto">
            <a:xfrm>
              <a:off x="576" y="960"/>
              <a:ext cx="29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fr-FR" altLang="fr-FR" sz="2143"/>
                <a:t>BESOINS</a:t>
              </a:r>
            </a:p>
          </p:txBody>
        </p:sp>
        <p:sp>
          <p:nvSpPr>
            <p:cNvPr id="55318" name="Rectangle 4"/>
            <p:cNvSpPr>
              <a:spLocks noChangeArrowheads="1"/>
            </p:cNvSpPr>
            <p:nvPr/>
          </p:nvSpPr>
          <p:spPr bwMode="auto">
            <a:xfrm>
              <a:off x="576" y="1488"/>
              <a:ext cx="2928" cy="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/>
              <a:endParaRPr lang="fr-FR" altLang="fr-FR" sz="1714" dirty="0" smtClean="0"/>
            </a:p>
            <a:p>
              <a:pPr algn="l"/>
              <a:r>
                <a:rPr lang="fr-FR" altLang="fr-FR" sz="1714" dirty="0" smtClean="0"/>
                <a:t>Distributions de dividendes</a:t>
              </a:r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 smtClean="0"/>
                <a:t>Remboursement comptes</a:t>
              </a:r>
            </a:p>
            <a:p>
              <a:pPr algn="l"/>
              <a:r>
                <a:rPr lang="fr-FR" altLang="fr-FR" sz="1714" dirty="0" smtClean="0"/>
                <a:t>courants d’associés</a:t>
              </a:r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 smtClean="0"/>
                <a:t>Augmentation du BFR</a:t>
              </a:r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/>
                <a:t>		</a:t>
              </a:r>
            </a:p>
          </p:txBody>
        </p:sp>
        <p:sp>
          <p:nvSpPr>
            <p:cNvPr id="55321" name="Rectangle 7"/>
            <p:cNvSpPr>
              <a:spLocks noChangeArrowheads="1"/>
            </p:cNvSpPr>
            <p:nvPr/>
          </p:nvSpPr>
          <p:spPr bwMode="auto">
            <a:xfrm>
              <a:off x="2640" y="3936"/>
              <a:ext cx="816" cy="240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fr-FR" altLang="fr-FR" sz="1714"/>
            </a:p>
          </p:txBody>
        </p:sp>
      </p:grpSp>
      <p:grpSp>
        <p:nvGrpSpPr>
          <p:cNvPr id="428040" name="Group 8"/>
          <p:cNvGrpSpPr>
            <a:grpSpLocks/>
          </p:cNvGrpSpPr>
          <p:nvPr/>
        </p:nvGrpSpPr>
        <p:grpSpPr bwMode="auto">
          <a:xfrm>
            <a:off x="6014357" y="1306286"/>
            <a:ext cx="3984171" cy="4637314"/>
            <a:chOff x="3504" y="960"/>
            <a:chExt cx="2928" cy="3408"/>
          </a:xfrm>
        </p:grpSpPr>
        <p:sp>
          <p:nvSpPr>
            <p:cNvPr id="55309" name="Rectangle 9"/>
            <p:cNvSpPr>
              <a:spLocks noChangeArrowheads="1"/>
            </p:cNvSpPr>
            <p:nvPr/>
          </p:nvSpPr>
          <p:spPr bwMode="auto">
            <a:xfrm>
              <a:off x="3504" y="960"/>
              <a:ext cx="29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fr-FR" altLang="fr-FR" sz="2143" dirty="0" smtClean="0"/>
                <a:t>RESSOURCES</a:t>
              </a:r>
              <a:endParaRPr lang="fr-FR" altLang="fr-FR" sz="2143" dirty="0"/>
            </a:p>
          </p:txBody>
        </p:sp>
        <p:sp>
          <p:nvSpPr>
            <p:cNvPr id="55310" name="Rectangle 10"/>
            <p:cNvSpPr>
              <a:spLocks noChangeArrowheads="1"/>
            </p:cNvSpPr>
            <p:nvPr/>
          </p:nvSpPr>
          <p:spPr bwMode="auto">
            <a:xfrm>
              <a:off x="3504" y="1488"/>
              <a:ext cx="2928" cy="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/>
              <a:endParaRPr lang="fr-FR" altLang="fr-FR" sz="1714" dirty="0" smtClean="0"/>
            </a:p>
            <a:p>
              <a:pPr algn="l"/>
              <a:r>
                <a:rPr lang="fr-FR" altLang="fr-FR" sz="1714" dirty="0" smtClean="0"/>
                <a:t>Augmentation du capital</a:t>
              </a:r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 smtClean="0"/>
                <a:t>Augmentation des comptes </a:t>
              </a:r>
            </a:p>
            <a:p>
              <a:pPr algn="l"/>
              <a:r>
                <a:rPr lang="fr-FR" altLang="fr-FR" sz="1714" dirty="0" smtClean="0"/>
                <a:t>courants d’associés</a:t>
              </a:r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 smtClean="0"/>
                <a:t>Diminution du BFR</a:t>
              </a:r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 smtClean="0"/>
                <a:t>Nouveaux emprunts</a:t>
              </a:r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 smtClean="0"/>
                <a:t>Ventes d’immobilisations</a:t>
              </a:r>
              <a:endParaRPr lang="fr-FR" altLang="fr-FR" sz="1714" dirty="0"/>
            </a:p>
            <a:p>
              <a:pPr algn="l"/>
              <a:endParaRPr lang="fr-FR" altLang="fr-FR" sz="1714" dirty="0" smtClean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/>
                <a:t>	Total</a:t>
              </a:r>
            </a:p>
          </p:txBody>
        </p:sp>
        <p:sp>
          <p:nvSpPr>
            <p:cNvPr id="55314" name="Rectangle 14"/>
            <p:cNvSpPr>
              <a:spLocks noChangeArrowheads="1"/>
            </p:cNvSpPr>
            <p:nvPr/>
          </p:nvSpPr>
          <p:spPr bwMode="auto">
            <a:xfrm>
              <a:off x="5568" y="3936"/>
              <a:ext cx="816" cy="240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fr-FR" altLang="fr-FR" sz="1714"/>
            </a:p>
          </p:txBody>
        </p:sp>
      </p:grpSp>
      <p:sp>
        <p:nvSpPr>
          <p:cNvPr id="55300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30186" y="391886"/>
            <a:ext cx="8229600" cy="5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algn="ctr" defTabSz="903469"/>
            <a:r>
              <a:rPr lang="fr-FR" altLang="fr-FR" sz="2400" b="1" dirty="0">
                <a:solidFill>
                  <a:schemeClr val="tx1"/>
                </a:solidFill>
                <a:latin typeface="Arial" pitchFamily="34" charset="0"/>
                <a:ea typeface="Times" charset="0"/>
                <a:cs typeface="Times" charset="0"/>
              </a:rPr>
              <a:t>PLAN DE </a:t>
            </a:r>
            <a:r>
              <a:rPr lang="fr-FR" altLang="fr-FR" sz="2400" b="1" dirty="0" smtClean="0">
                <a:solidFill>
                  <a:schemeClr val="tx1"/>
                </a:solidFill>
                <a:latin typeface="Arial" pitchFamily="34" charset="0"/>
                <a:ea typeface="Times" charset="0"/>
                <a:cs typeface="Times" charset="0"/>
              </a:rPr>
              <a:t>FINANCEMENT: </a:t>
            </a:r>
            <a:br>
              <a:rPr lang="fr-FR" altLang="fr-FR" sz="2400" b="1" dirty="0" smtClean="0">
                <a:solidFill>
                  <a:schemeClr val="tx1"/>
                </a:solidFill>
                <a:latin typeface="Arial" pitchFamily="34" charset="0"/>
                <a:ea typeface="Times" charset="0"/>
                <a:cs typeface="Times" charset="0"/>
              </a:rPr>
            </a:br>
            <a:r>
              <a:rPr lang="fr-FR" altLang="fr-FR" sz="2400" b="1" dirty="0" smtClean="0">
                <a:solidFill>
                  <a:schemeClr val="tx1"/>
                </a:solidFill>
                <a:latin typeface="Arial" pitchFamily="34" charset="0"/>
                <a:ea typeface="Times" charset="0"/>
                <a:cs typeface="Times" charset="0"/>
              </a:rPr>
              <a:t>autres éléments à prendre en compte *</a:t>
            </a:r>
            <a:endParaRPr lang="fr-FR" altLang="fr-FR" sz="24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47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 Box 7"/>
          <p:cNvSpPr txBox="1"/>
          <p:nvPr/>
        </p:nvSpPr>
        <p:spPr>
          <a:xfrm>
            <a:off x="4643384" y="340943"/>
            <a:ext cx="3835583" cy="4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103312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Plan de trésorerie</a:t>
            </a:r>
          </a:p>
        </p:txBody>
      </p:sp>
      <p:sp>
        <p:nvSpPr>
          <p:cNvPr id="263" name="ZoneTexte 18"/>
          <p:cNvSpPr txBox="1"/>
          <p:nvPr/>
        </p:nvSpPr>
        <p:spPr>
          <a:xfrm>
            <a:off x="-134753" y="1408275"/>
            <a:ext cx="4686698" cy="4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457200" indent="-457200" algn="ctr">
              <a:buSzPct val="100000"/>
              <a:buFont typeface="Arial"/>
              <a:buChar char="•"/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 fait mois par mois</a:t>
            </a:r>
          </a:p>
        </p:txBody>
      </p:sp>
      <p:sp>
        <p:nvSpPr>
          <p:cNvPr id="264" name="ZoneTexte 21"/>
          <p:cNvSpPr txBox="1"/>
          <p:nvPr/>
        </p:nvSpPr>
        <p:spPr>
          <a:xfrm>
            <a:off x="138316" y="2063477"/>
            <a:ext cx="11856857" cy="4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marL="457200" indent="-457200" algn="ctr">
              <a:buSzPct val="100000"/>
              <a:buFont typeface="Arial"/>
              <a:buChar char="•"/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Permet de vérifier que les recettes sont supérieures aux dépenses</a:t>
            </a:r>
          </a:p>
        </p:txBody>
      </p:sp>
      <p:sp>
        <p:nvSpPr>
          <p:cNvPr id="265" name="ZoneTexte 6"/>
          <p:cNvSpPr txBox="1"/>
          <p:nvPr/>
        </p:nvSpPr>
        <p:spPr>
          <a:xfrm>
            <a:off x="1895936" y="3195566"/>
            <a:ext cx="2098652" cy="486206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RECETTES</a:t>
            </a:r>
          </a:p>
        </p:txBody>
      </p:sp>
      <p:sp>
        <p:nvSpPr>
          <p:cNvPr id="266" name="ZoneTexte 22"/>
          <p:cNvSpPr txBox="1"/>
          <p:nvPr/>
        </p:nvSpPr>
        <p:spPr>
          <a:xfrm>
            <a:off x="7930919" y="3260247"/>
            <a:ext cx="2137126" cy="486205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DEPENSES</a:t>
            </a:r>
          </a:p>
        </p:txBody>
      </p:sp>
      <p:sp>
        <p:nvSpPr>
          <p:cNvPr id="267" name="ZoneTexte 7"/>
          <p:cNvSpPr txBox="1"/>
          <p:nvPr/>
        </p:nvSpPr>
        <p:spPr>
          <a:xfrm>
            <a:off x="654410" y="4136666"/>
            <a:ext cx="4581705" cy="892605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Produits « encaissables »</a:t>
            </a:r>
          </a:p>
          <a:p>
            <a: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(ce qui va rentrer)</a:t>
            </a:r>
          </a:p>
        </p:txBody>
      </p:sp>
      <p:sp>
        <p:nvSpPr>
          <p:cNvPr id="268" name="ZoneTexte 23"/>
          <p:cNvSpPr txBox="1"/>
          <p:nvPr/>
        </p:nvSpPr>
        <p:spPr>
          <a:xfrm>
            <a:off x="6760726" y="4110716"/>
            <a:ext cx="4477511" cy="892605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Charges« décaissables »</a:t>
            </a:r>
          </a:p>
          <a:p>
            <a: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(ce qu’il va falloir payer)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Box 7"/>
          <p:cNvSpPr txBox="1"/>
          <p:nvPr/>
        </p:nvSpPr>
        <p:spPr>
          <a:xfrm>
            <a:off x="4325168" y="328489"/>
            <a:ext cx="45227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1103312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Plan de trésorerie </a:t>
            </a:r>
          </a:p>
        </p:txBody>
      </p:sp>
      <p:graphicFrame>
        <p:nvGraphicFramePr>
          <p:cNvPr id="124" name="Tableau 1"/>
          <p:cNvGraphicFramePr/>
          <p:nvPr/>
        </p:nvGraphicFramePr>
        <p:xfrm>
          <a:off x="1299732" y="1912760"/>
          <a:ext cx="6250993" cy="321015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39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44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DECAISSEMENTS</a:t>
                      </a:r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M+1</a:t>
                      </a:r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M+2</a:t>
                      </a:r>
                    </a:p>
                  </a:txBody>
                  <a:tcPr marL="39186" marR="39186" marT="39186" marB="3918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7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FFFFFF"/>
                          </a:solidFill>
                        </a:rPr>
                        <a:t>DECAISSEMENT</a:t>
                      </a:r>
                    </a:p>
                  </a:txBody>
                  <a:tcPr marL="39189" marR="39189" marT="39189" marB="39189" horzOverflow="overflow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L="39189" marR="39189" marT="39189" marB="39189" horzOverflow="overflow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M+1</a:t>
                      </a:r>
                    </a:p>
                  </a:txBody>
                  <a:tcPr marL="39189" marR="39189" marT="39189" marB="39189" horzOverflow="overflow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M+2</a:t>
                      </a:r>
                    </a:p>
                  </a:txBody>
                  <a:tcPr marL="39189" marR="39189" marT="39189" marB="39189" horzOverflow="overflow"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7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Carburant</a:t>
                      </a:r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7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Fournitures diverses</a:t>
                      </a:r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7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Loyers + charges</a:t>
                      </a:r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57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Entretien réparations</a:t>
                      </a:r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57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Assurances</a:t>
                      </a:r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57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Salaires et charges sociales</a:t>
                      </a:r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574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Impôts et taxes</a:t>
                      </a:r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57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Remboursement emprunt</a:t>
                      </a:r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57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TVA à payer</a:t>
                      </a:r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57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Publicité</a:t>
                      </a:r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57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TOTAL DECAISSEMENTS</a:t>
                      </a:r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6" marR="39186" marT="39186" marB="39186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25" name="Tableau 3"/>
          <p:cNvGraphicFramePr/>
          <p:nvPr>
            <p:extLst>
              <p:ext uri="{D42A27DB-BD31-4B8C-83A1-F6EECF244321}">
                <p14:modId xmlns:p14="http://schemas.microsoft.com/office/powerpoint/2010/main" val="3464568372"/>
              </p:ext>
            </p:extLst>
          </p:nvPr>
        </p:nvGraphicFramePr>
        <p:xfrm>
          <a:off x="1299732" y="5137484"/>
          <a:ext cx="6250994" cy="99345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1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44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BANQUE et VARIATION </a:t>
                      </a:r>
                    </a:p>
                  </a:txBody>
                  <a:tcPr marL="39189" marR="39189" marT="39189" marB="39189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L="39189" marR="39189" marT="39189" marB="39189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M+1</a:t>
                      </a:r>
                    </a:p>
                  </a:txBody>
                  <a:tcPr marL="39189" marR="39189" marT="39189" marB="39189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M+2</a:t>
                      </a:r>
                    </a:p>
                  </a:txBody>
                  <a:tcPr marL="39189" marR="39189" marT="39189" marB="3918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0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000066"/>
                          </a:solidFill>
                        </a:rPr>
                        <a:t>R</a:t>
                      </a:r>
                      <a:r>
                        <a:rPr sz="1100" dirty="0" err="1" smtClean="0">
                          <a:solidFill>
                            <a:srgbClr val="000066"/>
                          </a:solidFill>
                        </a:rPr>
                        <a:t>eport</a:t>
                      </a:r>
                      <a:r>
                        <a:rPr sz="1100" dirty="0" smtClean="0">
                          <a:solidFill>
                            <a:srgbClr val="000066"/>
                          </a:solidFill>
                        </a:rPr>
                        <a:t> </a:t>
                      </a:r>
                      <a:endParaRPr sz="1100" dirty="0">
                        <a:solidFill>
                          <a:srgbClr val="000066"/>
                        </a:solidFill>
                      </a:endParaRPr>
                    </a:p>
                  </a:txBody>
                  <a:tcPr marL="39189" marR="39189" marT="39189" marB="39189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9" marR="39189" marT="39189" marB="39189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9" marR="39189" marT="39189" marB="39189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9" marR="39189" marT="39189" marB="3918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09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Total Recettes –total  dépenses </a:t>
                      </a:r>
                    </a:p>
                  </a:txBody>
                  <a:tcPr marL="39189" marR="39189" marT="39189" marB="39189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9" marR="39189" marT="39189" marB="39189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9" marR="39189" marT="39189" marB="39189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9" marR="39189" marT="39189" marB="3918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392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Résultat </a:t>
                      </a:r>
                    </a:p>
                  </a:txBody>
                  <a:tcPr marL="39189" marR="39189" marT="39189" marB="39189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9" marR="39189" marT="39189" marB="39189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9" marR="39189" marT="39189" marB="39189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 marL="39189" marR="39189" marT="39189" marB="3918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6" name="Tableau 2"/>
          <p:cNvGraphicFramePr/>
          <p:nvPr/>
        </p:nvGraphicFramePr>
        <p:xfrm>
          <a:off x="1299731" y="894158"/>
          <a:ext cx="6250995" cy="1230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3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672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ENCAISSEMENTS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M+1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M+2</a:t>
                      </a:r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Prestations vendues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Apports personnels / subventions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Emprunts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TOTAL ENCAISSEMENTS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7" name="ZoneTexte 4"/>
          <p:cNvSpPr txBox="1"/>
          <p:nvPr/>
        </p:nvSpPr>
        <p:spPr>
          <a:xfrm>
            <a:off x="7550726" y="2640675"/>
            <a:ext cx="4282046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2F5597"/>
                </a:solidFill>
              </a:defRPr>
            </a:pPr>
            <a:r>
              <a:rPr dirty="0" err="1" smtClean="0"/>
              <a:t>Tou</a:t>
            </a:r>
            <a:r>
              <a:rPr lang="fr-FR" dirty="0" smtClean="0"/>
              <a:t>s</a:t>
            </a:r>
            <a:r>
              <a:rPr dirty="0" smtClean="0"/>
              <a:t> </a:t>
            </a:r>
            <a:r>
              <a:rPr dirty="0"/>
              <a:t>les </a:t>
            </a:r>
            <a:r>
              <a:rPr lang="fr-FR" dirty="0" smtClean="0"/>
              <a:t>achats et les ventes sont en montant </a:t>
            </a:r>
            <a:r>
              <a:rPr dirty="0" smtClean="0"/>
              <a:t>TTC </a:t>
            </a:r>
            <a:r>
              <a:rPr dirty="0"/>
              <a:t>( </a:t>
            </a:r>
            <a:r>
              <a:rPr dirty="0" err="1"/>
              <a:t>parce</a:t>
            </a:r>
            <a:r>
              <a:rPr dirty="0"/>
              <a:t> que je </a:t>
            </a:r>
            <a:r>
              <a:rPr dirty="0" err="1" smtClean="0"/>
              <a:t>paie</a:t>
            </a:r>
            <a:r>
              <a:rPr lang="fr-FR" dirty="0" smtClean="0"/>
              <a:t> et </a:t>
            </a:r>
            <a:r>
              <a:rPr dirty="0" err="1" smtClean="0"/>
              <a:t>j’encaisse</a:t>
            </a:r>
            <a:r>
              <a:rPr dirty="0" smtClean="0"/>
              <a:t> </a:t>
            </a:r>
            <a:r>
              <a:rPr dirty="0"/>
              <a:t>avec la </a:t>
            </a:r>
            <a:r>
              <a:rPr lang="fr-FR" dirty="0" smtClean="0"/>
              <a:t>TVA</a:t>
            </a:r>
            <a:r>
              <a:rPr dirty="0" smtClean="0"/>
              <a:t> </a:t>
            </a:r>
            <a:r>
              <a:rPr lang="fr-FR" dirty="0" smtClean="0"/>
              <a:t>)</a:t>
            </a:r>
            <a:endParaRPr dirty="0"/>
          </a:p>
          <a:p>
            <a:pPr>
              <a:defRPr>
                <a:solidFill>
                  <a:srgbClr val="2F5597"/>
                </a:solidFill>
              </a:defRPr>
            </a:pPr>
            <a:endParaRPr dirty="0"/>
          </a:p>
          <a:p>
            <a:pPr>
              <a:defRPr>
                <a:solidFill>
                  <a:srgbClr val="2F5597"/>
                </a:solidFill>
              </a:defRPr>
            </a:pPr>
            <a:r>
              <a:rPr dirty="0"/>
              <a:t> </a:t>
            </a:r>
            <a:r>
              <a:rPr dirty="0" smtClean="0"/>
              <a:t>Les </a:t>
            </a:r>
            <a:r>
              <a:rPr dirty="0"/>
              <a:t>salaires </a:t>
            </a:r>
            <a:r>
              <a:rPr dirty="0" err="1"/>
              <a:t>sont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lang="fr-FR" dirty="0" smtClean="0"/>
              <a:t>montant net </a:t>
            </a:r>
            <a:r>
              <a:rPr dirty="0" smtClean="0"/>
              <a:t>(car </a:t>
            </a:r>
            <a:r>
              <a:rPr dirty="0"/>
              <a:t>le </a:t>
            </a:r>
            <a:r>
              <a:rPr dirty="0" err="1"/>
              <a:t>paiement</a:t>
            </a:r>
            <a:r>
              <a:rPr dirty="0"/>
              <a:t> </a:t>
            </a:r>
            <a:r>
              <a:rPr lang="fr-FR" dirty="0" smtClean="0"/>
              <a:t>d</a:t>
            </a:r>
            <a:r>
              <a:rPr dirty="0" err="1" smtClean="0"/>
              <a:t>es</a:t>
            </a:r>
            <a:r>
              <a:rPr dirty="0" smtClean="0"/>
              <a:t> </a:t>
            </a:r>
            <a:r>
              <a:rPr dirty="0"/>
              <a:t>charges </a:t>
            </a:r>
            <a:r>
              <a:rPr lang="fr-FR" dirty="0" smtClean="0"/>
              <a:t>sociales </a:t>
            </a:r>
            <a:r>
              <a:rPr dirty="0" smtClean="0"/>
              <a:t>se f</a:t>
            </a:r>
            <a:r>
              <a:rPr lang="fr-FR" dirty="0" smtClean="0"/>
              <a:t>ait</a:t>
            </a:r>
            <a:r>
              <a:rPr dirty="0" smtClean="0"/>
              <a:t> </a:t>
            </a:r>
            <a:r>
              <a:rPr dirty="0"/>
              <a:t>plus </a:t>
            </a:r>
            <a:r>
              <a:rPr dirty="0" err="1"/>
              <a:t>tard</a:t>
            </a:r>
            <a:r>
              <a:rPr dirty="0"/>
              <a:t>)</a:t>
            </a:r>
          </a:p>
          <a:p>
            <a:pPr>
              <a:defRPr>
                <a:solidFill>
                  <a:srgbClr val="2F5597"/>
                </a:solidFill>
              </a:defRPr>
            </a:pPr>
            <a:r>
              <a:rPr dirty="0" smtClean="0"/>
              <a:t>  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97658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Box 7"/>
          <p:cNvSpPr txBox="1"/>
          <p:nvPr/>
        </p:nvSpPr>
        <p:spPr>
          <a:xfrm>
            <a:off x="3322979" y="466487"/>
            <a:ext cx="4522744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1103312">
              <a:defRPr sz="20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Plan de </a:t>
            </a:r>
            <a:r>
              <a:rPr dirty="0" err="1"/>
              <a:t>trésorerie</a:t>
            </a:r>
            <a:r>
              <a:rPr dirty="0"/>
              <a:t> </a:t>
            </a:r>
          </a:p>
        </p:txBody>
      </p:sp>
      <p:sp>
        <p:nvSpPr>
          <p:cNvPr id="145" name="ZoneTexte 6"/>
          <p:cNvSpPr txBox="1"/>
          <p:nvPr/>
        </p:nvSpPr>
        <p:spPr>
          <a:xfrm>
            <a:off x="1999193" y="1144966"/>
            <a:ext cx="8686527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600"/>
            </a:lvl1pPr>
          </a:lstStyle>
          <a:p>
            <a:r>
              <a:rPr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important</a:t>
            </a:r>
            <a:r>
              <a:rPr lang="fr-FR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sz="18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plan de </a:t>
            </a:r>
            <a:r>
              <a:rPr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trésorerie</a:t>
            </a:r>
            <a:r>
              <a:rPr lang="fr-FR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c’est</a:t>
            </a:r>
            <a:r>
              <a:rPr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FR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circulation de </a:t>
            </a:r>
            <a:r>
              <a:rPr sz="18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l’argent</a:t>
            </a:r>
            <a:r>
              <a:rPr lang="fr-FR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endParaRPr lang="fr-FR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 exemple, les factures clients sont prises en compte lorsqu’elles sont réglées et non pas lorsqu’elles sont établies.</a:t>
            </a:r>
          </a:p>
          <a:p>
            <a:r>
              <a:rPr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77051" y="2713387"/>
            <a:ext cx="1006191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Activité: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	</a:t>
            </a:r>
            <a:r>
              <a:rPr kumimoji="0" lang="fr-FR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les</a:t>
            </a:r>
            <a:r>
              <a:rPr kumimoji="0" lang="fr-FR" b="1" i="0" u="none" strike="noStrike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factures clients de janvier sont de 100 000 € HT; elles sont payées à 25% le mois même, et le reste à 30 jours. Quels montants seront inscrits dans les encaissements?</a:t>
            </a:r>
            <a:endParaRPr kumimoji="0" lang="fr-FR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20" name="Tableau 2"/>
          <p:cNvGraphicFramePr/>
          <p:nvPr>
            <p:extLst>
              <p:ext uri="{D42A27DB-BD31-4B8C-83A1-F6EECF244321}">
                <p14:modId xmlns:p14="http://schemas.microsoft.com/office/powerpoint/2010/main" val="792684196"/>
              </p:ext>
            </p:extLst>
          </p:nvPr>
        </p:nvGraphicFramePr>
        <p:xfrm>
          <a:off x="2842751" y="4193607"/>
          <a:ext cx="6250995" cy="1230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3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672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ENCAISSEMENTS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1100" b="1" dirty="0" smtClean="0">
                          <a:solidFill>
                            <a:srgbClr val="FFFFFF"/>
                          </a:solidFill>
                        </a:rPr>
                        <a:t>Janvier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1100" b="1" dirty="0" smtClean="0">
                          <a:solidFill>
                            <a:srgbClr val="FFFFFF"/>
                          </a:solidFill>
                        </a:rPr>
                        <a:t>Février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1100" b="1" dirty="0" smtClean="0">
                          <a:solidFill>
                            <a:srgbClr val="FFFFFF"/>
                          </a:solidFill>
                        </a:rPr>
                        <a:t>Mars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Prestations vendues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Apports personnels / subventions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Emprunts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TOTAL ENCAISSEMENTS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9092189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75023" y="1341787"/>
            <a:ext cx="1006191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Activité: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	</a:t>
            </a:r>
            <a:r>
              <a:rPr kumimoji="0" lang="fr-FR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les</a:t>
            </a:r>
            <a:r>
              <a:rPr kumimoji="0" lang="fr-FR" b="1" i="0" u="none" strike="noStrike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factures clients de janvier sont de 100 000 € HT; elles sont payées à 25% le mois même, et le reste à 30 jours. Quels montants seront inscrits dans les encaissements?</a:t>
            </a:r>
            <a:endParaRPr kumimoji="0" lang="fr-FR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3" name="Tableau 2"/>
          <p:cNvGraphicFramePr/>
          <p:nvPr>
            <p:extLst>
              <p:ext uri="{D42A27DB-BD31-4B8C-83A1-F6EECF244321}">
                <p14:modId xmlns:p14="http://schemas.microsoft.com/office/powerpoint/2010/main" val="2829922785"/>
              </p:ext>
            </p:extLst>
          </p:nvPr>
        </p:nvGraphicFramePr>
        <p:xfrm>
          <a:off x="2799209" y="3235664"/>
          <a:ext cx="6250995" cy="1230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3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672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ENCAISSEMENTS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1100" b="1" dirty="0" smtClean="0">
                          <a:solidFill>
                            <a:srgbClr val="FFFFFF"/>
                          </a:solidFill>
                        </a:rPr>
                        <a:t>Janvier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1100" b="1" dirty="0" smtClean="0">
                          <a:solidFill>
                            <a:srgbClr val="FFFFFF"/>
                          </a:solidFill>
                        </a:rPr>
                        <a:t>Février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1100" b="1" dirty="0" smtClean="0">
                          <a:solidFill>
                            <a:srgbClr val="FFFFFF"/>
                          </a:solidFill>
                        </a:rPr>
                        <a:t>Mars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Prestations vendues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Apports personnels / subventions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Emprunts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TOTAL ENCAISSEMENTS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8241432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Box 7"/>
          <p:cNvSpPr txBox="1"/>
          <p:nvPr/>
        </p:nvSpPr>
        <p:spPr>
          <a:xfrm>
            <a:off x="3322979" y="466487"/>
            <a:ext cx="4522744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1103312">
              <a:defRPr sz="20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Plan de </a:t>
            </a:r>
            <a:r>
              <a:rPr dirty="0" err="1"/>
              <a:t>trésorerie</a:t>
            </a:r>
            <a:r>
              <a:rPr dirty="0"/>
              <a:t>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17710" y="1261105"/>
            <a:ext cx="1006191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Corrigé de l’activité: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	</a:t>
            </a:r>
            <a:r>
              <a:rPr kumimoji="0" lang="fr-FR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les</a:t>
            </a:r>
            <a:r>
              <a:rPr kumimoji="0" lang="fr-FR" b="1" i="0" u="none" strike="noStrike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factures clients de janvier sont de 100 000 € HT; elles sont payées à 25% le mois même, et le reste à 30 jours. Quels montants seront inscrits dans les encaissements?</a:t>
            </a:r>
            <a:endParaRPr kumimoji="0" lang="fr-FR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20" name="Tableau 2"/>
          <p:cNvGraphicFramePr/>
          <p:nvPr>
            <p:extLst>
              <p:ext uri="{D42A27DB-BD31-4B8C-83A1-F6EECF244321}">
                <p14:modId xmlns:p14="http://schemas.microsoft.com/office/powerpoint/2010/main" val="2817090314"/>
              </p:ext>
            </p:extLst>
          </p:nvPr>
        </p:nvGraphicFramePr>
        <p:xfrm>
          <a:off x="2842751" y="4193607"/>
          <a:ext cx="6250995" cy="1230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3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672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ENCAISSEMENTS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1100" b="1" dirty="0" smtClean="0">
                          <a:solidFill>
                            <a:srgbClr val="FFFFFF"/>
                          </a:solidFill>
                        </a:rPr>
                        <a:t>Janvier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1100" b="1" dirty="0" smtClean="0">
                          <a:solidFill>
                            <a:srgbClr val="FFFFFF"/>
                          </a:solidFill>
                        </a:rPr>
                        <a:t>Février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1100" b="1" dirty="0" smtClean="0">
                          <a:solidFill>
                            <a:srgbClr val="FFFFFF"/>
                          </a:solidFill>
                        </a:rPr>
                        <a:t>Mars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Prestations vendues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 algn="r">
                        <a:defRPr sz="1100"/>
                      </a:pPr>
                      <a:r>
                        <a:rPr lang="fr-FR" dirty="0" smtClean="0"/>
                        <a:t>30 000</a:t>
                      </a:r>
                      <a:endParaRPr dirty="0"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 algn="r">
                        <a:defRPr sz="1100"/>
                      </a:pPr>
                      <a:r>
                        <a:rPr lang="fr-FR" dirty="0" smtClean="0"/>
                        <a:t>90 000</a:t>
                      </a:r>
                      <a:endParaRPr dirty="0"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Apports personnels / subventions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Emprunts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000066"/>
                          </a:solidFill>
                        </a:rPr>
                        <a:t>TOTAL ENCAISSEMENTS</a:t>
                      </a:r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 marL="39184" marR="39184" marT="39184" marB="39184" horzOverflow="overflow"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 marL="39184" marR="39184" marT="39184" marB="39184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443318" y="2644588"/>
            <a:ext cx="10354235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kumimoji="0" lang="fr-FR" sz="18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Il faut prendre en compte le</a:t>
            </a:r>
            <a:r>
              <a:rPr kumimoji="0" lang="fr-FR" sz="1800" b="1" i="0" u="none" strike="noStrike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CA en TTC: 100 000 * 1,20 = 120 000 €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fr-FR" b="1" baseline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janvier, l’entreprise encaisse 25% de ses créances facturées: 120 000 * 25% = 30 000 €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kumimoji="0" lang="fr-FR" sz="1800" b="1" i="0" u="none" strike="noStrike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Le reste (90 000 €) est encaissé à 30 jours, c’est-à-dire le mois d’après, en février.</a:t>
            </a:r>
            <a:endParaRPr kumimoji="0" lang="fr-FR" sz="18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6748667" y="3176242"/>
            <a:ext cx="4410635" cy="130884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7408225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 Box 7"/>
          <p:cNvSpPr txBox="1"/>
          <p:nvPr/>
        </p:nvSpPr>
        <p:spPr>
          <a:xfrm>
            <a:off x="2515350" y="407559"/>
            <a:ext cx="8525469" cy="486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103312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Pourquoi </a:t>
            </a:r>
            <a:r>
              <a:rPr dirty="0" err="1"/>
              <a:t>effectuer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étude</a:t>
            </a:r>
            <a:r>
              <a:rPr dirty="0"/>
              <a:t> de </a:t>
            </a:r>
            <a:r>
              <a:rPr dirty="0" err="1"/>
              <a:t>financement</a:t>
            </a:r>
            <a:r>
              <a:rPr dirty="0"/>
              <a:t> ?</a:t>
            </a:r>
          </a:p>
        </p:txBody>
      </p:sp>
      <p:sp>
        <p:nvSpPr>
          <p:cNvPr id="243" name="ZoneTexte 2"/>
          <p:cNvSpPr txBox="1"/>
          <p:nvPr/>
        </p:nvSpPr>
        <p:spPr>
          <a:xfrm>
            <a:off x="545596" y="1404922"/>
            <a:ext cx="9526002" cy="1384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457200" indent="-457200">
              <a:lnSpc>
                <a:spcPct val="150000"/>
              </a:lnSpc>
              <a:buSzPct val="100000"/>
              <a:buFont typeface="Arial"/>
              <a:buChar char="•"/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Valider</a:t>
            </a:r>
            <a:r>
              <a:rPr dirty="0"/>
              <a:t> la </a:t>
            </a:r>
            <a:r>
              <a:rPr dirty="0" err="1"/>
              <a:t>faisabilité</a:t>
            </a:r>
            <a:r>
              <a:rPr dirty="0"/>
              <a:t> d’un </a:t>
            </a:r>
            <a:r>
              <a:rPr dirty="0" err="1"/>
              <a:t>projet</a:t>
            </a:r>
            <a:endParaRPr dirty="0"/>
          </a:p>
          <a:p>
            <a:pPr marL="457200" indent="-457200">
              <a:lnSpc>
                <a:spcPct val="150000"/>
              </a:lnSpc>
              <a:buSzPct val="100000"/>
              <a:buFont typeface="Arial"/>
              <a:buChar char="•"/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Vérifier</a:t>
            </a:r>
            <a:r>
              <a:rPr dirty="0"/>
              <a:t> le respect </a:t>
            </a:r>
            <a:r>
              <a:rPr lang="fr-FR" dirty="0" smtClean="0"/>
              <a:t>essentiel </a:t>
            </a:r>
            <a:r>
              <a:rPr dirty="0" smtClean="0"/>
              <a:t>des </a:t>
            </a:r>
            <a:r>
              <a:rPr dirty="0" err="1"/>
              <a:t>équilibres</a:t>
            </a:r>
            <a:r>
              <a:rPr dirty="0"/>
              <a:t> </a:t>
            </a:r>
            <a:r>
              <a:rPr dirty="0" smtClean="0"/>
              <a:t>financiers</a:t>
            </a:r>
            <a:endParaRPr dirty="0"/>
          </a:p>
        </p:txBody>
      </p:sp>
      <p:sp>
        <p:nvSpPr>
          <p:cNvPr id="244" name="ZoneTexte 18"/>
          <p:cNvSpPr txBox="1"/>
          <p:nvPr/>
        </p:nvSpPr>
        <p:spPr>
          <a:xfrm>
            <a:off x="2230081" y="3301070"/>
            <a:ext cx="8186923" cy="1815878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dirty="0" smtClean="0"/>
              <a:t>3</a:t>
            </a:r>
            <a:r>
              <a:rPr dirty="0" smtClean="0"/>
              <a:t> </a:t>
            </a:r>
            <a:r>
              <a:rPr dirty="0" err="1"/>
              <a:t>étapes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étude</a:t>
            </a:r>
            <a:r>
              <a:rPr dirty="0"/>
              <a:t> de </a:t>
            </a:r>
            <a:r>
              <a:rPr dirty="0" err="1"/>
              <a:t>financement</a:t>
            </a:r>
            <a:endParaRPr dirty="0"/>
          </a:p>
          <a:p>
            <a:pPr marL="742950" lvl="1" indent="-285750">
              <a:buSzPct val="100000"/>
              <a:buFont typeface="Arial"/>
              <a:buChar char="•"/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Plan de </a:t>
            </a:r>
            <a:r>
              <a:rPr dirty="0" err="1"/>
              <a:t>financement</a:t>
            </a:r>
            <a:r>
              <a:rPr dirty="0"/>
              <a:t> initial</a:t>
            </a:r>
          </a:p>
          <a:p>
            <a:pPr marL="742950" lvl="1" indent="-285750">
              <a:buSzPct val="100000"/>
              <a:buFont typeface="Arial"/>
              <a:buChar char="•"/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Compte</a:t>
            </a:r>
            <a:r>
              <a:rPr dirty="0"/>
              <a:t> de </a:t>
            </a:r>
            <a:r>
              <a:rPr dirty="0" err="1"/>
              <a:t>résultat</a:t>
            </a:r>
            <a:r>
              <a:rPr dirty="0"/>
              <a:t> </a:t>
            </a:r>
            <a:r>
              <a:rPr dirty="0" err="1"/>
              <a:t>prévisionnel</a:t>
            </a:r>
            <a:endParaRPr dirty="0"/>
          </a:p>
          <a:p>
            <a:pPr marL="742950" lvl="1" indent="-285750">
              <a:buSzPct val="100000"/>
              <a:buFont typeface="Arial"/>
              <a:buChar char="•"/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Plan </a:t>
            </a:r>
            <a:r>
              <a:rPr dirty="0"/>
              <a:t>de </a:t>
            </a:r>
            <a:r>
              <a:rPr dirty="0" err="1"/>
              <a:t>financement</a:t>
            </a:r>
            <a:r>
              <a:rPr dirty="0"/>
              <a:t> </a:t>
            </a:r>
            <a:r>
              <a:rPr dirty="0" err="1" smtClean="0"/>
              <a:t>prévisionnel</a:t>
            </a:r>
            <a:endParaRPr lang="fr-FR" dirty="0" smtClean="0"/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 Box 7"/>
          <p:cNvSpPr txBox="1"/>
          <p:nvPr/>
        </p:nvSpPr>
        <p:spPr>
          <a:xfrm>
            <a:off x="4098599" y="425050"/>
            <a:ext cx="5436030" cy="486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103312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Plan de financement initial</a:t>
            </a:r>
          </a:p>
        </p:txBody>
      </p:sp>
      <p:sp>
        <p:nvSpPr>
          <p:cNvPr id="248" name="ZoneTexte 2"/>
          <p:cNvSpPr txBox="1"/>
          <p:nvPr/>
        </p:nvSpPr>
        <p:spPr>
          <a:xfrm>
            <a:off x="2911197" y="1575909"/>
            <a:ext cx="7810832" cy="486205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Quels besoins l’entreprise doit-elle financer ?</a:t>
            </a:r>
          </a:p>
        </p:txBody>
      </p:sp>
      <p:sp>
        <p:nvSpPr>
          <p:cNvPr id="249" name="ZoneTexte 16"/>
          <p:cNvSpPr txBox="1"/>
          <p:nvPr/>
        </p:nvSpPr>
        <p:spPr>
          <a:xfrm>
            <a:off x="2779291" y="3849782"/>
            <a:ext cx="8074646" cy="486205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Comment va-t-elle financer son besoin ?</a:t>
            </a:r>
          </a:p>
        </p:txBody>
      </p:sp>
      <p:sp>
        <p:nvSpPr>
          <p:cNvPr id="250" name="ZoneTexte 3"/>
          <p:cNvSpPr txBox="1"/>
          <p:nvPr/>
        </p:nvSpPr>
        <p:spPr>
          <a:xfrm>
            <a:off x="4607871" y="2497402"/>
            <a:ext cx="3678881" cy="892605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Des besoins </a:t>
            </a:r>
          </a:p>
          <a:p>
            <a: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durables</a:t>
            </a:r>
          </a:p>
        </p:txBody>
      </p:sp>
      <p:sp>
        <p:nvSpPr>
          <p:cNvPr id="251" name="ZoneTexte 13"/>
          <p:cNvSpPr txBox="1"/>
          <p:nvPr/>
        </p:nvSpPr>
        <p:spPr>
          <a:xfrm>
            <a:off x="4593583" y="4868381"/>
            <a:ext cx="3678881" cy="892605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Par des ressources </a:t>
            </a:r>
          </a:p>
          <a:p>
            <a: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durables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62583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 Box 7"/>
          <p:cNvSpPr txBox="1"/>
          <p:nvPr/>
        </p:nvSpPr>
        <p:spPr>
          <a:xfrm>
            <a:off x="4098599" y="425050"/>
            <a:ext cx="5436030" cy="486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103312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Plan de financement initial</a:t>
            </a:r>
          </a:p>
        </p:txBody>
      </p:sp>
      <p:sp>
        <p:nvSpPr>
          <p:cNvPr id="250" name="ZoneTexte 3"/>
          <p:cNvSpPr txBox="1"/>
          <p:nvPr/>
        </p:nvSpPr>
        <p:spPr>
          <a:xfrm>
            <a:off x="3456779" y="1295924"/>
            <a:ext cx="6077850" cy="523216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dirty="0" smtClean="0"/>
              <a:t>L</a:t>
            </a:r>
            <a:r>
              <a:rPr dirty="0" err="1" smtClean="0"/>
              <a:t>es</a:t>
            </a:r>
            <a:r>
              <a:rPr dirty="0" smtClean="0"/>
              <a:t> </a:t>
            </a:r>
            <a:r>
              <a:rPr dirty="0" err="1" smtClean="0"/>
              <a:t>besoins</a:t>
            </a:r>
            <a:r>
              <a:rPr lang="fr-FR" dirty="0" smtClean="0"/>
              <a:t> </a:t>
            </a:r>
            <a:r>
              <a:rPr dirty="0" smtClean="0"/>
              <a:t>durables</a:t>
            </a:r>
            <a:endParaRPr dirty="0"/>
          </a:p>
        </p:txBody>
      </p:sp>
      <p:sp>
        <p:nvSpPr>
          <p:cNvPr id="3" name="ZoneTexte 2"/>
          <p:cNvSpPr txBox="1"/>
          <p:nvPr/>
        </p:nvSpPr>
        <p:spPr>
          <a:xfrm>
            <a:off x="1971550" y="2615608"/>
            <a:ext cx="9048307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Ce sont les besoins déterminés au préalable: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l’investissement initial, en valeur HT (par exemple: le véhicule)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	</a:t>
            </a: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- le besoin en fonds de roulement (les valeurs y sont exprimées en TTC); il correspond aux premières dépenses avant les premiers encaissements * 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5730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 Box 7"/>
          <p:cNvSpPr txBox="1"/>
          <p:nvPr/>
        </p:nvSpPr>
        <p:spPr>
          <a:xfrm>
            <a:off x="4098599" y="425050"/>
            <a:ext cx="5436030" cy="486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103312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Plan de financement initial</a:t>
            </a:r>
          </a:p>
        </p:txBody>
      </p:sp>
      <p:sp>
        <p:nvSpPr>
          <p:cNvPr id="250" name="ZoneTexte 3"/>
          <p:cNvSpPr txBox="1"/>
          <p:nvPr/>
        </p:nvSpPr>
        <p:spPr>
          <a:xfrm>
            <a:off x="3456779" y="1295924"/>
            <a:ext cx="6077850" cy="523216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dirty="0" smtClean="0"/>
              <a:t>L</a:t>
            </a:r>
            <a:r>
              <a:rPr dirty="0" err="1" smtClean="0"/>
              <a:t>es</a:t>
            </a:r>
            <a:r>
              <a:rPr dirty="0" smtClean="0"/>
              <a:t> </a:t>
            </a:r>
            <a:r>
              <a:rPr lang="fr-FR" dirty="0" smtClean="0"/>
              <a:t>ressources </a:t>
            </a:r>
            <a:r>
              <a:rPr dirty="0" smtClean="0"/>
              <a:t>durables</a:t>
            </a:r>
            <a:endParaRPr dirty="0"/>
          </a:p>
        </p:txBody>
      </p:sp>
      <p:sp>
        <p:nvSpPr>
          <p:cNvPr id="3" name="ZoneTexte 2"/>
          <p:cNvSpPr txBox="1"/>
          <p:nvPr/>
        </p:nvSpPr>
        <p:spPr>
          <a:xfrm>
            <a:off x="1127051" y="2615608"/>
            <a:ext cx="10621925" cy="1938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Ce sont les ressources nécessaires pour couvrir</a:t>
            </a:r>
            <a:r>
              <a:rPr kumimoji="0" lang="fr-FR" sz="2400" b="1" i="0" u="none" strike="noStrike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les premiers besoins:</a:t>
            </a:r>
            <a:endParaRPr kumimoji="0" lang="fr-FR" sz="2400" b="1" i="0" u="none" strike="noStrike" cap="none" spc="0" normalizeH="0" baseline="0" dirty="0" smtClean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les apports des associés (capital social, comptes courants d’associés*)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	</a:t>
            </a: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- les emprunts auprès des établissements de crédit (déterminés pa</a:t>
            </a:r>
            <a:r>
              <a:rPr lang="fr-FR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la différence entre le total des besoins et le montant des apports)**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62490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 Box 7"/>
          <p:cNvSpPr txBox="1"/>
          <p:nvPr/>
        </p:nvSpPr>
        <p:spPr>
          <a:xfrm>
            <a:off x="4098599" y="425050"/>
            <a:ext cx="5436030" cy="486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103312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Plan de financement initial</a:t>
            </a:r>
          </a:p>
        </p:txBody>
      </p:sp>
      <p:sp>
        <p:nvSpPr>
          <p:cNvPr id="250" name="ZoneTexte 3"/>
          <p:cNvSpPr txBox="1"/>
          <p:nvPr/>
        </p:nvSpPr>
        <p:spPr>
          <a:xfrm>
            <a:off x="2477386" y="1295924"/>
            <a:ext cx="7057243" cy="523216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dirty="0" smtClean="0"/>
              <a:t>Comment réduire l</a:t>
            </a:r>
            <a:r>
              <a:rPr dirty="0" err="1" smtClean="0"/>
              <a:t>es</a:t>
            </a:r>
            <a:r>
              <a:rPr dirty="0" smtClean="0"/>
              <a:t> </a:t>
            </a:r>
            <a:r>
              <a:rPr dirty="0" err="1" smtClean="0"/>
              <a:t>besoins</a:t>
            </a:r>
            <a:r>
              <a:rPr lang="fr-FR" dirty="0" smtClean="0"/>
              <a:t> </a:t>
            </a:r>
            <a:r>
              <a:rPr dirty="0" smtClean="0"/>
              <a:t>durables</a:t>
            </a:r>
            <a:endParaRPr dirty="0"/>
          </a:p>
        </p:txBody>
      </p:sp>
      <p:sp>
        <p:nvSpPr>
          <p:cNvPr id="3" name="ZoneTexte 2"/>
          <p:cNvSpPr txBox="1"/>
          <p:nvPr/>
        </p:nvSpPr>
        <p:spPr>
          <a:xfrm>
            <a:off x="1971550" y="2615608"/>
            <a:ext cx="9048307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plus gros poste est l’investissement: c’est celui qu’il faut retravailler</a:t>
            </a: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en prenant un véhicule moins cher (par exemple: occasion au lieu de neuf)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	</a:t>
            </a: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- en recherchant un autre mode de financement que l’achat</a:t>
            </a:r>
            <a:r>
              <a:rPr kumimoji="0" lang="fr-FR" sz="2400" b="1" i="0" u="none" strike="noStrike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(par exemple: location financière, crédit-bail)</a:t>
            </a: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3742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010" name="Group 2"/>
          <p:cNvGrpSpPr>
            <a:grpSpLocks/>
          </p:cNvGrpSpPr>
          <p:nvPr/>
        </p:nvGrpSpPr>
        <p:grpSpPr bwMode="auto">
          <a:xfrm>
            <a:off x="2030186" y="1306286"/>
            <a:ext cx="3984171" cy="4637314"/>
            <a:chOff x="576" y="960"/>
            <a:chExt cx="2928" cy="3408"/>
          </a:xfrm>
        </p:grpSpPr>
        <p:sp>
          <p:nvSpPr>
            <p:cNvPr id="54291" name="Rectangle 3"/>
            <p:cNvSpPr>
              <a:spLocks noChangeArrowheads="1"/>
            </p:cNvSpPr>
            <p:nvPr/>
          </p:nvSpPr>
          <p:spPr bwMode="auto">
            <a:xfrm>
              <a:off x="576" y="960"/>
              <a:ext cx="29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fr-FR" altLang="fr-FR" sz="2143"/>
                <a:t>BESOINS</a:t>
              </a:r>
            </a:p>
          </p:txBody>
        </p:sp>
        <p:sp>
          <p:nvSpPr>
            <p:cNvPr id="54292" name="Rectangle 4"/>
            <p:cNvSpPr>
              <a:spLocks noChangeArrowheads="1"/>
            </p:cNvSpPr>
            <p:nvPr/>
          </p:nvSpPr>
          <p:spPr bwMode="auto">
            <a:xfrm>
              <a:off x="576" y="1488"/>
              <a:ext cx="2928" cy="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lang="fr-FR" altLang="fr-FR" sz="1714" dirty="0"/>
                <a:t>Véhicule H.T.</a:t>
              </a:r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/>
                <a:t>T.V.A</a:t>
              </a:r>
              <a:r>
                <a:rPr lang="fr-FR" altLang="fr-FR" sz="1714" dirty="0" smtClean="0"/>
                <a:t>. du véhicule*</a:t>
              </a:r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/>
                <a:t>Fonds de roulement</a:t>
              </a:r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endParaRPr lang="fr-FR" altLang="fr-FR" sz="1714" dirty="0"/>
            </a:p>
            <a:p>
              <a:pPr algn="l"/>
              <a:r>
                <a:rPr lang="fr-FR" altLang="fr-FR" sz="1714" dirty="0"/>
                <a:t>		Total</a:t>
              </a:r>
            </a:p>
          </p:txBody>
        </p:sp>
        <p:sp>
          <p:nvSpPr>
            <p:cNvPr id="54293" name="Line 5"/>
            <p:cNvSpPr>
              <a:spLocks noChangeShapeType="1"/>
            </p:cNvSpPr>
            <p:nvPr/>
          </p:nvSpPr>
          <p:spPr bwMode="auto">
            <a:xfrm>
              <a:off x="2640" y="18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4294" name="Line 6"/>
            <p:cNvSpPr>
              <a:spLocks noChangeShapeType="1"/>
            </p:cNvSpPr>
            <p:nvPr/>
          </p:nvSpPr>
          <p:spPr bwMode="auto">
            <a:xfrm>
              <a:off x="2640" y="22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4295" name="Line 7"/>
            <p:cNvSpPr>
              <a:spLocks noChangeShapeType="1"/>
            </p:cNvSpPr>
            <p:nvPr/>
          </p:nvSpPr>
          <p:spPr bwMode="auto">
            <a:xfrm>
              <a:off x="2640" y="29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4296" name="Line 8"/>
            <p:cNvSpPr>
              <a:spLocks noChangeShapeType="1"/>
            </p:cNvSpPr>
            <p:nvPr/>
          </p:nvSpPr>
          <p:spPr bwMode="auto">
            <a:xfrm>
              <a:off x="2640" y="3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4297" name="Rectangle 9"/>
            <p:cNvSpPr>
              <a:spLocks noChangeArrowheads="1"/>
            </p:cNvSpPr>
            <p:nvPr/>
          </p:nvSpPr>
          <p:spPr bwMode="auto">
            <a:xfrm>
              <a:off x="2640" y="3936"/>
              <a:ext cx="816" cy="240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fr-FR" altLang="fr-FR" sz="1714"/>
            </a:p>
          </p:txBody>
        </p:sp>
      </p:grpSp>
      <p:grpSp>
        <p:nvGrpSpPr>
          <p:cNvPr id="427018" name="Group 10"/>
          <p:cNvGrpSpPr>
            <a:grpSpLocks/>
          </p:cNvGrpSpPr>
          <p:nvPr/>
        </p:nvGrpSpPr>
        <p:grpSpPr bwMode="auto">
          <a:xfrm>
            <a:off x="6014357" y="1306286"/>
            <a:ext cx="3984171" cy="4637314"/>
            <a:chOff x="3504" y="960"/>
            <a:chExt cx="2928" cy="3408"/>
          </a:xfrm>
        </p:grpSpPr>
        <p:sp>
          <p:nvSpPr>
            <p:cNvPr id="54286" name="Rectangle 11"/>
            <p:cNvSpPr>
              <a:spLocks noChangeArrowheads="1"/>
            </p:cNvSpPr>
            <p:nvPr/>
          </p:nvSpPr>
          <p:spPr bwMode="auto">
            <a:xfrm>
              <a:off x="3504" y="960"/>
              <a:ext cx="29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fr-FR" altLang="fr-FR" sz="2143" dirty="0" smtClean="0"/>
                <a:t>RESSOURCES</a:t>
              </a:r>
              <a:endParaRPr lang="fr-FR" altLang="fr-FR" sz="2143" dirty="0"/>
            </a:p>
          </p:txBody>
        </p:sp>
        <p:sp>
          <p:nvSpPr>
            <p:cNvPr id="54287" name="Rectangle 12"/>
            <p:cNvSpPr>
              <a:spLocks noChangeArrowheads="1"/>
            </p:cNvSpPr>
            <p:nvPr/>
          </p:nvSpPr>
          <p:spPr bwMode="auto">
            <a:xfrm>
              <a:off x="3504" y="1488"/>
              <a:ext cx="2928" cy="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lang="fr-FR" altLang="fr-FR" sz="1714"/>
                <a:t>Apports</a:t>
              </a:r>
            </a:p>
            <a:p>
              <a:pPr algn="l"/>
              <a:endParaRPr lang="fr-FR" altLang="fr-FR" sz="1714"/>
            </a:p>
            <a:p>
              <a:pPr algn="l"/>
              <a:endParaRPr lang="fr-FR" altLang="fr-FR" sz="1714"/>
            </a:p>
            <a:p>
              <a:pPr algn="l"/>
              <a:endParaRPr lang="fr-FR" altLang="fr-FR" sz="1714"/>
            </a:p>
            <a:p>
              <a:pPr algn="l"/>
              <a:endParaRPr lang="fr-FR" altLang="fr-FR" sz="1714"/>
            </a:p>
            <a:p>
              <a:pPr algn="l"/>
              <a:endParaRPr lang="fr-FR" altLang="fr-FR" sz="1714"/>
            </a:p>
            <a:p>
              <a:pPr algn="l"/>
              <a:endParaRPr lang="fr-FR" altLang="fr-FR" sz="1714"/>
            </a:p>
            <a:p>
              <a:pPr algn="l"/>
              <a:endParaRPr lang="fr-FR" altLang="fr-FR" sz="1714"/>
            </a:p>
            <a:p>
              <a:pPr algn="l"/>
              <a:endParaRPr lang="fr-FR" altLang="fr-FR" sz="1714"/>
            </a:p>
            <a:p>
              <a:pPr algn="l"/>
              <a:endParaRPr lang="fr-FR" altLang="fr-FR" sz="1714"/>
            </a:p>
            <a:p>
              <a:pPr algn="l"/>
              <a:endParaRPr lang="fr-FR" altLang="fr-FR" sz="1714"/>
            </a:p>
            <a:p>
              <a:pPr algn="l"/>
              <a:endParaRPr lang="fr-FR" altLang="fr-FR" sz="1714"/>
            </a:p>
            <a:p>
              <a:pPr algn="l"/>
              <a:r>
                <a:rPr lang="fr-FR" altLang="fr-FR" sz="1714"/>
                <a:t>		Total</a:t>
              </a:r>
            </a:p>
          </p:txBody>
        </p:sp>
        <p:sp>
          <p:nvSpPr>
            <p:cNvPr id="54288" name="Line 13"/>
            <p:cNvSpPr>
              <a:spLocks noChangeShapeType="1"/>
            </p:cNvSpPr>
            <p:nvPr/>
          </p:nvSpPr>
          <p:spPr bwMode="auto">
            <a:xfrm>
              <a:off x="5568" y="18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4289" name="Line 14"/>
            <p:cNvSpPr>
              <a:spLocks noChangeShapeType="1"/>
            </p:cNvSpPr>
            <p:nvPr/>
          </p:nvSpPr>
          <p:spPr bwMode="auto">
            <a:xfrm>
              <a:off x="5568" y="3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4290" name="Rectangle 15"/>
            <p:cNvSpPr>
              <a:spLocks noChangeArrowheads="1"/>
            </p:cNvSpPr>
            <p:nvPr/>
          </p:nvSpPr>
          <p:spPr bwMode="auto">
            <a:xfrm>
              <a:off x="5568" y="3936"/>
              <a:ext cx="816" cy="240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fr-FR" altLang="fr-FR" sz="1714"/>
            </a:p>
          </p:txBody>
        </p:sp>
      </p:grpSp>
      <p:sp>
        <p:nvSpPr>
          <p:cNvPr id="54276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60121" y="223157"/>
            <a:ext cx="8229600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03469"/>
            <a:r>
              <a:rPr lang="fr-FR" altLang="fr-FR" sz="2400" b="1" dirty="0">
                <a:solidFill>
                  <a:schemeClr val="tx1"/>
                </a:solidFill>
                <a:latin typeface="Arial" pitchFamily="34" charset="0"/>
                <a:ea typeface="Times" charset="0"/>
                <a:cs typeface="Times" charset="0"/>
              </a:rPr>
              <a:t>PLAN DE </a:t>
            </a:r>
            <a:r>
              <a:rPr lang="fr-FR" altLang="fr-FR" sz="2400" b="1" dirty="0" smtClean="0">
                <a:solidFill>
                  <a:schemeClr val="tx1"/>
                </a:solidFill>
                <a:latin typeface="Arial" pitchFamily="34" charset="0"/>
                <a:ea typeface="Times" charset="0"/>
                <a:cs typeface="Times" charset="0"/>
              </a:rPr>
              <a:t>FINANCEMENT INITIAL</a:t>
            </a:r>
            <a:endParaRPr lang="fr-FR" altLang="fr-FR" sz="2400" dirty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427025" name="Group 17"/>
          <p:cNvGrpSpPr>
            <a:grpSpLocks/>
          </p:cNvGrpSpPr>
          <p:nvPr/>
        </p:nvGrpSpPr>
        <p:grpSpPr bwMode="auto">
          <a:xfrm>
            <a:off x="6014357" y="2677886"/>
            <a:ext cx="3918857" cy="587829"/>
            <a:chOff x="3504" y="1968"/>
            <a:chExt cx="2880" cy="432"/>
          </a:xfrm>
        </p:grpSpPr>
        <p:sp>
          <p:nvSpPr>
            <p:cNvPr id="54284" name="Line 18"/>
            <p:cNvSpPr>
              <a:spLocks noChangeShapeType="1"/>
            </p:cNvSpPr>
            <p:nvPr/>
          </p:nvSpPr>
          <p:spPr bwMode="auto">
            <a:xfrm>
              <a:off x="5568" y="22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54285" name="Rectangle 19"/>
            <p:cNvSpPr>
              <a:spLocks noChangeArrowheads="1"/>
            </p:cNvSpPr>
            <p:nvPr/>
          </p:nvSpPr>
          <p:spPr bwMode="auto">
            <a:xfrm>
              <a:off x="3504" y="1968"/>
              <a:ext cx="91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lang="fr-FR" altLang="fr-FR" sz="1714"/>
                <a:t>Emprunts</a:t>
              </a:r>
            </a:p>
          </p:txBody>
        </p:sp>
      </p:grpSp>
      <p:sp>
        <p:nvSpPr>
          <p:cNvPr id="54283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386207" y="6519183"/>
            <a:ext cx="261257" cy="261257"/>
          </a:xfrm>
          <a:prstGeom prst="actionButtonBeginning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fr-FR" altLang="fr-FR" sz="1714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3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Box 7"/>
          <p:cNvSpPr txBox="1"/>
          <p:nvPr/>
        </p:nvSpPr>
        <p:spPr>
          <a:xfrm>
            <a:off x="3533911" y="490538"/>
            <a:ext cx="6321608" cy="486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103312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Compte</a:t>
            </a:r>
            <a:r>
              <a:rPr dirty="0"/>
              <a:t> de </a:t>
            </a:r>
            <a:r>
              <a:rPr dirty="0" err="1"/>
              <a:t>résultat</a:t>
            </a:r>
            <a:r>
              <a:rPr dirty="0"/>
              <a:t> </a:t>
            </a:r>
            <a:r>
              <a:rPr dirty="0" err="1"/>
              <a:t>prévisionnel</a:t>
            </a:r>
            <a:endParaRPr dirty="0"/>
          </a:p>
        </p:txBody>
      </p:sp>
      <p:sp>
        <p:nvSpPr>
          <p:cNvPr id="255" name="ZoneTexte 2"/>
          <p:cNvSpPr txBox="1"/>
          <p:nvPr/>
        </p:nvSpPr>
        <p:spPr>
          <a:xfrm>
            <a:off x="6493333" y="1329466"/>
            <a:ext cx="5286378" cy="892605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Activité</a:t>
            </a:r>
            <a:r>
              <a:rPr dirty="0"/>
              <a:t> </a:t>
            </a:r>
            <a:r>
              <a:rPr dirty="0" err="1"/>
              <a:t>prévisionnelle</a:t>
            </a:r>
            <a:r>
              <a:rPr dirty="0"/>
              <a:t> de </a:t>
            </a:r>
            <a:r>
              <a:rPr dirty="0" err="1"/>
              <a:t>l’entreprise</a:t>
            </a:r>
            <a:endParaRPr dirty="0"/>
          </a:p>
        </p:txBody>
      </p:sp>
      <p:sp>
        <p:nvSpPr>
          <p:cNvPr id="256" name="ZoneTexte 16"/>
          <p:cNvSpPr txBox="1"/>
          <p:nvPr/>
        </p:nvSpPr>
        <p:spPr>
          <a:xfrm>
            <a:off x="415191" y="2559425"/>
            <a:ext cx="5284948" cy="486205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Charges </a:t>
            </a:r>
            <a:r>
              <a:rPr dirty="0" err="1"/>
              <a:t>correspondantes</a:t>
            </a:r>
            <a:endParaRPr dirty="0"/>
          </a:p>
        </p:txBody>
      </p:sp>
      <p:sp>
        <p:nvSpPr>
          <p:cNvPr id="257" name="ZoneTexte 3"/>
          <p:cNvSpPr txBox="1"/>
          <p:nvPr/>
        </p:nvSpPr>
        <p:spPr>
          <a:xfrm>
            <a:off x="6493333" y="2538408"/>
            <a:ext cx="5284948" cy="486206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Produits générés</a:t>
            </a:r>
          </a:p>
        </p:txBody>
      </p:sp>
      <p:sp>
        <p:nvSpPr>
          <p:cNvPr id="258" name="ZoneTexte 13"/>
          <p:cNvSpPr txBox="1"/>
          <p:nvPr/>
        </p:nvSpPr>
        <p:spPr>
          <a:xfrm>
            <a:off x="413760" y="1329466"/>
            <a:ext cx="5286379" cy="892605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Moyens humains, matériels </a:t>
            </a:r>
          </a:p>
          <a:p>
            <a: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et financiers engagés</a:t>
            </a:r>
          </a:p>
        </p:txBody>
      </p:sp>
      <p:sp>
        <p:nvSpPr>
          <p:cNvPr id="9" name="ZoneTexte 16"/>
          <p:cNvSpPr txBox="1"/>
          <p:nvPr/>
        </p:nvSpPr>
        <p:spPr>
          <a:xfrm>
            <a:off x="3533911" y="3382984"/>
            <a:ext cx="5284948" cy="523216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dirty="0" smtClean="0"/>
              <a:t>Résultat de l’exercice </a:t>
            </a:r>
            <a:endParaRPr dirty="0"/>
          </a:p>
        </p:txBody>
      </p:sp>
      <p:sp>
        <p:nvSpPr>
          <p:cNvPr id="3" name="ZoneTexte 2"/>
          <p:cNvSpPr txBox="1"/>
          <p:nvPr/>
        </p:nvSpPr>
        <p:spPr>
          <a:xfrm>
            <a:off x="3821273" y="4497572"/>
            <a:ext cx="4710224" cy="461661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dotations aux amortissements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45119" y="4035911"/>
            <a:ext cx="149919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+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945118" y="5088944"/>
            <a:ext cx="149919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=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1273" y="5680316"/>
            <a:ext cx="4710224" cy="461661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Capacité d’autofinancement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16009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046262" y="1306286"/>
            <a:ext cx="3984171" cy="4637314"/>
            <a:chOff x="576" y="960"/>
            <a:chExt cx="2928" cy="340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576" y="960"/>
              <a:ext cx="29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fr-FR" altLang="fr-FR" sz="2143" dirty="0" smtClean="0">
                  <a:solidFill>
                    <a:srgbClr val="002060"/>
                  </a:solidFill>
                </a:rPr>
                <a:t>CHARGES</a:t>
              </a:r>
              <a:endParaRPr lang="fr-FR" altLang="fr-FR" sz="2143" dirty="0">
                <a:solidFill>
                  <a:srgbClr val="002060"/>
                </a:solidFill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76" y="1488"/>
              <a:ext cx="2928" cy="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lang="fr-FR" altLang="fr-FR" sz="1714" dirty="0" smtClean="0">
                  <a:solidFill>
                    <a:srgbClr val="002060"/>
                  </a:solidFill>
                </a:rPr>
                <a:t>Charges variables </a:t>
              </a:r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r>
                <a:rPr lang="fr-FR" altLang="fr-FR" sz="1714" dirty="0" smtClean="0">
                  <a:solidFill>
                    <a:srgbClr val="002060"/>
                  </a:solidFill>
                </a:rPr>
                <a:t>Charges fixes véhicule</a:t>
              </a:r>
            </a:p>
            <a:p>
              <a:pPr algn="l"/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r>
                <a:rPr lang="fr-FR" altLang="fr-FR" sz="1714" dirty="0" smtClean="0">
                  <a:solidFill>
                    <a:srgbClr val="002060"/>
                  </a:solidFill>
                </a:rPr>
                <a:t>Charges de structure</a:t>
              </a:r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r>
                <a:rPr lang="fr-FR" altLang="fr-FR" sz="1714" dirty="0" smtClean="0">
                  <a:ln>
                    <a:solidFill>
                      <a:srgbClr val="0070C0"/>
                    </a:solidFill>
                  </a:ln>
                  <a:solidFill>
                    <a:srgbClr val="002060"/>
                  </a:solidFill>
                </a:rPr>
                <a:t>TOTAL DES CHARGES</a:t>
              </a:r>
            </a:p>
            <a:p>
              <a:pPr algn="l"/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r>
                <a:rPr lang="fr-FR" altLang="fr-FR" sz="1714" dirty="0" smtClean="0">
                  <a:solidFill>
                    <a:srgbClr val="002060"/>
                  </a:solidFill>
                </a:rPr>
                <a:t>Impôt sur les bénéfices</a:t>
              </a:r>
            </a:p>
            <a:p>
              <a:pPr algn="l"/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r>
                <a:rPr lang="fr-FR" altLang="fr-FR" sz="1714" dirty="0" smtClean="0">
                  <a:solidFill>
                    <a:srgbClr val="002060"/>
                  </a:solidFill>
                </a:rPr>
                <a:t>Bénéfice net</a:t>
              </a:r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r>
                <a:rPr lang="fr-FR" altLang="fr-FR" sz="1714" dirty="0">
                  <a:solidFill>
                    <a:srgbClr val="002060"/>
                  </a:solidFill>
                </a:rPr>
                <a:t>		Total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640" y="18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640" y="22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640" y="29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628" y="375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40" y="3936"/>
              <a:ext cx="816" cy="240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fr-FR" altLang="fr-FR" sz="1714"/>
            </a:p>
          </p:txBody>
        </p:sp>
      </p:grp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6030433" y="1306286"/>
            <a:ext cx="3984171" cy="4637314"/>
            <a:chOff x="576" y="960"/>
            <a:chExt cx="2928" cy="3408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76" y="960"/>
              <a:ext cx="29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fr-FR" altLang="fr-FR" sz="2143" dirty="0" smtClean="0">
                  <a:solidFill>
                    <a:srgbClr val="002060"/>
                  </a:solidFill>
                </a:rPr>
                <a:t>PRODUITS</a:t>
              </a:r>
              <a:endParaRPr lang="fr-FR" altLang="fr-FR" sz="2143" dirty="0">
                <a:solidFill>
                  <a:srgbClr val="002060"/>
                </a:solidFill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6" y="1488"/>
              <a:ext cx="2928" cy="28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/>
              <a:endParaRPr lang="fr-FR" altLang="fr-FR" sz="1714" dirty="0" smtClean="0"/>
            </a:p>
            <a:p>
              <a:pPr algn="l"/>
              <a:r>
                <a:rPr lang="fr-FR" altLang="fr-FR" sz="1714" dirty="0" smtClean="0">
                  <a:solidFill>
                    <a:srgbClr val="002060"/>
                  </a:solidFill>
                </a:rPr>
                <a:t>Chiffre d’affaires HT</a:t>
              </a:r>
            </a:p>
            <a:p>
              <a:pPr algn="l"/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endParaRPr lang="fr-FR" altLang="fr-FR" sz="1714" dirty="0" smtClean="0">
                <a:solidFill>
                  <a:srgbClr val="002060"/>
                </a:solidFill>
              </a:endParaRPr>
            </a:p>
            <a:p>
              <a:pPr algn="l"/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endParaRPr lang="fr-FR" altLang="fr-FR" sz="1714" dirty="0" smtClean="0">
                <a:solidFill>
                  <a:srgbClr val="002060"/>
                </a:solidFill>
              </a:endParaRPr>
            </a:p>
            <a:p>
              <a:pPr algn="l"/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endParaRPr lang="fr-FR" altLang="fr-FR" sz="1714" dirty="0" smtClean="0">
                <a:solidFill>
                  <a:srgbClr val="002060"/>
                </a:solidFill>
              </a:endParaRPr>
            </a:p>
            <a:p>
              <a:pPr algn="l"/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endParaRPr lang="fr-FR" altLang="fr-FR" sz="1714" dirty="0" smtClean="0">
                <a:solidFill>
                  <a:srgbClr val="002060"/>
                </a:solidFill>
              </a:endParaRPr>
            </a:p>
            <a:p>
              <a:pPr algn="l"/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endParaRPr lang="fr-FR" altLang="fr-FR" sz="1714" dirty="0" smtClean="0">
                <a:solidFill>
                  <a:srgbClr val="002060"/>
                </a:solidFill>
              </a:endParaRPr>
            </a:p>
            <a:p>
              <a:pPr algn="l"/>
              <a:endParaRPr lang="fr-FR" altLang="fr-FR" sz="1714" dirty="0">
                <a:solidFill>
                  <a:srgbClr val="002060"/>
                </a:solidFill>
              </a:endParaRPr>
            </a:p>
            <a:p>
              <a:r>
                <a:rPr lang="fr-FR" altLang="fr-FR" sz="1714" dirty="0" smtClean="0">
                  <a:solidFill>
                    <a:srgbClr val="002060"/>
                  </a:solidFill>
                </a:rPr>
                <a:t>                                Total</a:t>
              </a:r>
              <a:endParaRPr lang="fr-FR" altLang="fr-FR" sz="1714" dirty="0">
                <a:solidFill>
                  <a:srgbClr val="002060"/>
                </a:solidFill>
              </a:endParaRPr>
            </a:p>
            <a:p>
              <a:pPr algn="l"/>
              <a:endParaRPr lang="fr-FR" altLang="fr-FR" sz="1714" dirty="0">
                <a:solidFill>
                  <a:srgbClr val="002060"/>
                </a:solidFill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2640" y="18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640" y="3936"/>
              <a:ext cx="816" cy="240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fr-FR" altLang="fr-FR" sz="1714"/>
            </a:p>
          </p:txBody>
        </p:sp>
      </p:grp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4838699" y="3571527"/>
            <a:ext cx="111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543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838698" y="4648453"/>
            <a:ext cx="111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543"/>
          </a:p>
        </p:txBody>
      </p:sp>
      <p:sp>
        <p:nvSpPr>
          <p:cNvPr id="27" name="Text Box 7"/>
          <p:cNvSpPr txBox="1"/>
          <p:nvPr/>
        </p:nvSpPr>
        <p:spPr>
          <a:xfrm>
            <a:off x="3533911" y="490538"/>
            <a:ext cx="6321608" cy="486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103312">
              <a:defRPr sz="28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Compte</a:t>
            </a:r>
            <a:r>
              <a:rPr dirty="0"/>
              <a:t> de </a:t>
            </a:r>
            <a:r>
              <a:rPr dirty="0" err="1"/>
              <a:t>résultat</a:t>
            </a:r>
            <a:r>
              <a:rPr dirty="0"/>
              <a:t> </a:t>
            </a:r>
            <a:r>
              <a:rPr dirty="0" err="1"/>
              <a:t>prévisionnel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7221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HÈME OFFICE" val="5OZCUwoy"/>
  <p:tag name="ARTICULATE_SLIDE_COUNT" val="1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1457</Words>
  <Application>Microsoft Office PowerPoint</Application>
  <PresentationFormat>Grand écran</PresentationFormat>
  <Paragraphs>317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Times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 DE FINANCEMENT INITIAL</vt:lpstr>
      <vt:lpstr>Présentation PowerPoint</vt:lpstr>
      <vt:lpstr>Présentation PowerPoint</vt:lpstr>
      <vt:lpstr>PLAN DE FINANCEMENT ANNEE 1</vt:lpstr>
      <vt:lpstr>PLAN DE FINANCEMENT ANNEES 2 (ET SUIVANTES)</vt:lpstr>
      <vt:lpstr>PLAN DE FINANCEMENT:  autres éléments à prendre en compte *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YVAIN</dc:creator>
  <cp:lastModifiedBy>Jean-Michel HAURY</cp:lastModifiedBy>
  <cp:revision>72</cp:revision>
  <dcterms:modified xsi:type="dcterms:W3CDTF">2021-02-03T15:11:46Z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17B74C3F-DA2A-430E-A1B4-93F9DD2EDF32</vt:lpwstr>
  </property>
  <property fmtid="{D5CDD505-2E9C-101B-9397-08002B2CF9AE}" pid="3" name="ArticulatePath">
    <vt:lpwstr>SW_16097_6B1_Etude_Financement_maison AC 1-62-1 27_11_20[1]</vt:lpwstr>
  </property>
</Properties>
</file>