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16.xml" ContentType="application/vnd.openxmlformats-officedocument.presentationml.tags+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71" r:id="rId2"/>
    <p:sldId id="272" r:id="rId3"/>
    <p:sldId id="273" r:id="rId4"/>
    <p:sldId id="274" r:id="rId5"/>
    <p:sldId id="275" r:id="rId6"/>
    <p:sldId id="276" r:id="rId7"/>
    <p:sldId id="277" r:id="rId8"/>
    <p:sldId id="285" r:id="rId9"/>
    <p:sldId id="286" r:id="rId10"/>
    <p:sldId id="280" r:id="rId11"/>
    <p:sldId id="287" r:id="rId12"/>
    <p:sldId id="281" r:id="rId13"/>
    <p:sldId id="288" r:id="rId14"/>
  </p:sldIdLst>
  <p:sldSz cx="12192000" cy="6858000"/>
  <p:notesSz cx="6858000" cy="9144000"/>
  <p:custDataLst>
    <p:tags r:id="rId16"/>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47A168-D05A-407B-9204-B862A1E30DA0}" v="5" dt="2024-02-21T11:20:21.736"/>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0175" autoAdjust="0"/>
  </p:normalViewPr>
  <p:slideViewPr>
    <p:cSldViewPr snapToGrid="0">
      <p:cViewPr varScale="1">
        <p:scale>
          <a:sx n="47" d="100"/>
          <a:sy n="47" d="100"/>
        </p:scale>
        <p:origin x="138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uno YVAIN" userId="dfa7964a-511a-4153-90ac-578a0d1c156d" providerId="ADAL" clId="{F247A168-D05A-407B-9204-B862A1E30DA0}"/>
    <pc:docChg chg="undo custSel modSld modMainMaster">
      <pc:chgData name="Bruno YVAIN" userId="dfa7964a-511a-4153-90ac-578a0d1c156d" providerId="ADAL" clId="{F247A168-D05A-407B-9204-B862A1E30DA0}" dt="2024-02-21T11:20:21.736" v="63" actId="13926"/>
      <pc:docMkLst>
        <pc:docMk/>
      </pc:docMkLst>
      <pc:sldChg chg="addSp delSp mod modNotesTx">
        <pc:chgData name="Bruno YVAIN" userId="dfa7964a-511a-4153-90ac-578a0d1c156d" providerId="ADAL" clId="{F247A168-D05A-407B-9204-B862A1E30DA0}" dt="2024-02-21T11:19:56.013" v="59" actId="478"/>
        <pc:sldMkLst>
          <pc:docMk/>
          <pc:sldMk cId="2298502703" sldId="272"/>
        </pc:sldMkLst>
        <pc:spChg chg="add del">
          <ac:chgData name="Bruno YVAIN" userId="dfa7964a-511a-4153-90ac-578a0d1c156d" providerId="ADAL" clId="{F247A168-D05A-407B-9204-B862A1E30DA0}" dt="2024-02-21T11:19:56.013" v="59" actId="478"/>
          <ac:spMkLst>
            <pc:docMk/>
            <pc:sldMk cId="2298502703" sldId="272"/>
            <ac:spMk id="5" creationId="{B3E1721E-71C1-7116-A382-C9D3B779BA91}"/>
          </ac:spMkLst>
        </pc:spChg>
      </pc:sldChg>
      <pc:sldChg chg="addSp delSp modSp mod">
        <pc:chgData name="Bruno YVAIN" userId="dfa7964a-511a-4153-90ac-578a0d1c156d" providerId="ADAL" clId="{F247A168-D05A-407B-9204-B862A1E30DA0}" dt="2024-02-21T11:20:21.736" v="63" actId="13926"/>
        <pc:sldMkLst>
          <pc:docMk/>
          <pc:sldMk cId="1415751821" sldId="273"/>
        </pc:sldMkLst>
        <pc:spChg chg="add del mod">
          <ac:chgData name="Bruno YVAIN" userId="dfa7964a-511a-4153-90ac-578a0d1c156d" providerId="ADAL" clId="{F247A168-D05A-407B-9204-B862A1E30DA0}" dt="2024-02-21T11:20:13.980" v="61" actId="478"/>
          <ac:spMkLst>
            <pc:docMk/>
            <pc:sldMk cId="1415751821" sldId="273"/>
            <ac:spMk id="2" creationId="{C992A25E-AC9F-47CD-AE5C-633DB76EF560}"/>
          </ac:spMkLst>
        </pc:spChg>
        <pc:spChg chg="mod">
          <ac:chgData name="Bruno YVAIN" userId="dfa7964a-511a-4153-90ac-578a0d1c156d" providerId="ADAL" clId="{F247A168-D05A-407B-9204-B862A1E30DA0}" dt="2024-02-21T11:20:11.676" v="60" actId="13926"/>
          <ac:spMkLst>
            <pc:docMk/>
            <pc:sldMk cId="1415751821" sldId="273"/>
            <ac:spMk id="36866" creationId="{00000000-0000-0000-0000-000000000000}"/>
          </ac:spMkLst>
        </pc:spChg>
        <pc:spChg chg="mod">
          <ac:chgData name="Bruno YVAIN" userId="dfa7964a-511a-4153-90ac-578a0d1c156d" providerId="ADAL" clId="{F247A168-D05A-407B-9204-B862A1E30DA0}" dt="2024-02-21T11:20:17.500" v="62" actId="13926"/>
          <ac:spMkLst>
            <pc:docMk/>
            <pc:sldMk cId="1415751821" sldId="273"/>
            <ac:spMk id="36869" creationId="{00000000-0000-0000-0000-000000000000}"/>
          </ac:spMkLst>
        </pc:spChg>
        <pc:spChg chg="mod">
          <ac:chgData name="Bruno YVAIN" userId="dfa7964a-511a-4153-90ac-578a0d1c156d" providerId="ADAL" clId="{F247A168-D05A-407B-9204-B862A1E30DA0}" dt="2024-02-21T11:20:21.736" v="63" actId="13926"/>
          <ac:spMkLst>
            <pc:docMk/>
            <pc:sldMk cId="1415751821" sldId="273"/>
            <ac:spMk id="36870" creationId="{00000000-0000-0000-0000-000000000000}"/>
          </ac:spMkLst>
        </pc:spChg>
      </pc:sldChg>
      <pc:sldMasterChg chg="modSp mod">
        <pc:chgData name="Bruno YVAIN" userId="dfa7964a-511a-4153-90ac-578a0d1c156d" providerId="ADAL" clId="{F247A168-D05A-407B-9204-B862A1E30DA0}" dt="2024-02-21T11:19:48.438" v="58" actId="20577"/>
        <pc:sldMasterMkLst>
          <pc:docMk/>
          <pc:sldMasterMk cId="1539144396" sldId="2147483660"/>
        </pc:sldMasterMkLst>
        <pc:spChg chg="mod">
          <ac:chgData name="Bruno YVAIN" userId="dfa7964a-511a-4153-90ac-578a0d1c156d" providerId="ADAL" clId="{F247A168-D05A-407B-9204-B862A1E30DA0}" dt="2024-02-21T11:19:48.438" v="58" actId="20577"/>
          <ac:spMkLst>
            <pc:docMk/>
            <pc:sldMasterMk cId="1539144396" sldId="2147483660"/>
            <ac:spMk id="16" creationId="{00000000-0000-0000-0000-000000000000}"/>
          </ac:spMkLst>
        </pc:spChg>
      </pc:sldMasterChg>
    </pc:docChg>
  </pc:docChgLst>
  <pc:docChgLst>
    <pc:chgData name="Bruno YVAIN" userId="S::bruno.yvain@aftral.com::dfa7964a-511a-4153-90ac-578a0d1c156d" providerId="AD" clId="Web-{7241D043-7A9C-D408-CEE9-6D857E18F01C}"/>
    <pc:docChg chg="modSld">
      <pc:chgData name="Bruno YVAIN" userId="S::bruno.yvain@aftral.com::dfa7964a-511a-4153-90ac-578a0d1c156d" providerId="AD" clId="Web-{7241D043-7A9C-D408-CEE9-6D857E18F01C}" dt="2024-01-19T14:47:09.681" v="7"/>
      <pc:docMkLst>
        <pc:docMk/>
      </pc:docMkLst>
      <pc:sldChg chg="delSp modSp">
        <pc:chgData name="Bruno YVAIN" userId="S::bruno.yvain@aftral.com::dfa7964a-511a-4153-90ac-578a0d1c156d" providerId="AD" clId="Web-{7241D043-7A9C-D408-CEE9-6D857E18F01C}" dt="2024-01-19T14:47:09.681" v="7"/>
        <pc:sldMkLst>
          <pc:docMk/>
          <pc:sldMk cId="1415751821" sldId="273"/>
        </pc:sldMkLst>
        <pc:spChg chg="del">
          <ac:chgData name="Bruno YVAIN" userId="S::bruno.yvain@aftral.com::dfa7964a-511a-4153-90ac-578a0d1c156d" providerId="AD" clId="Web-{7241D043-7A9C-D408-CEE9-6D857E18F01C}" dt="2024-01-19T14:47:09.681" v="7"/>
          <ac:spMkLst>
            <pc:docMk/>
            <pc:sldMk cId="1415751821" sldId="273"/>
            <ac:spMk id="2" creationId="{4991DAF4-1FB7-F5EB-8FC7-D01775C97536}"/>
          </ac:spMkLst>
        </pc:spChg>
        <pc:spChg chg="mod">
          <ac:chgData name="Bruno YVAIN" userId="S::bruno.yvain@aftral.com::dfa7964a-511a-4153-90ac-578a0d1c156d" providerId="AD" clId="Web-{7241D043-7A9C-D408-CEE9-6D857E18F01C}" dt="2024-01-19T14:46:31.930" v="2" actId="1076"/>
          <ac:spMkLst>
            <pc:docMk/>
            <pc:sldMk cId="1415751821" sldId="273"/>
            <ac:spMk id="36869" creationId="{00000000-0000-0000-0000-000000000000}"/>
          </ac:spMkLst>
        </pc:spChg>
        <pc:spChg chg="mod">
          <ac:chgData name="Bruno YVAIN" userId="S::bruno.yvain@aftral.com::dfa7964a-511a-4153-90ac-578a0d1c156d" providerId="AD" clId="Web-{7241D043-7A9C-D408-CEE9-6D857E18F01C}" dt="2024-01-19T14:46:29.055" v="1" actId="1076"/>
          <ac:spMkLst>
            <pc:docMk/>
            <pc:sldMk cId="1415751821" sldId="273"/>
            <ac:spMk id="36870" creationId="{00000000-0000-0000-0000-000000000000}"/>
          </ac:spMkLst>
        </pc:spChg>
        <pc:spChg chg="mod">
          <ac:chgData name="Bruno YVAIN" userId="S::bruno.yvain@aftral.com::dfa7964a-511a-4153-90ac-578a0d1c156d" providerId="AD" clId="Web-{7241D043-7A9C-D408-CEE9-6D857E18F01C}" dt="2024-01-19T14:46:38.024" v="4" actId="1076"/>
          <ac:spMkLst>
            <pc:docMk/>
            <pc:sldMk cId="1415751821" sldId="273"/>
            <ac:spMk id="347157" creationId="{00000000-0000-0000-0000-000000000000}"/>
          </ac:spMkLst>
        </pc:spChg>
        <pc:spChg chg="mod">
          <ac:chgData name="Bruno YVAIN" userId="S::bruno.yvain@aftral.com::dfa7964a-511a-4153-90ac-578a0d1c156d" providerId="AD" clId="Web-{7241D043-7A9C-D408-CEE9-6D857E18F01C}" dt="2024-01-19T14:46:33.602" v="3" actId="1076"/>
          <ac:spMkLst>
            <pc:docMk/>
            <pc:sldMk cId="1415751821" sldId="273"/>
            <ac:spMk id="347159" creationId="{00000000-0000-0000-0000-000000000000}"/>
          </ac:spMkLst>
        </pc:spChg>
        <pc:spChg chg="mod">
          <ac:chgData name="Bruno YVAIN" userId="S::bruno.yvain@aftral.com::dfa7964a-511a-4153-90ac-578a0d1c156d" providerId="AD" clId="Web-{7241D043-7A9C-D408-CEE9-6D857E18F01C}" dt="2024-01-19T14:47:01.931" v="6" actId="1076"/>
          <ac:spMkLst>
            <pc:docMk/>
            <pc:sldMk cId="1415751821" sldId="273"/>
            <ac:spMk id="347160"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23D8B8-C7C8-4C48-97D4-AD9426C77D35}"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fr-FR"/>
        </a:p>
      </dgm:t>
    </dgm:pt>
    <dgm:pt modelId="{0CAB3DEF-859E-4BDB-A5A7-2E69D33FD801}">
      <dgm:prSet phldrT="[Texte]" custT="1"/>
      <dgm:spPr/>
      <dgm:t>
        <a:bodyPr/>
        <a:lstStyle/>
        <a:p>
          <a:r>
            <a:rPr lang="fr-FR" sz="2400" dirty="0"/>
            <a:t>CA</a:t>
          </a:r>
        </a:p>
      </dgm:t>
    </dgm:pt>
    <dgm:pt modelId="{533477D9-36BE-4B30-97C4-915847F648A3}" type="parTrans" cxnId="{FA73BC9E-94A8-4DBF-AB58-D11E82133284}">
      <dgm:prSet/>
      <dgm:spPr/>
      <dgm:t>
        <a:bodyPr/>
        <a:lstStyle/>
        <a:p>
          <a:endParaRPr lang="fr-FR"/>
        </a:p>
      </dgm:t>
    </dgm:pt>
    <dgm:pt modelId="{B761CC1E-9D31-4B3E-B0A5-BC1FEB307089}" type="sibTrans" cxnId="{FA73BC9E-94A8-4DBF-AB58-D11E82133284}">
      <dgm:prSet/>
      <dgm:spPr/>
      <dgm:t>
        <a:bodyPr/>
        <a:lstStyle/>
        <a:p>
          <a:endParaRPr lang="fr-FR"/>
        </a:p>
      </dgm:t>
    </dgm:pt>
    <dgm:pt modelId="{3F91C463-A0F5-4AC7-8543-D0BA45A87881}">
      <dgm:prSet phldrT="[Texte]" custT="1"/>
      <dgm:spPr/>
      <dgm:t>
        <a:bodyPr/>
        <a:lstStyle/>
        <a:p>
          <a:r>
            <a:rPr lang="fr-FR" sz="2400" dirty="0"/>
            <a:t>Km</a:t>
          </a:r>
        </a:p>
      </dgm:t>
    </dgm:pt>
    <dgm:pt modelId="{5619FC98-27AC-4128-9098-1CA98DF03E21}" type="parTrans" cxnId="{2365C713-F4D3-4BA8-AB88-58083072EFC6}">
      <dgm:prSet/>
      <dgm:spPr/>
      <dgm:t>
        <a:bodyPr/>
        <a:lstStyle/>
        <a:p>
          <a:endParaRPr lang="fr-FR"/>
        </a:p>
      </dgm:t>
    </dgm:pt>
    <dgm:pt modelId="{398C5C85-FC40-414C-918C-45A44CD09A7D}" type="sibTrans" cxnId="{2365C713-F4D3-4BA8-AB88-58083072EFC6}">
      <dgm:prSet/>
      <dgm:spPr/>
      <dgm:t>
        <a:bodyPr/>
        <a:lstStyle/>
        <a:p>
          <a:endParaRPr lang="fr-FR"/>
        </a:p>
      </dgm:t>
    </dgm:pt>
    <dgm:pt modelId="{6C39061F-32FC-42F4-BFC9-F5BD4BF90C6B}">
      <dgm:prSet phldrT="[Texte]" custT="1"/>
      <dgm:spPr/>
      <dgm:t>
        <a:bodyPr/>
        <a:lstStyle/>
        <a:p>
          <a:r>
            <a:rPr lang="fr-FR" sz="2400" dirty="0"/>
            <a:t>Coût de revient</a:t>
          </a:r>
        </a:p>
      </dgm:t>
    </dgm:pt>
    <dgm:pt modelId="{D4C27A8F-C37E-4862-ABF3-01D3160F7BEB}" type="parTrans" cxnId="{763AA2D9-DDEB-47E0-92E7-0E459A594725}">
      <dgm:prSet/>
      <dgm:spPr/>
      <dgm:t>
        <a:bodyPr/>
        <a:lstStyle/>
        <a:p>
          <a:endParaRPr lang="fr-FR"/>
        </a:p>
      </dgm:t>
    </dgm:pt>
    <dgm:pt modelId="{6483288D-1BA7-46C0-BE1D-DBA4EB240E15}" type="sibTrans" cxnId="{763AA2D9-DDEB-47E0-92E7-0E459A594725}">
      <dgm:prSet/>
      <dgm:spPr/>
      <dgm:t>
        <a:bodyPr/>
        <a:lstStyle/>
        <a:p>
          <a:endParaRPr lang="fr-FR"/>
        </a:p>
      </dgm:t>
    </dgm:pt>
    <dgm:pt modelId="{91871DB0-9A80-4E9E-99F3-EC1EC3B355C6}">
      <dgm:prSet phldrT="[Texte]" custT="1"/>
      <dgm:spPr/>
      <dgm:t>
        <a:bodyPr/>
        <a:lstStyle/>
        <a:p>
          <a:r>
            <a:rPr lang="fr-FR" sz="2400" dirty="0"/>
            <a:t>Coûts fixes</a:t>
          </a:r>
        </a:p>
      </dgm:t>
    </dgm:pt>
    <dgm:pt modelId="{D5F333E8-F06E-47F4-A73A-830E769ACC21}" type="parTrans" cxnId="{1E0C8BC4-6E67-4EF0-A3AF-9ACDAC209D8C}">
      <dgm:prSet/>
      <dgm:spPr/>
      <dgm:t>
        <a:bodyPr/>
        <a:lstStyle/>
        <a:p>
          <a:endParaRPr lang="fr-FR"/>
        </a:p>
      </dgm:t>
    </dgm:pt>
    <dgm:pt modelId="{63AF708D-96E4-48C6-BE67-B2B4C8BF1B69}" type="sibTrans" cxnId="{1E0C8BC4-6E67-4EF0-A3AF-9ACDAC209D8C}">
      <dgm:prSet/>
      <dgm:spPr/>
      <dgm:t>
        <a:bodyPr/>
        <a:lstStyle/>
        <a:p>
          <a:endParaRPr lang="fr-FR"/>
        </a:p>
      </dgm:t>
    </dgm:pt>
    <dgm:pt modelId="{5B96E242-311F-47A9-A6CC-446DA2A7ED90}">
      <dgm:prSet phldrT="[Texte]" custT="1"/>
      <dgm:spPr/>
      <dgm:t>
        <a:bodyPr/>
        <a:lstStyle/>
        <a:p>
          <a:r>
            <a:rPr lang="fr-FR" sz="2400" dirty="0"/>
            <a:t>Coûts variables</a:t>
          </a:r>
        </a:p>
      </dgm:t>
    </dgm:pt>
    <dgm:pt modelId="{64A6AD77-E911-4957-93AE-E8B596220583}" type="parTrans" cxnId="{4017A0AA-2D54-4847-A8A3-9EBA0681E5F7}">
      <dgm:prSet/>
      <dgm:spPr/>
      <dgm:t>
        <a:bodyPr/>
        <a:lstStyle/>
        <a:p>
          <a:endParaRPr lang="fr-FR"/>
        </a:p>
      </dgm:t>
    </dgm:pt>
    <dgm:pt modelId="{4B207FBB-FA6D-45BE-9C92-67A0B6B3B46F}" type="sibTrans" cxnId="{4017A0AA-2D54-4847-A8A3-9EBA0681E5F7}">
      <dgm:prSet/>
      <dgm:spPr/>
      <dgm:t>
        <a:bodyPr/>
        <a:lstStyle/>
        <a:p>
          <a:endParaRPr lang="fr-FR"/>
        </a:p>
      </dgm:t>
    </dgm:pt>
    <dgm:pt modelId="{414B90DA-29AA-4677-8DDC-C76BCB439F87}">
      <dgm:prSet phldrT="[Texte]" custT="1"/>
      <dgm:spPr/>
      <dgm:t>
        <a:bodyPr/>
        <a:lstStyle/>
        <a:p>
          <a:r>
            <a:rPr lang="fr-FR" sz="2400" dirty="0" err="1"/>
            <a:t>Tk</a:t>
          </a:r>
          <a:endParaRPr lang="fr-FR" sz="2400" dirty="0"/>
        </a:p>
      </dgm:t>
    </dgm:pt>
    <dgm:pt modelId="{4C42E213-CBED-448E-A1F5-0A50D4B796F1}" type="parTrans" cxnId="{4335BCEF-E757-4C6E-935F-18367E8E610B}">
      <dgm:prSet/>
      <dgm:spPr/>
      <dgm:t>
        <a:bodyPr/>
        <a:lstStyle/>
        <a:p>
          <a:endParaRPr lang="fr-FR"/>
        </a:p>
      </dgm:t>
    </dgm:pt>
    <dgm:pt modelId="{E27BAAEB-C48A-4C15-B096-B177C282E395}" type="sibTrans" cxnId="{4335BCEF-E757-4C6E-935F-18367E8E610B}">
      <dgm:prSet/>
      <dgm:spPr/>
      <dgm:t>
        <a:bodyPr/>
        <a:lstStyle/>
        <a:p>
          <a:endParaRPr lang="fr-FR"/>
        </a:p>
      </dgm:t>
    </dgm:pt>
    <dgm:pt modelId="{CB02B199-82EC-4496-A86D-E2CEFB7D806C}" type="pres">
      <dgm:prSet presAssocID="{7023D8B8-C7C8-4C48-97D4-AD9426C77D35}" presName="cycle" presStyleCnt="0">
        <dgm:presLayoutVars>
          <dgm:dir/>
          <dgm:resizeHandles val="exact"/>
        </dgm:presLayoutVars>
      </dgm:prSet>
      <dgm:spPr/>
    </dgm:pt>
    <dgm:pt modelId="{4ECDDA34-EC79-412A-96D9-BCFA7241FEBF}" type="pres">
      <dgm:prSet presAssocID="{0CAB3DEF-859E-4BDB-A5A7-2E69D33FD801}" presName="node" presStyleLbl="node1" presStyleIdx="0" presStyleCnt="6" custScaleX="154399" custScaleY="66886">
        <dgm:presLayoutVars>
          <dgm:bulletEnabled val="1"/>
        </dgm:presLayoutVars>
      </dgm:prSet>
      <dgm:spPr/>
    </dgm:pt>
    <dgm:pt modelId="{7272E89E-5936-4EB8-AE02-D363D588A446}" type="pres">
      <dgm:prSet presAssocID="{B761CC1E-9D31-4B3E-B0A5-BC1FEB307089}" presName="sibTrans" presStyleLbl="sibTrans2D1" presStyleIdx="0" presStyleCnt="6"/>
      <dgm:spPr/>
    </dgm:pt>
    <dgm:pt modelId="{2B442EEB-C91D-4290-A445-9465E7060E4A}" type="pres">
      <dgm:prSet presAssocID="{B761CC1E-9D31-4B3E-B0A5-BC1FEB307089}" presName="connectorText" presStyleLbl="sibTrans2D1" presStyleIdx="0" presStyleCnt="6"/>
      <dgm:spPr/>
    </dgm:pt>
    <dgm:pt modelId="{3412B0EC-F1FB-405C-B364-4506E2D677D3}" type="pres">
      <dgm:prSet presAssocID="{3F91C463-A0F5-4AC7-8543-D0BA45A87881}" presName="node" presStyleLbl="node1" presStyleIdx="1" presStyleCnt="6" custScaleX="168336" custScaleY="64483" custRadScaleRad="123797" custRadScaleInc="20432">
        <dgm:presLayoutVars>
          <dgm:bulletEnabled val="1"/>
        </dgm:presLayoutVars>
      </dgm:prSet>
      <dgm:spPr/>
    </dgm:pt>
    <dgm:pt modelId="{D4C11AD0-9A09-476B-86D0-5119042562E6}" type="pres">
      <dgm:prSet presAssocID="{398C5C85-FC40-414C-918C-45A44CD09A7D}" presName="sibTrans" presStyleLbl="sibTrans2D1" presStyleIdx="1" presStyleCnt="6"/>
      <dgm:spPr/>
    </dgm:pt>
    <dgm:pt modelId="{DC143854-6B5F-4A1D-AE19-524A5B88B1E1}" type="pres">
      <dgm:prSet presAssocID="{398C5C85-FC40-414C-918C-45A44CD09A7D}" presName="connectorText" presStyleLbl="sibTrans2D1" presStyleIdx="1" presStyleCnt="6"/>
      <dgm:spPr/>
    </dgm:pt>
    <dgm:pt modelId="{6484FB77-572F-44F8-82FE-50F96B637ACA}" type="pres">
      <dgm:prSet presAssocID="{6C39061F-32FC-42F4-BFC9-F5BD4BF90C6B}" presName="node" presStyleLbl="node1" presStyleIdx="2" presStyleCnt="6" custScaleX="170573" custScaleY="79703" custRadScaleRad="97482" custRadScaleInc="-25056">
        <dgm:presLayoutVars>
          <dgm:bulletEnabled val="1"/>
        </dgm:presLayoutVars>
      </dgm:prSet>
      <dgm:spPr/>
    </dgm:pt>
    <dgm:pt modelId="{1FA223F3-579F-473F-BAA0-3FCD11561C77}" type="pres">
      <dgm:prSet presAssocID="{6483288D-1BA7-46C0-BE1D-DBA4EB240E15}" presName="sibTrans" presStyleLbl="sibTrans2D1" presStyleIdx="2" presStyleCnt="6"/>
      <dgm:spPr/>
    </dgm:pt>
    <dgm:pt modelId="{7F86FE9E-1412-42C0-B41C-19E8D43B2C37}" type="pres">
      <dgm:prSet presAssocID="{6483288D-1BA7-46C0-BE1D-DBA4EB240E15}" presName="connectorText" presStyleLbl="sibTrans2D1" presStyleIdx="2" presStyleCnt="6"/>
      <dgm:spPr/>
    </dgm:pt>
    <dgm:pt modelId="{B10A91D9-13BD-4585-A709-74024C562DC2}" type="pres">
      <dgm:prSet presAssocID="{91871DB0-9A80-4E9E-99F3-EC1EC3B355C6}" presName="node" presStyleLbl="node1" presStyleIdx="3" presStyleCnt="6" custScaleX="187797" custScaleY="88963" custRadScaleRad="126027" custRadScaleInc="324">
        <dgm:presLayoutVars>
          <dgm:bulletEnabled val="1"/>
        </dgm:presLayoutVars>
      </dgm:prSet>
      <dgm:spPr/>
    </dgm:pt>
    <dgm:pt modelId="{24E1BDEA-27A5-4283-B9D8-C048E15A2546}" type="pres">
      <dgm:prSet presAssocID="{63AF708D-96E4-48C6-BE67-B2B4C8BF1B69}" presName="sibTrans" presStyleLbl="sibTrans2D1" presStyleIdx="3" presStyleCnt="6"/>
      <dgm:spPr/>
    </dgm:pt>
    <dgm:pt modelId="{EDA65B43-B800-489E-A71C-548D1A60DB8D}" type="pres">
      <dgm:prSet presAssocID="{63AF708D-96E4-48C6-BE67-B2B4C8BF1B69}" presName="connectorText" presStyleLbl="sibTrans2D1" presStyleIdx="3" presStyleCnt="6"/>
      <dgm:spPr/>
    </dgm:pt>
    <dgm:pt modelId="{8D967541-3CF1-46DB-B774-CA609EAAF7C4}" type="pres">
      <dgm:prSet presAssocID="{5B96E242-311F-47A9-A6CC-446DA2A7ED90}" presName="node" presStyleLbl="node1" presStyleIdx="4" presStyleCnt="6" custScaleX="198107" custScaleY="81721" custRadScaleRad="96953" custRadScaleInc="30755">
        <dgm:presLayoutVars>
          <dgm:bulletEnabled val="1"/>
        </dgm:presLayoutVars>
      </dgm:prSet>
      <dgm:spPr/>
    </dgm:pt>
    <dgm:pt modelId="{E722240A-63D2-449A-A340-2468EFAC08A8}" type="pres">
      <dgm:prSet presAssocID="{4B207FBB-FA6D-45BE-9C92-67A0B6B3B46F}" presName="sibTrans" presStyleLbl="sibTrans2D1" presStyleIdx="4" presStyleCnt="6"/>
      <dgm:spPr/>
    </dgm:pt>
    <dgm:pt modelId="{8082DE0B-B780-4631-AC09-505CC5F053E2}" type="pres">
      <dgm:prSet presAssocID="{4B207FBB-FA6D-45BE-9C92-67A0B6B3B46F}" presName="connectorText" presStyleLbl="sibTrans2D1" presStyleIdx="4" presStyleCnt="6"/>
      <dgm:spPr/>
    </dgm:pt>
    <dgm:pt modelId="{3972492F-4E8C-4413-B8A9-6E4E75E70AA0}" type="pres">
      <dgm:prSet presAssocID="{414B90DA-29AA-4677-8DDC-C76BCB439F87}" presName="node" presStyleLbl="node1" presStyleIdx="5" presStyleCnt="6" custScaleX="96107" custScaleY="58552" custRadScaleRad="121739" custRadScaleInc="-15588">
        <dgm:presLayoutVars>
          <dgm:bulletEnabled val="1"/>
        </dgm:presLayoutVars>
      </dgm:prSet>
      <dgm:spPr/>
    </dgm:pt>
    <dgm:pt modelId="{1A62F726-A2CA-426C-A666-6EE565646DEA}" type="pres">
      <dgm:prSet presAssocID="{E27BAAEB-C48A-4C15-B096-B177C282E395}" presName="sibTrans" presStyleLbl="sibTrans2D1" presStyleIdx="5" presStyleCnt="6"/>
      <dgm:spPr/>
    </dgm:pt>
    <dgm:pt modelId="{E2D9B36A-9A5A-42A3-814A-8F22BECBC520}" type="pres">
      <dgm:prSet presAssocID="{E27BAAEB-C48A-4C15-B096-B177C282E395}" presName="connectorText" presStyleLbl="sibTrans2D1" presStyleIdx="5" presStyleCnt="6"/>
      <dgm:spPr/>
    </dgm:pt>
  </dgm:ptLst>
  <dgm:cxnLst>
    <dgm:cxn modelId="{8F55270F-A7DF-47A3-8FEC-827097114033}" type="presOf" srcId="{6483288D-1BA7-46C0-BE1D-DBA4EB240E15}" destId="{1FA223F3-579F-473F-BAA0-3FCD11561C77}" srcOrd="0" destOrd="0" presId="urn:microsoft.com/office/officeart/2005/8/layout/cycle2"/>
    <dgm:cxn modelId="{2365C713-F4D3-4BA8-AB88-58083072EFC6}" srcId="{7023D8B8-C7C8-4C48-97D4-AD9426C77D35}" destId="{3F91C463-A0F5-4AC7-8543-D0BA45A87881}" srcOrd="1" destOrd="0" parTransId="{5619FC98-27AC-4128-9098-1CA98DF03E21}" sibTransId="{398C5C85-FC40-414C-918C-45A44CD09A7D}"/>
    <dgm:cxn modelId="{261D991F-A25D-4F68-9CA7-A3F18E84EDEF}" type="presOf" srcId="{91871DB0-9A80-4E9E-99F3-EC1EC3B355C6}" destId="{B10A91D9-13BD-4585-A709-74024C562DC2}" srcOrd="0" destOrd="0" presId="urn:microsoft.com/office/officeart/2005/8/layout/cycle2"/>
    <dgm:cxn modelId="{9E2F5B2B-60E8-43B4-9D0A-F8605ADE15A2}" type="presOf" srcId="{E27BAAEB-C48A-4C15-B096-B177C282E395}" destId="{1A62F726-A2CA-426C-A666-6EE565646DEA}" srcOrd="0" destOrd="0" presId="urn:microsoft.com/office/officeart/2005/8/layout/cycle2"/>
    <dgm:cxn modelId="{4B062832-F0F7-40A3-8330-25A53B8D013E}" type="presOf" srcId="{4B207FBB-FA6D-45BE-9C92-67A0B6B3B46F}" destId="{8082DE0B-B780-4631-AC09-505CC5F053E2}" srcOrd="1" destOrd="0" presId="urn:microsoft.com/office/officeart/2005/8/layout/cycle2"/>
    <dgm:cxn modelId="{FD86783D-688C-418C-A7F5-6BD737803DD7}" type="presOf" srcId="{7023D8B8-C7C8-4C48-97D4-AD9426C77D35}" destId="{CB02B199-82EC-4496-A86D-E2CEFB7D806C}" srcOrd="0" destOrd="0" presId="urn:microsoft.com/office/officeart/2005/8/layout/cycle2"/>
    <dgm:cxn modelId="{49139440-C910-4722-A257-DC1CAEAE7453}" type="presOf" srcId="{6483288D-1BA7-46C0-BE1D-DBA4EB240E15}" destId="{7F86FE9E-1412-42C0-B41C-19E8D43B2C37}" srcOrd="1" destOrd="0" presId="urn:microsoft.com/office/officeart/2005/8/layout/cycle2"/>
    <dgm:cxn modelId="{E1655660-338D-46C0-A534-6026E2E2DDAE}" type="presOf" srcId="{414B90DA-29AA-4677-8DDC-C76BCB439F87}" destId="{3972492F-4E8C-4413-B8A9-6E4E75E70AA0}" srcOrd="0" destOrd="0" presId="urn:microsoft.com/office/officeart/2005/8/layout/cycle2"/>
    <dgm:cxn modelId="{CC455244-0A2E-4E71-8E3F-767847726DE0}" type="presOf" srcId="{63AF708D-96E4-48C6-BE67-B2B4C8BF1B69}" destId="{EDA65B43-B800-489E-A71C-548D1A60DB8D}" srcOrd="1" destOrd="0" presId="urn:microsoft.com/office/officeart/2005/8/layout/cycle2"/>
    <dgm:cxn modelId="{B526736A-5B2D-447D-9CA9-4F6DC953273B}" type="presOf" srcId="{6C39061F-32FC-42F4-BFC9-F5BD4BF90C6B}" destId="{6484FB77-572F-44F8-82FE-50F96B637ACA}" srcOrd="0" destOrd="0" presId="urn:microsoft.com/office/officeart/2005/8/layout/cycle2"/>
    <dgm:cxn modelId="{BC01DA6A-E07E-4992-800E-BDD6D668E157}" type="presOf" srcId="{398C5C85-FC40-414C-918C-45A44CD09A7D}" destId="{D4C11AD0-9A09-476B-86D0-5119042562E6}" srcOrd="0" destOrd="0" presId="urn:microsoft.com/office/officeart/2005/8/layout/cycle2"/>
    <dgm:cxn modelId="{34823550-3FBD-4BC4-BE82-95CEA38FB55E}" type="presOf" srcId="{4B207FBB-FA6D-45BE-9C92-67A0B6B3B46F}" destId="{E722240A-63D2-449A-A340-2468EFAC08A8}" srcOrd="0" destOrd="0" presId="urn:microsoft.com/office/officeart/2005/8/layout/cycle2"/>
    <dgm:cxn modelId="{82E0BC82-3693-4F76-9FCC-5A0B2AB1DEDB}" type="presOf" srcId="{B761CC1E-9D31-4B3E-B0A5-BC1FEB307089}" destId="{2B442EEB-C91D-4290-A445-9465E7060E4A}" srcOrd="1" destOrd="0" presId="urn:microsoft.com/office/officeart/2005/8/layout/cycle2"/>
    <dgm:cxn modelId="{F467778C-9C66-4479-ABC7-4508E5BD3A78}" type="presOf" srcId="{5B96E242-311F-47A9-A6CC-446DA2A7ED90}" destId="{8D967541-3CF1-46DB-B774-CA609EAAF7C4}" srcOrd="0" destOrd="0" presId="urn:microsoft.com/office/officeart/2005/8/layout/cycle2"/>
    <dgm:cxn modelId="{014F8E94-6B19-4A97-9633-35AED643FE02}" type="presOf" srcId="{3F91C463-A0F5-4AC7-8543-D0BA45A87881}" destId="{3412B0EC-F1FB-405C-B364-4506E2D677D3}" srcOrd="0" destOrd="0" presId="urn:microsoft.com/office/officeart/2005/8/layout/cycle2"/>
    <dgm:cxn modelId="{EE2F6496-9740-457F-9CAD-3318335576C2}" type="presOf" srcId="{E27BAAEB-C48A-4C15-B096-B177C282E395}" destId="{E2D9B36A-9A5A-42A3-814A-8F22BECBC520}" srcOrd="1" destOrd="0" presId="urn:microsoft.com/office/officeart/2005/8/layout/cycle2"/>
    <dgm:cxn modelId="{85029397-0617-431D-8F07-B9D57E58510A}" type="presOf" srcId="{398C5C85-FC40-414C-918C-45A44CD09A7D}" destId="{DC143854-6B5F-4A1D-AE19-524A5B88B1E1}" srcOrd="1" destOrd="0" presId="urn:microsoft.com/office/officeart/2005/8/layout/cycle2"/>
    <dgm:cxn modelId="{FA73BC9E-94A8-4DBF-AB58-D11E82133284}" srcId="{7023D8B8-C7C8-4C48-97D4-AD9426C77D35}" destId="{0CAB3DEF-859E-4BDB-A5A7-2E69D33FD801}" srcOrd="0" destOrd="0" parTransId="{533477D9-36BE-4B30-97C4-915847F648A3}" sibTransId="{B761CC1E-9D31-4B3E-B0A5-BC1FEB307089}"/>
    <dgm:cxn modelId="{4017A0AA-2D54-4847-A8A3-9EBA0681E5F7}" srcId="{7023D8B8-C7C8-4C48-97D4-AD9426C77D35}" destId="{5B96E242-311F-47A9-A6CC-446DA2A7ED90}" srcOrd="4" destOrd="0" parTransId="{64A6AD77-E911-4957-93AE-E8B596220583}" sibTransId="{4B207FBB-FA6D-45BE-9C92-67A0B6B3B46F}"/>
    <dgm:cxn modelId="{1E0C8BC4-6E67-4EF0-A3AF-9ACDAC209D8C}" srcId="{7023D8B8-C7C8-4C48-97D4-AD9426C77D35}" destId="{91871DB0-9A80-4E9E-99F3-EC1EC3B355C6}" srcOrd="3" destOrd="0" parTransId="{D5F333E8-F06E-47F4-A73A-830E769ACC21}" sibTransId="{63AF708D-96E4-48C6-BE67-B2B4C8BF1B69}"/>
    <dgm:cxn modelId="{763AA2D9-DDEB-47E0-92E7-0E459A594725}" srcId="{7023D8B8-C7C8-4C48-97D4-AD9426C77D35}" destId="{6C39061F-32FC-42F4-BFC9-F5BD4BF90C6B}" srcOrd="2" destOrd="0" parTransId="{D4C27A8F-C37E-4862-ABF3-01D3160F7BEB}" sibTransId="{6483288D-1BA7-46C0-BE1D-DBA4EB240E15}"/>
    <dgm:cxn modelId="{96EA09DC-F4AF-4ED4-9D2C-8B2017BF714F}" type="presOf" srcId="{0CAB3DEF-859E-4BDB-A5A7-2E69D33FD801}" destId="{4ECDDA34-EC79-412A-96D9-BCFA7241FEBF}" srcOrd="0" destOrd="0" presId="urn:microsoft.com/office/officeart/2005/8/layout/cycle2"/>
    <dgm:cxn modelId="{A26847E9-3D5A-4DF2-B637-426B3159DF4B}" type="presOf" srcId="{63AF708D-96E4-48C6-BE67-B2B4C8BF1B69}" destId="{24E1BDEA-27A5-4283-B9D8-C048E15A2546}" srcOrd="0" destOrd="0" presId="urn:microsoft.com/office/officeart/2005/8/layout/cycle2"/>
    <dgm:cxn modelId="{4335BCEF-E757-4C6E-935F-18367E8E610B}" srcId="{7023D8B8-C7C8-4C48-97D4-AD9426C77D35}" destId="{414B90DA-29AA-4677-8DDC-C76BCB439F87}" srcOrd="5" destOrd="0" parTransId="{4C42E213-CBED-448E-A1F5-0A50D4B796F1}" sibTransId="{E27BAAEB-C48A-4C15-B096-B177C282E395}"/>
    <dgm:cxn modelId="{FA56AEFF-7644-4FCA-8693-876FF5053AE3}" type="presOf" srcId="{B761CC1E-9D31-4B3E-B0A5-BC1FEB307089}" destId="{7272E89E-5936-4EB8-AE02-D363D588A446}" srcOrd="0" destOrd="0" presId="urn:microsoft.com/office/officeart/2005/8/layout/cycle2"/>
    <dgm:cxn modelId="{A1F5B7F2-4114-4B97-8F55-99BC238CD8AD}" type="presParOf" srcId="{CB02B199-82EC-4496-A86D-E2CEFB7D806C}" destId="{4ECDDA34-EC79-412A-96D9-BCFA7241FEBF}" srcOrd="0" destOrd="0" presId="urn:microsoft.com/office/officeart/2005/8/layout/cycle2"/>
    <dgm:cxn modelId="{C6FADC12-A0EA-4D72-919E-B4652F882D94}" type="presParOf" srcId="{CB02B199-82EC-4496-A86D-E2CEFB7D806C}" destId="{7272E89E-5936-4EB8-AE02-D363D588A446}" srcOrd="1" destOrd="0" presId="urn:microsoft.com/office/officeart/2005/8/layout/cycle2"/>
    <dgm:cxn modelId="{FC518ED4-CABB-4241-8EFD-1F89D7AF30F1}" type="presParOf" srcId="{7272E89E-5936-4EB8-AE02-D363D588A446}" destId="{2B442EEB-C91D-4290-A445-9465E7060E4A}" srcOrd="0" destOrd="0" presId="urn:microsoft.com/office/officeart/2005/8/layout/cycle2"/>
    <dgm:cxn modelId="{957C65C1-02B1-4EBB-9B3B-3FF91EDF0F0E}" type="presParOf" srcId="{CB02B199-82EC-4496-A86D-E2CEFB7D806C}" destId="{3412B0EC-F1FB-405C-B364-4506E2D677D3}" srcOrd="2" destOrd="0" presId="urn:microsoft.com/office/officeart/2005/8/layout/cycle2"/>
    <dgm:cxn modelId="{9E9CF0A2-B151-4827-8396-56A202ED64F9}" type="presParOf" srcId="{CB02B199-82EC-4496-A86D-E2CEFB7D806C}" destId="{D4C11AD0-9A09-476B-86D0-5119042562E6}" srcOrd="3" destOrd="0" presId="urn:microsoft.com/office/officeart/2005/8/layout/cycle2"/>
    <dgm:cxn modelId="{A4E8040E-488D-40F9-90EC-781D2817CE16}" type="presParOf" srcId="{D4C11AD0-9A09-476B-86D0-5119042562E6}" destId="{DC143854-6B5F-4A1D-AE19-524A5B88B1E1}" srcOrd="0" destOrd="0" presId="urn:microsoft.com/office/officeart/2005/8/layout/cycle2"/>
    <dgm:cxn modelId="{8E417B6E-D4B1-49B1-9541-C9EAAC9F8904}" type="presParOf" srcId="{CB02B199-82EC-4496-A86D-E2CEFB7D806C}" destId="{6484FB77-572F-44F8-82FE-50F96B637ACA}" srcOrd="4" destOrd="0" presId="urn:microsoft.com/office/officeart/2005/8/layout/cycle2"/>
    <dgm:cxn modelId="{3EFB46BC-C81E-4928-9D2F-F249966C8E26}" type="presParOf" srcId="{CB02B199-82EC-4496-A86D-E2CEFB7D806C}" destId="{1FA223F3-579F-473F-BAA0-3FCD11561C77}" srcOrd="5" destOrd="0" presId="urn:microsoft.com/office/officeart/2005/8/layout/cycle2"/>
    <dgm:cxn modelId="{6C027083-8FD0-4E3C-ADE8-D893550E5233}" type="presParOf" srcId="{1FA223F3-579F-473F-BAA0-3FCD11561C77}" destId="{7F86FE9E-1412-42C0-B41C-19E8D43B2C37}" srcOrd="0" destOrd="0" presId="urn:microsoft.com/office/officeart/2005/8/layout/cycle2"/>
    <dgm:cxn modelId="{3D890305-27F2-4B78-9159-2063D1E514C0}" type="presParOf" srcId="{CB02B199-82EC-4496-A86D-E2CEFB7D806C}" destId="{B10A91D9-13BD-4585-A709-74024C562DC2}" srcOrd="6" destOrd="0" presId="urn:microsoft.com/office/officeart/2005/8/layout/cycle2"/>
    <dgm:cxn modelId="{75004389-3F12-4EC7-9811-E6A533823ECD}" type="presParOf" srcId="{CB02B199-82EC-4496-A86D-E2CEFB7D806C}" destId="{24E1BDEA-27A5-4283-B9D8-C048E15A2546}" srcOrd="7" destOrd="0" presId="urn:microsoft.com/office/officeart/2005/8/layout/cycle2"/>
    <dgm:cxn modelId="{331E13BE-D62A-4E8D-91CA-CCFBA415FEBF}" type="presParOf" srcId="{24E1BDEA-27A5-4283-B9D8-C048E15A2546}" destId="{EDA65B43-B800-489E-A71C-548D1A60DB8D}" srcOrd="0" destOrd="0" presId="urn:microsoft.com/office/officeart/2005/8/layout/cycle2"/>
    <dgm:cxn modelId="{640707CA-F67F-40C4-AD3E-1B59732778F0}" type="presParOf" srcId="{CB02B199-82EC-4496-A86D-E2CEFB7D806C}" destId="{8D967541-3CF1-46DB-B774-CA609EAAF7C4}" srcOrd="8" destOrd="0" presId="urn:microsoft.com/office/officeart/2005/8/layout/cycle2"/>
    <dgm:cxn modelId="{5EB7509C-F19B-45CB-BC45-91C99F980067}" type="presParOf" srcId="{CB02B199-82EC-4496-A86D-E2CEFB7D806C}" destId="{E722240A-63D2-449A-A340-2468EFAC08A8}" srcOrd="9" destOrd="0" presId="urn:microsoft.com/office/officeart/2005/8/layout/cycle2"/>
    <dgm:cxn modelId="{B8A69217-1308-4ED4-B6D4-B57EE80D5CCC}" type="presParOf" srcId="{E722240A-63D2-449A-A340-2468EFAC08A8}" destId="{8082DE0B-B780-4631-AC09-505CC5F053E2}" srcOrd="0" destOrd="0" presId="urn:microsoft.com/office/officeart/2005/8/layout/cycle2"/>
    <dgm:cxn modelId="{23EA4500-6F2D-4386-AFC7-8B424434CB0B}" type="presParOf" srcId="{CB02B199-82EC-4496-A86D-E2CEFB7D806C}" destId="{3972492F-4E8C-4413-B8A9-6E4E75E70AA0}" srcOrd="10" destOrd="0" presId="urn:microsoft.com/office/officeart/2005/8/layout/cycle2"/>
    <dgm:cxn modelId="{809261C0-829C-4BB9-82BE-856459FEEF3D}" type="presParOf" srcId="{CB02B199-82EC-4496-A86D-E2CEFB7D806C}" destId="{1A62F726-A2CA-426C-A666-6EE565646DEA}" srcOrd="11" destOrd="0" presId="urn:microsoft.com/office/officeart/2005/8/layout/cycle2"/>
    <dgm:cxn modelId="{2E591CB9-78F7-4500-9BA6-AF93A8327A58}" type="presParOf" srcId="{1A62F726-A2CA-426C-A666-6EE565646DEA}" destId="{E2D9B36A-9A5A-42A3-814A-8F22BECBC520}"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DDA34-EC79-412A-96D9-BCFA7241FEBF}">
      <dsp:nvSpPr>
        <dsp:cNvPr id="0" name=""/>
        <dsp:cNvSpPr/>
      </dsp:nvSpPr>
      <dsp:spPr>
        <a:xfrm>
          <a:off x="2615062" y="225250"/>
          <a:ext cx="1786039" cy="77371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fr-FR" sz="2400" kern="1200" dirty="0"/>
            <a:t>CA</a:t>
          </a:r>
        </a:p>
      </dsp:txBody>
      <dsp:txXfrm>
        <a:off x="2876621" y="338558"/>
        <a:ext cx="1262921" cy="547100"/>
      </dsp:txXfrm>
    </dsp:sp>
    <dsp:sp modelId="{7272E89E-5936-4EB8-AE02-D363D588A446}">
      <dsp:nvSpPr>
        <dsp:cNvPr id="0" name=""/>
        <dsp:cNvSpPr/>
      </dsp:nvSpPr>
      <dsp:spPr>
        <a:xfrm rot="1427303">
          <a:off x="4271306" y="843034"/>
          <a:ext cx="406948" cy="3904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fr-FR" sz="1600" kern="1200"/>
        </a:p>
      </dsp:txBody>
      <dsp:txXfrm>
        <a:off x="4276281" y="897495"/>
        <a:ext cx="289825" cy="234245"/>
      </dsp:txXfrm>
    </dsp:sp>
    <dsp:sp modelId="{3412B0EC-F1FB-405C-B364-4506E2D677D3}">
      <dsp:nvSpPr>
        <dsp:cNvPr id="0" name=""/>
        <dsp:cNvSpPr/>
      </dsp:nvSpPr>
      <dsp:spPr>
        <a:xfrm>
          <a:off x="4501622" y="1106297"/>
          <a:ext cx="1947258" cy="74591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fr-FR" sz="2400" kern="1200" dirty="0"/>
            <a:t>Km</a:t>
          </a:r>
        </a:p>
      </dsp:txBody>
      <dsp:txXfrm>
        <a:off x="4786791" y="1215534"/>
        <a:ext cx="1376920" cy="527445"/>
      </dsp:txXfrm>
    </dsp:sp>
    <dsp:sp modelId="{D4C11AD0-9A09-476B-86D0-5119042562E6}">
      <dsp:nvSpPr>
        <dsp:cNvPr id="0" name=""/>
        <dsp:cNvSpPr/>
      </dsp:nvSpPr>
      <dsp:spPr>
        <a:xfrm rot="6289828">
          <a:off x="5099353" y="1989627"/>
          <a:ext cx="378153" cy="3904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fr-FR" sz="1600" kern="1200"/>
        </a:p>
      </dsp:txBody>
      <dsp:txXfrm rot="10800000">
        <a:off x="5170595" y="2012876"/>
        <a:ext cx="264707" cy="234245"/>
      </dsp:txXfrm>
    </dsp:sp>
    <dsp:sp modelId="{6484FB77-572F-44F8-82FE-50F96B637ACA}">
      <dsp:nvSpPr>
        <dsp:cNvPr id="0" name=""/>
        <dsp:cNvSpPr/>
      </dsp:nvSpPr>
      <dsp:spPr>
        <a:xfrm>
          <a:off x="4086671" y="2536553"/>
          <a:ext cx="1973135" cy="92197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fr-FR" sz="2400" kern="1200" dirty="0"/>
            <a:t>Coût de revient</a:t>
          </a:r>
        </a:p>
      </dsp:txBody>
      <dsp:txXfrm>
        <a:off x="4375630" y="2671574"/>
        <a:ext cx="1395217" cy="651937"/>
      </dsp:txXfrm>
    </dsp:sp>
    <dsp:sp modelId="{1FA223F3-579F-473F-BAA0-3FCD11561C77}">
      <dsp:nvSpPr>
        <dsp:cNvPr id="0" name=""/>
        <dsp:cNvSpPr/>
      </dsp:nvSpPr>
      <dsp:spPr>
        <a:xfrm rot="8663402">
          <a:off x="4184991" y="3337981"/>
          <a:ext cx="280688" cy="3904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fr-FR" sz="1600" kern="1200"/>
        </a:p>
      </dsp:txBody>
      <dsp:txXfrm rot="10800000">
        <a:off x="4261324" y="3391548"/>
        <a:ext cx="196482" cy="234245"/>
      </dsp:txXfrm>
    </dsp:sp>
    <dsp:sp modelId="{B10A91D9-13BD-4585-A709-74024C562DC2}">
      <dsp:nvSpPr>
        <dsp:cNvPr id="0" name=""/>
        <dsp:cNvSpPr/>
      </dsp:nvSpPr>
      <dsp:spPr>
        <a:xfrm>
          <a:off x="2418178" y="3606610"/>
          <a:ext cx="2172377" cy="102909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fr-FR" sz="2400" kern="1200" dirty="0"/>
            <a:t>Coûts fixes</a:t>
          </a:r>
        </a:p>
      </dsp:txBody>
      <dsp:txXfrm>
        <a:off x="2736315" y="3757318"/>
        <a:ext cx="1536103" cy="727680"/>
      </dsp:txXfrm>
    </dsp:sp>
    <dsp:sp modelId="{24E1BDEA-27A5-4283-B9D8-C048E15A2546}">
      <dsp:nvSpPr>
        <dsp:cNvPr id="0" name=""/>
        <dsp:cNvSpPr/>
      </dsp:nvSpPr>
      <dsp:spPr>
        <a:xfrm rot="13005538">
          <a:off x="2567098" y="3333521"/>
          <a:ext cx="288327" cy="3904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fr-FR" sz="1600" kern="1200"/>
        </a:p>
      </dsp:txBody>
      <dsp:txXfrm rot="10800000">
        <a:off x="2644996" y="3437485"/>
        <a:ext cx="201829" cy="234245"/>
      </dsp:txXfrm>
    </dsp:sp>
    <dsp:sp modelId="{8D967541-3CF1-46DB-B774-CA609EAAF7C4}">
      <dsp:nvSpPr>
        <dsp:cNvPr id="0" name=""/>
        <dsp:cNvSpPr/>
      </dsp:nvSpPr>
      <dsp:spPr>
        <a:xfrm>
          <a:off x="787069" y="2474636"/>
          <a:ext cx="2291640" cy="9453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fr-FR" sz="2400" kern="1200" dirty="0"/>
            <a:t>Coûts variables</a:t>
          </a:r>
        </a:p>
      </dsp:txBody>
      <dsp:txXfrm>
        <a:off x="1122672" y="2613075"/>
        <a:ext cx="1620434" cy="668445"/>
      </dsp:txXfrm>
    </dsp:sp>
    <dsp:sp modelId="{E722240A-63D2-449A-A340-2468EFAC08A8}">
      <dsp:nvSpPr>
        <dsp:cNvPr id="0" name=""/>
        <dsp:cNvSpPr/>
      </dsp:nvSpPr>
      <dsp:spPr>
        <a:xfrm rot="15441543">
          <a:off x="1562542" y="1943802"/>
          <a:ext cx="378131" cy="3904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fr-FR" sz="1600" kern="1200"/>
        </a:p>
      </dsp:txBody>
      <dsp:txXfrm rot="10800000">
        <a:off x="1631674" y="2077229"/>
        <a:ext cx="264692" cy="234245"/>
      </dsp:txXfrm>
    </dsp:sp>
    <dsp:sp modelId="{3972492F-4E8C-4413-B8A9-6E4E75E70AA0}">
      <dsp:nvSpPr>
        <dsp:cNvPr id="0" name=""/>
        <dsp:cNvSpPr/>
      </dsp:nvSpPr>
      <dsp:spPr>
        <a:xfrm>
          <a:off x="1040078" y="1106289"/>
          <a:ext cx="1111736" cy="67731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fr-FR" sz="2400" kern="1200" dirty="0" err="1"/>
            <a:t>Tk</a:t>
          </a:r>
          <a:endParaRPr lang="fr-FR" sz="2400" kern="1200" dirty="0"/>
        </a:p>
      </dsp:txBody>
      <dsp:txXfrm>
        <a:off x="1202888" y="1205479"/>
        <a:ext cx="786116" cy="478931"/>
      </dsp:txXfrm>
    </dsp:sp>
    <dsp:sp modelId="{1A62F726-A2CA-426C-A666-6EE565646DEA}">
      <dsp:nvSpPr>
        <dsp:cNvPr id="0" name=""/>
        <dsp:cNvSpPr/>
      </dsp:nvSpPr>
      <dsp:spPr>
        <a:xfrm rot="20187859">
          <a:off x="2210820" y="877413"/>
          <a:ext cx="479926" cy="3904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fr-FR" sz="1600" kern="1200"/>
        </a:p>
      </dsp:txBody>
      <dsp:txXfrm>
        <a:off x="2215692" y="978880"/>
        <a:ext cx="362803" cy="23424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8128E6-216E-465F-8887-4E150473758C}" type="datetimeFigureOut">
              <a:rPr lang="fr-FR" smtClean="0"/>
              <a:t>21/02/2024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95B01C-952B-4D58-82FD-767A4E0EB3FE}" type="slidenum">
              <a:rPr lang="fr-FR" smtClean="0"/>
              <a:t>‹N°›</a:t>
            </a:fld>
            <a:endParaRPr lang="fr-FR"/>
          </a:p>
        </p:txBody>
      </p:sp>
    </p:spTree>
    <p:extLst>
      <p:ext uri="{BB962C8B-B14F-4D97-AF65-F5344CB8AC3E}">
        <p14:creationId xmlns:p14="http://schemas.microsoft.com/office/powerpoint/2010/main" val="1307933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defTabSz="990600">
              <a:defRPr sz="2800" b="1">
                <a:solidFill>
                  <a:schemeClr val="tx1"/>
                </a:solidFill>
                <a:latin typeface="Arial" panose="020B0604020202020204" pitchFamily="34" charset="0"/>
              </a:defRPr>
            </a:lvl1pPr>
            <a:lvl2pPr marL="742950" indent="-285750" defTabSz="990600">
              <a:defRPr sz="2800" b="1">
                <a:solidFill>
                  <a:schemeClr val="tx1"/>
                </a:solidFill>
                <a:latin typeface="Arial" panose="020B0604020202020204" pitchFamily="34" charset="0"/>
              </a:defRPr>
            </a:lvl2pPr>
            <a:lvl3pPr marL="1143000" indent="-228600" defTabSz="990600">
              <a:defRPr sz="2800" b="1">
                <a:solidFill>
                  <a:schemeClr val="tx1"/>
                </a:solidFill>
                <a:latin typeface="Arial" panose="020B0604020202020204" pitchFamily="34" charset="0"/>
              </a:defRPr>
            </a:lvl3pPr>
            <a:lvl4pPr marL="1600200" indent="-228600" defTabSz="990600">
              <a:defRPr sz="2800" b="1">
                <a:solidFill>
                  <a:schemeClr val="tx1"/>
                </a:solidFill>
                <a:latin typeface="Arial" panose="020B0604020202020204" pitchFamily="34" charset="0"/>
              </a:defRPr>
            </a:lvl4pPr>
            <a:lvl5pPr marL="2057400" indent="-228600" defTabSz="990600">
              <a:defRPr sz="2800" b="1">
                <a:solidFill>
                  <a:schemeClr val="tx1"/>
                </a:solidFill>
                <a:latin typeface="Arial" panose="020B0604020202020204" pitchFamily="34" charset="0"/>
              </a:defRPr>
            </a:lvl5pPr>
            <a:lvl6pPr marL="2514600" indent="-228600" defTabSz="990600" eaLnBrk="0" fontAlgn="base" hangingPunct="0">
              <a:spcBef>
                <a:spcPct val="0"/>
              </a:spcBef>
              <a:spcAft>
                <a:spcPct val="0"/>
              </a:spcAft>
              <a:defRPr sz="2800" b="1">
                <a:solidFill>
                  <a:schemeClr val="tx1"/>
                </a:solidFill>
                <a:latin typeface="Arial" panose="020B0604020202020204" pitchFamily="34" charset="0"/>
              </a:defRPr>
            </a:lvl6pPr>
            <a:lvl7pPr marL="2971800" indent="-228600" defTabSz="990600" eaLnBrk="0" fontAlgn="base" hangingPunct="0">
              <a:spcBef>
                <a:spcPct val="0"/>
              </a:spcBef>
              <a:spcAft>
                <a:spcPct val="0"/>
              </a:spcAft>
              <a:defRPr sz="2800" b="1">
                <a:solidFill>
                  <a:schemeClr val="tx1"/>
                </a:solidFill>
                <a:latin typeface="Arial" panose="020B0604020202020204" pitchFamily="34" charset="0"/>
              </a:defRPr>
            </a:lvl7pPr>
            <a:lvl8pPr marL="3429000" indent="-228600" defTabSz="990600" eaLnBrk="0" fontAlgn="base" hangingPunct="0">
              <a:spcBef>
                <a:spcPct val="0"/>
              </a:spcBef>
              <a:spcAft>
                <a:spcPct val="0"/>
              </a:spcAft>
              <a:defRPr sz="2800" b="1">
                <a:solidFill>
                  <a:schemeClr val="tx1"/>
                </a:solidFill>
                <a:latin typeface="Arial" panose="020B0604020202020204" pitchFamily="34" charset="0"/>
              </a:defRPr>
            </a:lvl8pPr>
            <a:lvl9pPr marL="3886200" indent="-228600" defTabSz="990600" eaLnBrk="0" fontAlgn="base" hangingPunct="0">
              <a:spcBef>
                <a:spcPct val="0"/>
              </a:spcBef>
              <a:spcAft>
                <a:spcPct val="0"/>
              </a:spcAft>
              <a:defRPr sz="2800" b="1">
                <a:solidFill>
                  <a:schemeClr val="tx1"/>
                </a:solidFill>
                <a:latin typeface="Arial" panose="020B0604020202020204" pitchFamily="34" charset="0"/>
              </a:defRPr>
            </a:lvl9pPr>
          </a:lstStyle>
          <a:p>
            <a:pPr marL="0" marR="0" lvl="0" indent="0" algn="r" defTabSz="990600" rtl="0" eaLnBrk="1" fontAlgn="auto" latinLnBrk="0" hangingPunct="1">
              <a:lnSpc>
                <a:spcPct val="100000"/>
              </a:lnSpc>
              <a:spcBef>
                <a:spcPts val="0"/>
              </a:spcBef>
              <a:spcAft>
                <a:spcPts val="0"/>
              </a:spcAft>
              <a:buClrTx/>
              <a:buSzTx/>
              <a:buFontTx/>
              <a:buNone/>
              <a:tabLst/>
              <a:defRPr/>
            </a:pPr>
            <a:fld id="{CF9E0C5C-D3BB-4E1D-BA0F-23CB04F714A6}" type="slidenum">
              <a:rPr kumimoji="0" lang="fr-FR" altLang="fr-FR" sz="1300" b="0" i="0" u="none" strike="noStrike" kern="1200" cap="none" spc="0" normalizeH="0" baseline="0" noProof="0" smtClean="0">
                <a:ln>
                  <a:noFill/>
                </a:ln>
                <a:solidFill>
                  <a:prstClr val="black"/>
                </a:solidFill>
                <a:effectLst/>
                <a:uLnTx/>
                <a:uFillTx/>
                <a:latin typeface="Times New Roman" panose="02020603050405020304" pitchFamily="18" charset="0"/>
                <a:ea typeface="+mn-ea"/>
                <a:cs typeface="+mn-cs"/>
              </a:rPr>
              <a:pPr marL="0" marR="0" lvl="0" indent="0" algn="r" defTabSz="990600" rtl="0" eaLnBrk="1" fontAlgn="auto" latinLnBrk="0" hangingPunct="1">
                <a:lnSpc>
                  <a:spcPct val="100000"/>
                </a:lnSpc>
                <a:spcBef>
                  <a:spcPts val="0"/>
                </a:spcBef>
                <a:spcAft>
                  <a:spcPts val="0"/>
                </a:spcAft>
                <a:buClrTx/>
                <a:buSzTx/>
                <a:buFontTx/>
                <a:buNone/>
                <a:tabLst/>
                <a:defRPr/>
              </a:pPr>
              <a:t>1</a:t>
            </a:fld>
            <a:endParaRPr kumimoji="0" lang="fr-FR" altLang="fr-FR" sz="13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123" name="Rectangle 2"/>
          <p:cNvSpPr>
            <a:spLocks noGrp="1" noRot="1" noChangeAspect="1" noChangeArrowheads="1" noTextEdit="1"/>
          </p:cNvSpPr>
          <p:nvPr>
            <p:ph type="sldImg"/>
          </p:nvPr>
        </p:nvSpPr>
        <p:spPr>
          <a:xfrm>
            <a:off x="139700" y="768350"/>
            <a:ext cx="6819900" cy="3836988"/>
          </a:xfrm>
          <a:ln/>
        </p:spPr>
      </p:sp>
      <p:sp>
        <p:nvSpPr>
          <p:cNvPr id="5124" name="Rectangle 3"/>
          <p:cNvSpPr>
            <a:spLocks noGrp="1" noChangeArrowheads="1"/>
          </p:cNvSpPr>
          <p:nvPr>
            <p:ph type="body" idx="1"/>
          </p:nvPr>
        </p:nvSpPr>
        <p:spPr>
          <a:noFill/>
        </p:spPr>
        <p:txBody>
          <a:bodyPr/>
          <a:lstStyle/>
          <a:p>
            <a:r>
              <a:rPr lang="fr-FR" altLang="fr-FR" dirty="0"/>
              <a:t>Bonjour,</a:t>
            </a:r>
          </a:p>
          <a:p>
            <a:r>
              <a:rPr lang="fr-FR" altLang="fr-FR" dirty="0"/>
              <a:t>Ce module aborde la notion de marge et de seuil de rentabilité</a:t>
            </a:r>
          </a:p>
        </p:txBody>
      </p:sp>
    </p:spTree>
    <p:extLst>
      <p:ext uri="{BB962C8B-B14F-4D97-AF65-F5344CB8AC3E}">
        <p14:creationId xmlns:p14="http://schemas.microsoft.com/office/powerpoint/2010/main" val="2283256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 : </a:t>
            </a:r>
            <a:r>
              <a:rPr kumimoji="0" lang="fr-FR" sz="1200" b="1" i="0" u="none" strike="noStrike" kern="1200" cap="none" spc="0" normalizeH="0" baseline="0" noProof="0" dirty="0">
                <a:ln>
                  <a:noFill/>
                </a:ln>
                <a:solidFill>
                  <a:prstClr val="black"/>
                </a:solidFill>
                <a:effectLst/>
                <a:uLnTx/>
                <a:uFillTx/>
                <a:latin typeface="+mn-lt"/>
                <a:ea typeface="+mn-ea"/>
                <a:cs typeface="+mn-cs"/>
              </a:rPr>
              <a:t>Corrigé</a:t>
            </a:r>
            <a:r>
              <a:rPr kumimoji="0" lang="fr-FR" sz="1200" b="1" i="0" u="none" strike="noStrike" kern="1200" cap="none" spc="0" normalizeH="0" noProof="0" dirty="0">
                <a:ln>
                  <a:noFill/>
                </a:ln>
                <a:solidFill>
                  <a:prstClr val="black"/>
                </a:solidFill>
                <a:effectLst/>
                <a:uLnTx/>
                <a:uFillTx/>
                <a:latin typeface="+mn-lt"/>
                <a:ea typeface="+mn-ea"/>
                <a:cs typeface="+mn-cs"/>
              </a:rPr>
              <a:t> de l’ </a:t>
            </a:r>
            <a:r>
              <a:rPr kumimoji="0" lang="fr-FR" sz="1200" b="1" i="0" u="none" strike="noStrike" kern="1200" cap="none" spc="0" normalizeH="0" baseline="0" noProof="0" dirty="0">
                <a:ln>
                  <a:noFill/>
                </a:ln>
                <a:solidFill>
                  <a:prstClr val="black"/>
                </a:solidFill>
                <a:effectLst/>
                <a:uLnTx/>
                <a:uFillTx/>
                <a:latin typeface="+mn-lt"/>
                <a:ea typeface="+mn-ea"/>
                <a:cs typeface="+mn-cs"/>
              </a:rPr>
              <a:t>Activité : à partir des données suivantes, retrouver les seuils de rentabilité  par l’une des 2 méthodes</a:t>
            </a:r>
          </a:p>
          <a:p>
            <a:endParaRPr lang="fr-FR" dirty="0"/>
          </a:p>
        </p:txBody>
      </p:sp>
      <p:sp>
        <p:nvSpPr>
          <p:cNvPr id="4" name="Espace réservé du numéro de diapositive 3"/>
          <p:cNvSpPr>
            <a:spLocks noGrp="1"/>
          </p:cNvSpPr>
          <p:nvPr>
            <p:ph type="sldNum" sz="quarter" idx="10"/>
          </p:nvPr>
        </p:nvSpPr>
        <p:spPr/>
        <p:txBody>
          <a:bodyPr/>
          <a:lstStyle/>
          <a:p>
            <a:fld id="{FB95B01C-952B-4D58-82FD-767A4E0EB3FE}" type="slidenum">
              <a:rPr lang="fr-FR" smtClean="0"/>
              <a:t>11</a:t>
            </a:fld>
            <a:endParaRPr lang="fr-FR"/>
          </a:p>
        </p:txBody>
      </p:sp>
    </p:spTree>
    <p:extLst>
      <p:ext uri="{BB962C8B-B14F-4D97-AF65-F5344CB8AC3E}">
        <p14:creationId xmlns:p14="http://schemas.microsoft.com/office/powerpoint/2010/main" val="1724088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 : </a:t>
            </a:r>
            <a:r>
              <a:rPr kumimoji="0" lang="fr-FR" altLang="fr-FR" sz="1200" b="1" i="0" u="none" strike="noStrike" kern="1200" cap="none" spc="0" normalizeH="0" baseline="0" noProof="0" dirty="0">
                <a:ln>
                  <a:noFill/>
                </a:ln>
                <a:solidFill>
                  <a:prstClr val="black"/>
                </a:solidFill>
                <a:effectLst/>
                <a:uLnTx/>
                <a:uFillTx/>
                <a:latin typeface="+mn-lt"/>
                <a:ea typeface="+mn-ea"/>
                <a:cs typeface="+mn-cs"/>
              </a:rPr>
              <a:t>Activité :   à partir des calculs de la diapositive précédente, des informations suivantes et du graphe, associez les chiffres proposés  à la description; le nombre de km réalisé à la fin de l’année est de 120 000. </a:t>
            </a:r>
          </a:p>
          <a:p>
            <a:endParaRPr lang="fr-FR" dirty="0"/>
          </a:p>
        </p:txBody>
      </p:sp>
      <p:sp>
        <p:nvSpPr>
          <p:cNvPr id="4" name="Espace réservé du numéro de diapositive 3"/>
          <p:cNvSpPr>
            <a:spLocks noGrp="1"/>
          </p:cNvSpPr>
          <p:nvPr>
            <p:ph type="sldNum" sz="quarter" idx="10"/>
          </p:nvPr>
        </p:nvSpPr>
        <p:spPr/>
        <p:txBody>
          <a:bodyPr/>
          <a:lstStyle/>
          <a:p>
            <a:fld id="{FB95B01C-952B-4D58-82FD-767A4E0EB3FE}" type="slidenum">
              <a:rPr lang="fr-FR" smtClean="0"/>
              <a:t>12</a:t>
            </a:fld>
            <a:endParaRPr lang="fr-FR"/>
          </a:p>
        </p:txBody>
      </p:sp>
    </p:spTree>
    <p:extLst>
      <p:ext uri="{BB962C8B-B14F-4D97-AF65-F5344CB8AC3E}">
        <p14:creationId xmlns:p14="http://schemas.microsoft.com/office/powerpoint/2010/main" val="219085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 : </a:t>
            </a:r>
            <a:r>
              <a:rPr kumimoji="0" lang="fr-FR" sz="1200" b="1" i="0" u="none" strike="noStrike" kern="1200" cap="none" spc="0" normalizeH="0" baseline="0" noProof="0" dirty="0">
                <a:ln>
                  <a:noFill/>
                </a:ln>
                <a:solidFill>
                  <a:prstClr val="black"/>
                </a:solidFill>
                <a:effectLst/>
                <a:uLnTx/>
                <a:uFillTx/>
                <a:latin typeface="+mn-lt"/>
                <a:ea typeface="+mn-ea"/>
                <a:cs typeface="+mn-cs"/>
              </a:rPr>
              <a:t>Corrigé de l’Activité avec analyse des  erreurs possibles</a:t>
            </a:r>
          </a:p>
          <a:p>
            <a:endParaRPr lang="fr-FR" dirty="0"/>
          </a:p>
        </p:txBody>
      </p:sp>
      <p:sp>
        <p:nvSpPr>
          <p:cNvPr id="4" name="Espace réservé du numéro de diapositive 3"/>
          <p:cNvSpPr>
            <a:spLocks noGrp="1"/>
          </p:cNvSpPr>
          <p:nvPr>
            <p:ph type="sldNum" sz="quarter" idx="10"/>
          </p:nvPr>
        </p:nvSpPr>
        <p:spPr/>
        <p:txBody>
          <a:bodyPr/>
          <a:lstStyle/>
          <a:p>
            <a:fld id="{FB95B01C-952B-4D58-82FD-767A4E0EB3FE}" type="slidenum">
              <a:rPr lang="fr-FR" smtClean="0"/>
              <a:t>13</a:t>
            </a:fld>
            <a:endParaRPr lang="fr-FR"/>
          </a:p>
        </p:txBody>
      </p:sp>
    </p:spTree>
    <p:extLst>
      <p:ext uri="{BB962C8B-B14F-4D97-AF65-F5344CB8AC3E}">
        <p14:creationId xmlns:p14="http://schemas.microsoft.com/office/powerpoint/2010/main" val="3935074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defTabSz="989013">
              <a:defRPr sz="2800" b="1">
                <a:solidFill>
                  <a:schemeClr val="tx1"/>
                </a:solidFill>
                <a:latin typeface="Arial" panose="020B0604020202020204" pitchFamily="34" charset="0"/>
              </a:defRPr>
            </a:lvl1pPr>
            <a:lvl2pPr marL="742950" indent="-285750" defTabSz="989013">
              <a:defRPr sz="2800" b="1">
                <a:solidFill>
                  <a:schemeClr val="tx1"/>
                </a:solidFill>
                <a:latin typeface="Arial" panose="020B0604020202020204" pitchFamily="34" charset="0"/>
              </a:defRPr>
            </a:lvl2pPr>
            <a:lvl3pPr marL="1143000" indent="-228600" defTabSz="989013">
              <a:defRPr sz="2800" b="1">
                <a:solidFill>
                  <a:schemeClr val="tx1"/>
                </a:solidFill>
                <a:latin typeface="Arial" panose="020B0604020202020204" pitchFamily="34" charset="0"/>
              </a:defRPr>
            </a:lvl3pPr>
            <a:lvl4pPr marL="1600200" indent="-228600" defTabSz="989013">
              <a:defRPr sz="2800" b="1">
                <a:solidFill>
                  <a:schemeClr val="tx1"/>
                </a:solidFill>
                <a:latin typeface="Arial" panose="020B0604020202020204" pitchFamily="34" charset="0"/>
              </a:defRPr>
            </a:lvl4pPr>
            <a:lvl5pPr marL="2057400" indent="-228600" defTabSz="989013">
              <a:defRPr sz="2800" b="1">
                <a:solidFill>
                  <a:schemeClr val="tx1"/>
                </a:solidFill>
                <a:latin typeface="Arial" panose="020B0604020202020204" pitchFamily="34" charset="0"/>
              </a:defRPr>
            </a:lvl5pPr>
            <a:lvl6pPr marL="2514600" indent="-228600" defTabSz="989013" eaLnBrk="0" fontAlgn="base" hangingPunct="0">
              <a:spcBef>
                <a:spcPct val="0"/>
              </a:spcBef>
              <a:spcAft>
                <a:spcPct val="0"/>
              </a:spcAft>
              <a:defRPr sz="2800" b="1">
                <a:solidFill>
                  <a:schemeClr val="tx1"/>
                </a:solidFill>
                <a:latin typeface="Arial" panose="020B0604020202020204" pitchFamily="34" charset="0"/>
              </a:defRPr>
            </a:lvl6pPr>
            <a:lvl7pPr marL="2971800" indent="-228600" defTabSz="989013" eaLnBrk="0" fontAlgn="base" hangingPunct="0">
              <a:spcBef>
                <a:spcPct val="0"/>
              </a:spcBef>
              <a:spcAft>
                <a:spcPct val="0"/>
              </a:spcAft>
              <a:defRPr sz="2800" b="1">
                <a:solidFill>
                  <a:schemeClr val="tx1"/>
                </a:solidFill>
                <a:latin typeface="Arial" panose="020B0604020202020204" pitchFamily="34" charset="0"/>
              </a:defRPr>
            </a:lvl7pPr>
            <a:lvl8pPr marL="3429000" indent="-228600" defTabSz="989013" eaLnBrk="0" fontAlgn="base" hangingPunct="0">
              <a:spcBef>
                <a:spcPct val="0"/>
              </a:spcBef>
              <a:spcAft>
                <a:spcPct val="0"/>
              </a:spcAft>
              <a:defRPr sz="2800" b="1">
                <a:solidFill>
                  <a:schemeClr val="tx1"/>
                </a:solidFill>
                <a:latin typeface="Arial" panose="020B0604020202020204" pitchFamily="34" charset="0"/>
              </a:defRPr>
            </a:lvl8pPr>
            <a:lvl9pPr marL="3886200" indent="-228600" defTabSz="989013" eaLnBrk="0" fontAlgn="base" hangingPunct="0">
              <a:spcBef>
                <a:spcPct val="0"/>
              </a:spcBef>
              <a:spcAft>
                <a:spcPct val="0"/>
              </a:spcAft>
              <a:defRPr sz="2800" b="1">
                <a:solidFill>
                  <a:schemeClr val="tx1"/>
                </a:solidFill>
                <a:latin typeface="Arial" panose="020B0604020202020204" pitchFamily="34" charset="0"/>
              </a:defRPr>
            </a:lvl9pPr>
          </a:lstStyle>
          <a:p>
            <a:pPr marL="0" marR="0" lvl="0" indent="0" algn="r" defTabSz="989013" rtl="0" eaLnBrk="1" fontAlgn="auto" latinLnBrk="0" hangingPunct="1">
              <a:lnSpc>
                <a:spcPct val="100000"/>
              </a:lnSpc>
              <a:spcBef>
                <a:spcPts val="0"/>
              </a:spcBef>
              <a:spcAft>
                <a:spcPts val="0"/>
              </a:spcAft>
              <a:buClrTx/>
              <a:buSzTx/>
              <a:buFontTx/>
              <a:buNone/>
              <a:tabLst/>
              <a:defRPr/>
            </a:pPr>
            <a:fld id="{C0DD14D7-894A-41AF-805A-48F2C4DFACF3}" type="slidenum">
              <a:rPr kumimoji="0" lang="fr-FR" altLang="fr-FR" sz="1300" b="0" i="0" u="none" strike="noStrike" kern="1200" cap="none" spc="0" normalizeH="0" baseline="0" noProof="0" smtClean="0">
                <a:ln>
                  <a:noFill/>
                </a:ln>
                <a:solidFill>
                  <a:prstClr val="black"/>
                </a:solidFill>
                <a:effectLst/>
                <a:uLnTx/>
                <a:uFillTx/>
                <a:latin typeface="Times New Roman" panose="02020603050405020304" pitchFamily="18" charset="0"/>
                <a:ea typeface="+mn-ea"/>
                <a:cs typeface="+mn-cs"/>
              </a:rPr>
              <a:pPr marL="0" marR="0" lvl="0" indent="0" algn="r" defTabSz="989013" rtl="0" eaLnBrk="1" fontAlgn="auto" latinLnBrk="0" hangingPunct="1">
                <a:lnSpc>
                  <a:spcPct val="100000"/>
                </a:lnSpc>
                <a:spcBef>
                  <a:spcPts val="0"/>
                </a:spcBef>
                <a:spcAft>
                  <a:spcPts val="0"/>
                </a:spcAft>
                <a:buClrTx/>
                <a:buSzTx/>
                <a:buFontTx/>
                <a:buNone/>
                <a:tabLst/>
                <a:defRPr/>
              </a:pPr>
              <a:t>2</a:t>
            </a:fld>
            <a:endParaRPr kumimoji="0" lang="fr-FR" altLang="fr-FR" sz="13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43" name="Rectangle 2"/>
          <p:cNvSpPr>
            <a:spLocks noGrp="1" noRot="1" noChangeAspect="1" noChangeArrowheads="1" noTextEdit="1"/>
          </p:cNvSpPr>
          <p:nvPr>
            <p:ph type="sldImg"/>
          </p:nvPr>
        </p:nvSpPr>
        <p:spPr>
          <a:solidFill>
            <a:srgbClr val="FFFFFF"/>
          </a:solidFill>
          <a:ln/>
        </p:spPr>
      </p:sp>
      <p:sp>
        <p:nvSpPr>
          <p:cNvPr id="35844" name="Rectangle 3"/>
          <p:cNvSpPr>
            <a:spLocks noGrp="1" noChangeArrowheads="1"/>
          </p:cNvSpPr>
          <p:nvPr>
            <p:ph type="body" idx="1"/>
          </p:nvPr>
        </p:nvSpPr>
        <p:spPr>
          <a:solidFill>
            <a:srgbClr val="FFFFFF"/>
          </a:solidFill>
          <a:ln>
            <a:solidFill>
              <a:srgbClr val="000000"/>
            </a:solidFill>
            <a:miter lim="800000"/>
            <a:headEnd/>
            <a:tailEnd/>
          </a:ln>
        </p:spPr>
        <p:txBody>
          <a:bodyPr/>
          <a:lstStyle/>
          <a:p>
            <a:r>
              <a:rPr lang="fr-FR" altLang="fr-FR" dirty="0"/>
              <a:t>S : *Le prix de vente est le cout de revient plus la marge. </a:t>
            </a:r>
          </a:p>
          <a:p>
            <a:r>
              <a:rPr lang="fr-FR" altLang="fr-FR" dirty="0"/>
              <a:t>**Il existe 2 marges celle escomptée commerciale et celle d’exploitation. Lorsqu’un commercial fait un prix il ne peut pas savoir dans quelles conditions d’exploitation la prestation sera</a:t>
            </a:r>
            <a:r>
              <a:rPr lang="fr-FR" altLang="fr-FR" baseline="0" dirty="0"/>
              <a:t> effectuée; </a:t>
            </a:r>
          </a:p>
          <a:p>
            <a:r>
              <a:rPr lang="fr-FR" altLang="fr-FR" baseline="0" dirty="0"/>
              <a:t>La marge escomptée commerciale est fixée par la direction commerciale. La marge d’exploitation est le résultat obtenu à la fin du solde intermédiaire de gestion avec le </a:t>
            </a:r>
            <a:r>
              <a:rPr lang="fr-FR" altLang="fr-FR" baseline="0" dirty="0" err="1"/>
              <a:t>resultat</a:t>
            </a:r>
            <a:r>
              <a:rPr lang="fr-FR" altLang="fr-FR" baseline="0" dirty="0"/>
              <a:t> d’exploitation. Il peut aussi être calculé à la fin</a:t>
            </a:r>
            <a:r>
              <a:rPr lang="fr-FR" altLang="fr-FR" baseline="0" dirty="0">
                <a:highlight>
                  <a:srgbClr val="FFFF00"/>
                </a:highlight>
              </a:rPr>
              <a:t> </a:t>
            </a:r>
            <a:r>
              <a:rPr lang="fr-FR" altLang="fr-FR" baseline="0" dirty="0"/>
              <a:t>en prenant en compte l’ensemble des coûts dépensés pour la prestation.</a:t>
            </a:r>
            <a:endParaRPr lang="fr-FR" altLang="fr-FR" dirty="0"/>
          </a:p>
        </p:txBody>
      </p:sp>
    </p:spTree>
    <p:extLst>
      <p:ext uri="{BB962C8B-B14F-4D97-AF65-F5344CB8AC3E}">
        <p14:creationId xmlns:p14="http://schemas.microsoft.com/office/powerpoint/2010/main" val="1980166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defTabSz="989013">
              <a:defRPr sz="2800" b="1">
                <a:solidFill>
                  <a:schemeClr val="tx1"/>
                </a:solidFill>
                <a:latin typeface="Arial" panose="020B0604020202020204" pitchFamily="34" charset="0"/>
              </a:defRPr>
            </a:lvl1pPr>
            <a:lvl2pPr marL="742950" indent="-285750" defTabSz="989013">
              <a:defRPr sz="2800" b="1">
                <a:solidFill>
                  <a:schemeClr val="tx1"/>
                </a:solidFill>
                <a:latin typeface="Arial" panose="020B0604020202020204" pitchFamily="34" charset="0"/>
              </a:defRPr>
            </a:lvl2pPr>
            <a:lvl3pPr marL="1143000" indent="-228600" defTabSz="989013">
              <a:defRPr sz="2800" b="1">
                <a:solidFill>
                  <a:schemeClr val="tx1"/>
                </a:solidFill>
                <a:latin typeface="Arial" panose="020B0604020202020204" pitchFamily="34" charset="0"/>
              </a:defRPr>
            </a:lvl3pPr>
            <a:lvl4pPr marL="1600200" indent="-228600" defTabSz="989013">
              <a:defRPr sz="2800" b="1">
                <a:solidFill>
                  <a:schemeClr val="tx1"/>
                </a:solidFill>
                <a:latin typeface="Arial" panose="020B0604020202020204" pitchFamily="34" charset="0"/>
              </a:defRPr>
            </a:lvl4pPr>
            <a:lvl5pPr marL="2057400" indent="-228600" defTabSz="989013">
              <a:defRPr sz="2800" b="1">
                <a:solidFill>
                  <a:schemeClr val="tx1"/>
                </a:solidFill>
                <a:latin typeface="Arial" panose="020B0604020202020204" pitchFamily="34" charset="0"/>
              </a:defRPr>
            </a:lvl5pPr>
            <a:lvl6pPr marL="2514600" indent="-228600" defTabSz="989013" eaLnBrk="0" fontAlgn="base" hangingPunct="0">
              <a:spcBef>
                <a:spcPct val="0"/>
              </a:spcBef>
              <a:spcAft>
                <a:spcPct val="0"/>
              </a:spcAft>
              <a:defRPr sz="2800" b="1">
                <a:solidFill>
                  <a:schemeClr val="tx1"/>
                </a:solidFill>
                <a:latin typeface="Arial" panose="020B0604020202020204" pitchFamily="34" charset="0"/>
              </a:defRPr>
            </a:lvl6pPr>
            <a:lvl7pPr marL="2971800" indent="-228600" defTabSz="989013" eaLnBrk="0" fontAlgn="base" hangingPunct="0">
              <a:spcBef>
                <a:spcPct val="0"/>
              </a:spcBef>
              <a:spcAft>
                <a:spcPct val="0"/>
              </a:spcAft>
              <a:defRPr sz="2800" b="1">
                <a:solidFill>
                  <a:schemeClr val="tx1"/>
                </a:solidFill>
                <a:latin typeface="Arial" panose="020B0604020202020204" pitchFamily="34" charset="0"/>
              </a:defRPr>
            </a:lvl7pPr>
            <a:lvl8pPr marL="3429000" indent="-228600" defTabSz="989013" eaLnBrk="0" fontAlgn="base" hangingPunct="0">
              <a:spcBef>
                <a:spcPct val="0"/>
              </a:spcBef>
              <a:spcAft>
                <a:spcPct val="0"/>
              </a:spcAft>
              <a:defRPr sz="2800" b="1">
                <a:solidFill>
                  <a:schemeClr val="tx1"/>
                </a:solidFill>
                <a:latin typeface="Arial" panose="020B0604020202020204" pitchFamily="34" charset="0"/>
              </a:defRPr>
            </a:lvl8pPr>
            <a:lvl9pPr marL="3886200" indent="-228600" defTabSz="989013" eaLnBrk="0" fontAlgn="base" hangingPunct="0">
              <a:spcBef>
                <a:spcPct val="0"/>
              </a:spcBef>
              <a:spcAft>
                <a:spcPct val="0"/>
              </a:spcAft>
              <a:defRPr sz="2800" b="1">
                <a:solidFill>
                  <a:schemeClr val="tx1"/>
                </a:solidFill>
                <a:latin typeface="Arial" panose="020B0604020202020204" pitchFamily="34" charset="0"/>
              </a:defRPr>
            </a:lvl9pPr>
          </a:lstStyle>
          <a:p>
            <a:pPr marL="0" marR="0" lvl="0" indent="0" algn="r" defTabSz="989013" rtl="0" eaLnBrk="1" fontAlgn="auto" latinLnBrk="0" hangingPunct="1">
              <a:lnSpc>
                <a:spcPct val="100000"/>
              </a:lnSpc>
              <a:spcBef>
                <a:spcPts val="0"/>
              </a:spcBef>
              <a:spcAft>
                <a:spcPts val="0"/>
              </a:spcAft>
              <a:buClrTx/>
              <a:buSzTx/>
              <a:buFontTx/>
              <a:buNone/>
              <a:tabLst/>
              <a:defRPr/>
            </a:pPr>
            <a:fld id="{84744D38-C9BE-4EE2-BA9E-C2D9326D2E1E}" type="slidenum">
              <a:rPr kumimoji="0" lang="fr-FR" altLang="fr-FR" sz="1300" b="0" i="0" u="none" strike="noStrike" kern="1200" cap="none" spc="0" normalizeH="0" baseline="0" noProof="0" smtClean="0">
                <a:ln>
                  <a:noFill/>
                </a:ln>
                <a:solidFill>
                  <a:prstClr val="black"/>
                </a:solidFill>
                <a:effectLst/>
                <a:uLnTx/>
                <a:uFillTx/>
                <a:latin typeface="Times New Roman" panose="02020603050405020304" pitchFamily="18" charset="0"/>
                <a:ea typeface="+mn-ea"/>
                <a:cs typeface="+mn-cs"/>
              </a:rPr>
              <a:pPr marL="0" marR="0" lvl="0" indent="0" algn="r" defTabSz="989013" rtl="0" eaLnBrk="1" fontAlgn="auto" latinLnBrk="0" hangingPunct="1">
                <a:lnSpc>
                  <a:spcPct val="100000"/>
                </a:lnSpc>
                <a:spcBef>
                  <a:spcPts val="0"/>
                </a:spcBef>
                <a:spcAft>
                  <a:spcPts val="0"/>
                </a:spcAft>
                <a:buClrTx/>
                <a:buSzTx/>
                <a:buFontTx/>
                <a:buNone/>
                <a:tabLst/>
                <a:defRPr/>
              </a:pPr>
              <a:t>3</a:t>
            </a:fld>
            <a:endParaRPr kumimoji="0" lang="fr-FR" altLang="fr-FR" sz="13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7891" name="Rectangle 2"/>
          <p:cNvSpPr>
            <a:spLocks noGrp="1" noRot="1" noChangeAspect="1" noChangeArrowheads="1" noTextEdit="1"/>
          </p:cNvSpPr>
          <p:nvPr>
            <p:ph type="sldImg"/>
          </p:nvPr>
        </p:nvSpPr>
        <p:spPr>
          <a:solidFill>
            <a:srgbClr val="FFFFFF"/>
          </a:solidFill>
          <a:ln/>
        </p:spPr>
      </p:sp>
      <p:sp>
        <p:nvSpPr>
          <p:cNvPr id="37892" name="Rectangle 3"/>
          <p:cNvSpPr>
            <a:spLocks noGrp="1" noChangeArrowheads="1"/>
          </p:cNvSpPr>
          <p:nvPr>
            <p:ph type="body" idx="1"/>
          </p:nvPr>
        </p:nvSpPr>
        <p:spPr>
          <a:solidFill>
            <a:srgbClr val="FFFFFF"/>
          </a:solidFill>
          <a:ln>
            <a:solidFill>
              <a:srgbClr val="000000"/>
            </a:solidFill>
            <a:miter lim="800000"/>
            <a:headEnd/>
            <a:tailEnd/>
          </a:ln>
        </p:spPr>
        <p:txBody>
          <a:bodyPr/>
          <a:lstStyle/>
          <a:p>
            <a:r>
              <a:rPr lang="fr-FR" altLang="fr-FR" dirty="0"/>
              <a:t> S : * la marge</a:t>
            </a:r>
            <a:r>
              <a:rPr lang="fr-FR" altLang="fr-FR" baseline="0" dirty="0"/>
              <a:t> permet à l’entreprise d’être toujours en activité car sans bénéfice, l’entreprise n’est pas viable. </a:t>
            </a:r>
            <a:r>
              <a:rPr lang="fr-FR" altLang="fr-FR" dirty="0"/>
              <a:t>on parle bien là</a:t>
            </a:r>
            <a:r>
              <a:rPr lang="fr-FR" altLang="fr-FR" baseline="0" dirty="0"/>
              <a:t> de marge escomptée commerciale. </a:t>
            </a:r>
            <a:endParaRPr lang="fr-FR" altLang="fr-FR" dirty="0"/>
          </a:p>
        </p:txBody>
      </p:sp>
    </p:spTree>
    <p:extLst>
      <p:ext uri="{BB962C8B-B14F-4D97-AF65-F5344CB8AC3E}">
        <p14:creationId xmlns:p14="http://schemas.microsoft.com/office/powerpoint/2010/main" val="1446033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defTabSz="989013">
              <a:defRPr sz="2800" b="1">
                <a:solidFill>
                  <a:schemeClr val="tx1"/>
                </a:solidFill>
                <a:latin typeface="Arial" panose="020B0604020202020204" pitchFamily="34" charset="0"/>
              </a:defRPr>
            </a:lvl1pPr>
            <a:lvl2pPr marL="742950" indent="-285750" defTabSz="989013">
              <a:defRPr sz="2800" b="1">
                <a:solidFill>
                  <a:schemeClr val="tx1"/>
                </a:solidFill>
                <a:latin typeface="Arial" panose="020B0604020202020204" pitchFamily="34" charset="0"/>
              </a:defRPr>
            </a:lvl2pPr>
            <a:lvl3pPr marL="1143000" indent="-228600" defTabSz="989013">
              <a:defRPr sz="2800" b="1">
                <a:solidFill>
                  <a:schemeClr val="tx1"/>
                </a:solidFill>
                <a:latin typeface="Arial" panose="020B0604020202020204" pitchFamily="34" charset="0"/>
              </a:defRPr>
            </a:lvl3pPr>
            <a:lvl4pPr marL="1600200" indent="-228600" defTabSz="989013">
              <a:defRPr sz="2800" b="1">
                <a:solidFill>
                  <a:schemeClr val="tx1"/>
                </a:solidFill>
                <a:latin typeface="Arial" panose="020B0604020202020204" pitchFamily="34" charset="0"/>
              </a:defRPr>
            </a:lvl4pPr>
            <a:lvl5pPr marL="2057400" indent="-228600" defTabSz="989013">
              <a:defRPr sz="2800" b="1">
                <a:solidFill>
                  <a:schemeClr val="tx1"/>
                </a:solidFill>
                <a:latin typeface="Arial" panose="020B0604020202020204" pitchFamily="34" charset="0"/>
              </a:defRPr>
            </a:lvl5pPr>
            <a:lvl6pPr marL="2514600" indent="-228600" defTabSz="989013" eaLnBrk="0" fontAlgn="base" hangingPunct="0">
              <a:spcBef>
                <a:spcPct val="0"/>
              </a:spcBef>
              <a:spcAft>
                <a:spcPct val="0"/>
              </a:spcAft>
              <a:defRPr sz="2800" b="1">
                <a:solidFill>
                  <a:schemeClr val="tx1"/>
                </a:solidFill>
                <a:latin typeface="Arial" panose="020B0604020202020204" pitchFamily="34" charset="0"/>
              </a:defRPr>
            </a:lvl6pPr>
            <a:lvl7pPr marL="2971800" indent="-228600" defTabSz="989013" eaLnBrk="0" fontAlgn="base" hangingPunct="0">
              <a:spcBef>
                <a:spcPct val="0"/>
              </a:spcBef>
              <a:spcAft>
                <a:spcPct val="0"/>
              </a:spcAft>
              <a:defRPr sz="2800" b="1">
                <a:solidFill>
                  <a:schemeClr val="tx1"/>
                </a:solidFill>
                <a:latin typeface="Arial" panose="020B0604020202020204" pitchFamily="34" charset="0"/>
              </a:defRPr>
            </a:lvl7pPr>
            <a:lvl8pPr marL="3429000" indent="-228600" defTabSz="989013" eaLnBrk="0" fontAlgn="base" hangingPunct="0">
              <a:spcBef>
                <a:spcPct val="0"/>
              </a:spcBef>
              <a:spcAft>
                <a:spcPct val="0"/>
              </a:spcAft>
              <a:defRPr sz="2800" b="1">
                <a:solidFill>
                  <a:schemeClr val="tx1"/>
                </a:solidFill>
                <a:latin typeface="Arial" panose="020B0604020202020204" pitchFamily="34" charset="0"/>
              </a:defRPr>
            </a:lvl8pPr>
            <a:lvl9pPr marL="3886200" indent="-228600" defTabSz="989013" eaLnBrk="0" fontAlgn="base" hangingPunct="0">
              <a:spcBef>
                <a:spcPct val="0"/>
              </a:spcBef>
              <a:spcAft>
                <a:spcPct val="0"/>
              </a:spcAft>
              <a:defRPr sz="2800" b="1">
                <a:solidFill>
                  <a:schemeClr val="tx1"/>
                </a:solidFill>
                <a:latin typeface="Arial" panose="020B0604020202020204" pitchFamily="34" charset="0"/>
              </a:defRPr>
            </a:lvl9pPr>
          </a:lstStyle>
          <a:p>
            <a:pPr marL="0" marR="0" lvl="0" indent="0" algn="r" defTabSz="989013" rtl="0" eaLnBrk="1" fontAlgn="auto" latinLnBrk="0" hangingPunct="1">
              <a:lnSpc>
                <a:spcPct val="100000"/>
              </a:lnSpc>
              <a:spcBef>
                <a:spcPts val="0"/>
              </a:spcBef>
              <a:spcAft>
                <a:spcPts val="0"/>
              </a:spcAft>
              <a:buClrTx/>
              <a:buSzTx/>
              <a:buFontTx/>
              <a:buNone/>
              <a:tabLst/>
              <a:defRPr/>
            </a:pPr>
            <a:fld id="{F9072EA5-2A1B-4EB2-9CC4-2C48146741AE}" type="slidenum">
              <a:rPr kumimoji="0" lang="fr-FR" altLang="fr-FR" sz="1300" b="0" i="0" u="none" strike="noStrike" kern="1200" cap="none" spc="0" normalizeH="0" baseline="0" noProof="0" smtClean="0">
                <a:ln>
                  <a:noFill/>
                </a:ln>
                <a:solidFill>
                  <a:prstClr val="black"/>
                </a:solidFill>
                <a:effectLst/>
                <a:uLnTx/>
                <a:uFillTx/>
                <a:latin typeface="Times New Roman" panose="02020603050405020304" pitchFamily="18" charset="0"/>
                <a:ea typeface="+mn-ea"/>
                <a:cs typeface="+mn-cs"/>
              </a:rPr>
              <a:pPr marL="0" marR="0" lvl="0" indent="0" algn="r" defTabSz="989013" rtl="0" eaLnBrk="1" fontAlgn="auto" latinLnBrk="0" hangingPunct="1">
                <a:lnSpc>
                  <a:spcPct val="100000"/>
                </a:lnSpc>
                <a:spcBef>
                  <a:spcPts val="0"/>
                </a:spcBef>
                <a:spcAft>
                  <a:spcPts val="0"/>
                </a:spcAft>
                <a:buClrTx/>
                <a:buSzTx/>
                <a:buFontTx/>
                <a:buNone/>
                <a:tabLst/>
                <a:defRPr/>
              </a:pPr>
              <a:t>4</a:t>
            </a:fld>
            <a:endParaRPr kumimoji="0" lang="fr-FR" altLang="fr-FR" sz="13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solidFill>
            <a:srgbClr val="FFFFFF"/>
          </a:solidFill>
          <a:ln>
            <a:solidFill>
              <a:srgbClr val="000000"/>
            </a:solidFill>
            <a:miter lim="800000"/>
            <a:headEnd/>
            <a:tailEnd/>
          </a:ln>
        </p:spPr>
        <p:txBody>
          <a:bodyPr/>
          <a:lstStyle/>
          <a:p>
            <a:r>
              <a:rPr lang="fr-FR" altLang="fr-FR" dirty="0"/>
              <a:t>S : *</a:t>
            </a:r>
            <a:r>
              <a:rPr lang="fr-FR" altLang="fr-FR" baseline="0" dirty="0"/>
              <a:t>Il ne faut donc pas confondre chiffre d’affaires et marge. Rien ne sert d’avoir du chiffre d’affaires sans faire de marge. C’est de la vente à perte.</a:t>
            </a:r>
            <a:endParaRPr lang="fr-FR" altLang="fr-FR" dirty="0"/>
          </a:p>
        </p:txBody>
      </p:sp>
    </p:spTree>
    <p:extLst>
      <p:ext uri="{BB962C8B-B14F-4D97-AF65-F5344CB8AC3E}">
        <p14:creationId xmlns:p14="http://schemas.microsoft.com/office/powerpoint/2010/main" val="1642287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defTabSz="989013">
              <a:defRPr sz="2800" b="1">
                <a:solidFill>
                  <a:schemeClr val="tx1"/>
                </a:solidFill>
                <a:latin typeface="Arial" panose="020B0604020202020204" pitchFamily="34" charset="0"/>
              </a:defRPr>
            </a:lvl1pPr>
            <a:lvl2pPr marL="742950" indent="-285750" defTabSz="989013">
              <a:defRPr sz="2800" b="1">
                <a:solidFill>
                  <a:schemeClr val="tx1"/>
                </a:solidFill>
                <a:latin typeface="Arial" panose="020B0604020202020204" pitchFamily="34" charset="0"/>
              </a:defRPr>
            </a:lvl2pPr>
            <a:lvl3pPr marL="1143000" indent="-228600" defTabSz="989013">
              <a:defRPr sz="2800" b="1">
                <a:solidFill>
                  <a:schemeClr val="tx1"/>
                </a:solidFill>
                <a:latin typeface="Arial" panose="020B0604020202020204" pitchFamily="34" charset="0"/>
              </a:defRPr>
            </a:lvl3pPr>
            <a:lvl4pPr marL="1600200" indent="-228600" defTabSz="989013">
              <a:defRPr sz="2800" b="1">
                <a:solidFill>
                  <a:schemeClr val="tx1"/>
                </a:solidFill>
                <a:latin typeface="Arial" panose="020B0604020202020204" pitchFamily="34" charset="0"/>
              </a:defRPr>
            </a:lvl4pPr>
            <a:lvl5pPr marL="2057400" indent="-228600" defTabSz="989013">
              <a:defRPr sz="2800" b="1">
                <a:solidFill>
                  <a:schemeClr val="tx1"/>
                </a:solidFill>
                <a:latin typeface="Arial" panose="020B0604020202020204" pitchFamily="34" charset="0"/>
              </a:defRPr>
            </a:lvl5pPr>
            <a:lvl6pPr marL="2514600" indent="-228600" defTabSz="989013" eaLnBrk="0" fontAlgn="base" hangingPunct="0">
              <a:spcBef>
                <a:spcPct val="0"/>
              </a:spcBef>
              <a:spcAft>
                <a:spcPct val="0"/>
              </a:spcAft>
              <a:defRPr sz="2800" b="1">
                <a:solidFill>
                  <a:schemeClr val="tx1"/>
                </a:solidFill>
                <a:latin typeface="Arial" panose="020B0604020202020204" pitchFamily="34" charset="0"/>
              </a:defRPr>
            </a:lvl6pPr>
            <a:lvl7pPr marL="2971800" indent="-228600" defTabSz="989013" eaLnBrk="0" fontAlgn="base" hangingPunct="0">
              <a:spcBef>
                <a:spcPct val="0"/>
              </a:spcBef>
              <a:spcAft>
                <a:spcPct val="0"/>
              </a:spcAft>
              <a:defRPr sz="2800" b="1">
                <a:solidFill>
                  <a:schemeClr val="tx1"/>
                </a:solidFill>
                <a:latin typeface="Arial" panose="020B0604020202020204" pitchFamily="34" charset="0"/>
              </a:defRPr>
            </a:lvl7pPr>
            <a:lvl8pPr marL="3429000" indent="-228600" defTabSz="989013" eaLnBrk="0" fontAlgn="base" hangingPunct="0">
              <a:spcBef>
                <a:spcPct val="0"/>
              </a:spcBef>
              <a:spcAft>
                <a:spcPct val="0"/>
              </a:spcAft>
              <a:defRPr sz="2800" b="1">
                <a:solidFill>
                  <a:schemeClr val="tx1"/>
                </a:solidFill>
                <a:latin typeface="Arial" panose="020B0604020202020204" pitchFamily="34" charset="0"/>
              </a:defRPr>
            </a:lvl8pPr>
            <a:lvl9pPr marL="3886200" indent="-228600" defTabSz="989013" eaLnBrk="0" fontAlgn="base" hangingPunct="0">
              <a:spcBef>
                <a:spcPct val="0"/>
              </a:spcBef>
              <a:spcAft>
                <a:spcPct val="0"/>
              </a:spcAft>
              <a:defRPr sz="2800" b="1">
                <a:solidFill>
                  <a:schemeClr val="tx1"/>
                </a:solidFill>
                <a:latin typeface="Arial" panose="020B0604020202020204" pitchFamily="34" charset="0"/>
              </a:defRPr>
            </a:lvl9pPr>
          </a:lstStyle>
          <a:p>
            <a:pPr marL="0" marR="0" lvl="0" indent="0" algn="r" defTabSz="989013" rtl="0" eaLnBrk="1" fontAlgn="auto" latinLnBrk="0" hangingPunct="1">
              <a:lnSpc>
                <a:spcPct val="100000"/>
              </a:lnSpc>
              <a:spcBef>
                <a:spcPts val="0"/>
              </a:spcBef>
              <a:spcAft>
                <a:spcPts val="0"/>
              </a:spcAft>
              <a:buClrTx/>
              <a:buSzTx/>
              <a:buFontTx/>
              <a:buNone/>
              <a:tabLst/>
              <a:defRPr/>
            </a:pPr>
            <a:fld id="{1517FBB6-085D-4540-B5F8-A1F3B476ED74}" type="slidenum">
              <a:rPr kumimoji="0" lang="fr-FR" altLang="fr-FR" sz="1300" b="0" i="0" u="none" strike="noStrike" kern="1200" cap="none" spc="0" normalizeH="0" baseline="0" noProof="0" smtClean="0">
                <a:ln>
                  <a:noFill/>
                </a:ln>
                <a:solidFill>
                  <a:prstClr val="black"/>
                </a:solidFill>
                <a:effectLst/>
                <a:uLnTx/>
                <a:uFillTx/>
                <a:latin typeface="Times New Roman" panose="02020603050405020304" pitchFamily="18" charset="0"/>
                <a:ea typeface="+mn-ea"/>
                <a:cs typeface="+mn-cs"/>
              </a:rPr>
              <a:pPr marL="0" marR="0" lvl="0" indent="0" algn="r" defTabSz="989013" rtl="0" eaLnBrk="1" fontAlgn="auto" latinLnBrk="0" hangingPunct="1">
                <a:lnSpc>
                  <a:spcPct val="100000"/>
                </a:lnSpc>
                <a:spcBef>
                  <a:spcPts val="0"/>
                </a:spcBef>
                <a:spcAft>
                  <a:spcPts val="0"/>
                </a:spcAft>
                <a:buClrTx/>
                <a:buSzTx/>
                <a:buFontTx/>
                <a:buNone/>
                <a:tabLst/>
                <a:defRPr/>
              </a:pPr>
              <a:t>5</a:t>
            </a:fld>
            <a:endParaRPr kumimoji="0" lang="fr-FR" altLang="fr-FR" sz="13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41987" name="Rectangle 2"/>
          <p:cNvSpPr>
            <a:spLocks noGrp="1" noRot="1" noChangeAspect="1" noChangeArrowheads="1" noTextEdit="1"/>
          </p:cNvSpPr>
          <p:nvPr>
            <p:ph type="sldImg"/>
          </p:nvPr>
        </p:nvSpPr>
        <p:spPr>
          <a:solidFill>
            <a:srgbClr val="FFFFFF"/>
          </a:solidFill>
          <a:ln/>
        </p:spPr>
      </p:sp>
      <p:sp>
        <p:nvSpPr>
          <p:cNvPr id="41988" name="Rectangle 3"/>
          <p:cNvSpPr>
            <a:spLocks noGrp="1" noChangeArrowheads="1"/>
          </p:cNvSpPr>
          <p:nvPr>
            <p:ph type="body" idx="1"/>
          </p:nvPr>
        </p:nvSpPr>
        <p:spPr>
          <a:solidFill>
            <a:srgbClr val="FFFFFF"/>
          </a:solidFill>
          <a:ln>
            <a:solidFill>
              <a:srgbClr val="000000"/>
            </a:solidFill>
            <a:miter lim="800000"/>
            <a:headEnd/>
            <a:tailEnd/>
          </a:ln>
        </p:spPr>
        <p:txBody>
          <a:bodyPr/>
          <a:lstStyle/>
          <a:p>
            <a:r>
              <a:rPr lang="fr-FR" altLang="fr-FR" dirty="0"/>
              <a:t>S: *Important pour la vérification de vos calculs , le taux de</a:t>
            </a:r>
            <a:r>
              <a:rPr lang="fr-FR" altLang="fr-FR" baseline="0" dirty="0"/>
              <a:t>  marque sera TOUJOURS inférieur au taux de marge.</a:t>
            </a:r>
          </a:p>
          <a:p>
            <a:r>
              <a:rPr lang="fr-FR" altLang="fr-FR" baseline="0" dirty="0"/>
              <a:t>S. **Le taux de rendement est un indicateur de rentabilité financière qui s’apparente au taux de marque</a:t>
            </a:r>
            <a:endParaRPr lang="fr-FR" altLang="fr-FR" dirty="0"/>
          </a:p>
        </p:txBody>
      </p:sp>
    </p:spTree>
    <p:extLst>
      <p:ext uri="{BB962C8B-B14F-4D97-AF65-F5344CB8AC3E}">
        <p14:creationId xmlns:p14="http://schemas.microsoft.com/office/powerpoint/2010/main" val="3228852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 Le seuil de rentabilité va permettre au manager de réagir rapidement sur les différents couts afin d’avoir une vision sur le résultat de son entreprise. Voici une représentation graphique du seuil de rentabilité. C’est la croisée entre</a:t>
            </a:r>
            <a:r>
              <a:rPr lang="fr-FR" baseline="0" dirty="0"/>
              <a:t> les couts (fixes et variables) (la courbe verte )  et le chiffre d’affaires (la courbe bleue )  A partir d’un certain C A, l’entreprise gagne de l’argent.</a:t>
            </a:r>
            <a:endParaRPr lang="fr-FR" dirty="0"/>
          </a:p>
          <a:p>
            <a:r>
              <a:rPr lang="fr-FR" dirty="0"/>
              <a:t>*Le seuil de rentabilité peut</a:t>
            </a:r>
            <a:r>
              <a:rPr lang="fr-FR" baseline="0" dirty="0"/>
              <a:t> être exprimé : en kilomètre ,c’est le S R K</a:t>
            </a:r>
          </a:p>
          <a:p>
            <a:r>
              <a:rPr lang="fr-FR" baseline="0" dirty="0"/>
              <a:t>En euros : c’est le S R CA ou S R euros</a:t>
            </a:r>
          </a:p>
          <a:p>
            <a:r>
              <a:rPr lang="fr-FR" baseline="0" dirty="0"/>
              <a:t>Fin de diapo : Comme indiqué , il peut aussi être exprimé de manière plus opérationnelle en nombre de dossiers, de jour.</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FB95B01C-952B-4D58-82FD-767A4E0EB3FE}" type="slidenum">
              <a:rPr lang="fr-FR" smtClean="0"/>
              <a:t>6</a:t>
            </a:fld>
            <a:endParaRPr lang="fr-FR"/>
          </a:p>
        </p:txBody>
      </p:sp>
    </p:spTree>
    <p:extLst>
      <p:ext uri="{BB962C8B-B14F-4D97-AF65-F5344CB8AC3E}">
        <p14:creationId xmlns:p14="http://schemas.microsoft.com/office/powerpoint/2010/main" val="2186005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defTabSz="990600">
              <a:defRPr sz="2800" b="1">
                <a:solidFill>
                  <a:schemeClr val="tx1"/>
                </a:solidFill>
                <a:latin typeface="Arial" panose="020B0604020202020204" pitchFamily="34" charset="0"/>
              </a:defRPr>
            </a:lvl1pPr>
            <a:lvl2pPr marL="742950" indent="-285750" defTabSz="990600">
              <a:defRPr sz="2800" b="1">
                <a:solidFill>
                  <a:schemeClr val="tx1"/>
                </a:solidFill>
                <a:latin typeface="Arial" panose="020B0604020202020204" pitchFamily="34" charset="0"/>
              </a:defRPr>
            </a:lvl2pPr>
            <a:lvl3pPr marL="1143000" indent="-228600" defTabSz="990600">
              <a:defRPr sz="2800" b="1">
                <a:solidFill>
                  <a:schemeClr val="tx1"/>
                </a:solidFill>
                <a:latin typeface="Arial" panose="020B0604020202020204" pitchFamily="34" charset="0"/>
              </a:defRPr>
            </a:lvl3pPr>
            <a:lvl4pPr marL="1600200" indent="-228600" defTabSz="990600">
              <a:defRPr sz="2800" b="1">
                <a:solidFill>
                  <a:schemeClr val="tx1"/>
                </a:solidFill>
                <a:latin typeface="Arial" panose="020B0604020202020204" pitchFamily="34" charset="0"/>
              </a:defRPr>
            </a:lvl4pPr>
            <a:lvl5pPr marL="2057400" indent="-228600" defTabSz="990600">
              <a:defRPr sz="2800" b="1">
                <a:solidFill>
                  <a:schemeClr val="tx1"/>
                </a:solidFill>
                <a:latin typeface="Arial" panose="020B0604020202020204" pitchFamily="34" charset="0"/>
              </a:defRPr>
            </a:lvl5pPr>
            <a:lvl6pPr marL="2514600" indent="-228600" defTabSz="990600" eaLnBrk="0" fontAlgn="base" hangingPunct="0">
              <a:spcBef>
                <a:spcPct val="0"/>
              </a:spcBef>
              <a:spcAft>
                <a:spcPct val="0"/>
              </a:spcAft>
              <a:defRPr sz="2800" b="1">
                <a:solidFill>
                  <a:schemeClr val="tx1"/>
                </a:solidFill>
                <a:latin typeface="Arial" panose="020B0604020202020204" pitchFamily="34" charset="0"/>
              </a:defRPr>
            </a:lvl6pPr>
            <a:lvl7pPr marL="2971800" indent="-228600" defTabSz="990600" eaLnBrk="0" fontAlgn="base" hangingPunct="0">
              <a:spcBef>
                <a:spcPct val="0"/>
              </a:spcBef>
              <a:spcAft>
                <a:spcPct val="0"/>
              </a:spcAft>
              <a:defRPr sz="2800" b="1">
                <a:solidFill>
                  <a:schemeClr val="tx1"/>
                </a:solidFill>
                <a:latin typeface="Arial" panose="020B0604020202020204" pitchFamily="34" charset="0"/>
              </a:defRPr>
            </a:lvl7pPr>
            <a:lvl8pPr marL="3429000" indent="-228600" defTabSz="990600" eaLnBrk="0" fontAlgn="base" hangingPunct="0">
              <a:spcBef>
                <a:spcPct val="0"/>
              </a:spcBef>
              <a:spcAft>
                <a:spcPct val="0"/>
              </a:spcAft>
              <a:defRPr sz="2800" b="1">
                <a:solidFill>
                  <a:schemeClr val="tx1"/>
                </a:solidFill>
                <a:latin typeface="Arial" panose="020B0604020202020204" pitchFamily="34" charset="0"/>
              </a:defRPr>
            </a:lvl8pPr>
            <a:lvl9pPr marL="3886200" indent="-228600" defTabSz="990600" eaLnBrk="0" fontAlgn="base" hangingPunct="0">
              <a:spcBef>
                <a:spcPct val="0"/>
              </a:spcBef>
              <a:spcAft>
                <a:spcPct val="0"/>
              </a:spcAft>
              <a:defRPr sz="2800" b="1">
                <a:solidFill>
                  <a:schemeClr val="tx1"/>
                </a:solidFill>
                <a:latin typeface="Arial" panose="020B0604020202020204" pitchFamily="34" charset="0"/>
              </a:defRPr>
            </a:lvl9pPr>
          </a:lstStyle>
          <a:p>
            <a:pPr marL="0" marR="0" lvl="0" indent="0" algn="r" defTabSz="990600" rtl="0" eaLnBrk="1" fontAlgn="auto" latinLnBrk="0" hangingPunct="1">
              <a:lnSpc>
                <a:spcPct val="100000"/>
              </a:lnSpc>
              <a:spcBef>
                <a:spcPts val="0"/>
              </a:spcBef>
              <a:spcAft>
                <a:spcPts val="0"/>
              </a:spcAft>
              <a:buClrTx/>
              <a:buSzTx/>
              <a:buFontTx/>
              <a:buNone/>
              <a:tabLst/>
              <a:defRPr/>
            </a:pPr>
            <a:fld id="{ED304A85-B34F-4A27-A008-525BAE6E4331}" type="slidenum">
              <a:rPr kumimoji="0" lang="fr-FR" altLang="fr-FR" sz="1300" b="0" i="0" u="none" strike="noStrike" kern="1200" cap="none" spc="0" normalizeH="0" baseline="0" noProof="0" smtClean="0">
                <a:ln>
                  <a:noFill/>
                </a:ln>
                <a:solidFill>
                  <a:prstClr val="black"/>
                </a:solidFill>
                <a:effectLst/>
                <a:uLnTx/>
                <a:uFillTx/>
                <a:latin typeface="Times New Roman" panose="02020603050405020304" pitchFamily="18" charset="0"/>
                <a:ea typeface="+mn-ea"/>
                <a:cs typeface="+mn-cs"/>
              </a:rPr>
              <a:pPr marL="0" marR="0" lvl="0" indent="0" algn="r" defTabSz="990600" rtl="0" eaLnBrk="1" fontAlgn="auto" latinLnBrk="0" hangingPunct="1">
                <a:lnSpc>
                  <a:spcPct val="100000"/>
                </a:lnSpc>
                <a:spcBef>
                  <a:spcPts val="0"/>
                </a:spcBef>
                <a:spcAft>
                  <a:spcPts val="0"/>
                </a:spcAft>
                <a:buClrTx/>
                <a:buSzTx/>
                <a:buFontTx/>
                <a:buNone/>
                <a:tabLst/>
                <a:defRPr/>
              </a:pPr>
              <a:t>7</a:t>
            </a:fld>
            <a:endParaRPr kumimoji="0" lang="fr-FR" altLang="fr-FR" sz="13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r>
              <a:rPr lang="fr-FR" altLang="fr-FR" dirty="0"/>
              <a:t>S : l’utilité</a:t>
            </a:r>
            <a:r>
              <a:rPr lang="fr-FR" altLang="fr-FR" baseline="0" dirty="0"/>
              <a:t> du seuil de rentabilité et les éléments permettant de le calculer comme vous le verrez dans les diapositives suivantes.</a:t>
            </a:r>
            <a:endParaRPr lang="fr-FR" altLang="fr-FR" dirty="0"/>
          </a:p>
        </p:txBody>
      </p:sp>
    </p:spTree>
    <p:extLst>
      <p:ext uri="{BB962C8B-B14F-4D97-AF65-F5344CB8AC3E}">
        <p14:creationId xmlns:p14="http://schemas.microsoft.com/office/powerpoint/2010/main" val="296512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 : 2 méthodes vous sont proposées. Elles dépendent des éléments en votre possession.</a:t>
            </a:r>
          </a:p>
          <a:p>
            <a:r>
              <a:rPr lang="fr-FR" dirty="0"/>
              <a:t>si vous connaissez votre chiffre d’affaires, les charges variables et fixes, vous utiliserez</a:t>
            </a:r>
            <a:r>
              <a:rPr lang="fr-FR" baseline="0" dirty="0"/>
              <a:t> cette méthode.</a:t>
            </a:r>
          </a:p>
          <a:p>
            <a:r>
              <a:rPr lang="fr-FR" baseline="0" dirty="0"/>
              <a:t>Le S R euros ou S R CA est le seuil de rentabilité exprimé en euros ou en chiffre d’affaires. </a:t>
            </a:r>
          </a:p>
          <a:p>
            <a:endParaRPr lang="fr-FR" dirty="0"/>
          </a:p>
          <a:p>
            <a:r>
              <a:rPr lang="fr-FR" dirty="0"/>
              <a:t> ici la méthode de calcul du seuil de rentabilité par le coefficient.</a:t>
            </a:r>
          </a:p>
          <a:p>
            <a:r>
              <a:rPr lang="fr-FR" dirty="0"/>
              <a:t>Le S R K est le seuil</a:t>
            </a:r>
            <a:r>
              <a:rPr lang="fr-FR" baseline="0" dirty="0"/>
              <a:t> exprimé en kilomètres. Au delà de ces kms, votre entreprise gagne de l’argent.</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FB95B01C-952B-4D58-82FD-767A4E0EB3FE}" type="slidenum">
              <a:rPr lang="fr-FR" smtClean="0"/>
              <a:t>8</a:t>
            </a:fld>
            <a:endParaRPr lang="fr-FR"/>
          </a:p>
        </p:txBody>
      </p:sp>
    </p:spTree>
    <p:extLst>
      <p:ext uri="{BB962C8B-B14F-4D97-AF65-F5344CB8AC3E}">
        <p14:creationId xmlns:p14="http://schemas.microsoft.com/office/powerpoint/2010/main" val="664838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 : La méthode</a:t>
            </a:r>
            <a:r>
              <a:rPr lang="fr-FR" baseline="0" dirty="0"/>
              <a:t> de calcul par la marge sur cout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a:t>*2 nouvelles notions celles de P v k prix de vente kilométrique et T k terme kilométrique apparaissent avec les formules ci-dessus.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a:t>Le S R euros ou S R CA est le seuil de rentabilité exprimé en euros ou en chiffre d’affaires. En effet quand vous avez atteint ce chiffre d’affaires, le Chiffre d’affaires supplémentaire n’est pas que du bénéfice, puisque les coûts variables continuent de progresser.</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FB95B01C-952B-4D58-82FD-767A4E0EB3FE}" type="slidenum">
              <a:rPr lang="fr-FR" smtClean="0"/>
              <a:t>9</a:t>
            </a:fld>
            <a:endParaRPr lang="fr-FR"/>
          </a:p>
        </p:txBody>
      </p:sp>
    </p:spTree>
    <p:extLst>
      <p:ext uri="{BB962C8B-B14F-4D97-AF65-F5344CB8AC3E}">
        <p14:creationId xmlns:p14="http://schemas.microsoft.com/office/powerpoint/2010/main" val="4223771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53EA98-ED45-1F4B-9101-0BB224CF448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59D2BD0-BED6-C348-BEA8-887A368BA2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a:extLst>
              <a:ext uri="{FF2B5EF4-FFF2-40B4-BE49-F238E27FC236}">
                <a16:creationId xmlns:a16="http://schemas.microsoft.com/office/drawing/2014/main" id="{B7F9B83D-F278-1C4E-878F-C75D1223080D}"/>
              </a:ext>
            </a:extLst>
          </p:cNvPr>
          <p:cNvSpPr>
            <a:spLocks noGrp="1"/>
          </p:cNvSpPr>
          <p:nvPr>
            <p:ph type="dt" sz="half" idx="10"/>
          </p:nvPr>
        </p:nvSpPr>
        <p:spPr/>
        <p:txBody>
          <a:bodyPr/>
          <a:lstStyle/>
          <a:p>
            <a:fld id="{AA5DBEAC-2360-4644-8665-20AA42F72355}" type="datetimeFigureOut">
              <a:rPr lang="fr-FR" smtClean="0"/>
              <a:t>21/02/2024</a:t>
            </a:fld>
            <a:endParaRPr lang="fr-FR"/>
          </a:p>
        </p:txBody>
      </p:sp>
      <p:sp>
        <p:nvSpPr>
          <p:cNvPr id="5" name="Espace réservé du pied de page 4">
            <a:extLst>
              <a:ext uri="{FF2B5EF4-FFF2-40B4-BE49-F238E27FC236}">
                <a16:creationId xmlns:a16="http://schemas.microsoft.com/office/drawing/2014/main" id="{C9F8DDC3-278D-9942-BE44-70099AB9DF34}"/>
              </a:ext>
            </a:extLst>
          </p:cNvPr>
          <p:cNvSpPr>
            <a:spLocks noGrp="1"/>
          </p:cNvSpPr>
          <p:nvPr>
            <p:ph type="ftr" sz="quarter" idx="11"/>
          </p:nvPr>
        </p:nvSpPr>
        <p:spPr>
          <a:xfrm>
            <a:off x="0" y="6491824"/>
            <a:ext cx="4114800" cy="365125"/>
          </a:xfrm>
          <a:prstGeom prst="rect">
            <a:avLst/>
          </a:prstGeom>
        </p:spPr>
        <p:txBody>
          <a:bodyPr/>
          <a:lstStyle/>
          <a:p>
            <a:endParaRPr lang="fr-FR" dirty="0"/>
          </a:p>
        </p:txBody>
      </p:sp>
      <p:sp>
        <p:nvSpPr>
          <p:cNvPr id="6" name="Espace réservé du numéro de diapositive 5">
            <a:extLst>
              <a:ext uri="{FF2B5EF4-FFF2-40B4-BE49-F238E27FC236}">
                <a16:creationId xmlns:a16="http://schemas.microsoft.com/office/drawing/2014/main" id="{15626F76-F188-6D4C-84CC-E49DDB586169}"/>
              </a:ext>
            </a:extLst>
          </p:cNvPr>
          <p:cNvSpPr>
            <a:spLocks noGrp="1"/>
          </p:cNvSpPr>
          <p:nvPr>
            <p:ph type="sldNum" sz="quarter" idx="12"/>
          </p:nvPr>
        </p:nvSpPr>
        <p:spPr>
          <a:xfrm>
            <a:off x="4933121" y="5537130"/>
            <a:ext cx="2743200" cy="365125"/>
          </a:xfrm>
          <a:prstGeom prst="rect">
            <a:avLst/>
          </a:prstGeom>
        </p:spPr>
        <p:txBody>
          <a:bodyPr/>
          <a:lstStyle/>
          <a:p>
            <a:fld id="{D6531F11-05EF-AA49-B626-FEA7B4B684B8}" type="slidenum">
              <a:rPr lang="fr-FR" smtClean="0"/>
              <a:t>‹N°›</a:t>
            </a:fld>
            <a:endParaRPr lang="fr-FR"/>
          </a:p>
        </p:txBody>
      </p:sp>
    </p:spTree>
    <p:extLst>
      <p:ext uri="{BB962C8B-B14F-4D97-AF65-F5344CB8AC3E}">
        <p14:creationId xmlns:p14="http://schemas.microsoft.com/office/powerpoint/2010/main" val="125753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833C7F-74A3-0F48-8C3F-5110C8EC4F1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1606CB0-4742-3741-80D6-ACB313E1AD4D}"/>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2BE23F3-8AC3-3449-8881-8F80CCEF4383}"/>
              </a:ext>
            </a:extLst>
          </p:cNvPr>
          <p:cNvSpPr>
            <a:spLocks noGrp="1"/>
          </p:cNvSpPr>
          <p:nvPr>
            <p:ph type="dt" sz="half" idx="10"/>
          </p:nvPr>
        </p:nvSpPr>
        <p:spPr/>
        <p:txBody>
          <a:bodyPr/>
          <a:lstStyle/>
          <a:p>
            <a:fld id="{AA5DBEAC-2360-4644-8665-20AA42F72355}" type="datetimeFigureOut">
              <a:rPr lang="fr-FR" smtClean="0"/>
              <a:t>21/02/2024</a:t>
            </a:fld>
            <a:endParaRPr lang="fr-FR"/>
          </a:p>
        </p:txBody>
      </p:sp>
      <p:sp>
        <p:nvSpPr>
          <p:cNvPr id="5" name="Espace réservé du pied de page 4">
            <a:extLst>
              <a:ext uri="{FF2B5EF4-FFF2-40B4-BE49-F238E27FC236}">
                <a16:creationId xmlns:a16="http://schemas.microsoft.com/office/drawing/2014/main" id="{BEE62F17-EAB7-4741-9249-2FDB1B589C59}"/>
              </a:ext>
            </a:extLst>
          </p:cNvPr>
          <p:cNvSpPr>
            <a:spLocks noGrp="1"/>
          </p:cNvSpPr>
          <p:nvPr>
            <p:ph type="ftr" sz="quarter" idx="11"/>
          </p:nvPr>
        </p:nvSpPr>
        <p:spPr>
          <a:xfrm>
            <a:off x="0" y="6491824"/>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859997C5-053A-D743-9428-D287B9D3556E}"/>
              </a:ext>
            </a:extLst>
          </p:cNvPr>
          <p:cNvSpPr>
            <a:spLocks noGrp="1"/>
          </p:cNvSpPr>
          <p:nvPr>
            <p:ph type="sldNum" sz="quarter" idx="12"/>
          </p:nvPr>
        </p:nvSpPr>
        <p:spPr>
          <a:xfrm>
            <a:off x="4933121" y="5537130"/>
            <a:ext cx="2743200" cy="365125"/>
          </a:xfrm>
          <a:prstGeom prst="rect">
            <a:avLst/>
          </a:prstGeom>
        </p:spPr>
        <p:txBody>
          <a:bodyPr/>
          <a:lstStyle/>
          <a:p>
            <a:fld id="{D6531F11-05EF-AA49-B626-FEA7B4B684B8}" type="slidenum">
              <a:rPr lang="fr-FR" smtClean="0"/>
              <a:t>‹N°›</a:t>
            </a:fld>
            <a:endParaRPr lang="fr-FR"/>
          </a:p>
        </p:txBody>
      </p:sp>
    </p:spTree>
    <p:extLst>
      <p:ext uri="{BB962C8B-B14F-4D97-AF65-F5344CB8AC3E}">
        <p14:creationId xmlns:p14="http://schemas.microsoft.com/office/powerpoint/2010/main" val="2840271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E202B31-E649-3E4F-9770-2DF06F43A9B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5AE1B7C-098D-234F-A053-48360BDEE514}"/>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8B47CB7-734B-FA4F-9AEF-8388095B7DF6}"/>
              </a:ext>
            </a:extLst>
          </p:cNvPr>
          <p:cNvSpPr>
            <a:spLocks noGrp="1"/>
          </p:cNvSpPr>
          <p:nvPr>
            <p:ph type="dt" sz="half" idx="10"/>
          </p:nvPr>
        </p:nvSpPr>
        <p:spPr/>
        <p:txBody>
          <a:bodyPr/>
          <a:lstStyle/>
          <a:p>
            <a:fld id="{AA5DBEAC-2360-4644-8665-20AA42F72355}" type="datetimeFigureOut">
              <a:rPr lang="fr-FR" smtClean="0"/>
              <a:t>21/02/2024</a:t>
            </a:fld>
            <a:endParaRPr lang="fr-FR"/>
          </a:p>
        </p:txBody>
      </p:sp>
      <p:sp>
        <p:nvSpPr>
          <p:cNvPr id="5" name="Espace réservé du pied de page 4">
            <a:extLst>
              <a:ext uri="{FF2B5EF4-FFF2-40B4-BE49-F238E27FC236}">
                <a16:creationId xmlns:a16="http://schemas.microsoft.com/office/drawing/2014/main" id="{B7C685AB-8738-9E4E-9DEB-EEB12DCFD4AE}"/>
              </a:ext>
            </a:extLst>
          </p:cNvPr>
          <p:cNvSpPr>
            <a:spLocks noGrp="1"/>
          </p:cNvSpPr>
          <p:nvPr>
            <p:ph type="ftr" sz="quarter" idx="11"/>
          </p:nvPr>
        </p:nvSpPr>
        <p:spPr>
          <a:xfrm>
            <a:off x="0" y="6491824"/>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29F3B5D8-94FB-164A-8914-FEFB0B9D013D}"/>
              </a:ext>
            </a:extLst>
          </p:cNvPr>
          <p:cNvSpPr>
            <a:spLocks noGrp="1"/>
          </p:cNvSpPr>
          <p:nvPr>
            <p:ph type="sldNum" sz="quarter" idx="12"/>
          </p:nvPr>
        </p:nvSpPr>
        <p:spPr>
          <a:xfrm>
            <a:off x="4933121" y="5537130"/>
            <a:ext cx="2743200" cy="365125"/>
          </a:xfrm>
          <a:prstGeom prst="rect">
            <a:avLst/>
          </a:prstGeom>
        </p:spPr>
        <p:txBody>
          <a:bodyPr/>
          <a:lstStyle/>
          <a:p>
            <a:fld id="{D6531F11-05EF-AA49-B626-FEA7B4B684B8}" type="slidenum">
              <a:rPr lang="fr-FR" smtClean="0"/>
              <a:t>‹N°›</a:t>
            </a:fld>
            <a:endParaRPr lang="fr-FR"/>
          </a:p>
        </p:txBody>
      </p:sp>
    </p:spTree>
    <p:extLst>
      <p:ext uri="{BB962C8B-B14F-4D97-AF65-F5344CB8AC3E}">
        <p14:creationId xmlns:p14="http://schemas.microsoft.com/office/powerpoint/2010/main" val="3680060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u">
    <p:spTree>
      <p:nvGrpSpPr>
        <p:cNvPr id="1" name=""/>
        <p:cNvGrpSpPr/>
        <p:nvPr/>
      </p:nvGrpSpPr>
      <p:grpSpPr>
        <a:xfrm>
          <a:off x="0" y="0"/>
          <a:ext cx="0" cy="0"/>
          <a:chOff x="0" y="0"/>
          <a:chExt cx="0" cy="0"/>
        </a:xfrm>
      </p:grpSpPr>
      <p:sp>
        <p:nvSpPr>
          <p:cNvPr id="2" name="Espace réservé du contenu 1"/>
          <p:cNvSpPr>
            <a:spLocks noGrp="1"/>
          </p:cNvSpPr>
          <p:nvPr>
            <p:ph/>
          </p:nvPr>
        </p:nvSpPr>
        <p:spPr>
          <a:xfrm>
            <a:off x="608916" y="274865"/>
            <a:ext cx="10974168" cy="5851071"/>
          </a:xfrm>
          <a:prstGeom prst="rect">
            <a:avLst/>
          </a:prstGeo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50391909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A05B2-DDB9-E444-93E1-682F3EA72F2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5F4EE9C-C9A4-F844-8543-007DA0D4FFD9}"/>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E2AE98E-FF50-A649-8CE2-11BEBFBB92D7}"/>
              </a:ext>
            </a:extLst>
          </p:cNvPr>
          <p:cNvSpPr>
            <a:spLocks noGrp="1"/>
          </p:cNvSpPr>
          <p:nvPr>
            <p:ph type="dt" sz="half" idx="10"/>
          </p:nvPr>
        </p:nvSpPr>
        <p:spPr/>
        <p:txBody>
          <a:bodyPr/>
          <a:lstStyle/>
          <a:p>
            <a:fld id="{AA5DBEAC-2360-4644-8665-20AA42F72355}" type="datetimeFigureOut">
              <a:rPr lang="fr-FR" smtClean="0"/>
              <a:t>21/02/2024</a:t>
            </a:fld>
            <a:endParaRPr lang="fr-FR"/>
          </a:p>
        </p:txBody>
      </p:sp>
      <p:sp>
        <p:nvSpPr>
          <p:cNvPr id="5" name="Espace réservé du pied de page 4">
            <a:extLst>
              <a:ext uri="{FF2B5EF4-FFF2-40B4-BE49-F238E27FC236}">
                <a16:creationId xmlns:a16="http://schemas.microsoft.com/office/drawing/2014/main" id="{751EB11D-B657-5F4D-BEEE-D56E73CDA724}"/>
              </a:ext>
            </a:extLst>
          </p:cNvPr>
          <p:cNvSpPr>
            <a:spLocks noGrp="1"/>
          </p:cNvSpPr>
          <p:nvPr>
            <p:ph type="ftr" sz="quarter" idx="11"/>
          </p:nvPr>
        </p:nvSpPr>
        <p:spPr>
          <a:xfrm>
            <a:off x="0" y="6491824"/>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7218B641-5485-0742-93BE-F5F06FFB9D7F}"/>
              </a:ext>
            </a:extLst>
          </p:cNvPr>
          <p:cNvSpPr>
            <a:spLocks noGrp="1"/>
          </p:cNvSpPr>
          <p:nvPr>
            <p:ph type="sldNum" sz="quarter" idx="12"/>
          </p:nvPr>
        </p:nvSpPr>
        <p:spPr>
          <a:xfrm>
            <a:off x="4933121" y="5537130"/>
            <a:ext cx="2743200" cy="365125"/>
          </a:xfrm>
          <a:prstGeom prst="rect">
            <a:avLst/>
          </a:prstGeom>
        </p:spPr>
        <p:txBody>
          <a:bodyPr/>
          <a:lstStyle/>
          <a:p>
            <a:fld id="{D6531F11-05EF-AA49-B626-FEA7B4B684B8}" type="slidenum">
              <a:rPr lang="fr-FR" smtClean="0"/>
              <a:t>‹N°›</a:t>
            </a:fld>
            <a:endParaRPr lang="fr-FR"/>
          </a:p>
        </p:txBody>
      </p:sp>
    </p:spTree>
    <p:custDataLst>
      <p:tags r:id="rId1"/>
    </p:custDataLst>
    <p:extLst>
      <p:ext uri="{BB962C8B-B14F-4D97-AF65-F5344CB8AC3E}">
        <p14:creationId xmlns:p14="http://schemas.microsoft.com/office/powerpoint/2010/main" val="2854380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66A449-BF40-1F42-8F71-AC6FEB3D36A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C1D0ADC-B34E-B54F-9EC7-F7917EED7D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762F14C8-F756-8841-BD3A-BF66CA1E527D}"/>
              </a:ext>
            </a:extLst>
          </p:cNvPr>
          <p:cNvSpPr>
            <a:spLocks noGrp="1"/>
          </p:cNvSpPr>
          <p:nvPr>
            <p:ph type="dt" sz="half" idx="10"/>
          </p:nvPr>
        </p:nvSpPr>
        <p:spPr/>
        <p:txBody>
          <a:bodyPr/>
          <a:lstStyle/>
          <a:p>
            <a:fld id="{AA5DBEAC-2360-4644-8665-20AA42F72355}" type="datetimeFigureOut">
              <a:rPr lang="fr-FR" smtClean="0"/>
              <a:t>21/02/2024</a:t>
            </a:fld>
            <a:endParaRPr lang="fr-FR"/>
          </a:p>
        </p:txBody>
      </p:sp>
      <p:sp>
        <p:nvSpPr>
          <p:cNvPr id="5" name="Espace réservé du pied de page 4">
            <a:extLst>
              <a:ext uri="{FF2B5EF4-FFF2-40B4-BE49-F238E27FC236}">
                <a16:creationId xmlns:a16="http://schemas.microsoft.com/office/drawing/2014/main" id="{132E2C1A-2053-6E46-8043-60ED2AD2C744}"/>
              </a:ext>
            </a:extLst>
          </p:cNvPr>
          <p:cNvSpPr>
            <a:spLocks noGrp="1"/>
          </p:cNvSpPr>
          <p:nvPr>
            <p:ph type="ftr" sz="quarter" idx="11"/>
          </p:nvPr>
        </p:nvSpPr>
        <p:spPr>
          <a:xfrm>
            <a:off x="0" y="6491824"/>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FAE01F03-FF7D-A440-BD6B-C6F5DA16D330}"/>
              </a:ext>
            </a:extLst>
          </p:cNvPr>
          <p:cNvSpPr>
            <a:spLocks noGrp="1"/>
          </p:cNvSpPr>
          <p:nvPr>
            <p:ph type="sldNum" sz="quarter" idx="12"/>
          </p:nvPr>
        </p:nvSpPr>
        <p:spPr>
          <a:xfrm>
            <a:off x="4933121" y="5537130"/>
            <a:ext cx="2743200" cy="365125"/>
          </a:xfrm>
          <a:prstGeom prst="rect">
            <a:avLst/>
          </a:prstGeom>
        </p:spPr>
        <p:txBody>
          <a:bodyPr/>
          <a:lstStyle/>
          <a:p>
            <a:fld id="{D6531F11-05EF-AA49-B626-FEA7B4B684B8}" type="slidenum">
              <a:rPr lang="fr-FR" smtClean="0"/>
              <a:t>‹N°›</a:t>
            </a:fld>
            <a:endParaRPr lang="fr-FR"/>
          </a:p>
        </p:txBody>
      </p:sp>
    </p:spTree>
    <p:extLst>
      <p:ext uri="{BB962C8B-B14F-4D97-AF65-F5344CB8AC3E}">
        <p14:creationId xmlns:p14="http://schemas.microsoft.com/office/powerpoint/2010/main" val="989826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3A86ED-8EBE-964C-AC1C-DC588021E84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F1AD929-8F55-7C44-AA49-7FA19A66F8FE}"/>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744E21A-047C-FE43-87AE-4A8A2D22778F}"/>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ACAB97A9-D7D2-664E-AF7C-89F2B0EDF06D}"/>
              </a:ext>
            </a:extLst>
          </p:cNvPr>
          <p:cNvSpPr>
            <a:spLocks noGrp="1"/>
          </p:cNvSpPr>
          <p:nvPr>
            <p:ph type="dt" sz="half" idx="10"/>
          </p:nvPr>
        </p:nvSpPr>
        <p:spPr/>
        <p:txBody>
          <a:bodyPr/>
          <a:lstStyle/>
          <a:p>
            <a:fld id="{AA5DBEAC-2360-4644-8665-20AA42F72355}" type="datetimeFigureOut">
              <a:rPr lang="fr-FR" smtClean="0"/>
              <a:t>21/02/2024</a:t>
            </a:fld>
            <a:endParaRPr lang="fr-FR"/>
          </a:p>
        </p:txBody>
      </p:sp>
      <p:sp>
        <p:nvSpPr>
          <p:cNvPr id="6" name="Espace réservé du pied de page 5">
            <a:extLst>
              <a:ext uri="{FF2B5EF4-FFF2-40B4-BE49-F238E27FC236}">
                <a16:creationId xmlns:a16="http://schemas.microsoft.com/office/drawing/2014/main" id="{636F35AF-FD17-AD4C-97FE-F1D67AFADD65}"/>
              </a:ext>
            </a:extLst>
          </p:cNvPr>
          <p:cNvSpPr>
            <a:spLocks noGrp="1"/>
          </p:cNvSpPr>
          <p:nvPr>
            <p:ph type="ftr" sz="quarter" idx="11"/>
          </p:nvPr>
        </p:nvSpPr>
        <p:spPr>
          <a:xfrm>
            <a:off x="0" y="6491824"/>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FCE5556C-C4C1-BA4B-9F54-F25166733DE3}"/>
              </a:ext>
            </a:extLst>
          </p:cNvPr>
          <p:cNvSpPr>
            <a:spLocks noGrp="1"/>
          </p:cNvSpPr>
          <p:nvPr>
            <p:ph type="sldNum" sz="quarter" idx="12"/>
          </p:nvPr>
        </p:nvSpPr>
        <p:spPr>
          <a:xfrm>
            <a:off x="4933121" y="5537130"/>
            <a:ext cx="2743200" cy="365125"/>
          </a:xfrm>
          <a:prstGeom prst="rect">
            <a:avLst/>
          </a:prstGeom>
        </p:spPr>
        <p:txBody>
          <a:bodyPr/>
          <a:lstStyle/>
          <a:p>
            <a:fld id="{D6531F11-05EF-AA49-B626-FEA7B4B684B8}" type="slidenum">
              <a:rPr lang="fr-FR" smtClean="0"/>
              <a:t>‹N°›</a:t>
            </a:fld>
            <a:endParaRPr lang="fr-FR"/>
          </a:p>
        </p:txBody>
      </p:sp>
    </p:spTree>
    <p:extLst>
      <p:ext uri="{BB962C8B-B14F-4D97-AF65-F5344CB8AC3E}">
        <p14:creationId xmlns:p14="http://schemas.microsoft.com/office/powerpoint/2010/main" val="1668799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46D824-9B0B-DF4D-AC3B-6FF65000292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1403EE0-DFA8-4941-8DC2-535DBD32DC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E68ADB1D-A987-794D-AA95-C40118FEB3A0}"/>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92AD075-E9AE-C44C-A692-FFBE398CEE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3FDC90FF-08DA-F040-AFE8-BBA680022B59}"/>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9DAEB2A-CB2F-394F-A94C-E0C85A1E2AF4}"/>
              </a:ext>
            </a:extLst>
          </p:cNvPr>
          <p:cNvSpPr>
            <a:spLocks noGrp="1"/>
          </p:cNvSpPr>
          <p:nvPr>
            <p:ph type="dt" sz="half" idx="10"/>
          </p:nvPr>
        </p:nvSpPr>
        <p:spPr/>
        <p:txBody>
          <a:bodyPr/>
          <a:lstStyle/>
          <a:p>
            <a:fld id="{AA5DBEAC-2360-4644-8665-20AA42F72355}" type="datetimeFigureOut">
              <a:rPr lang="fr-FR" smtClean="0"/>
              <a:t>21/02/2024</a:t>
            </a:fld>
            <a:endParaRPr lang="fr-FR"/>
          </a:p>
        </p:txBody>
      </p:sp>
      <p:sp>
        <p:nvSpPr>
          <p:cNvPr id="8" name="Espace réservé du pied de page 7">
            <a:extLst>
              <a:ext uri="{FF2B5EF4-FFF2-40B4-BE49-F238E27FC236}">
                <a16:creationId xmlns:a16="http://schemas.microsoft.com/office/drawing/2014/main" id="{C841EA48-9CE8-BC47-954D-D44AEFC8CB2D}"/>
              </a:ext>
            </a:extLst>
          </p:cNvPr>
          <p:cNvSpPr>
            <a:spLocks noGrp="1"/>
          </p:cNvSpPr>
          <p:nvPr>
            <p:ph type="ftr" sz="quarter" idx="11"/>
          </p:nvPr>
        </p:nvSpPr>
        <p:spPr>
          <a:xfrm>
            <a:off x="0" y="6491824"/>
            <a:ext cx="4114800" cy="365125"/>
          </a:xfrm>
          <a:prstGeom prst="rect">
            <a:avLst/>
          </a:prstGeom>
        </p:spPr>
        <p:txBody>
          <a:bodyPr/>
          <a:lstStyle/>
          <a:p>
            <a:endParaRPr lang="fr-FR"/>
          </a:p>
        </p:txBody>
      </p:sp>
      <p:sp>
        <p:nvSpPr>
          <p:cNvPr id="9" name="Espace réservé du numéro de diapositive 8">
            <a:extLst>
              <a:ext uri="{FF2B5EF4-FFF2-40B4-BE49-F238E27FC236}">
                <a16:creationId xmlns:a16="http://schemas.microsoft.com/office/drawing/2014/main" id="{F51F319F-9FBD-5C4F-9EF5-D2421D427E89}"/>
              </a:ext>
            </a:extLst>
          </p:cNvPr>
          <p:cNvSpPr>
            <a:spLocks noGrp="1"/>
          </p:cNvSpPr>
          <p:nvPr>
            <p:ph type="sldNum" sz="quarter" idx="12"/>
          </p:nvPr>
        </p:nvSpPr>
        <p:spPr>
          <a:xfrm>
            <a:off x="4933121" y="5537130"/>
            <a:ext cx="2743200" cy="365125"/>
          </a:xfrm>
          <a:prstGeom prst="rect">
            <a:avLst/>
          </a:prstGeom>
        </p:spPr>
        <p:txBody>
          <a:bodyPr/>
          <a:lstStyle/>
          <a:p>
            <a:fld id="{D6531F11-05EF-AA49-B626-FEA7B4B684B8}" type="slidenum">
              <a:rPr lang="fr-FR" smtClean="0"/>
              <a:t>‹N°›</a:t>
            </a:fld>
            <a:endParaRPr lang="fr-FR"/>
          </a:p>
        </p:txBody>
      </p:sp>
    </p:spTree>
    <p:extLst>
      <p:ext uri="{BB962C8B-B14F-4D97-AF65-F5344CB8AC3E}">
        <p14:creationId xmlns:p14="http://schemas.microsoft.com/office/powerpoint/2010/main" val="2701523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BC5A67-5DD3-8440-9A9B-EEF5C6CB9F9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E4314BA-593D-1447-B511-93D5013F1D11}"/>
              </a:ext>
            </a:extLst>
          </p:cNvPr>
          <p:cNvSpPr>
            <a:spLocks noGrp="1"/>
          </p:cNvSpPr>
          <p:nvPr>
            <p:ph type="dt" sz="half" idx="10"/>
          </p:nvPr>
        </p:nvSpPr>
        <p:spPr/>
        <p:txBody>
          <a:bodyPr/>
          <a:lstStyle/>
          <a:p>
            <a:fld id="{AA5DBEAC-2360-4644-8665-20AA42F72355}" type="datetimeFigureOut">
              <a:rPr lang="fr-FR" smtClean="0"/>
              <a:t>21/02/2024</a:t>
            </a:fld>
            <a:endParaRPr lang="fr-FR"/>
          </a:p>
        </p:txBody>
      </p:sp>
      <p:sp>
        <p:nvSpPr>
          <p:cNvPr id="4" name="Espace réservé du pied de page 3">
            <a:extLst>
              <a:ext uri="{FF2B5EF4-FFF2-40B4-BE49-F238E27FC236}">
                <a16:creationId xmlns:a16="http://schemas.microsoft.com/office/drawing/2014/main" id="{671C19F8-3E74-3C4A-B5DB-A44B81883218}"/>
              </a:ext>
            </a:extLst>
          </p:cNvPr>
          <p:cNvSpPr>
            <a:spLocks noGrp="1"/>
          </p:cNvSpPr>
          <p:nvPr>
            <p:ph type="ftr" sz="quarter" idx="11"/>
          </p:nvPr>
        </p:nvSpPr>
        <p:spPr>
          <a:xfrm>
            <a:off x="0" y="6491824"/>
            <a:ext cx="4114800" cy="365125"/>
          </a:xfrm>
          <a:prstGeom prst="rect">
            <a:avLst/>
          </a:prstGeom>
        </p:spPr>
        <p:txBody>
          <a:bodyPr/>
          <a:lstStyle/>
          <a:p>
            <a:endParaRPr lang="fr-FR"/>
          </a:p>
        </p:txBody>
      </p:sp>
      <p:sp>
        <p:nvSpPr>
          <p:cNvPr id="5" name="Espace réservé du numéro de diapositive 4">
            <a:extLst>
              <a:ext uri="{FF2B5EF4-FFF2-40B4-BE49-F238E27FC236}">
                <a16:creationId xmlns:a16="http://schemas.microsoft.com/office/drawing/2014/main" id="{31FE5CC1-467E-194C-9DDE-35A8D07E3C9E}"/>
              </a:ext>
            </a:extLst>
          </p:cNvPr>
          <p:cNvSpPr>
            <a:spLocks noGrp="1"/>
          </p:cNvSpPr>
          <p:nvPr>
            <p:ph type="sldNum" sz="quarter" idx="12"/>
          </p:nvPr>
        </p:nvSpPr>
        <p:spPr>
          <a:xfrm>
            <a:off x="4933121" y="5537130"/>
            <a:ext cx="2743200" cy="365125"/>
          </a:xfrm>
          <a:prstGeom prst="rect">
            <a:avLst/>
          </a:prstGeom>
        </p:spPr>
        <p:txBody>
          <a:bodyPr/>
          <a:lstStyle/>
          <a:p>
            <a:fld id="{D6531F11-05EF-AA49-B626-FEA7B4B684B8}" type="slidenum">
              <a:rPr lang="fr-FR" smtClean="0"/>
              <a:t>‹N°›</a:t>
            </a:fld>
            <a:endParaRPr lang="fr-FR"/>
          </a:p>
        </p:txBody>
      </p:sp>
    </p:spTree>
    <p:extLst>
      <p:ext uri="{BB962C8B-B14F-4D97-AF65-F5344CB8AC3E}">
        <p14:creationId xmlns:p14="http://schemas.microsoft.com/office/powerpoint/2010/main" val="1846321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ECCE9C0-41E3-1E44-9279-B410D92886F6}"/>
              </a:ext>
            </a:extLst>
          </p:cNvPr>
          <p:cNvSpPr>
            <a:spLocks noGrp="1"/>
          </p:cNvSpPr>
          <p:nvPr>
            <p:ph type="dt" sz="half" idx="10"/>
          </p:nvPr>
        </p:nvSpPr>
        <p:spPr/>
        <p:txBody>
          <a:bodyPr/>
          <a:lstStyle/>
          <a:p>
            <a:fld id="{AA5DBEAC-2360-4644-8665-20AA42F72355}" type="datetimeFigureOut">
              <a:rPr lang="fr-FR" smtClean="0"/>
              <a:t>21/02/2024</a:t>
            </a:fld>
            <a:endParaRPr lang="fr-FR"/>
          </a:p>
        </p:txBody>
      </p:sp>
      <p:sp>
        <p:nvSpPr>
          <p:cNvPr id="3" name="Espace réservé du pied de page 2">
            <a:extLst>
              <a:ext uri="{FF2B5EF4-FFF2-40B4-BE49-F238E27FC236}">
                <a16:creationId xmlns:a16="http://schemas.microsoft.com/office/drawing/2014/main" id="{AE487564-1714-354F-B8F6-C874AFF65E4D}"/>
              </a:ext>
            </a:extLst>
          </p:cNvPr>
          <p:cNvSpPr>
            <a:spLocks noGrp="1"/>
          </p:cNvSpPr>
          <p:nvPr>
            <p:ph type="ftr" sz="quarter" idx="11"/>
          </p:nvPr>
        </p:nvSpPr>
        <p:spPr>
          <a:xfrm>
            <a:off x="0" y="6491824"/>
            <a:ext cx="4114800" cy="365125"/>
          </a:xfrm>
          <a:prstGeom prst="rect">
            <a:avLst/>
          </a:prstGeom>
        </p:spPr>
        <p:txBody>
          <a:bodyPr/>
          <a:lstStyle/>
          <a:p>
            <a:endParaRPr lang="fr-FR"/>
          </a:p>
        </p:txBody>
      </p:sp>
      <p:sp>
        <p:nvSpPr>
          <p:cNvPr id="4" name="Espace réservé du numéro de diapositive 3">
            <a:extLst>
              <a:ext uri="{FF2B5EF4-FFF2-40B4-BE49-F238E27FC236}">
                <a16:creationId xmlns:a16="http://schemas.microsoft.com/office/drawing/2014/main" id="{A1C89FEC-A896-BC4F-8CD9-C0A0BAB43C09}"/>
              </a:ext>
            </a:extLst>
          </p:cNvPr>
          <p:cNvSpPr>
            <a:spLocks noGrp="1"/>
          </p:cNvSpPr>
          <p:nvPr>
            <p:ph type="sldNum" sz="quarter" idx="12"/>
          </p:nvPr>
        </p:nvSpPr>
        <p:spPr>
          <a:xfrm>
            <a:off x="4933121" y="5537130"/>
            <a:ext cx="2743200" cy="365125"/>
          </a:xfrm>
          <a:prstGeom prst="rect">
            <a:avLst/>
          </a:prstGeom>
        </p:spPr>
        <p:txBody>
          <a:bodyPr/>
          <a:lstStyle/>
          <a:p>
            <a:fld id="{D6531F11-05EF-AA49-B626-FEA7B4B684B8}" type="slidenum">
              <a:rPr lang="fr-FR" smtClean="0"/>
              <a:t>‹N°›</a:t>
            </a:fld>
            <a:endParaRPr lang="fr-FR"/>
          </a:p>
        </p:txBody>
      </p:sp>
    </p:spTree>
    <p:extLst>
      <p:ext uri="{BB962C8B-B14F-4D97-AF65-F5344CB8AC3E}">
        <p14:creationId xmlns:p14="http://schemas.microsoft.com/office/powerpoint/2010/main" val="1237306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F103C4-CBD8-894B-A90B-886E593BB31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C8ADE21-FE75-164B-9E5B-DD2E64393B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C5AA48D-7F8D-5049-BC0E-208437A488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81DFE8BF-8C69-7045-A09E-1F979B0B31C2}"/>
              </a:ext>
            </a:extLst>
          </p:cNvPr>
          <p:cNvSpPr>
            <a:spLocks noGrp="1"/>
          </p:cNvSpPr>
          <p:nvPr>
            <p:ph type="dt" sz="half" idx="10"/>
          </p:nvPr>
        </p:nvSpPr>
        <p:spPr/>
        <p:txBody>
          <a:bodyPr/>
          <a:lstStyle/>
          <a:p>
            <a:fld id="{AA5DBEAC-2360-4644-8665-20AA42F72355}" type="datetimeFigureOut">
              <a:rPr lang="fr-FR" smtClean="0"/>
              <a:t>21/02/2024</a:t>
            </a:fld>
            <a:endParaRPr lang="fr-FR"/>
          </a:p>
        </p:txBody>
      </p:sp>
      <p:sp>
        <p:nvSpPr>
          <p:cNvPr id="6" name="Espace réservé du pied de page 5">
            <a:extLst>
              <a:ext uri="{FF2B5EF4-FFF2-40B4-BE49-F238E27FC236}">
                <a16:creationId xmlns:a16="http://schemas.microsoft.com/office/drawing/2014/main" id="{7FE0C7E1-A196-4147-99C3-119376072E52}"/>
              </a:ext>
            </a:extLst>
          </p:cNvPr>
          <p:cNvSpPr>
            <a:spLocks noGrp="1"/>
          </p:cNvSpPr>
          <p:nvPr>
            <p:ph type="ftr" sz="quarter" idx="11"/>
          </p:nvPr>
        </p:nvSpPr>
        <p:spPr>
          <a:xfrm>
            <a:off x="0" y="6491824"/>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F52DF518-0836-BA44-A8AB-C7E6961F2EC5}"/>
              </a:ext>
            </a:extLst>
          </p:cNvPr>
          <p:cNvSpPr>
            <a:spLocks noGrp="1"/>
          </p:cNvSpPr>
          <p:nvPr>
            <p:ph type="sldNum" sz="quarter" idx="12"/>
          </p:nvPr>
        </p:nvSpPr>
        <p:spPr>
          <a:xfrm>
            <a:off x="4933121" y="5537130"/>
            <a:ext cx="2743200" cy="365125"/>
          </a:xfrm>
          <a:prstGeom prst="rect">
            <a:avLst/>
          </a:prstGeom>
        </p:spPr>
        <p:txBody>
          <a:bodyPr/>
          <a:lstStyle/>
          <a:p>
            <a:fld id="{D6531F11-05EF-AA49-B626-FEA7B4B684B8}" type="slidenum">
              <a:rPr lang="fr-FR" smtClean="0"/>
              <a:t>‹N°›</a:t>
            </a:fld>
            <a:endParaRPr lang="fr-FR"/>
          </a:p>
        </p:txBody>
      </p:sp>
    </p:spTree>
    <p:extLst>
      <p:ext uri="{BB962C8B-B14F-4D97-AF65-F5344CB8AC3E}">
        <p14:creationId xmlns:p14="http://schemas.microsoft.com/office/powerpoint/2010/main" val="1483404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36EE04-EE32-AB4B-BA11-9708A00B052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39395E4-D4EE-BC4D-9B52-32D6A3CD64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a:extLst>
              <a:ext uri="{FF2B5EF4-FFF2-40B4-BE49-F238E27FC236}">
                <a16:creationId xmlns:a16="http://schemas.microsoft.com/office/drawing/2014/main" id="{43B45458-792A-7C44-8359-DAEA808963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257C3A1D-4EC8-D744-BEB7-A5E6ABEF448F}"/>
              </a:ext>
            </a:extLst>
          </p:cNvPr>
          <p:cNvSpPr>
            <a:spLocks noGrp="1"/>
          </p:cNvSpPr>
          <p:nvPr>
            <p:ph type="dt" sz="half" idx="10"/>
          </p:nvPr>
        </p:nvSpPr>
        <p:spPr/>
        <p:txBody>
          <a:bodyPr/>
          <a:lstStyle/>
          <a:p>
            <a:fld id="{AA5DBEAC-2360-4644-8665-20AA42F72355}" type="datetimeFigureOut">
              <a:rPr lang="fr-FR" smtClean="0"/>
              <a:t>21/02/2024</a:t>
            </a:fld>
            <a:endParaRPr lang="fr-FR"/>
          </a:p>
        </p:txBody>
      </p:sp>
      <p:sp>
        <p:nvSpPr>
          <p:cNvPr id="6" name="Espace réservé du pied de page 5">
            <a:extLst>
              <a:ext uri="{FF2B5EF4-FFF2-40B4-BE49-F238E27FC236}">
                <a16:creationId xmlns:a16="http://schemas.microsoft.com/office/drawing/2014/main" id="{65645456-E437-5E4A-9BE3-40DA275619B2}"/>
              </a:ext>
            </a:extLst>
          </p:cNvPr>
          <p:cNvSpPr>
            <a:spLocks noGrp="1"/>
          </p:cNvSpPr>
          <p:nvPr>
            <p:ph type="ftr" sz="quarter" idx="11"/>
          </p:nvPr>
        </p:nvSpPr>
        <p:spPr>
          <a:xfrm>
            <a:off x="0" y="6491824"/>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32D2584C-E4DC-C742-AE40-A6B10C1EEE09}"/>
              </a:ext>
            </a:extLst>
          </p:cNvPr>
          <p:cNvSpPr>
            <a:spLocks noGrp="1"/>
          </p:cNvSpPr>
          <p:nvPr>
            <p:ph type="sldNum" sz="quarter" idx="12"/>
          </p:nvPr>
        </p:nvSpPr>
        <p:spPr>
          <a:xfrm>
            <a:off x="4933121" y="5537130"/>
            <a:ext cx="2743200" cy="365125"/>
          </a:xfrm>
          <a:prstGeom prst="rect">
            <a:avLst/>
          </a:prstGeom>
        </p:spPr>
        <p:txBody>
          <a:bodyPr/>
          <a:lstStyle/>
          <a:p>
            <a:fld id="{D6531F11-05EF-AA49-B626-FEA7B4B684B8}" type="slidenum">
              <a:rPr lang="fr-FR" smtClean="0"/>
              <a:t>‹N°›</a:t>
            </a:fld>
            <a:endParaRPr lang="fr-FR"/>
          </a:p>
        </p:txBody>
      </p:sp>
    </p:spTree>
    <p:extLst>
      <p:ext uri="{BB962C8B-B14F-4D97-AF65-F5344CB8AC3E}">
        <p14:creationId xmlns:p14="http://schemas.microsoft.com/office/powerpoint/2010/main" val="456314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sv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543ECEE-9AAF-4645-8467-F0F9FF4F6B6F}"/>
              </a:ext>
            </a:extLst>
          </p:cNvPr>
          <p:cNvSpPr>
            <a:spLocks noGrp="1"/>
          </p:cNvSpPr>
          <p:nvPr>
            <p:ph type="title"/>
          </p:nvPr>
        </p:nvSpPr>
        <p:spPr>
          <a:xfrm>
            <a:off x="518984" y="138406"/>
            <a:ext cx="11673016" cy="520389"/>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14EAE95-BD70-144D-B262-6FFBD45F81AA}"/>
              </a:ext>
            </a:extLst>
          </p:cNvPr>
          <p:cNvSpPr>
            <a:spLocks noGrp="1"/>
          </p:cNvSpPr>
          <p:nvPr>
            <p:ph type="body" idx="1"/>
          </p:nvPr>
        </p:nvSpPr>
        <p:spPr>
          <a:xfrm>
            <a:off x="838200" y="1093101"/>
            <a:ext cx="10515600" cy="5083862"/>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1676FAFB-7D2A-1F49-9126-E6755C769AFA}"/>
              </a:ext>
            </a:extLst>
          </p:cNvPr>
          <p:cNvSpPr>
            <a:spLocks noGrp="1"/>
          </p:cNvSpPr>
          <p:nvPr>
            <p:ph type="dt" sz="half" idx="2"/>
          </p:nvPr>
        </p:nvSpPr>
        <p:spPr>
          <a:xfrm>
            <a:off x="8610600" y="637335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5DBEAC-2360-4644-8665-20AA42F72355}" type="datetimeFigureOut">
              <a:rPr lang="fr-FR" smtClean="0"/>
              <a:pPr/>
              <a:t>21/02/2024</a:t>
            </a:fld>
            <a:endParaRPr lang="fr-FR"/>
          </a:p>
        </p:txBody>
      </p:sp>
      <p:pic>
        <p:nvPicPr>
          <p:cNvPr id="9" name="Image 8" descr="Une image contenant dessin&#10;&#10;Description générée automatiquement">
            <a:extLst>
              <a:ext uri="{FF2B5EF4-FFF2-40B4-BE49-F238E27FC236}">
                <a16:creationId xmlns:a16="http://schemas.microsoft.com/office/drawing/2014/main" id="{04D3F34C-7D84-7344-91FB-446036CAD9EF}"/>
              </a:ext>
            </a:extLst>
          </p:cNvPr>
          <p:cNvPicPr>
            <a:picLocks noChangeAspect="1"/>
          </p:cNvPicPr>
          <p:nvPr userDrawn="1"/>
        </p:nvPicPr>
        <p:blipFill>
          <a:blip r:embed="rId15"/>
          <a:stretch>
            <a:fillRect/>
          </a:stretch>
        </p:blipFill>
        <p:spPr>
          <a:xfrm>
            <a:off x="11447477" y="6254887"/>
            <a:ext cx="602062" cy="602062"/>
          </a:xfrm>
          <a:prstGeom prst="rect">
            <a:avLst/>
          </a:prstGeom>
        </p:spPr>
      </p:pic>
      <p:sp>
        <p:nvSpPr>
          <p:cNvPr id="11" name="Triangle 10">
            <a:extLst>
              <a:ext uri="{FF2B5EF4-FFF2-40B4-BE49-F238E27FC236}">
                <a16:creationId xmlns:a16="http://schemas.microsoft.com/office/drawing/2014/main" id="{56D612B3-5307-8546-90C5-1DFDBD059462}"/>
              </a:ext>
            </a:extLst>
          </p:cNvPr>
          <p:cNvSpPr/>
          <p:nvPr userDrawn="1"/>
        </p:nvSpPr>
        <p:spPr>
          <a:xfrm rot="10800000">
            <a:off x="0" y="1052"/>
            <a:ext cx="12192000" cy="520388"/>
          </a:xfrm>
          <a:prstGeom prst="triangle">
            <a:avLst>
              <a:gd name="adj" fmla="val 0"/>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riangle 11">
            <a:extLst>
              <a:ext uri="{FF2B5EF4-FFF2-40B4-BE49-F238E27FC236}">
                <a16:creationId xmlns:a16="http://schemas.microsoft.com/office/drawing/2014/main" id="{B4021DA8-7015-7D49-9C0F-8515CD51BF94}"/>
              </a:ext>
            </a:extLst>
          </p:cNvPr>
          <p:cNvSpPr/>
          <p:nvPr userDrawn="1"/>
        </p:nvSpPr>
        <p:spPr>
          <a:xfrm>
            <a:off x="0" y="6336561"/>
            <a:ext cx="12192000" cy="520388"/>
          </a:xfrm>
          <a:prstGeom prst="triangle">
            <a:avLst>
              <a:gd name="adj" fmla="val 0"/>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1" name="Graphique 20" descr="Tendance à la hausse">
            <a:extLst>
              <a:ext uri="{FF2B5EF4-FFF2-40B4-BE49-F238E27FC236}">
                <a16:creationId xmlns:a16="http://schemas.microsoft.com/office/drawing/2014/main" id="{42DC0893-9F9A-464E-A217-5FE3BFD9F076}"/>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61784" y="132918"/>
            <a:ext cx="457200" cy="457200"/>
          </a:xfrm>
          <a:prstGeom prst="rect">
            <a:avLst/>
          </a:prstGeom>
        </p:spPr>
      </p:pic>
      <p:sp>
        <p:nvSpPr>
          <p:cNvPr id="13" name="Rectangle 12"/>
          <p:cNvSpPr>
            <a:spLocks noChangeArrowheads="1"/>
          </p:cNvSpPr>
          <p:nvPr userDrawn="1"/>
        </p:nvSpPr>
        <p:spPr bwMode="auto">
          <a:xfrm>
            <a:off x="3759698" y="6379989"/>
            <a:ext cx="308905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7" tIns="44450" rIns="90487" bIns="4445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Bef>
                <a:spcPct val="22000"/>
              </a:spcBef>
            </a:pPr>
            <a:r>
              <a:rPr lang="fr-FR" altLang="fr-FR" sz="1200" dirty="0"/>
              <a:t>					 </a:t>
            </a:r>
            <a:fld id="{AADC0135-FBD6-46AE-BD87-B6A29A7E0AD7}" type="slidenum">
              <a:rPr lang="fr-FR" altLang="fr-FR" sz="1200"/>
              <a:pPr algn="l">
                <a:spcBef>
                  <a:spcPct val="22000"/>
                </a:spcBef>
              </a:pPr>
              <a:t>‹N°›</a:t>
            </a:fld>
            <a:r>
              <a:rPr lang="fr-FR" altLang="fr-FR" sz="1200" dirty="0"/>
              <a:t>/13</a:t>
            </a:r>
            <a:endParaRPr lang="fr-FR" altLang="fr-FR" sz="1200" dirty="0">
              <a:solidFill>
                <a:srgbClr val="081D58"/>
              </a:solidFill>
            </a:endParaRPr>
          </a:p>
        </p:txBody>
      </p:sp>
      <p:sp>
        <p:nvSpPr>
          <p:cNvPr id="15" name="ZoneTexte 5"/>
          <p:cNvSpPr txBox="1"/>
          <p:nvPr userDrawn="1"/>
        </p:nvSpPr>
        <p:spPr>
          <a:xfrm>
            <a:off x="9962425" y="18912"/>
            <a:ext cx="2187567" cy="276999"/>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200" kern="1200" baseline="0" dirty="0">
                <a:solidFill>
                  <a:schemeClr val="tx1"/>
                </a:solidFill>
                <a:latin typeface="+mn-lt"/>
                <a:ea typeface="+mn-ea"/>
                <a:cs typeface="+mn-cs"/>
              </a:rPr>
              <a:t>SW</a:t>
            </a:r>
            <a:r>
              <a:rPr lang="fr-FR" sz="1200" kern="1200" dirty="0">
                <a:solidFill>
                  <a:schemeClr val="tx1"/>
                </a:solidFill>
                <a:latin typeface="+mn-lt"/>
                <a:ea typeface="+mn-ea"/>
                <a:cs typeface="+mn-cs"/>
              </a:rPr>
              <a:t>_16098_6B1 </a:t>
            </a:r>
          </a:p>
        </p:txBody>
      </p:sp>
      <p:sp>
        <p:nvSpPr>
          <p:cNvPr id="16" name="ZoneTexte 12"/>
          <p:cNvSpPr txBox="1"/>
          <p:nvPr userDrawn="1"/>
        </p:nvSpPr>
        <p:spPr>
          <a:xfrm>
            <a:off x="42009" y="6532389"/>
            <a:ext cx="1259129" cy="276999"/>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200" baseline="0" dirty="0"/>
              <a:t>Février 2024</a:t>
            </a:r>
            <a:endParaRPr lang="fr-FR" sz="1200" dirty="0"/>
          </a:p>
        </p:txBody>
      </p:sp>
    </p:spTree>
    <p:custDataLst>
      <p:tags r:id="rId14"/>
    </p:custDataLst>
    <p:extLst>
      <p:ext uri="{BB962C8B-B14F-4D97-AF65-F5344CB8AC3E}">
        <p14:creationId xmlns:p14="http://schemas.microsoft.com/office/powerpoint/2010/main" val="15391443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20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4.xml"/><Relationship Id="rId5" Type="http://schemas.openxmlformats.org/officeDocument/2006/relationships/image" Target="../media/image16.png"/><Relationship Id="rId4" Type="http://schemas.openxmlformats.org/officeDocument/2006/relationships/image" Target="../media/image14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8.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7.xml"/><Relationship Id="rId7" Type="http://schemas.openxmlformats.org/officeDocument/2006/relationships/diagramColors" Target="../diagrams/colors1.xml"/><Relationship Id="rId2" Type="http://schemas.openxmlformats.org/officeDocument/2006/relationships/slideLayout" Target="../slideLayouts/slideLayout7.xml"/><Relationship Id="rId1" Type="http://schemas.openxmlformats.org/officeDocument/2006/relationships/tags" Target="../tags/tag10.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9.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5.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3"/>
          <p:cNvSpPr txBox="1">
            <a:spLocks noChangeArrowheads="1"/>
          </p:cNvSpPr>
          <p:nvPr/>
        </p:nvSpPr>
        <p:spPr bwMode="auto">
          <a:xfrm>
            <a:off x="4053398" y="1569879"/>
            <a:ext cx="4295920" cy="514436"/>
          </a:xfrm>
          <a:prstGeom prst="rect">
            <a:avLst/>
          </a:prstGeom>
          <a:noFill/>
          <a:ln>
            <a:noFill/>
          </a:ln>
          <a:effectLst/>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fr-FR" sz="2743" b="1" i="1" u="none" strike="noStrike" kern="1200" cap="none" spc="0" normalizeH="0" baseline="0" noProof="0" dirty="0">
                <a:ln>
                  <a:noFill/>
                </a:ln>
                <a:solidFill>
                  <a:srgbClr val="000066"/>
                </a:solidFill>
                <a:effectLst/>
                <a:uLnTx/>
                <a:uFillTx/>
                <a:latin typeface="Arial" panose="020B0604020202020204" pitchFamily="34" charset="0"/>
                <a:ea typeface="+mn-ea"/>
                <a:cs typeface="+mn-cs"/>
              </a:rPr>
              <a:t>MARGE et RENTABILITE</a:t>
            </a:r>
          </a:p>
        </p:txBody>
      </p:sp>
      <p:pic>
        <p:nvPicPr>
          <p:cNvPr id="3074" name="Picture 2" descr="Seuil de rentabilité : définition, calcul + excel à rempli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71609" y="3243540"/>
            <a:ext cx="2474944" cy="164996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Rentabilité creperie : les dessous du marché de la crêpe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8966" y="3009050"/>
            <a:ext cx="2512603" cy="188445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674630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23671" y="445357"/>
            <a:ext cx="1141492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000" b="1" i="0" u="none" strike="noStrike" kern="1200" cap="none" spc="0" normalizeH="0" baseline="0" noProof="0" dirty="0">
                <a:ln>
                  <a:noFill/>
                </a:ln>
                <a:solidFill>
                  <a:prstClr val="black"/>
                </a:solidFill>
                <a:effectLst/>
                <a:uLnTx/>
                <a:uFillTx/>
                <a:latin typeface="Calibri" panose="020F0502020204030204"/>
                <a:ea typeface="+mn-ea"/>
                <a:cs typeface="+mn-cs"/>
              </a:rPr>
              <a:t>Activité : à partir des données suivantes, retrouver les seuils de rentabilité  par l’une des 2 méthodes</a:t>
            </a:r>
          </a:p>
        </p:txBody>
      </p:sp>
      <p:sp>
        <p:nvSpPr>
          <p:cNvPr id="13" name="Ellipse 12"/>
          <p:cNvSpPr/>
          <p:nvPr/>
        </p:nvSpPr>
        <p:spPr>
          <a:xfrm>
            <a:off x="535179" y="1442684"/>
            <a:ext cx="1838848" cy="8868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Chiffre d’affaires : inconnu</a:t>
            </a:r>
          </a:p>
        </p:txBody>
      </p:sp>
      <p:sp>
        <p:nvSpPr>
          <p:cNvPr id="14" name="Ellipse 13"/>
          <p:cNvSpPr/>
          <p:nvPr/>
        </p:nvSpPr>
        <p:spPr>
          <a:xfrm>
            <a:off x="2467365" y="1448423"/>
            <a:ext cx="1895789" cy="93372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Coûts variables : inconnu</a:t>
            </a:r>
          </a:p>
        </p:txBody>
      </p:sp>
      <p:sp>
        <p:nvSpPr>
          <p:cNvPr id="15" name="Ellipse 14"/>
          <p:cNvSpPr/>
          <p:nvPr/>
        </p:nvSpPr>
        <p:spPr>
          <a:xfrm>
            <a:off x="4544339" y="1449444"/>
            <a:ext cx="1865646" cy="100995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Coûts fixes : 60756 €</a:t>
            </a:r>
          </a:p>
        </p:txBody>
      </p:sp>
      <p:sp>
        <p:nvSpPr>
          <p:cNvPr id="16" name="Ellipse 15"/>
          <p:cNvSpPr/>
          <p:nvPr/>
        </p:nvSpPr>
        <p:spPr>
          <a:xfrm>
            <a:off x="8756197" y="1547206"/>
            <a:ext cx="1999622" cy="95894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err="1">
                <a:ln>
                  <a:noFill/>
                </a:ln>
                <a:solidFill>
                  <a:prstClr val="black"/>
                </a:solidFill>
                <a:effectLst/>
                <a:uLnTx/>
                <a:uFillTx/>
                <a:latin typeface="Calibri" panose="020F0502020204030204"/>
                <a:ea typeface="+mn-ea"/>
                <a:cs typeface="+mn-cs"/>
              </a:rPr>
              <a:t>Tk</a:t>
            </a: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 : 0,30 € </a:t>
            </a:r>
          </a:p>
        </p:txBody>
      </p:sp>
      <p:sp>
        <p:nvSpPr>
          <p:cNvPr id="17" name="Ellipse 16"/>
          <p:cNvSpPr/>
          <p:nvPr/>
        </p:nvSpPr>
        <p:spPr>
          <a:xfrm>
            <a:off x="6591170" y="1498579"/>
            <a:ext cx="1974449" cy="91168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err="1">
                <a:ln>
                  <a:noFill/>
                </a:ln>
                <a:solidFill>
                  <a:prstClr val="black"/>
                </a:solidFill>
                <a:effectLst/>
                <a:uLnTx/>
                <a:uFillTx/>
                <a:latin typeface="Calibri" panose="020F0502020204030204"/>
                <a:ea typeface="+mn-ea"/>
                <a:cs typeface="+mn-cs"/>
              </a:rPr>
              <a:t>Pvk</a:t>
            </a: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 : 0,91 €</a:t>
            </a:r>
          </a:p>
        </p:txBody>
      </p:sp>
      <p:graphicFrame>
        <p:nvGraphicFramePr>
          <p:cNvPr id="20" name="Tableau 19"/>
          <p:cNvGraphicFramePr>
            <a:graphicFrameLocks noGrp="1"/>
          </p:cNvGraphicFramePr>
          <p:nvPr>
            <p:extLst>
              <p:ext uri="{D42A27DB-BD31-4B8C-83A1-F6EECF244321}">
                <p14:modId xmlns:p14="http://schemas.microsoft.com/office/powerpoint/2010/main" val="1054813487"/>
              </p:ext>
            </p:extLst>
          </p:nvPr>
        </p:nvGraphicFramePr>
        <p:xfrm>
          <a:off x="1060696" y="2700381"/>
          <a:ext cx="1787607" cy="2966720"/>
        </p:xfrm>
        <a:graphic>
          <a:graphicData uri="http://schemas.openxmlformats.org/drawingml/2006/table">
            <a:tbl>
              <a:tblPr firstRow="1" bandRow="1">
                <a:tableStyleId>{5C22544A-7EE6-4342-B048-85BDC9FD1C3A}</a:tableStyleId>
              </a:tblPr>
              <a:tblGrid>
                <a:gridCol w="1787607">
                  <a:extLst>
                    <a:ext uri="{9D8B030D-6E8A-4147-A177-3AD203B41FA5}">
                      <a16:colId xmlns:a16="http://schemas.microsoft.com/office/drawing/2014/main" val="3592050815"/>
                    </a:ext>
                  </a:extLst>
                </a:gridCol>
              </a:tblGrid>
              <a:tr h="370840">
                <a:tc>
                  <a:txBody>
                    <a:bodyPr/>
                    <a:lstStyle/>
                    <a:p>
                      <a:r>
                        <a:rPr lang="fr-FR" dirty="0"/>
                        <a:t>proposition</a:t>
                      </a:r>
                    </a:p>
                  </a:txBody>
                  <a:tcPr/>
                </a:tc>
                <a:extLst>
                  <a:ext uri="{0D108BD9-81ED-4DB2-BD59-A6C34878D82A}">
                    <a16:rowId xmlns:a16="http://schemas.microsoft.com/office/drawing/2014/main" val="3504892020"/>
                  </a:ext>
                </a:extLst>
              </a:tr>
              <a:tr h="370840">
                <a:tc>
                  <a:txBody>
                    <a:bodyPr/>
                    <a:lstStyle/>
                    <a:p>
                      <a:r>
                        <a:rPr lang="fr-FR" dirty="0">
                          <a:solidFill>
                            <a:schemeClr val="tx1"/>
                          </a:solidFill>
                        </a:rPr>
                        <a:t>90636 €</a:t>
                      </a:r>
                    </a:p>
                  </a:txBody>
                  <a:tcPr/>
                </a:tc>
                <a:extLst>
                  <a:ext uri="{0D108BD9-81ED-4DB2-BD59-A6C34878D82A}">
                    <a16:rowId xmlns:a16="http://schemas.microsoft.com/office/drawing/2014/main" val="2260694702"/>
                  </a:ext>
                </a:extLst>
              </a:tr>
              <a:tr h="370840">
                <a:tc>
                  <a:txBody>
                    <a:bodyPr/>
                    <a:lstStyle/>
                    <a:p>
                      <a:r>
                        <a:rPr lang="fr-FR" dirty="0"/>
                        <a:t>66765 €</a:t>
                      </a:r>
                      <a:r>
                        <a:rPr lang="fr-FR" baseline="0" dirty="0"/>
                        <a:t> </a:t>
                      </a:r>
                      <a:endParaRPr lang="fr-FR" dirty="0"/>
                    </a:p>
                  </a:txBody>
                  <a:tcPr/>
                </a:tc>
                <a:extLst>
                  <a:ext uri="{0D108BD9-81ED-4DB2-BD59-A6C34878D82A}">
                    <a16:rowId xmlns:a16="http://schemas.microsoft.com/office/drawing/2014/main" val="261662028"/>
                  </a:ext>
                </a:extLst>
              </a:tr>
              <a:tr h="370840">
                <a:tc>
                  <a:txBody>
                    <a:bodyPr/>
                    <a:lstStyle/>
                    <a:p>
                      <a:r>
                        <a:rPr lang="fr-FR" dirty="0"/>
                        <a:t>60755 € </a:t>
                      </a:r>
                    </a:p>
                  </a:txBody>
                  <a:tcPr/>
                </a:tc>
                <a:extLst>
                  <a:ext uri="{0D108BD9-81ED-4DB2-BD59-A6C34878D82A}">
                    <a16:rowId xmlns:a16="http://schemas.microsoft.com/office/drawing/2014/main" val="3471301931"/>
                  </a:ext>
                </a:extLst>
              </a:tr>
              <a:tr h="370840">
                <a:tc>
                  <a:txBody>
                    <a:bodyPr/>
                    <a:lstStyle/>
                    <a:p>
                      <a:r>
                        <a:rPr lang="fr-FR" dirty="0"/>
                        <a:t>29880 € </a:t>
                      </a:r>
                    </a:p>
                  </a:txBody>
                  <a:tcPr/>
                </a:tc>
                <a:extLst>
                  <a:ext uri="{0D108BD9-81ED-4DB2-BD59-A6C34878D82A}">
                    <a16:rowId xmlns:a16="http://schemas.microsoft.com/office/drawing/2014/main" val="1318993334"/>
                  </a:ext>
                </a:extLst>
              </a:tr>
              <a:tr h="370840">
                <a:tc>
                  <a:txBody>
                    <a:bodyPr/>
                    <a:lstStyle/>
                    <a:p>
                      <a:r>
                        <a:rPr lang="fr-FR" dirty="0"/>
                        <a:t>-29880 € </a:t>
                      </a:r>
                    </a:p>
                  </a:txBody>
                  <a:tcPr/>
                </a:tc>
                <a:extLst>
                  <a:ext uri="{0D108BD9-81ED-4DB2-BD59-A6C34878D82A}">
                    <a16:rowId xmlns:a16="http://schemas.microsoft.com/office/drawing/2014/main" val="2033288841"/>
                  </a:ext>
                </a:extLst>
              </a:tr>
              <a:tr h="370840">
                <a:tc>
                  <a:txBody>
                    <a:bodyPr/>
                    <a:lstStyle/>
                    <a:p>
                      <a:r>
                        <a:rPr lang="fr-FR" dirty="0"/>
                        <a:t>202520 € </a:t>
                      </a:r>
                    </a:p>
                  </a:txBody>
                  <a:tcPr/>
                </a:tc>
                <a:extLst>
                  <a:ext uri="{0D108BD9-81ED-4DB2-BD59-A6C34878D82A}">
                    <a16:rowId xmlns:a16="http://schemas.microsoft.com/office/drawing/2014/main" val="1509913797"/>
                  </a:ext>
                </a:extLst>
              </a:tr>
              <a:tr h="370840">
                <a:tc>
                  <a:txBody>
                    <a:bodyPr/>
                    <a:lstStyle/>
                    <a:p>
                      <a:r>
                        <a:rPr lang="fr-FR" dirty="0"/>
                        <a:t>-202520 € </a:t>
                      </a:r>
                    </a:p>
                  </a:txBody>
                  <a:tcPr/>
                </a:tc>
                <a:extLst>
                  <a:ext uri="{0D108BD9-81ED-4DB2-BD59-A6C34878D82A}">
                    <a16:rowId xmlns:a16="http://schemas.microsoft.com/office/drawing/2014/main" val="571438388"/>
                  </a:ext>
                </a:extLst>
              </a:tr>
            </a:tbl>
          </a:graphicData>
        </a:graphic>
      </p:graphicFrame>
      <p:graphicFrame>
        <p:nvGraphicFramePr>
          <p:cNvPr id="22" name="Tableau 21"/>
          <p:cNvGraphicFramePr>
            <a:graphicFrameLocks noGrp="1"/>
          </p:cNvGraphicFramePr>
          <p:nvPr>
            <p:extLst>
              <p:ext uri="{D42A27DB-BD31-4B8C-83A1-F6EECF244321}">
                <p14:modId xmlns:p14="http://schemas.microsoft.com/office/powerpoint/2010/main" val="2266979039"/>
              </p:ext>
            </p:extLst>
          </p:nvPr>
        </p:nvGraphicFramePr>
        <p:xfrm>
          <a:off x="7119451" y="3112000"/>
          <a:ext cx="1835364" cy="1894096"/>
        </p:xfrm>
        <a:graphic>
          <a:graphicData uri="http://schemas.openxmlformats.org/drawingml/2006/table">
            <a:tbl>
              <a:tblPr firstRow="1" bandRow="1">
                <a:tableStyleId>{5C22544A-7EE6-4342-B048-85BDC9FD1C3A}</a:tableStyleId>
              </a:tblPr>
              <a:tblGrid>
                <a:gridCol w="1835364">
                  <a:extLst>
                    <a:ext uri="{9D8B030D-6E8A-4147-A177-3AD203B41FA5}">
                      <a16:colId xmlns:a16="http://schemas.microsoft.com/office/drawing/2014/main" val="3592050815"/>
                    </a:ext>
                  </a:extLst>
                </a:gridCol>
              </a:tblGrid>
              <a:tr h="410736">
                <a:tc>
                  <a:txBody>
                    <a:bodyPr/>
                    <a:lstStyle/>
                    <a:p>
                      <a:r>
                        <a:rPr lang="fr-FR" dirty="0"/>
                        <a:t>proposition</a:t>
                      </a:r>
                    </a:p>
                  </a:txBody>
                  <a:tcPr/>
                </a:tc>
                <a:extLst>
                  <a:ext uri="{0D108BD9-81ED-4DB2-BD59-A6C34878D82A}">
                    <a16:rowId xmlns:a16="http://schemas.microsoft.com/office/drawing/2014/main" val="3504892020"/>
                  </a:ext>
                </a:extLst>
              </a:tr>
              <a:tr h="370840">
                <a:tc>
                  <a:txBody>
                    <a:bodyPr/>
                    <a:lstStyle/>
                    <a:p>
                      <a:r>
                        <a:rPr lang="fr-FR" dirty="0"/>
                        <a:t>60756 km</a:t>
                      </a:r>
                    </a:p>
                  </a:txBody>
                  <a:tcPr/>
                </a:tc>
                <a:extLst>
                  <a:ext uri="{0D108BD9-81ED-4DB2-BD59-A6C34878D82A}">
                    <a16:rowId xmlns:a16="http://schemas.microsoft.com/office/drawing/2014/main" val="2260694702"/>
                  </a:ext>
                </a:extLst>
              </a:tr>
              <a:tr h="370840">
                <a:tc>
                  <a:txBody>
                    <a:bodyPr/>
                    <a:lstStyle/>
                    <a:p>
                      <a:r>
                        <a:rPr lang="fr-FR" dirty="0"/>
                        <a:t>66765</a:t>
                      </a:r>
                      <a:r>
                        <a:rPr lang="fr-FR" baseline="0" dirty="0"/>
                        <a:t> km</a:t>
                      </a:r>
                      <a:endParaRPr lang="fr-FR" dirty="0"/>
                    </a:p>
                  </a:txBody>
                  <a:tcPr/>
                </a:tc>
                <a:extLst>
                  <a:ext uri="{0D108BD9-81ED-4DB2-BD59-A6C34878D82A}">
                    <a16:rowId xmlns:a16="http://schemas.microsoft.com/office/drawing/2014/main" val="261662028"/>
                  </a:ext>
                </a:extLst>
              </a:tr>
              <a:tr h="370840">
                <a:tc>
                  <a:txBody>
                    <a:bodyPr/>
                    <a:lstStyle/>
                    <a:p>
                      <a:r>
                        <a:rPr lang="fr-FR" dirty="0">
                          <a:solidFill>
                            <a:schemeClr val="tx1"/>
                          </a:solidFill>
                        </a:rPr>
                        <a:t>99600 km</a:t>
                      </a:r>
                    </a:p>
                  </a:txBody>
                  <a:tcPr/>
                </a:tc>
                <a:extLst>
                  <a:ext uri="{0D108BD9-81ED-4DB2-BD59-A6C34878D82A}">
                    <a16:rowId xmlns:a16="http://schemas.microsoft.com/office/drawing/2014/main" val="3471301931"/>
                  </a:ext>
                </a:extLst>
              </a:tr>
              <a:tr h="370840">
                <a:tc>
                  <a:txBody>
                    <a:bodyPr/>
                    <a:lstStyle/>
                    <a:p>
                      <a:r>
                        <a:rPr lang="fr-FR" dirty="0"/>
                        <a:t>69040 km</a:t>
                      </a:r>
                    </a:p>
                  </a:txBody>
                  <a:tcPr/>
                </a:tc>
                <a:extLst>
                  <a:ext uri="{0D108BD9-81ED-4DB2-BD59-A6C34878D82A}">
                    <a16:rowId xmlns:a16="http://schemas.microsoft.com/office/drawing/2014/main" val="1318993334"/>
                  </a:ext>
                </a:extLst>
              </a:tr>
            </a:tbl>
          </a:graphicData>
        </a:graphic>
      </p:graphicFrame>
    </p:spTree>
    <p:custDataLst>
      <p:tags r:id="rId1"/>
    </p:custDataLst>
    <p:extLst>
      <p:ext uri="{BB962C8B-B14F-4D97-AF65-F5344CB8AC3E}">
        <p14:creationId xmlns:p14="http://schemas.microsoft.com/office/powerpoint/2010/main" val="614948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23671" y="445357"/>
            <a:ext cx="1141492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000" b="1" i="0" u="none" strike="noStrike" kern="1200" cap="none" spc="0" normalizeH="0" baseline="0" noProof="0" dirty="0">
                <a:ln>
                  <a:noFill/>
                </a:ln>
                <a:solidFill>
                  <a:prstClr val="black"/>
                </a:solidFill>
                <a:effectLst/>
                <a:uLnTx/>
                <a:uFillTx/>
                <a:latin typeface="Calibri" panose="020F0502020204030204"/>
                <a:ea typeface="+mn-ea"/>
                <a:cs typeface="+mn-cs"/>
              </a:rPr>
              <a:t>Corrigé</a:t>
            </a:r>
            <a:r>
              <a:rPr kumimoji="0" lang="fr-FR" sz="2000" b="1" i="0" u="none" strike="noStrike" kern="1200" cap="none" spc="0" normalizeH="0" noProof="0" dirty="0">
                <a:ln>
                  <a:noFill/>
                </a:ln>
                <a:solidFill>
                  <a:prstClr val="black"/>
                </a:solidFill>
                <a:effectLst/>
                <a:uLnTx/>
                <a:uFillTx/>
                <a:latin typeface="Calibri" panose="020F0502020204030204"/>
                <a:ea typeface="+mn-ea"/>
                <a:cs typeface="+mn-cs"/>
              </a:rPr>
              <a:t> de l’ </a:t>
            </a:r>
            <a:r>
              <a:rPr kumimoji="0" lang="fr-FR" sz="2000" b="1" i="0" u="none" strike="noStrike" kern="1200" cap="none" spc="0" normalizeH="0" baseline="0" noProof="0" dirty="0">
                <a:ln>
                  <a:noFill/>
                </a:ln>
                <a:solidFill>
                  <a:prstClr val="black"/>
                </a:solidFill>
                <a:effectLst/>
                <a:uLnTx/>
                <a:uFillTx/>
                <a:latin typeface="Calibri" panose="020F0502020204030204"/>
                <a:ea typeface="+mn-ea"/>
                <a:cs typeface="+mn-cs"/>
              </a:rPr>
              <a:t>Activité : à partir des données suivantes, retrouver les seuils de rentabilité  par l’une des 2 méthodes</a:t>
            </a:r>
          </a:p>
        </p:txBody>
      </p:sp>
      <mc:AlternateContent xmlns:mc="http://schemas.openxmlformats.org/markup-compatibility/2006" xmlns:a14="http://schemas.microsoft.com/office/drawing/2010/main">
        <mc:Choice Requires="a14">
          <p:sp>
            <p:nvSpPr>
              <p:cNvPr id="11" name="ZoneTexte 10"/>
              <p:cNvSpPr txBox="1"/>
              <p:nvPr/>
            </p:nvSpPr>
            <p:spPr>
              <a:xfrm>
                <a:off x="6942991" y="5186176"/>
                <a:ext cx="4536513" cy="67332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solidFill>
                    <a:effectLst/>
                    <a:uLnTx/>
                    <a:uFillTx/>
                    <a:latin typeface="Calibri" panose="020F0502020204030204"/>
                    <a:ea typeface="+mn-ea"/>
                    <a:cs typeface="+mn-cs"/>
                  </a:rPr>
                  <a:t>SR</a:t>
                </a:r>
                <a14:m>
                  <m:oMath xmlns:m="http://schemas.openxmlformats.org/officeDocument/2006/math">
                    <m:r>
                      <a:rPr kumimoji="0" lang="fr-FR"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m:rPr>
                        <m:sty m:val="p"/>
                      </m:rPr>
                      <a:rPr kumimoji="0" lang="fr-FR" sz="2800" b="0" i="0" u="none" strike="noStrike" kern="1200" cap="none" spc="0" normalizeH="0" baseline="-25000" noProof="0" smtClean="0">
                        <a:ln>
                          <a:noFill/>
                        </a:ln>
                        <a:solidFill>
                          <a:prstClr val="black"/>
                        </a:solidFill>
                        <a:effectLst/>
                        <a:uLnTx/>
                        <a:uFillTx/>
                        <a:latin typeface="Cambria Math" panose="02040503050406030204" pitchFamily="18" charset="0"/>
                        <a:ea typeface="+mn-ea"/>
                        <a:cs typeface="+mn-cs"/>
                      </a:rPr>
                      <m:t>km</m:t>
                    </m:r>
                    <m:r>
                      <a:rPr kumimoji="0" lang="fr-FR"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fr-FR"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fr-FR"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60756</m:t>
                        </m:r>
                      </m:num>
                      <m:den>
                        <m:r>
                          <a:rPr kumimoji="0" lang="fr-FR"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(0,91 −0,3)</m:t>
                        </m:r>
                      </m:den>
                    </m:f>
                  </m:oMath>
                </a14:m>
                <a:r>
                  <a:rPr kumimoji="0" lang="fr-FR" sz="2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fr-FR"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a:t>99 600 km</a:t>
                </a:r>
              </a:p>
            </p:txBody>
          </p:sp>
        </mc:Choice>
        <mc:Fallback xmlns="">
          <p:sp>
            <p:nvSpPr>
              <p:cNvPr id="11" name="ZoneTexte 10"/>
              <p:cNvSpPr txBox="1">
                <a:spLocks noRot="1" noChangeAspect="1" noMove="1" noResize="1" noEditPoints="1" noAdjustHandles="1" noChangeArrowheads="1" noChangeShapeType="1" noTextEdit="1"/>
              </p:cNvSpPr>
              <p:nvPr/>
            </p:nvSpPr>
            <p:spPr>
              <a:xfrm>
                <a:off x="6942991" y="5186176"/>
                <a:ext cx="4536513" cy="673326"/>
              </a:xfrm>
              <a:prstGeom prst="rect">
                <a:avLst/>
              </a:prstGeom>
              <a:blipFill>
                <a:blip r:embed="rId4"/>
                <a:stretch>
                  <a:fillRect l="-4839" t="-909" b="-1090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ZoneTexte 11"/>
              <p:cNvSpPr txBox="1"/>
              <p:nvPr/>
            </p:nvSpPr>
            <p:spPr>
              <a:xfrm>
                <a:off x="1100303" y="4313818"/>
                <a:ext cx="4603467" cy="65870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solidFill>
                    <a:effectLst/>
                    <a:uLnTx/>
                    <a:uFillTx/>
                    <a:latin typeface="Calibri" panose="020F0502020204030204"/>
                    <a:ea typeface="+mn-ea"/>
                    <a:cs typeface="+mn-cs"/>
                  </a:rPr>
                  <a:t>SR </a:t>
                </a:r>
                <a:r>
                  <a:rPr kumimoji="0" lang="fr-FR" sz="2800" b="0" i="0" u="none" strike="noStrike" kern="1200" cap="none" spc="0" normalizeH="0" baseline="-25000" noProof="0" dirty="0">
                    <a:ln>
                      <a:noFill/>
                    </a:ln>
                    <a:solidFill>
                      <a:prstClr val="black"/>
                    </a:solidFill>
                    <a:effectLst/>
                    <a:uLnTx/>
                    <a:uFillTx/>
                    <a:latin typeface="Calibri" panose="020F0502020204030204"/>
                    <a:ea typeface="+mn-ea"/>
                    <a:cs typeface="+mn-cs"/>
                  </a:rPr>
                  <a:t>€</a:t>
                </a:r>
                <a14:m>
                  <m:oMath xmlns:m="http://schemas.openxmlformats.org/officeDocument/2006/math">
                    <m:r>
                      <a:rPr kumimoji="0" lang="fr-FR"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fr-FR"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fr-FR"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𝐶𝐹</m:t>
                        </m:r>
                        <m:r>
                          <a:rPr kumimoji="0" lang="fr-FR"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r>
                          <a:rPr kumimoji="0" lang="fr-FR"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𝑃𝑣𝑘</m:t>
                        </m:r>
                      </m:num>
                      <m:den>
                        <m:d>
                          <m:dPr>
                            <m:ctrlPr>
                              <a:rPr kumimoji="0" lang="fr-FR"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fr-FR"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𝑃𝑣𝑘</m:t>
                            </m:r>
                            <m:r>
                              <a:rPr kumimoji="0" lang="fr-FR"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𝑇𝑘</m:t>
                            </m:r>
                          </m:e>
                        </m:d>
                      </m:den>
                    </m:f>
                  </m:oMath>
                </a14:m>
                <a:r>
                  <a:rPr kumimoji="0" lang="fr-FR" sz="2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fr-FR"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a:t>90 636 €</a:t>
                </a:r>
              </a:p>
            </p:txBody>
          </p:sp>
        </mc:Choice>
        <mc:Fallback xmlns="">
          <p:sp>
            <p:nvSpPr>
              <p:cNvPr id="12" name="ZoneTexte 11"/>
              <p:cNvSpPr txBox="1">
                <a:spLocks noRot="1" noChangeAspect="1" noMove="1" noResize="1" noEditPoints="1" noAdjustHandles="1" noChangeArrowheads="1" noChangeShapeType="1" noTextEdit="1"/>
              </p:cNvSpPr>
              <p:nvPr/>
            </p:nvSpPr>
            <p:spPr>
              <a:xfrm>
                <a:off x="1100303" y="4313818"/>
                <a:ext cx="4603467" cy="658706"/>
              </a:xfrm>
              <a:prstGeom prst="rect">
                <a:avLst/>
              </a:prstGeom>
              <a:blipFill>
                <a:blip r:embed="rId5"/>
                <a:stretch>
                  <a:fillRect l="-4630" t="-926" b="-12963"/>
                </a:stretch>
              </a:blipFill>
            </p:spPr>
            <p:txBody>
              <a:bodyPr/>
              <a:lstStyle/>
              <a:p>
                <a:r>
                  <a:rPr lang="fr-FR">
                    <a:noFill/>
                  </a:rPr>
                  <a:t> </a:t>
                </a:r>
              </a:p>
            </p:txBody>
          </p:sp>
        </mc:Fallback>
      </mc:AlternateContent>
      <p:sp>
        <p:nvSpPr>
          <p:cNvPr id="13" name="Ellipse 12"/>
          <p:cNvSpPr/>
          <p:nvPr/>
        </p:nvSpPr>
        <p:spPr>
          <a:xfrm>
            <a:off x="423671" y="1082615"/>
            <a:ext cx="1838848" cy="8868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Chiffre d’affaires : inconnu</a:t>
            </a:r>
          </a:p>
        </p:txBody>
      </p:sp>
      <p:sp>
        <p:nvSpPr>
          <p:cNvPr id="14" name="Ellipse 13"/>
          <p:cNvSpPr/>
          <p:nvPr/>
        </p:nvSpPr>
        <p:spPr>
          <a:xfrm>
            <a:off x="2454143" y="1035753"/>
            <a:ext cx="1895789" cy="93372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Coûts variables : inconnu</a:t>
            </a:r>
          </a:p>
        </p:txBody>
      </p:sp>
      <p:sp>
        <p:nvSpPr>
          <p:cNvPr id="15" name="Ellipse 14"/>
          <p:cNvSpPr/>
          <p:nvPr/>
        </p:nvSpPr>
        <p:spPr>
          <a:xfrm>
            <a:off x="4514131" y="959523"/>
            <a:ext cx="1865646" cy="100995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Coûts fixes : 60756 €</a:t>
            </a:r>
          </a:p>
        </p:txBody>
      </p:sp>
      <p:sp>
        <p:nvSpPr>
          <p:cNvPr id="16" name="Ellipse 15"/>
          <p:cNvSpPr/>
          <p:nvPr/>
        </p:nvSpPr>
        <p:spPr>
          <a:xfrm>
            <a:off x="8782260" y="912264"/>
            <a:ext cx="1999622" cy="95894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err="1">
                <a:ln>
                  <a:noFill/>
                </a:ln>
                <a:solidFill>
                  <a:prstClr val="black"/>
                </a:solidFill>
                <a:effectLst/>
                <a:uLnTx/>
                <a:uFillTx/>
                <a:latin typeface="Calibri" panose="020F0502020204030204"/>
                <a:ea typeface="+mn-ea"/>
                <a:cs typeface="+mn-cs"/>
              </a:rPr>
              <a:t>Tk</a:t>
            </a: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 : 0,30 € </a:t>
            </a:r>
          </a:p>
        </p:txBody>
      </p:sp>
      <p:sp>
        <p:nvSpPr>
          <p:cNvPr id="17" name="Ellipse 16"/>
          <p:cNvSpPr/>
          <p:nvPr/>
        </p:nvSpPr>
        <p:spPr>
          <a:xfrm>
            <a:off x="6503252" y="959523"/>
            <a:ext cx="1974449" cy="91168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err="1">
                <a:ln>
                  <a:noFill/>
                </a:ln>
                <a:solidFill>
                  <a:prstClr val="black"/>
                </a:solidFill>
                <a:effectLst/>
                <a:uLnTx/>
                <a:uFillTx/>
                <a:latin typeface="Calibri" panose="020F0502020204030204"/>
                <a:ea typeface="+mn-ea"/>
                <a:cs typeface="+mn-cs"/>
              </a:rPr>
              <a:t>Pvk</a:t>
            </a: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 : 0,91 €</a:t>
            </a:r>
          </a:p>
        </p:txBody>
      </p:sp>
      <p:sp>
        <p:nvSpPr>
          <p:cNvPr id="19" name="ZoneTexte 18"/>
          <p:cNvSpPr txBox="1"/>
          <p:nvPr/>
        </p:nvSpPr>
        <p:spPr>
          <a:xfrm>
            <a:off x="2340339" y="2391724"/>
            <a:ext cx="80788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Comme on connait CF, </a:t>
            </a:r>
            <a:r>
              <a:rPr kumimoji="0" lang="fr-FR" sz="1800" b="0" i="0" u="none" strike="noStrike" kern="1200" cap="none" spc="0" normalizeH="0" baseline="0" noProof="0" dirty="0" err="1">
                <a:ln>
                  <a:noFill/>
                </a:ln>
                <a:solidFill>
                  <a:prstClr val="black"/>
                </a:solidFill>
                <a:effectLst/>
                <a:uLnTx/>
                <a:uFillTx/>
                <a:latin typeface="Calibri" panose="020F0502020204030204"/>
                <a:ea typeface="+mn-ea"/>
                <a:cs typeface="+mn-cs"/>
              </a:rPr>
              <a:t>Tk</a:t>
            </a: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 et </a:t>
            </a:r>
            <a:r>
              <a:rPr kumimoji="0" lang="fr-FR" sz="1800" b="0" i="0" u="none" strike="noStrike" kern="1200" cap="none" spc="0" normalizeH="0" baseline="0" noProof="0" dirty="0" err="1">
                <a:ln>
                  <a:noFill/>
                </a:ln>
                <a:solidFill>
                  <a:prstClr val="black"/>
                </a:solidFill>
                <a:effectLst/>
                <a:uLnTx/>
                <a:uFillTx/>
                <a:latin typeface="Calibri" panose="020F0502020204030204"/>
                <a:ea typeface="+mn-ea"/>
                <a:cs typeface="+mn-cs"/>
              </a:rPr>
              <a:t>Pvk</a:t>
            </a: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 on utilise la méthode de la marge sur cout variable</a:t>
            </a:r>
          </a:p>
        </p:txBody>
      </p:sp>
      <p:sp>
        <p:nvSpPr>
          <p:cNvPr id="3" name="ZoneTexte 2"/>
          <p:cNvSpPr txBox="1"/>
          <p:nvPr/>
        </p:nvSpPr>
        <p:spPr>
          <a:xfrm>
            <a:off x="1064198" y="3183304"/>
            <a:ext cx="1276141" cy="369332"/>
          </a:xfrm>
          <a:prstGeom prst="rect">
            <a:avLst/>
          </a:prstGeom>
          <a:noFill/>
        </p:spPr>
        <p:txBody>
          <a:bodyPr wrap="square" rtlCol="0">
            <a:spAutoFit/>
          </a:bodyPr>
          <a:lstStyle/>
          <a:p>
            <a:r>
              <a:rPr lang="fr-FR" dirty="0"/>
              <a:t>Corrigé</a:t>
            </a:r>
          </a:p>
        </p:txBody>
      </p:sp>
    </p:spTree>
    <p:custDataLst>
      <p:tags r:id="rId1"/>
    </p:custDataLst>
    <p:extLst>
      <p:ext uri="{BB962C8B-B14F-4D97-AF65-F5344CB8AC3E}">
        <p14:creationId xmlns:p14="http://schemas.microsoft.com/office/powerpoint/2010/main" val="4201479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682584" y="327626"/>
            <a:ext cx="10195623"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altLang="fr-FR" sz="1800" b="1" i="0" u="none" strike="noStrike" kern="1200" cap="none" spc="0" normalizeH="0" baseline="0" noProof="0" dirty="0">
                <a:ln>
                  <a:noFill/>
                </a:ln>
                <a:solidFill>
                  <a:prstClr val="black"/>
                </a:solidFill>
                <a:effectLst/>
                <a:uLnTx/>
                <a:uFillTx/>
                <a:latin typeface="Calibri" panose="020F0502020204030204"/>
                <a:ea typeface="+mn-ea"/>
                <a:cs typeface="+mn-cs"/>
              </a:rPr>
              <a:t>Activité :   à partir des calculs de la diapositive précédente, et du graphe, associez les chiffres proposés  à la description,</a:t>
            </a:r>
            <a:r>
              <a:rPr kumimoji="0" lang="fr-FR" altLang="fr-FR" sz="1800" b="1" i="0" u="none" strike="noStrike" kern="1200" cap="none" spc="0" normalizeH="0" noProof="0" dirty="0">
                <a:ln>
                  <a:noFill/>
                </a:ln>
                <a:solidFill>
                  <a:prstClr val="black"/>
                </a:solidFill>
                <a:effectLst/>
                <a:uLnTx/>
                <a:uFillTx/>
                <a:latin typeface="Calibri" panose="020F0502020204030204"/>
                <a:ea typeface="+mn-ea"/>
                <a:cs typeface="+mn-cs"/>
              </a:rPr>
              <a:t> sachant que </a:t>
            </a:r>
            <a:r>
              <a:rPr kumimoji="0" lang="fr-FR" altLang="fr-FR" sz="1800" b="1" i="0" u="none" strike="noStrike" kern="1200" cap="none" spc="0" normalizeH="0" baseline="0" noProof="0" dirty="0">
                <a:ln>
                  <a:noFill/>
                </a:ln>
                <a:solidFill>
                  <a:prstClr val="black"/>
                </a:solidFill>
                <a:effectLst/>
                <a:uLnTx/>
                <a:uFillTx/>
                <a:latin typeface="Calibri" panose="020F0502020204030204"/>
                <a:ea typeface="+mn-ea"/>
                <a:cs typeface="+mn-cs"/>
              </a:rPr>
              <a:t>le nombre de km effectués est de 120 000. </a:t>
            </a:r>
          </a:p>
        </p:txBody>
      </p:sp>
      <p:pic>
        <p:nvPicPr>
          <p:cNvPr id="4" name="Image 3"/>
          <p:cNvPicPr>
            <a:picLocks noChangeAspect="1"/>
          </p:cNvPicPr>
          <p:nvPr/>
        </p:nvPicPr>
        <p:blipFill rotWithShape="1">
          <a:blip r:embed="rId4"/>
          <a:srcRect l="1748" t="-1" b="219"/>
          <a:stretch/>
        </p:blipFill>
        <p:spPr>
          <a:xfrm>
            <a:off x="4834942" y="1338309"/>
            <a:ext cx="7198589" cy="3675126"/>
          </a:xfrm>
          <a:prstGeom prst="rect">
            <a:avLst/>
          </a:prstGeom>
        </p:spPr>
      </p:pic>
      <p:graphicFrame>
        <p:nvGraphicFramePr>
          <p:cNvPr id="2" name="Tableau 1"/>
          <p:cNvGraphicFramePr>
            <a:graphicFrameLocks noGrp="1"/>
          </p:cNvGraphicFramePr>
          <p:nvPr>
            <p:extLst>
              <p:ext uri="{D42A27DB-BD31-4B8C-83A1-F6EECF244321}">
                <p14:modId xmlns:p14="http://schemas.microsoft.com/office/powerpoint/2010/main" val="993627521"/>
              </p:ext>
            </p:extLst>
          </p:nvPr>
        </p:nvGraphicFramePr>
        <p:xfrm>
          <a:off x="73572" y="1250956"/>
          <a:ext cx="4580480" cy="3992880"/>
        </p:xfrm>
        <a:graphic>
          <a:graphicData uri="http://schemas.openxmlformats.org/drawingml/2006/table">
            <a:tbl>
              <a:tblPr firstRow="1" bandRow="1">
                <a:tableStyleId>{5C22544A-7EE6-4342-B048-85BDC9FD1C3A}</a:tableStyleId>
              </a:tblPr>
              <a:tblGrid>
                <a:gridCol w="2290240">
                  <a:extLst>
                    <a:ext uri="{9D8B030D-6E8A-4147-A177-3AD203B41FA5}">
                      <a16:colId xmlns:a16="http://schemas.microsoft.com/office/drawing/2014/main" val="708243524"/>
                    </a:ext>
                  </a:extLst>
                </a:gridCol>
                <a:gridCol w="2290240">
                  <a:extLst>
                    <a:ext uri="{9D8B030D-6E8A-4147-A177-3AD203B41FA5}">
                      <a16:colId xmlns:a16="http://schemas.microsoft.com/office/drawing/2014/main" val="1022336048"/>
                    </a:ext>
                  </a:extLst>
                </a:gridCol>
              </a:tblGrid>
              <a:tr h="242315">
                <a:tc>
                  <a:txBody>
                    <a:bodyPr/>
                    <a:lstStyle/>
                    <a:p>
                      <a:r>
                        <a:rPr lang="fr-FR" sz="1400" dirty="0"/>
                        <a:t>Nombre</a:t>
                      </a:r>
                      <a:r>
                        <a:rPr lang="fr-FR" sz="1400" baseline="0" dirty="0"/>
                        <a:t> proposé</a:t>
                      </a:r>
                      <a:endParaRPr lang="fr-FR"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a:t>Description </a:t>
                      </a:r>
                    </a:p>
                    <a:p>
                      <a:endParaRPr lang="fr-FR" sz="1400" dirty="0"/>
                    </a:p>
                  </a:txBody>
                  <a:tcPr/>
                </a:tc>
                <a:extLst>
                  <a:ext uri="{0D108BD9-81ED-4DB2-BD59-A6C34878D82A}">
                    <a16:rowId xmlns:a16="http://schemas.microsoft.com/office/drawing/2014/main" val="486023975"/>
                  </a:ext>
                </a:extLst>
              </a:tr>
              <a:tr h="138466">
                <a:tc>
                  <a:txBody>
                    <a:bodyPr/>
                    <a:lstStyle/>
                    <a:p>
                      <a:r>
                        <a:rPr lang="fr-FR" sz="1400" dirty="0"/>
                        <a:t>99600</a:t>
                      </a:r>
                    </a:p>
                  </a:txBody>
                  <a:tcPr/>
                </a:tc>
                <a:tc>
                  <a:txBody>
                    <a:bodyPr/>
                    <a:lstStyle/>
                    <a:p>
                      <a:r>
                        <a:rPr lang="fr-FR" sz="1400" dirty="0"/>
                        <a:t>SR en kilomètre</a:t>
                      </a:r>
                    </a:p>
                  </a:txBody>
                  <a:tcPr/>
                </a:tc>
                <a:extLst>
                  <a:ext uri="{0D108BD9-81ED-4DB2-BD59-A6C34878D82A}">
                    <a16:rowId xmlns:a16="http://schemas.microsoft.com/office/drawing/2014/main" val="3928187825"/>
                  </a:ext>
                </a:extLst>
              </a:tr>
              <a:tr h="138466">
                <a:tc>
                  <a:txBody>
                    <a:bodyPr/>
                    <a:lstStyle/>
                    <a:p>
                      <a:r>
                        <a:rPr lang="fr-FR" sz="1400" dirty="0"/>
                        <a:t>120000</a:t>
                      </a:r>
                    </a:p>
                  </a:txBody>
                  <a:tcPr/>
                </a:tc>
                <a:tc>
                  <a:txBody>
                    <a:bodyPr/>
                    <a:lstStyle/>
                    <a:p>
                      <a:r>
                        <a:rPr lang="fr-FR" sz="1400" dirty="0"/>
                        <a:t>Km effectué</a:t>
                      </a:r>
                    </a:p>
                  </a:txBody>
                  <a:tcPr/>
                </a:tc>
                <a:extLst>
                  <a:ext uri="{0D108BD9-81ED-4DB2-BD59-A6C34878D82A}">
                    <a16:rowId xmlns:a16="http://schemas.microsoft.com/office/drawing/2014/main" val="2268115216"/>
                  </a:ext>
                </a:extLst>
              </a:tr>
              <a:tr h="138466">
                <a:tc>
                  <a:txBody>
                    <a:bodyPr/>
                    <a:lstStyle/>
                    <a:p>
                      <a:r>
                        <a:rPr lang="fr-FR" sz="1400" dirty="0"/>
                        <a:t>60756</a:t>
                      </a:r>
                    </a:p>
                  </a:txBody>
                  <a:tcPr/>
                </a:tc>
                <a:tc>
                  <a:txBody>
                    <a:bodyPr/>
                    <a:lstStyle/>
                    <a:p>
                      <a:r>
                        <a:rPr lang="fr-FR" sz="1400" dirty="0"/>
                        <a:t>Coûts fixes</a:t>
                      </a:r>
                    </a:p>
                  </a:txBody>
                  <a:tcPr/>
                </a:tc>
                <a:extLst>
                  <a:ext uri="{0D108BD9-81ED-4DB2-BD59-A6C34878D82A}">
                    <a16:rowId xmlns:a16="http://schemas.microsoft.com/office/drawing/2014/main" val="1515797089"/>
                  </a:ext>
                </a:extLst>
              </a:tr>
              <a:tr h="138466">
                <a:tc>
                  <a:txBody>
                    <a:bodyPr/>
                    <a:lstStyle/>
                    <a:p>
                      <a:r>
                        <a:rPr lang="fr-FR" sz="1400" dirty="0"/>
                        <a:t>109200</a:t>
                      </a:r>
                    </a:p>
                  </a:txBody>
                  <a:tcPr/>
                </a:tc>
                <a:tc>
                  <a:txBody>
                    <a:bodyPr/>
                    <a:lstStyle/>
                    <a:p>
                      <a:r>
                        <a:rPr lang="fr-FR" sz="1400" dirty="0"/>
                        <a:t>Chiffre</a:t>
                      </a:r>
                      <a:r>
                        <a:rPr lang="fr-FR" sz="1400" baseline="0" dirty="0"/>
                        <a:t> d’affaires</a:t>
                      </a:r>
                      <a:endParaRPr lang="fr-FR" sz="1400" dirty="0"/>
                    </a:p>
                  </a:txBody>
                  <a:tcPr/>
                </a:tc>
                <a:extLst>
                  <a:ext uri="{0D108BD9-81ED-4DB2-BD59-A6C34878D82A}">
                    <a16:rowId xmlns:a16="http://schemas.microsoft.com/office/drawing/2014/main" val="254675364"/>
                  </a:ext>
                </a:extLst>
              </a:tr>
              <a:tr h="138466">
                <a:tc>
                  <a:txBody>
                    <a:bodyPr/>
                    <a:lstStyle/>
                    <a:p>
                      <a:r>
                        <a:rPr lang="fr-FR" sz="1400" dirty="0"/>
                        <a:t>90636</a:t>
                      </a:r>
                    </a:p>
                  </a:txBody>
                  <a:tcPr/>
                </a:tc>
                <a:tc>
                  <a:txBody>
                    <a:bodyPr/>
                    <a:lstStyle/>
                    <a:p>
                      <a:r>
                        <a:rPr lang="fr-FR" sz="1400" dirty="0"/>
                        <a:t>Seuil de rentabilité en €</a:t>
                      </a:r>
                    </a:p>
                  </a:txBody>
                  <a:tcPr/>
                </a:tc>
                <a:extLst>
                  <a:ext uri="{0D108BD9-81ED-4DB2-BD59-A6C34878D82A}">
                    <a16:rowId xmlns:a16="http://schemas.microsoft.com/office/drawing/2014/main" val="3675169771"/>
                  </a:ext>
                </a:extLst>
              </a:tr>
              <a:tr h="138466">
                <a:tc>
                  <a:txBody>
                    <a:bodyPr/>
                    <a:lstStyle/>
                    <a:p>
                      <a:r>
                        <a:rPr lang="fr-FR" sz="1400" dirty="0"/>
                        <a:t>12000</a:t>
                      </a:r>
                    </a:p>
                  </a:txBody>
                  <a:tcPr/>
                </a:tc>
                <a:tc>
                  <a:txBody>
                    <a:bodyPr/>
                    <a:lstStyle/>
                    <a:p>
                      <a:r>
                        <a:rPr lang="fr-FR" sz="1400" dirty="0"/>
                        <a:t>Erreur de lecture km (leurre)</a:t>
                      </a:r>
                    </a:p>
                  </a:txBody>
                  <a:tcPr/>
                </a:tc>
                <a:extLst>
                  <a:ext uri="{0D108BD9-81ED-4DB2-BD59-A6C34878D82A}">
                    <a16:rowId xmlns:a16="http://schemas.microsoft.com/office/drawing/2014/main" val="4223241074"/>
                  </a:ext>
                </a:extLst>
              </a:tr>
              <a:tr h="138466">
                <a:tc>
                  <a:txBody>
                    <a:bodyPr/>
                    <a:lstStyle/>
                    <a:p>
                      <a:r>
                        <a:rPr lang="fr-FR" sz="1400" dirty="0"/>
                        <a:t>24756</a:t>
                      </a:r>
                    </a:p>
                  </a:txBody>
                  <a:tcPr/>
                </a:tc>
                <a:tc>
                  <a:txBody>
                    <a:bodyPr/>
                    <a:lstStyle/>
                    <a:p>
                      <a:r>
                        <a:rPr lang="fr-FR" sz="1400" dirty="0"/>
                        <a:t>Coût fixe – coût</a:t>
                      </a:r>
                      <a:r>
                        <a:rPr lang="fr-FR" sz="1400" baseline="0" dirty="0"/>
                        <a:t> </a:t>
                      </a:r>
                      <a:r>
                        <a:rPr lang="fr-FR" sz="1400" dirty="0"/>
                        <a:t>variable</a:t>
                      </a:r>
                    </a:p>
                  </a:txBody>
                  <a:tcPr/>
                </a:tc>
                <a:extLst>
                  <a:ext uri="{0D108BD9-81ED-4DB2-BD59-A6C34878D82A}">
                    <a16:rowId xmlns:a16="http://schemas.microsoft.com/office/drawing/2014/main" val="1969088274"/>
                  </a:ext>
                </a:extLst>
              </a:tr>
              <a:tr h="242315">
                <a:tc>
                  <a:txBody>
                    <a:bodyPr/>
                    <a:lstStyle/>
                    <a:p>
                      <a:r>
                        <a:rPr lang="fr-FR" sz="1400" dirty="0"/>
                        <a:t>96756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a:t>Coût de revient</a:t>
                      </a:r>
                    </a:p>
                    <a:p>
                      <a:endParaRPr lang="fr-FR" sz="1400" dirty="0"/>
                    </a:p>
                  </a:txBody>
                  <a:tcPr/>
                </a:tc>
                <a:extLst>
                  <a:ext uri="{0D108BD9-81ED-4DB2-BD59-A6C34878D82A}">
                    <a16:rowId xmlns:a16="http://schemas.microsoft.com/office/drawing/2014/main" val="1496698573"/>
                  </a:ext>
                </a:extLst>
              </a:tr>
              <a:tr h="138466">
                <a:tc>
                  <a:txBody>
                    <a:bodyPr/>
                    <a:lstStyle/>
                    <a:p>
                      <a:r>
                        <a:rPr lang="fr-FR" sz="1400" dirty="0"/>
                        <a:t>36000</a:t>
                      </a:r>
                    </a:p>
                  </a:txBody>
                  <a:tcPr/>
                </a:tc>
                <a:tc>
                  <a:txBody>
                    <a:bodyPr/>
                    <a:lstStyle/>
                    <a:p>
                      <a:r>
                        <a:rPr lang="fr-FR" sz="1400" dirty="0"/>
                        <a:t>Coûts variables</a:t>
                      </a:r>
                    </a:p>
                  </a:txBody>
                  <a:tcPr/>
                </a:tc>
                <a:extLst>
                  <a:ext uri="{0D108BD9-81ED-4DB2-BD59-A6C34878D82A}">
                    <a16:rowId xmlns:a16="http://schemas.microsoft.com/office/drawing/2014/main" val="2689614589"/>
                  </a:ext>
                </a:extLst>
              </a:tr>
              <a:tr h="242315">
                <a:tc>
                  <a:txBody>
                    <a:bodyPr/>
                    <a:lstStyle/>
                    <a:p>
                      <a:r>
                        <a:rPr lang="fr-FR" sz="1400" dirty="0"/>
                        <a:t>66764</a:t>
                      </a:r>
                    </a:p>
                  </a:txBody>
                  <a:tcPr/>
                </a:tc>
                <a:tc>
                  <a:txBody>
                    <a:bodyPr/>
                    <a:lstStyle/>
                    <a:p>
                      <a:r>
                        <a:rPr lang="fr-FR" sz="1400" dirty="0"/>
                        <a:t>Erreur de parenthèses</a:t>
                      </a:r>
                      <a:r>
                        <a:rPr lang="fr-FR" sz="1400" baseline="0" dirty="0"/>
                        <a:t> dans la formule du Sr€</a:t>
                      </a:r>
                      <a:endParaRPr lang="fr-FR" sz="1400" dirty="0"/>
                    </a:p>
                  </a:txBody>
                  <a:tcPr/>
                </a:tc>
                <a:extLst>
                  <a:ext uri="{0D108BD9-81ED-4DB2-BD59-A6C34878D82A}">
                    <a16:rowId xmlns:a16="http://schemas.microsoft.com/office/drawing/2014/main" val="3107984330"/>
                  </a:ext>
                </a:extLst>
              </a:tr>
            </a:tbl>
          </a:graphicData>
        </a:graphic>
      </p:graphicFrame>
    </p:spTree>
    <p:custDataLst>
      <p:tags r:id="rId1"/>
    </p:custDataLst>
    <p:extLst>
      <p:ext uri="{BB962C8B-B14F-4D97-AF65-F5344CB8AC3E}">
        <p14:creationId xmlns:p14="http://schemas.microsoft.com/office/powerpoint/2010/main" val="3569417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23671" y="445357"/>
            <a:ext cx="1141492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000" b="1" i="0" u="none" strike="noStrike" kern="1200" cap="none" spc="0" normalizeH="0" baseline="0" noProof="0" dirty="0">
                <a:ln>
                  <a:noFill/>
                </a:ln>
                <a:solidFill>
                  <a:prstClr val="black"/>
                </a:solidFill>
                <a:effectLst/>
                <a:uLnTx/>
                <a:uFillTx/>
                <a:latin typeface="Calibri" panose="020F0502020204030204"/>
                <a:ea typeface="+mn-ea"/>
                <a:cs typeface="+mn-cs"/>
              </a:rPr>
              <a:t>Corrigé de l’Activité avec analyse des  erreurs possibles</a:t>
            </a:r>
          </a:p>
        </p:txBody>
      </p:sp>
      <p:sp>
        <p:nvSpPr>
          <p:cNvPr id="3" name="ZoneTexte 2"/>
          <p:cNvSpPr txBox="1"/>
          <p:nvPr/>
        </p:nvSpPr>
        <p:spPr>
          <a:xfrm>
            <a:off x="1351501" y="4111659"/>
            <a:ext cx="1276141" cy="369332"/>
          </a:xfrm>
          <a:prstGeom prst="rect">
            <a:avLst/>
          </a:prstGeom>
          <a:noFill/>
        </p:spPr>
        <p:txBody>
          <a:bodyPr wrap="square" rtlCol="0">
            <a:spAutoFit/>
          </a:bodyPr>
          <a:lstStyle/>
          <a:p>
            <a:r>
              <a:rPr lang="fr-FR" dirty="0"/>
              <a:t>Corrigé</a:t>
            </a:r>
          </a:p>
        </p:txBody>
      </p:sp>
      <p:graphicFrame>
        <p:nvGraphicFramePr>
          <p:cNvPr id="4" name="Tableau 3"/>
          <p:cNvGraphicFramePr>
            <a:graphicFrameLocks noGrp="1"/>
          </p:cNvGraphicFramePr>
          <p:nvPr>
            <p:extLst>
              <p:ext uri="{D42A27DB-BD31-4B8C-83A1-F6EECF244321}">
                <p14:modId xmlns:p14="http://schemas.microsoft.com/office/powerpoint/2010/main" val="3179193098"/>
              </p:ext>
            </p:extLst>
          </p:nvPr>
        </p:nvGraphicFramePr>
        <p:xfrm>
          <a:off x="585131" y="2156147"/>
          <a:ext cx="4085021" cy="3505200"/>
        </p:xfrm>
        <a:graphic>
          <a:graphicData uri="http://schemas.openxmlformats.org/drawingml/2006/table">
            <a:tbl>
              <a:tblPr firstRow="1" bandRow="1">
                <a:tableStyleId>{5C22544A-7EE6-4342-B048-85BDC9FD1C3A}</a:tableStyleId>
              </a:tblPr>
              <a:tblGrid>
                <a:gridCol w="4085021">
                  <a:extLst>
                    <a:ext uri="{9D8B030D-6E8A-4147-A177-3AD203B41FA5}">
                      <a16:colId xmlns:a16="http://schemas.microsoft.com/office/drawing/2014/main" val="3592050815"/>
                    </a:ext>
                  </a:extLst>
                </a:gridCol>
              </a:tblGrid>
              <a:tr h="370840">
                <a:tc>
                  <a:txBody>
                    <a:bodyPr/>
                    <a:lstStyle/>
                    <a:p>
                      <a:r>
                        <a:rPr lang="fr-FR" dirty="0"/>
                        <a:t>proposition</a:t>
                      </a:r>
                    </a:p>
                  </a:txBody>
                  <a:tcPr/>
                </a:tc>
                <a:extLst>
                  <a:ext uri="{0D108BD9-81ED-4DB2-BD59-A6C34878D82A}">
                    <a16:rowId xmlns:a16="http://schemas.microsoft.com/office/drawing/2014/main" val="3504892020"/>
                  </a:ext>
                </a:extLst>
              </a:tr>
              <a:tr h="370840">
                <a:tc>
                  <a:txBody>
                    <a:bodyPr/>
                    <a:lstStyle/>
                    <a:p>
                      <a:r>
                        <a:rPr lang="fr-FR" dirty="0">
                          <a:solidFill>
                            <a:srgbClr val="00B050"/>
                          </a:solidFill>
                        </a:rPr>
                        <a:t>90636 €</a:t>
                      </a:r>
                    </a:p>
                  </a:txBody>
                  <a:tcPr/>
                </a:tc>
                <a:extLst>
                  <a:ext uri="{0D108BD9-81ED-4DB2-BD59-A6C34878D82A}">
                    <a16:rowId xmlns:a16="http://schemas.microsoft.com/office/drawing/2014/main" val="2260694702"/>
                  </a:ext>
                </a:extLst>
              </a:tr>
              <a:tr h="370840">
                <a:tc>
                  <a:txBody>
                    <a:bodyPr/>
                    <a:lstStyle/>
                    <a:p>
                      <a:r>
                        <a:rPr lang="fr-FR" dirty="0"/>
                        <a:t>66765 €</a:t>
                      </a:r>
                      <a:r>
                        <a:rPr lang="fr-FR" baseline="0" dirty="0"/>
                        <a:t> erreur de parenthèse</a:t>
                      </a:r>
                      <a:endParaRPr lang="fr-FR" dirty="0"/>
                    </a:p>
                  </a:txBody>
                  <a:tcPr/>
                </a:tc>
                <a:extLst>
                  <a:ext uri="{0D108BD9-81ED-4DB2-BD59-A6C34878D82A}">
                    <a16:rowId xmlns:a16="http://schemas.microsoft.com/office/drawing/2014/main" val="261662028"/>
                  </a:ext>
                </a:extLst>
              </a:tr>
              <a:tr h="370840">
                <a:tc>
                  <a:txBody>
                    <a:bodyPr/>
                    <a:lstStyle/>
                    <a:p>
                      <a:r>
                        <a:rPr lang="fr-FR" dirty="0"/>
                        <a:t>60755 € erreur de priorité de calcul</a:t>
                      </a:r>
                    </a:p>
                  </a:txBody>
                  <a:tcPr/>
                </a:tc>
                <a:extLst>
                  <a:ext uri="{0D108BD9-81ED-4DB2-BD59-A6C34878D82A}">
                    <a16:rowId xmlns:a16="http://schemas.microsoft.com/office/drawing/2014/main" val="3471301931"/>
                  </a:ext>
                </a:extLst>
              </a:tr>
              <a:tr h="370840">
                <a:tc>
                  <a:txBody>
                    <a:bodyPr/>
                    <a:lstStyle/>
                    <a:p>
                      <a:r>
                        <a:rPr lang="fr-FR" dirty="0"/>
                        <a:t>29880 € erreur de </a:t>
                      </a:r>
                      <a:r>
                        <a:rPr lang="fr-FR" dirty="0" err="1"/>
                        <a:t>Pvk</a:t>
                      </a:r>
                      <a:r>
                        <a:rPr lang="fr-FR" dirty="0"/>
                        <a:t> au numérateur</a:t>
                      </a:r>
                    </a:p>
                  </a:txBody>
                  <a:tcPr/>
                </a:tc>
                <a:extLst>
                  <a:ext uri="{0D108BD9-81ED-4DB2-BD59-A6C34878D82A}">
                    <a16:rowId xmlns:a16="http://schemas.microsoft.com/office/drawing/2014/main" val="1318993334"/>
                  </a:ext>
                </a:extLst>
              </a:tr>
              <a:tr h="370840">
                <a:tc>
                  <a:txBody>
                    <a:bodyPr/>
                    <a:lstStyle/>
                    <a:p>
                      <a:r>
                        <a:rPr lang="fr-FR" dirty="0"/>
                        <a:t>-29880 € inversion de </a:t>
                      </a:r>
                      <a:r>
                        <a:rPr lang="fr-FR" dirty="0" err="1"/>
                        <a:t>Pvk</a:t>
                      </a:r>
                      <a:r>
                        <a:rPr lang="fr-FR" dirty="0"/>
                        <a:t> et </a:t>
                      </a:r>
                      <a:r>
                        <a:rPr lang="fr-FR" dirty="0" err="1"/>
                        <a:t>Tk</a:t>
                      </a:r>
                      <a:endParaRPr lang="fr-FR" dirty="0"/>
                    </a:p>
                  </a:txBody>
                  <a:tcPr/>
                </a:tc>
                <a:extLst>
                  <a:ext uri="{0D108BD9-81ED-4DB2-BD59-A6C34878D82A}">
                    <a16:rowId xmlns:a16="http://schemas.microsoft.com/office/drawing/2014/main" val="2033288841"/>
                  </a:ext>
                </a:extLst>
              </a:tr>
              <a:tr h="370840">
                <a:tc>
                  <a:txBody>
                    <a:bodyPr/>
                    <a:lstStyle/>
                    <a:p>
                      <a:r>
                        <a:rPr lang="fr-FR" dirty="0"/>
                        <a:t>202520 € simplification</a:t>
                      </a:r>
                      <a:r>
                        <a:rPr lang="fr-FR" baseline="0" dirty="0"/>
                        <a:t> par </a:t>
                      </a:r>
                      <a:r>
                        <a:rPr lang="fr-FR" baseline="0" dirty="0" err="1"/>
                        <a:t>Pvk</a:t>
                      </a:r>
                      <a:r>
                        <a:rPr lang="fr-FR" baseline="0" dirty="0"/>
                        <a:t> ou  séparation de la fraction en 2 parties</a:t>
                      </a:r>
                      <a:endParaRPr lang="fr-FR" dirty="0"/>
                    </a:p>
                  </a:txBody>
                  <a:tcPr/>
                </a:tc>
                <a:extLst>
                  <a:ext uri="{0D108BD9-81ED-4DB2-BD59-A6C34878D82A}">
                    <a16:rowId xmlns:a16="http://schemas.microsoft.com/office/drawing/2014/main" val="1509913797"/>
                  </a:ext>
                </a:extLst>
              </a:tr>
              <a:tr h="370840">
                <a:tc>
                  <a:txBody>
                    <a:bodyPr/>
                    <a:lstStyle/>
                    <a:p>
                      <a:r>
                        <a:rPr lang="fr-FR" dirty="0"/>
                        <a:t>-202520 € simplification</a:t>
                      </a:r>
                      <a:r>
                        <a:rPr lang="fr-FR" baseline="0" dirty="0"/>
                        <a:t> par </a:t>
                      </a:r>
                      <a:r>
                        <a:rPr lang="fr-FR" baseline="0" dirty="0" err="1"/>
                        <a:t>pvk</a:t>
                      </a:r>
                      <a:r>
                        <a:rPr lang="fr-FR" baseline="0" dirty="0"/>
                        <a:t> et incompréhension CA</a:t>
                      </a:r>
                      <a:endParaRPr lang="fr-FR" dirty="0"/>
                    </a:p>
                  </a:txBody>
                  <a:tcPr/>
                </a:tc>
                <a:extLst>
                  <a:ext uri="{0D108BD9-81ED-4DB2-BD59-A6C34878D82A}">
                    <a16:rowId xmlns:a16="http://schemas.microsoft.com/office/drawing/2014/main" val="571438388"/>
                  </a:ext>
                </a:extLst>
              </a:tr>
            </a:tbl>
          </a:graphicData>
        </a:graphic>
      </p:graphicFrame>
      <p:graphicFrame>
        <p:nvGraphicFramePr>
          <p:cNvPr id="18" name="Tableau 17"/>
          <p:cNvGraphicFramePr>
            <a:graphicFrameLocks noGrp="1"/>
          </p:cNvGraphicFramePr>
          <p:nvPr>
            <p:extLst>
              <p:ext uri="{D42A27DB-BD31-4B8C-83A1-F6EECF244321}">
                <p14:modId xmlns:p14="http://schemas.microsoft.com/office/powerpoint/2010/main" val="3363253164"/>
              </p:ext>
            </p:extLst>
          </p:nvPr>
        </p:nvGraphicFramePr>
        <p:xfrm>
          <a:off x="7739560" y="2198737"/>
          <a:ext cx="4085021" cy="2432576"/>
        </p:xfrm>
        <a:graphic>
          <a:graphicData uri="http://schemas.openxmlformats.org/drawingml/2006/table">
            <a:tbl>
              <a:tblPr firstRow="1" bandRow="1">
                <a:tableStyleId>{5C22544A-7EE6-4342-B048-85BDC9FD1C3A}</a:tableStyleId>
              </a:tblPr>
              <a:tblGrid>
                <a:gridCol w="4085021">
                  <a:extLst>
                    <a:ext uri="{9D8B030D-6E8A-4147-A177-3AD203B41FA5}">
                      <a16:colId xmlns:a16="http://schemas.microsoft.com/office/drawing/2014/main" val="3592050815"/>
                    </a:ext>
                  </a:extLst>
                </a:gridCol>
              </a:tblGrid>
              <a:tr h="410736">
                <a:tc>
                  <a:txBody>
                    <a:bodyPr/>
                    <a:lstStyle/>
                    <a:p>
                      <a:r>
                        <a:rPr lang="fr-FR" dirty="0"/>
                        <a:t>proposition</a:t>
                      </a:r>
                    </a:p>
                  </a:txBody>
                  <a:tcPr/>
                </a:tc>
                <a:extLst>
                  <a:ext uri="{0D108BD9-81ED-4DB2-BD59-A6C34878D82A}">
                    <a16:rowId xmlns:a16="http://schemas.microsoft.com/office/drawing/2014/main" val="3504892020"/>
                  </a:ext>
                </a:extLst>
              </a:tr>
              <a:tr h="370840">
                <a:tc>
                  <a:txBody>
                    <a:bodyPr/>
                    <a:lstStyle/>
                    <a:p>
                      <a:r>
                        <a:rPr lang="fr-FR" dirty="0"/>
                        <a:t>60756 km erreur de compréhension des méthodes</a:t>
                      </a:r>
                    </a:p>
                  </a:txBody>
                  <a:tcPr/>
                </a:tc>
                <a:extLst>
                  <a:ext uri="{0D108BD9-81ED-4DB2-BD59-A6C34878D82A}">
                    <a16:rowId xmlns:a16="http://schemas.microsoft.com/office/drawing/2014/main" val="2260694702"/>
                  </a:ext>
                </a:extLst>
              </a:tr>
              <a:tr h="370840">
                <a:tc>
                  <a:txBody>
                    <a:bodyPr/>
                    <a:lstStyle/>
                    <a:p>
                      <a:r>
                        <a:rPr lang="fr-FR" dirty="0"/>
                        <a:t>66765</a:t>
                      </a:r>
                      <a:r>
                        <a:rPr lang="fr-FR" baseline="0" dirty="0"/>
                        <a:t> km erreur de parenthèse</a:t>
                      </a:r>
                      <a:endParaRPr lang="fr-FR" dirty="0"/>
                    </a:p>
                  </a:txBody>
                  <a:tcPr/>
                </a:tc>
                <a:extLst>
                  <a:ext uri="{0D108BD9-81ED-4DB2-BD59-A6C34878D82A}">
                    <a16:rowId xmlns:a16="http://schemas.microsoft.com/office/drawing/2014/main" val="261662028"/>
                  </a:ext>
                </a:extLst>
              </a:tr>
              <a:tr h="370840">
                <a:tc>
                  <a:txBody>
                    <a:bodyPr/>
                    <a:lstStyle/>
                    <a:p>
                      <a:r>
                        <a:rPr lang="fr-FR" dirty="0">
                          <a:solidFill>
                            <a:srgbClr val="00B050"/>
                          </a:solidFill>
                        </a:rPr>
                        <a:t>99600 km</a:t>
                      </a:r>
                    </a:p>
                  </a:txBody>
                  <a:tcPr/>
                </a:tc>
                <a:extLst>
                  <a:ext uri="{0D108BD9-81ED-4DB2-BD59-A6C34878D82A}">
                    <a16:rowId xmlns:a16="http://schemas.microsoft.com/office/drawing/2014/main" val="3471301931"/>
                  </a:ext>
                </a:extLst>
              </a:tr>
              <a:tr h="370840">
                <a:tc>
                  <a:txBody>
                    <a:bodyPr/>
                    <a:lstStyle/>
                    <a:p>
                      <a:r>
                        <a:rPr lang="fr-FR" dirty="0"/>
                        <a:t>69040 km erreur de virgule sur le 0,3 (0,03)</a:t>
                      </a:r>
                    </a:p>
                  </a:txBody>
                  <a:tcPr/>
                </a:tc>
                <a:extLst>
                  <a:ext uri="{0D108BD9-81ED-4DB2-BD59-A6C34878D82A}">
                    <a16:rowId xmlns:a16="http://schemas.microsoft.com/office/drawing/2014/main" val="1318993334"/>
                  </a:ext>
                </a:extLst>
              </a:tr>
            </a:tbl>
          </a:graphicData>
        </a:graphic>
      </p:graphicFrame>
    </p:spTree>
    <p:custDataLst>
      <p:tags r:id="rId1"/>
    </p:custDataLst>
    <p:extLst>
      <p:ext uri="{BB962C8B-B14F-4D97-AF65-F5344CB8AC3E}">
        <p14:creationId xmlns:p14="http://schemas.microsoft.com/office/powerpoint/2010/main" val="3890926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AutoShape 14" descr="50 %"/>
          <p:cNvSpPr>
            <a:spLocks noChangeArrowheads="1"/>
          </p:cNvSpPr>
          <p:nvPr/>
        </p:nvSpPr>
        <p:spPr bwMode="auto">
          <a:xfrm>
            <a:off x="121784" y="3114585"/>
            <a:ext cx="9699171" cy="783771"/>
          </a:xfrm>
          <a:prstGeom prst="foldedCorner">
            <a:avLst>
              <a:gd name="adj" fmla="val 1756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fr-FR" altLang="fr-FR" sz="2000" b="1" i="0" u="none" strike="noStrike" kern="1200" cap="none" spc="0" normalizeH="0" baseline="0" noProof="0">
                <a:ln>
                  <a:noFill/>
                </a:ln>
                <a:solidFill>
                  <a:srgbClr val="000066"/>
                </a:solidFill>
                <a:effectLst/>
                <a:uLnTx/>
                <a:uFillTx/>
                <a:latin typeface="Arial" panose="020B0604020202020204" pitchFamily="34" charset="0"/>
                <a:ea typeface="+mn-ea"/>
                <a:cs typeface="+mn-cs"/>
              </a:rPr>
              <a:t>Ainsi la différence entre le coût de revient prévisionnel et le prix de vente constitue la marge</a:t>
            </a:r>
          </a:p>
        </p:txBody>
      </p:sp>
      <p:grpSp>
        <p:nvGrpSpPr>
          <p:cNvPr id="345671" name="Group 583"/>
          <p:cNvGrpSpPr>
            <a:grpSpLocks/>
          </p:cNvGrpSpPr>
          <p:nvPr/>
        </p:nvGrpSpPr>
        <p:grpSpPr bwMode="auto">
          <a:xfrm>
            <a:off x="450396" y="4312948"/>
            <a:ext cx="5486400" cy="1453243"/>
            <a:chOff x="1536" y="1842"/>
            <a:chExt cx="4032" cy="1068"/>
          </a:xfrm>
        </p:grpSpPr>
        <p:sp>
          <p:nvSpPr>
            <p:cNvPr id="34822" name="Text Box 2"/>
            <p:cNvSpPr txBox="1">
              <a:spLocks noChangeArrowheads="1"/>
            </p:cNvSpPr>
            <p:nvPr/>
          </p:nvSpPr>
          <p:spPr bwMode="auto">
            <a:xfrm>
              <a:off x="3338" y="2571"/>
              <a:ext cx="437"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fr-FR" altLang="fr-FR" sz="2400" b="1" i="0" u="none" strike="noStrike" kern="1200" cap="none" spc="0" normalizeH="0" baseline="0" noProof="0">
                  <a:ln>
                    <a:noFill/>
                  </a:ln>
                  <a:solidFill>
                    <a:srgbClr val="000066"/>
                  </a:solidFill>
                  <a:effectLst/>
                  <a:uLnTx/>
                  <a:uFillTx/>
                  <a:latin typeface="Arial" panose="020B0604020202020204" pitchFamily="34" charset="0"/>
                  <a:ea typeface="+mn-ea"/>
                  <a:cs typeface="+mn-cs"/>
                </a:rPr>
                <a:t>PV</a:t>
              </a:r>
            </a:p>
          </p:txBody>
        </p:sp>
        <p:sp>
          <p:nvSpPr>
            <p:cNvPr id="34823" name="AutoShape 3"/>
            <p:cNvSpPr>
              <a:spLocks/>
            </p:cNvSpPr>
            <p:nvPr/>
          </p:nvSpPr>
          <p:spPr bwMode="auto">
            <a:xfrm rot="5400000">
              <a:off x="3336" y="348"/>
              <a:ext cx="432" cy="4032"/>
            </a:xfrm>
            <a:prstGeom prst="rightBrace">
              <a:avLst>
                <a:gd name="adj1" fmla="val 7777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altLang="fr-FR" sz="2400" b="1" i="0" u="none" strike="noStrike" kern="1200" cap="none" spc="0" normalizeH="0" baseline="0" noProof="0">
                <a:ln>
                  <a:noFill/>
                </a:ln>
                <a:solidFill>
                  <a:srgbClr val="000066"/>
                </a:solidFill>
                <a:effectLst/>
                <a:uLnTx/>
                <a:uFillTx/>
                <a:latin typeface="Arial" panose="020B0604020202020204" pitchFamily="34" charset="0"/>
                <a:ea typeface="+mn-ea"/>
                <a:cs typeface="+mn-cs"/>
              </a:endParaRPr>
            </a:p>
          </p:txBody>
        </p:sp>
        <p:grpSp>
          <p:nvGrpSpPr>
            <p:cNvPr id="34824" name="Group 16"/>
            <p:cNvGrpSpPr>
              <a:grpSpLocks/>
            </p:cNvGrpSpPr>
            <p:nvPr/>
          </p:nvGrpSpPr>
          <p:grpSpPr bwMode="auto">
            <a:xfrm>
              <a:off x="1562" y="1842"/>
              <a:ext cx="3950" cy="337"/>
              <a:chOff x="764" y="2532"/>
              <a:chExt cx="3950" cy="337"/>
            </a:xfrm>
          </p:grpSpPr>
          <p:sp>
            <p:nvSpPr>
              <p:cNvPr id="34825" name="Rectangle 17"/>
              <p:cNvSpPr>
                <a:spLocks noChangeArrowheads="1"/>
              </p:cNvSpPr>
              <p:nvPr/>
            </p:nvSpPr>
            <p:spPr bwMode="auto">
              <a:xfrm>
                <a:off x="764" y="2532"/>
                <a:ext cx="1969" cy="335"/>
              </a:xfrm>
              <a:prstGeom prst="rect">
                <a:avLst/>
              </a:prstGeom>
              <a:solidFill>
                <a:schemeClr val="accent1">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fr-FR" altLang="fr-FR" sz="2400" b="1" i="0" u="none" strike="noStrike" kern="1200" cap="none" spc="0" normalizeH="0" baseline="0" noProof="0">
                    <a:ln>
                      <a:noFill/>
                    </a:ln>
                    <a:solidFill>
                      <a:srgbClr val="000066"/>
                    </a:solidFill>
                    <a:effectLst/>
                    <a:uLnTx/>
                    <a:uFillTx/>
                    <a:latin typeface="Arial" panose="020B0604020202020204" pitchFamily="34" charset="0"/>
                    <a:ea typeface="+mn-ea"/>
                    <a:cs typeface="+mn-cs"/>
                  </a:rPr>
                  <a:t>C.R</a:t>
                </a:r>
              </a:p>
            </p:txBody>
          </p:sp>
          <p:sp>
            <p:nvSpPr>
              <p:cNvPr id="34826" name="Rectangle 18"/>
              <p:cNvSpPr>
                <a:spLocks noChangeArrowheads="1"/>
              </p:cNvSpPr>
              <p:nvPr/>
            </p:nvSpPr>
            <p:spPr bwMode="auto">
              <a:xfrm>
                <a:off x="2745" y="2534"/>
                <a:ext cx="1969" cy="335"/>
              </a:xfrm>
              <a:prstGeom prst="rect">
                <a:avLst/>
              </a:prstGeom>
              <a:solidFill>
                <a:schemeClr val="accent1">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fr-FR" altLang="fr-FR" sz="2400" b="1" i="0" u="none" strike="noStrike" kern="1200" cap="none" spc="0" normalizeH="0" baseline="0" noProof="0">
                    <a:ln>
                      <a:noFill/>
                    </a:ln>
                    <a:solidFill>
                      <a:srgbClr val="000066"/>
                    </a:solidFill>
                    <a:effectLst/>
                    <a:uLnTx/>
                    <a:uFillTx/>
                    <a:latin typeface="Arial" panose="020B0604020202020204" pitchFamily="34" charset="0"/>
                    <a:ea typeface="+mn-ea"/>
                    <a:cs typeface="+mn-cs"/>
                  </a:rPr>
                  <a:t>Marge</a:t>
                </a:r>
              </a:p>
            </p:txBody>
          </p:sp>
        </p:grpSp>
      </p:grpSp>
      <p:sp>
        <p:nvSpPr>
          <p:cNvPr id="34820" name="Rectangle 19"/>
          <p:cNvSpPr>
            <a:spLocks noGrp="1" noChangeArrowheads="1"/>
          </p:cNvSpPr>
          <p:nvPr>
            <p:ph type="title" idx="4294967295"/>
          </p:nvPr>
        </p:nvSpPr>
        <p:spPr bwMode="auto">
          <a:xfrm>
            <a:off x="1788427" y="540983"/>
            <a:ext cx="8715848"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fr-FR" altLang="fr-FR" sz="2800" dirty="0">
                <a:solidFill>
                  <a:srgbClr val="000066"/>
                </a:solidFill>
                <a:latin typeface="Arial" panose="020B0604020202020204" pitchFamily="34" charset="0"/>
                <a:ea typeface="+mn-ea"/>
                <a:cs typeface="+mn-cs"/>
              </a:rPr>
              <a:t>Rentabilité d’une prestation de transport - Marge</a:t>
            </a:r>
          </a:p>
        </p:txBody>
      </p:sp>
      <p:sp>
        <p:nvSpPr>
          <p:cNvPr id="34821" name="Rectangle 138"/>
          <p:cNvSpPr>
            <a:spLocks noChangeArrowheads="1"/>
          </p:cNvSpPr>
          <p:nvPr/>
        </p:nvSpPr>
        <p:spPr bwMode="auto">
          <a:xfrm>
            <a:off x="121784" y="1495743"/>
            <a:ext cx="116300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marL="0" marR="0" lvl="0" indent="0" algn="just" defTabSz="914400" rtl="0" eaLnBrk="1" fontAlgn="auto" latinLnBrk="0" hangingPunct="1">
              <a:lnSpc>
                <a:spcPct val="100000"/>
              </a:lnSpc>
              <a:spcBef>
                <a:spcPct val="50000"/>
              </a:spcBef>
              <a:spcAft>
                <a:spcPts val="0"/>
              </a:spcAft>
              <a:buClrTx/>
              <a:buSzTx/>
              <a:buFontTx/>
              <a:buNone/>
              <a:tabLst/>
              <a:defRPr/>
            </a:pPr>
            <a:r>
              <a:rPr kumimoji="0" lang="fr-FR" altLang="fr-FR" sz="2400" b="1" i="0" u="none" strike="noStrike" kern="1200" cap="none" spc="0" normalizeH="0" baseline="0" noProof="0" dirty="0">
                <a:ln>
                  <a:noFill/>
                </a:ln>
                <a:solidFill>
                  <a:srgbClr val="000066"/>
                </a:solidFill>
                <a:effectLst/>
                <a:uLnTx/>
                <a:uFillTx/>
                <a:latin typeface="Arial" panose="020B0604020202020204" pitchFamily="34" charset="0"/>
                <a:ea typeface="+mn-ea"/>
                <a:cs typeface="+mn-cs"/>
              </a:rPr>
              <a:t>En considérant les caractéristiques des charges propres à chaque transport, le prix de vente sera calculé en fonction du coût de </a:t>
            </a:r>
            <a:br>
              <a:rPr kumimoji="0" lang="fr-FR" altLang="fr-FR" sz="2400" b="1" i="0" u="none" strike="noStrike" kern="1200" cap="none" spc="0" normalizeH="0" baseline="0" noProof="0" dirty="0">
                <a:ln>
                  <a:noFill/>
                </a:ln>
                <a:solidFill>
                  <a:srgbClr val="000066"/>
                </a:solidFill>
                <a:effectLst/>
                <a:uLnTx/>
                <a:uFillTx/>
                <a:latin typeface="Arial" panose="020B0604020202020204" pitchFamily="34" charset="0"/>
                <a:ea typeface="+mn-ea"/>
                <a:cs typeface="+mn-cs"/>
              </a:rPr>
            </a:br>
            <a:r>
              <a:rPr kumimoji="0" lang="fr-FR" altLang="fr-FR" sz="2400" b="1" i="0" u="none" strike="noStrike" kern="1200" cap="none" spc="0" normalizeH="0" baseline="0" noProof="0" dirty="0">
                <a:ln>
                  <a:noFill/>
                </a:ln>
                <a:solidFill>
                  <a:srgbClr val="000066"/>
                </a:solidFill>
                <a:effectLst/>
                <a:uLnTx/>
                <a:uFillTx/>
                <a:latin typeface="Arial" panose="020B0604020202020204" pitchFamily="34" charset="0"/>
                <a:ea typeface="+mn-ea"/>
                <a:cs typeface="+mn-cs"/>
              </a:rPr>
              <a:t>revient prévisionnel «d’une prestation de transport».</a:t>
            </a:r>
          </a:p>
        </p:txBody>
      </p:sp>
      <p:sp>
        <p:nvSpPr>
          <p:cNvPr id="2" name="ZoneTexte 1"/>
          <p:cNvSpPr txBox="1"/>
          <p:nvPr/>
        </p:nvSpPr>
        <p:spPr>
          <a:xfrm>
            <a:off x="6310366" y="4540868"/>
            <a:ext cx="633046" cy="369332"/>
          </a:xfrm>
          <a:prstGeom prst="rect">
            <a:avLst/>
          </a:prstGeom>
          <a:noFill/>
        </p:spPr>
        <p:txBody>
          <a:bodyPr wrap="square" rtlCol="0">
            <a:spAutoFit/>
          </a:bodyPr>
          <a:lstStyle/>
          <a:p>
            <a:r>
              <a:rPr lang="fr-FR" dirty="0"/>
              <a:t>Ou </a:t>
            </a:r>
          </a:p>
        </p:txBody>
      </p:sp>
      <p:sp>
        <p:nvSpPr>
          <p:cNvPr id="3" name="ZoneTexte 2"/>
          <p:cNvSpPr txBox="1"/>
          <p:nvPr/>
        </p:nvSpPr>
        <p:spPr>
          <a:xfrm>
            <a:off x="7747970" y="4540868"/>
            <a:ext cx="2652073" cy="369332"/>
          </a:xfrm>
          <a:prstGeom prst="rect">
            <a:avLst/>
          </a:prstGeom>
          <a:noFill/>
        </p:spPr>
        <p:txBody>
          <a:bodyPr wrap="square" lIns="0" tIns="0" rIns="0" bIns="0" rtlCol="0">
            <a:spAutoFit/>
          </a:bodyPr>
          <a:lstStyle/>
          <a:p>
            <a:r>
              <a:rPr lang="fr-FR" sz="2400" dirty="0"/>
              <a:t>PV = C </a:t>
            </a:r>
            <a:r>
              <a:rPr lang="fr-FR" sz="2400" dirty="0" err="1"/>
              <a:t>rvt</a:t>
            </a:r>
            <a:r>
              <a:rPr lang="fr-FR" sz="2400" dirty="0"/>
              <a:t> + M*</a:t>
            </a:r>
          </a:p>
        </p:txBody>
      </p:sp>
      <p:sp>
        <p:nvSpPr>
          <p:cNvPr id="4" name="ZoneTexte 3"/>
          <p:cNvSpPr txBox="1"/>
          <p:nvPr/>
        </p:nvSpPr>
        <p:spPr>
          <a:xfrm>
            <a:off x="3497036" y="5730813"/>
            <a:ext cx="7007240" cy="369332"/>
          </a:xfrm>
          <a:prstGeom prst="rect">
            <a:avLst/>
          </a:prstGeom>
          <a:noFill/>
        </p:spPr>
        <p:txBody>
          <a:bodyPr wrap="square" rtlCol="0">
            <a:spAutoFit/>
          </a:bodyPr>
          <a:lstStyle/>
          <a:p>
            <a:r>
              <a:rPr lang="fr-FR" dirty="0"/>
              <a:t>Marge escomptée commerciale  et Marge d’exploitation : différence**</a:t>
            </a:r>
          </a:p>
        </p:txBody>
      </p:sp>
    </p:spTree>
    <p:custDataLst>
      <p:tags r:id="rId1"/>
    </p:custDataLst>
    <p:extLst>
      <p:ext uri="{BB962C8B-B14F-4D97-AF65-F5344CB8AC3E}">
        <p14:creationId xmlns:p14="http://schemas.microsoft.com/office/powerpoint/2010/main" val="2298502703"/>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bwMode="auto">
          <a:xfrm>
            <a:off x="5457546" y="230062"/>
            <a:ext cx="1244250"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fr-FR" altLang="fr-FR" sz="2800" dirty="0">
                <a:solidFill>
                  <a:srgbClr val="000066"/>
                </a:solidFill>
                <a:latin typeface="Arial" panose="020B0604020202020204" pitchFamily="34" charset="0"/>
                <a:ea typeface="+mn-ea"/>
                <a:cs typeface="+mn-cs"/>
              </a:rPr>
              <a:t>Marge</a:t>
            </a:r>
          </a:p>
        </p:txBody>
      </p:sp>
      <p:sp>
        <p:nvSpPr>
          <p:cNvPr id="347149" name="AutoShape 13" descr="50 %"/>
          <p:cNvSpPr>
            <a:spLocks noChangeArrowheads="1"/>
          </p:cNvSpPr>
          <p:nvPr/>
        </p:nvSpPr>
        <p:spPr bwMode="auto">
          <a:xfrm>
            <a:off x="2686050" y="2428081"/>
            <a:ext cx="6986588" cy="3556340"/>
          </a:xfrm>
          <a:prstGeom prst="foldedCorner">
            <a:avLst>
              <a:gd name="adj" fmla="val 10222"/>
            </a:avLst>
          </a:prstGeom>
          <a:solidFill>
            <a:schemeClr val="accent1">
              <a:lumMod val="40000"/>
              <a:lumOff val="60000"/>
            </a:schemeClr>
          </a:solidFill>
          <a:ln w="9525">
            <a:solidFill>
              <a:srgbClr val="000066"/>
            </a:solidFill>
            <a:round/>
            <a:headEnd/>
            <a:tailEnd/>
          </a:ln>
          <a:effec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fr-FR" altLang="fr-FR" sz="2400" b="1" i="0" u="none" strike="noStrike" kern="1200" cap="none" spc="0" normalizeH="0" baseline="0" noProof="0">
              <a:ln>
                <a:noFill/>
              </a:ln>
              <a:solidFill>
                <a:srgbClr val="000066"/>
              </a:solidFill>
              <a:effectLst/>
              <a:uLnTx/>
              <a:uFillTx/>
              <a:latin typeface="Arial" panose="020B0604020202020204" pitchFamily="34" charset="0"/>
              <a:ea typeface="+mn-ea"/>
              <a:cs typeface="+mn-cs"/>
            </a:endParaRPr>
          </a:p>
        </p:txBody>
      </p:sp>
      <p:sp>
        <p:nvSpPr>
          <p:cNvPr id="347150" name="AutoShape 14"/>
          <p:cNvSpPr>
            <a:spLocks/>
          </p:cNvSpPr>
          <p:nvPr/>
        </p:nvSpPr>
        <p:spPr bwMode="auto">
          <a:xfrm rot="5384355">
            <a:off x="5506811" y="2515960"/>
            <a:ext cx="685800" cy="5309507"/>
          </a:xfrm>
          <a:prstGeom prst="rightBrace">
            <a:avLst>
              <a:gd name="adj1" fmla="val 64517"/>
              <a:gd name="adj2" fmla="val 50000"/>
            </a:avLst>
          </a:prstGeom>
          <a:noFill/>
          <a:ln w="57150">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altLang="fr-FR" sz="1714" b="1"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6869" name="Text Box 17"/>
          <p:cNvSpPr txBox="1">
            <a:spLocks noChangeArrowheads="1"/>
          </p:cNvSpPr>
          <p:nvPr/>
        </p:nvSpPr>
        <p:spPr bwMode="auto">
          <a:xfrm>
            <a:off x="3210616" y="2669234"/>
            <a:ext cx="188458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fr-FR" altLang="fr-FR" sz="2000" b="1" i="0" u="none" strike="noStrike" kern="1200" cap="none" spc="0" normalizeH="0" baseline="0" noProof="0" dirty="0">
                <a:ln>
                  <a:noFill/>
                </a:ln>
                <a:solidFill>
                  <a:srgbClr val="000066"/>
                </a:solidFill>
                <a:effectLst/>
                <a:uLnTx/>
                <a:uFillTx/>
                <a:latin typeface="Arial" panose="020B0604020202020204" pitchFamily="34" charset="0"/>
                <a:ea typeface="+mn-ea"/>
                <a:cs typeface="+mn-cs"/>
              </a:rPr>
              <a:t>Charges</a:t>
            </a:r>
            <a:br>
              <a:rPr kumimoji="0" lang="fr-FR" altLang="fr-FR" sz="2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br>
            <a:r>
              <a:rPr kumimoji="0" lang="fr-FR" altLang="fr-FR" sz="2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r>
              <a:rPr kumimoji="0" lang="fr-FR" altLang="fr-FR" sz="2000" b="1" i="0" u="none" strike="noStrike" kern="1200" cap="none" spc="0" normalizeH="0" baseline="0" noProof="0" dirty="0">
                <a:ln>
                  <a:noFill/>
                </a:ln>
                <a:solidFill>
                  <a:srgbClr val="000066"/>
                </a:solidFill>
                <a:effectLst/>
                <a:uLnTx/>
                <a:uFillTx/>
                <a:latin typeface="Arial" panose="020B0604020202020204" pitchFamily="34" charset="0"/>
                <a:ea typeface="+mn-ea"/>
                <a:cs typeface="+mn-cs"/>
              </a:rPr>
              <a:t>variables</a:t>
            </a:r>
            <a:r>
              <a:rPr kumimoji="0" lang="fr-FR" altLang="fr-FR" sz="2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p>
        </p:txBody>
      </p:sp>
      <p:sp>
        <p:nvSpPr>
          <p:cNvPr id="36870" name="Text Box 20"/>
          <p:cNvSpPr txBox="1">
            <a:spLocks noChangeArrowheads="1"/>
          </p:cNvSpPr>
          <p:nvPr/>
        </p:nvSpPr>
        <p:spPr bwMode="auto">
          <a:xfrm>
            <a:off x="4665206" y="2676208"/>
            <a:ext cx="209005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fr-FR" altLang="fr-FR" sz="2000" b="1" i="0" u="none" strike="noStrike" kern="1200" cap="none" spc="0" normalizeH="0" baseline="0" noProof="0" dirty="0">
                <a:ln>
                  <a:noFill/>
                </a:ln>
                <a:solidFill>
                  <a:srgbClr val="000066"/>
                </a:solidFill>
                <a:effectLst/>
                <a:uLnTx/>
                <a:uFillTx/>
                <a:latin typeface="Arial" panose="020B0604020202020204" pitchFamily="34" charset="0"/>
                <a:ea typeface="+mn-ea"/>
                <a:cs typeface="+mn-cs"/>
              </a:rPr>
              <a:t>Total charges fixes</a:t>
            </a:r>
          </a:p>
        </p:txBody>
      </p:sp>
      <p:sp>
        <p:nvSpPr>
          <p:cNvPr id="347157" name="Text Box 21"/>
          <p:cNvSpPr txBox="1">
            <a:spLocks noChangeArrowheads="1"/>
          </p:cNvSpPr>
          <p:nvPr/>
        </p:nvSpPr>
        <p:spPr bwMode="auto">
          <a:xfrm>
            <a:off x="2323972" y="4401499"/>
            <a:ext cx="6792686" cy="408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fr-FR" altLang="fr-FR" sz="2057" b="1" i="0" u="none" strike="noStrike" kern="1200" cap="none" spc="0" normalizeH="0" baseline="0" noProof="0" dirty="0">
                <a:ln>
                  <a:noFill/>
                </a:ln>
                <a:solidFill>
                  <a:srgbClr val="000066"/>
                </a:solidFill>
                <a:effectLst/>
                <a:uLnTx/>
                <a:uFillTx/>
                <a:latin typeface="Arial" panose="020B0604020202020204" pitchFamily="34" charset="0"/>
                <a:ea typeface="+mn-ea"/>
                <a:cs typeface="+mn-cs"/>
              </a:rPr>
              <a:t>Coût de revient  + Marge</a:t>
            </a:r>
          </a:p>
        </p:txBody>
      </p:sp>
      <p:sp>
        <p:nvSpPr>
          <p:cNvPr id="347158" name="Text Box 22"/>
          <p:cNvSpPr txBox="1">
            <a:spLocks noChangeArrowheads="1"/>
          </p:cNvSpPr>
          <p:nvPr/>
        </p:nvSpPr>
        <p:spPr bwMode="auto">
          <a:xfrm>
            <a:off x="2622780" y="5527221"/>
            <a:ext cx="65967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fr-FR" altLang="fr-FR" sz="2400" b="1" i="0" u="none" strike="noStrike" kern="1200" cap="none" spc="0" normalizeH="0" baseline="0" noProof="0" dirty="0">
                <a:ln>
                  <a:noFill/>
                </a:ln>
                <a:solidFill>
                  <a:srgbClr val="000066"/>
                </a:solidFill>
                <a:effectLst/>
                <a:uLnTx/>
                <a:uFillTx/>
                <a:latin typeface="Arial" panose="020B0604020202020204" pitchFamily="34" charset="0"/>
                <a:ea typeface="+mn-ea"/>
                <a:cs typeface="+mn-cs"/>
              </a:rPr>
              <a:t>Prix de vente</a:t>
            </a:r>
          </a:p>
        </p:txBody>
      </p:sp>
      <p:sp>
        <p:nvSpPr>
          <p:cNvPr id="347159" name="AutoShape 23"/>
          <p:cNvSpPr>
            <a:spLocks noChangeArrowheads="1"/>
          </p:cNvSpPr>
          <p:nvPr/>
        </p:nvSpPr>
        <p:spPr bwMode="auto">
          <a:xfrm>
            <a:off x="4025037" y="3422774"/>
            <a:ext cx="653143" cy="858611"/>
          </a:xfrm>
          <a:prstGeom prst="downArrow">
            <a:avLst>
              <a:gd name="adj1" fmla="val 50000"/>
              <a:gd name="adj2" fmla="val 32865"/>
            </a:avLst>
          </a:prstGeom>
          <a:solidFill>
            <a:srgbClr val="000066"/>
          </a:solidFill>
          <a:ln w="9525">
            <a:solidFill>
              <a:srgbClr val="000066"/>
            </a:solidFill>
            <a:miter lim="800000"/>
            <a:headEnd/>
            <a:tailEnd/>
          </a:ln>
          <a:effec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altLang="fr-FR" sz="1714" b="1"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47160" name="AutoShape 24"/>
          <p:cNvSpPr>
            <a:spLocks noChangeArrowheads="1"/>
          </p:cNvSpPr>
          <p:nvPr/>
        </p:nvSpPr>
        <p:spPr bwMode="auto">
          <a:xfrm>
            <a:off x="5260513" y="3419056"/>
            <a:ext cx="653143" cy="858611"/>
          </a:xfrm>
          <a:prstGeom prst="downArrow">
            <a:avLst>
              <a:gd name="adj1" fmla="val 50000"/>
              <a:gd name="adj2" fmla="val 32865"/>
            </a:avLst>
          </a:prstGeom>
          <a:solidFill>
            <a:srgbClr val="000066"/>
          </a:solidFill>
          <a:ln w="9525">
            <a:solidFill>
              <a:srgbClr val="000066"/>
            </a:solidFill>
            <a:miter lim="800000"/>
            <a:headEnd/>
            <a:tailEnd/>
          </a:ln>
          <a:effec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altLang="fr-FR" sz="1714" b="1"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6875" name="Rectangle 25"/>
          <p:cNvSpPr>
            <a:spLocks noChangeArrowheads="1"/>
          </p:cNvSpPr>
          <p:nvPr/>
        </p:nvSpPr>
        <p:spPr bwMode="auto">
          <a:xfrm>
            <a:off x="114301" y="952501"/>
            <a:ext cx="1187291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fr-FR" altLang="fr-FR" sz="2400" b="1" i="0" u="none" strike="noStrike" kern="1200" cap="none" spc="0" normalizeH="0" baseline="0" noProof="0" dirty="0">
                <a:ln>
                  <a:noFill/>
                </a:ln>
                <a:solidFill>
                  <a:srgbClr val="000066"/>
                </a:solidFill>
                <a:effectLst/>
                <a:uLnTx/>
                <a:uFillTx/>
                <a:latin typeface="Arial" panose="020B0604020202020204" pitchFamily="34" charset="0"/>
                <a:ea typeface="+mn-ea"/>
                <a:cs typeface="+mn-cs"/>
              </a:rPr>
              <a:t>Le coût de revient nous permet de déterminer </a:t>
            </a:r>
          </a:p>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fr-FR" altLang="fr-FR" sz="2400" b="1" i="0" u="none" strike="noStrike" kern="1200" cap="none" spc="0" normalizeH="0" baseline="0" noProof="0" dirty="0">
                <a:ln>
                  <a:noFill/>
                </a:ln>
                <a:solidFill>
                  <a:srgbClr val="000066"/>
                </a:solidFill>
                <a:effectLst/>
                <a:uLnTx/>
                <a:uFillTx/>
                <a:latin typeface="Arial" panose="020B0604020202020204" pitchFamily="34" charset="0"/>
                <a:ea typeface="+mn-ea"/>
                <a:cs typeface="+mn-cs"/>
              </a:rPr>
              <a:t>le prix de vente (H.T) grâce à la marge*</a:t>
            </a:r>
          </a:p>
        </p:txBody>
      </p:sp>
    </p:spTree>
    <p:custDataLst>
      <p:tags r:id="rId1"/>
    </p:custDataLst>
    <p:extLst>
      <p:ext uri="{BB962C8B-B14F-4D97-AF65-F5344CB8AC3E}">
        <p14:creationId xmlns:p14="http://schemas.microsoft.com/office/powerpoint/2010/main" val="1415751821"/>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9192" name="Text Box 8"/>
          <p:cNvSpPr txBox="1">
            <a:spLocks noChangeArrowheads="1"/>
          </p:cNvSpPr>
          <p:nvPr/>
        </p:nvSpPr>
        <p:spPr bwMode="auto">
          <a:xfrm>
            <a:off x="455158" y="1215119"/>
            <a:ext cx="10959076" cy="32316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marL="285750" marR="0" lvl="0" indent="-285750" algn="just" defTabSz="914400" rtl="0" eaLnBrk="1" fontAlgn="auto" latinLnBrk="0" hangingPunct="1">
              <a:lnSpc>
                <a:spcPct val="100000"/>
              </a:lnSpc>
              <a:spcBef>
                <a:spcPct val="50000"/>
              </a:spcBef>
              <a:spcAft>
                <a:spcPts val="0"/>
              </a:spcAft>
              <a:buClrTx/>
              <a:buSzTx/>
              <a:buFont typeface="Arial" panose="020B0604020202020204" pitchFamily="34" charset="0"/>
              <a:buChar char="•"/>
              <a:tabLst/>
              <a:defRPr/>
            </a:pPr>
            <a:r>
              <a:rPr kumimoji="0" lang="fr-FR" altLang="fr-FR" sz="2400" b="1" i="0" u="none" strike="noStrike" kern="1200" cap="none" spc="0" normalizeH="0" baseline="0" noProof="0" dirty="0">
                <a:ln>
                  <a:noFill/>
                </a:ln>
                <a:solidFill>
                  <a:srgbClr val="000066"/>
                </a:solidFill>
                <a:effectLst/>
                <a:uLnTx/>
                <a:uFillTx/>
                <a:latin typeface="Arial" panose="020B0604020202020204" pitchFamily="34" charset="0"/>
                <a:ea typeface="+mn-ea"/>
                <a:cs typeface="+mn-cs"/>
              </a:rPr>
              <a:t>Impôts sur les bénéfices</a:t>
            </a:r>
          </a:p>
          <a:p>
            <a:pPr marL="285750" marR="0" lvl="0" indent="-285750" algn="just" defTabSz="914400" rtl="0" eaLnBrk="1" fontAlgn="auto" latinLnBrk="0" hangingPunct="1">
              <a:lnSpc>
                <a:spcPct val="100000"/>
              </a:lnSpc>
              <a:spcBef>
                <a:spcPct val="50000"/>
              </a:spcBef>
              <a:spcAft>
                <a:spcPts val="0"/>
              </a:spcAft>
              <a:buClrTx/>
              <a:buSzTx/>
              <a:buFont typeface="Arial" panose="020B0604020202020204" pitchFamily="34" charset="0"/>
              <a:buChar char="•"/>
              <a:tabLst/>
              <a:defRPr/>
            </a:pPr>
            <a:r>
              <a:rPr kumimoji="0" lang="fr-FR" altLang="fr-FR" sz="2400" b="1" i="0" u="none" strike="noStrike" kern="1200" cap="none" spc="0" normalizeH="0" baseline="0" noProof="0" dirty="0">
                <a:ln>
                  <a:noFill/>
                </a:ln>
                <a:solidFill>
                  <a:srgbClr val="000066"/>
                </a:solidFill>
                <a:effectLst/>
                <a:uLnTx/>
                <a:uFillTx/>
                <a:latin typeface="Arial" panose="020B0604020202020204" pitchFamily="34" charset="0"/>
                <a:ea typeface="+mn-ea"/>
                <a:cs typeface="+mn-cs"/>
              </a:rPr>
              <a:t>Dividendes</a:t>
            </a:r>
          </a:p>
          <a:p>
            <a:pPr marL="285750" marR="0" lvl="0" indent="-285750" algn="just" defTabSz="914400" rtl="0" eaLnBrk="1" fontAlgn="auto" latinLnBrk="0" hangingPunct="1">
              <a:lnSpc>
                <a:spcPct val="100000"/>
              </a:lnSpc>
              <a:spcBef>
                <a:spcPct val="50000"/>
              </a:spcBef>
              <a:spcAft>
                <a:spcPts val="0"/>
              </a:spcAft>
              <a:buClrTx/>
              <a:buSzTx/>
              <a:buFont typeface="Arial" panose="020B0604020202020204" pitchFamily="34" charset="0"/>
              <a:buChar char="•"/>
              <a:tabLst/>
              <a:defRPr/>
            </a:pPr>
            <a:r>
              <a:rPr kumimoji="0" lang="fr-FR" altLang="fr-FR" sz="2400" b="1" i="0" u="none" strike="noStrike" kern="1200" cap="none" spc="0" normalizeH="0" baseline="0" noProof="0" dirty="0">
                <a:ln>
                  <a:noFill/>
                </a:ln>
                <a:solidFill>
                  <a:srgbClr val="000066"/>
                </a:solidFill>
                <a:effectLst/>
                <a:uLnTx/>
                <a:uFillTx/>
                <a:latin typeface="Arial" panose="020B0604020202020204" pitchFamily="34" charset="0"/>
                <a:ea typeface="+mn-ea"/>
                <a:cs typeface="+mn-cs"/>
              </a:rPr>
              <a:t>Rémunération du chef d’entreprise ( si</a:t>
            </a:r>
            <a:r>
              <a:rPr kumimoji="0" lang="fr-FR" altLang="fr-FR" sz="2400" b="1" i="0" u="none" strike="noStrike" kern="1200" cap="none" spc="0" normalizeH="0" noProof="0" dirty="0">
                <a:ln>
                  <a:noFill/>
                </a:ln>
                <a:solidFill>
                  <a:srgbClr val="000066"/>
                </a:solidFill>
                <a:effectLst/>
                <a:uLnTx/>
                <a:uFillTx/>
                <a:latin typeface="Arial" panose="020B0604020202020204" pitchFamily="34" charset="0"/>
                <a:ea typeface="+mn-ea"/>
                <a:cs typeface="+mn-cs"/>
              </a:rPr>
              <a:t> travailleur non salarié)</a:t>
            </a:r>
            <a:endParaRPr kumimoji="0" lang="fr-FR" altLang="fr-FR" sz="2400" b="1" i="0" u="none" strike="noStrike" kern="1200" cap="none" spc="0" normalizeH="0" baseline="0" noProof="0" dirty="0">
              <a:ln>
                <a:noFill/>
              </a:ln>
              <a:solidFill>
                <a:srgbClr val="000066"/>
              </a:solidFill>
              <a:effectLst/>
              <a:uLnTx/>
              <a:uFillTx/>
              <a:latin typeface="Arial" panose="020B0604020202020204" pitchFamily="34" charset="0"/>
              <a:ea typeface="+mn-ea"/>
              <a:cs typeface="+mn-cs"/>
            </a:endParaRPr>
          </a:p>
          <a:p>
            <a:pPr marL="285750" marR="0" lvl="0" indent="-285750" algn="just" defTabSz="914400" rtl="0" eaLnBrk="1" fontAlgn="auto" latinLnBrk="0" hangingPunct="1">
              <a:lnSpc>
                <a:spcPct val="100000"/>
              </a:lnSpc>
              <a:spcBef>
                <a:spcPct val="50000"/>
              </a:spcBef>
              <a:spcAft>
                <a:spcPts val="0"/>
              </a:spcAft>
              <a:buClrTx/>
              <a:buSzTx/>
              <a:buFont typeface="Arial" panose="020B0604020202020204" pitchFamily="34" charset="0"/>
              <a:buChar char="•"/>
              <a:tabLst/>
              <a:defRPr/>
            </a:pPr>
            <a:r>
              <a:rPr kumimoji="0" lang="fr-FR" altLang="fr-FR" sz="2400" b="1" i="0" u="none" strike="noStrike" kern="1200" cap="none" spc="0" normalizeH="0" baseline="0" noProof="0" dirty="0">
                <a:ln>
                  <a:noFill/>
                </a:ln>
                <a:solidFill>
                  <a:srgbClr val="000066"/>
                </a:solidFill>
                <a:effectLst/>
                <a:uLnTx/>
                <a:uFillTx/>
                <a:latin typeface="Arial" panose="020B0604020202020204" pitchFamily="34" charset="0"/>
                <a:ea typeface="+mn-ea"/>
                <a:cs typeface="+mn-cs"/>
              </a:rPr>
              <a:t>Investissements</a:t>
            </a:r>
          </a:p>
          <a:p>
            <a:pPr marL="285750" marR="0" lvl="0" indent="-285750" algn="just" defTabSz="914400" rtl="0" eaLnBrk="1" fontAlgn="auto" latinLnBrk="0" hangingPunct="1">
              <a:lnSpc>
                <a:spcPct val="100000"/>
              </a:lnSpc>
              <a:spcBef>
                <a:spcPct val="50000"/>
              </a:spcBef>
              <a:spcAft>
                <a:spcPts val="0"/>
              </a:spcAft>
              <a:buClrTx/>
              <a:buSzTx/>
              <a:buFont typeface="Arial" panose="020B0604020202020204" pitchFamily="34" charset="0"/>
              <a:buChar char="•"/>
              <a:tabLst/>
              <a:defRPr/>
            </a:pPr>
            <a:r>
              <a:rPr kumimoji="0" lang="fr-FR" altLang="fr-FR" sz="2400" b="1" i="0" u="none" strike="noStrike" kern="1200" cap="none" spc="0" normalizeH="0" baseline="0" noProof="0" dirty="0">
                <a:ln>
                  <a:noFill/>
                </a:ln>
                <a:solidFill>
                  <a:srgbClr val="000066"/>
                </a:solidFill>
                <a:effectLst/>
                <a:uLnTx/>
                <a:uFillTx/>
                <a:latin typeface="Arial" panose="020B0604020202020204" pitchFamily="34" charset="0"/>
                <a:ea typeface="+mn-ea"/>
                <a:cs typeface="+mn-cs"/>
              </a:rPr>
              <a:t>Participation des salariés</a:t>
            </a:r>
          </a:p>
          <a:p>
            <a:pPr marL="285750" marR="0" lvl="0" indent="-285750" algn="just" defTabSz="914400" rtl="0" eaLnBrk="1" fontAlgn="auto" latinLnBrk="0" hangingPunct="1">
              <a:lnSpc>
                <a:spcPct val="100000"/>
              </a:lnSpc>
              <a:spcBef>
                <a:spcPct val="50000"/>
              </a:spcBef>
              <a:spcAft>
                <a:spcPts val="0"/>
              </a:spcAft>
              <a:buClrTx/>
              <a:buSzTx/>
              <a:buFont typeface="Arial" panose="020B0604020202020204" pitchFamily="34" charset="0"/>
              <a:buChar char="•"/>
              <a:tabLst/>
              <a:defRPr/>
            </a:pPr>
            <a:r>
              <a:rPr kumimoji="0" lang="fr-FR" altLang="fr-FR" sz="2400" b="1" i="0" u="none" strike="noStrike" kern="1200" cap="none" spc="0" normalizeH="0" baseline="0" noProof="0" dirty="0">
                <a:ln>
                  <a:noFill/>
                </a:ln>
                <a:solidFill>
                  <a:srgbClr val="000066"/>
                </a:solidFill>
                <a:effectLst/>
                <a:uLnTx/>
                <a:uFillTx/>
                <a:latin typeface="Arial" panose="020B0604020202020204" pitchFamily="34" charset="0"/>
                <a:ea typeface="+mn-ea"/>
                <a:cs typeface="+mn-cs"/>
              </a:rPr>
              <a:t>Aléas (amendes, accidents)</a:t>
            </a:r>
          </a:p>
        </p:txBody>
      </p:sp>
      <p:sp>
        <p:nvSpPr>
          <p:cNvPr id="349196" name="Text Box 12"/>
          <p:cNvSpPr txBox="1">
            <a:spLocks noChangeArrowheads="1"/>
          </p:cNvSpPr>
          <p:nvPr/>
        </p:nvSpPr>
        <p:spPr bwMode="auto">
          <a:xfrm>
            <a:off x="0" y="5143403"/>
            <a:ext cx="12030075"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fr-FR" altLang="fr-FR" sz="24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Elle doit tenir compte aussi de la politique commerciale, du marché et des clients*</a:t>
            </a:r>
          </a:p>
        </p:txBody>
      </p:sp>
      <p:sp>
        <p:nvSpPr>
          <p:cNvPr id="349197" name="Rectangle 13"/>
          <p:cNvSpPr>
            <a:spLocks noGrp="1" noChangeArrowheads="1"/>
          </p:cNvSpPr>
          <p:nvPr>
            <p:ph type="title" idx="4294967295"/>
          </p:nvPr>
        </p:nvSpPr>
        <p:spPr bwMode="auto">
          <a:xfrm>
            <a:off x="4189623" y="386673"/>
            <a:ext cx="4238661"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fr-FR" altLang="fr-FR" sz="2800" dirty="0">
                <a:solidFill>
                  <a:srgbClr val="000066"/>
                </a:solidFill>
                <a:latin typeface="Arial" panose="020B0604020202020204" pitchFamily="34" charset="0"/>
                <a:ea typeface="+mn-ea"/>
                <a:cs typeface="+mn-cs"/>
              </a:rPr>
              <a:t>Que finance la marge ?</a:t>
            </a:r>
          </a:p>
        </p:txBody>
      </p:sp>
    </p:spTree>
    <p:custDataLst>
      <p:tags r:id="rId1"/>
    </p:custDataLst>
    <p:extLst>
      <p:ext uri="{BB962C8B-B14F-4D97-AF65-F5344CB8AC3E}">
        <p14:creationId xmlns:p14="http://schemas.microsoft.com/office/powerpoint/2010/main" val="416287716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Text Box 2"/>
          <p:cNvSpPr txBox="1">
            <a:spLocks noChangeArrowheads="1"/>
          </p:cNvSpPr>
          <p:nvPr/>
        </p:nvSpPr>
        <p:spPr bwMode="auto">
          <a:xfrm>
            <a:off x="3422498" y="249012"/>
            <a:ext cx="588449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fr-FR"/>
            </a:defPPr>
            <a:lvl1pPr algn="ctr">
              <a:spcBef>
                <a:spcPct val="50000"/>
              </a:spcBef>
              <a:defRPr sz="2800" b="1">
                <a:solidFill>
                  <a:srgbClr val="000066"/>
                </a:solidFill>
                <a:latin typeface="Arial" panose="020B0604020202020204" pitchFamily="34" charset="0"/>
              </a:defRPr>
            </a:lvl1pPr>
            <a:lvl2pPr marL="742950" indent="-285750">
              <a:defRPr sz="2800" b="1">
                <a:latin typeface="Arial" panose="020B0604020202020204" pitchFamily="34" charset="0"/>
              </a:defRPr>
            </a:lvl2pPr>
            <a:lvl3pPr marL="1143000" indent="-228600">
              <a:defRPr sz="2800" b="1">
                <a:latin typeface="Arial" panose="020B0604020202020204" pitchFamily="34" charset="0"/>
              </a:defRPr>
            </a:lvl3pPr>
            <a:lvl4pPr marL="1600200" indent="-228600">
              <a:defRPr sz="2800" b="1">
                <a:latin typeface="Arial" panose="020B0604020202020204" pitchFamily="34" charset="0"/>
              </a:defRPr>
            </a:lvl4pPr>
            <a:lvl5pPr marL="2057400" indent="-228600">
              <a:defRPr sz="2800" b="1">
                <a:latin typeface="Arial" panose="020B0604020202020204" pitchFamily="34" charset="0"/>
              </a:defRPr>
            </a:lvl5pPr>
            <a:lvl6pPr marL="2514600" indent="-228600" eaLnBrk="0" fontAlgn="base" hangingPunct="0">
              <a:spcBef>
                <a:spcPct val="0"/>
              </a:spcBef>
              <a:spcAft>
                <a:spcPct val="0"/>
              </a:spcAft>
              <a:defRPr sz="2800" b="1">
                <a:latin typeface="Arial" panose="020B0604020202020204" pitchFamily="34" charset="0"/>
              </a:defRPr>
            </a:lvl6pPr>
            <a:lvl7pPr marL="2971800" indent="-228600" eaLnBrk="0" fontAlgn="base" hangingPunct="0">
              <a:spcBef>
                <a:spcPct val="0"/>
              </a:spcBef>
              <a:spcAft>
                <a:spcPct val="0"/>
              </a:spcAft>
              <a:defRPr sz="2800" b="1">
                <a:latin typeface="Arial" panose="020B0604020202020204" pitchFamily="34" charset="0"/>
              </a:defRPr>
            </a:lvl7pPr>
            <a:lvl8pPr marL="3429000" indent="-228600" eaLnBrk="0" fontAlgn="base" hangingPunct="0">
              <a:spcBef>
                <a:spcPct val="0"/>
              </a:spcBef>
              <a:spcAft>
                <a:spcPct val="0"/>
              </a:spcAft>
              <a:defRPr sz="2800" b="1">
                <a:latin typeface="Arial" panose="020B0604020202020204" pitchFamily="34" charset="0"/>
              </a:defRPr>
            </a:lvl8pPr>
            <a:lvl9pPr marL="3886200" indent="-228600" eaLnBrk="0" fontAlgn="base" hangingPunct="0">
              <a:spcBef>
                <a:spcPct val="0"/>
              </a:spcBef>
              <a:spcAft>
                <a:spcPct val="0"/>
              </a:spcAft>
              <a:defRPr sz="2800" b="1">
                <a:latin typeface="Arial" panose="020B0604020202020204" pitchFamily="34"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fr-FR" altLang="fr-FR" sz="2800" b="1" i="0" u="none" strike="noStrike" kern="1200" cap="none" spc="0" normalizeH="0" baseline="0" noProof="0" dirty="0">
                <a:ln>
                  <a:noFill/>
                </a:ln>
                <a:solidFill>
                  <a:srgbClr val="000066"/>
                </a:solidFill>
                <a:effectLst/>
                <a:uLnTx/>
                <a:uFillTx/>
                <a:latin typeface="Arial" panose="020B0604020202020204" pitchFamily="34" charset="0"/>
                <a:ea typeface="+mn-ea"/>
                <a:cs typeface="+mn-cs"/>
              </a:rPr>
              <a:t>Taux de marge &amp; Taux de marque</a:t>
            </a:r>
          </a:p>
        </p:txBody>
      </p:sp>
      <p:sp>
        <p:nvSpPr>
          <p:cNvPr id="351236" name="Text Box 4"/>
          <p:cNvSpPr txBox="1">
            <a:spLocks noChangeArrowheads="1"/>
          </p:cNvSpPr>
          <p:nvPr/>
        </p:nvSpPr>
        <p:spPr bwMode="auto">
          <a:xfrm>
            <a:off x="177229" y="1572344"/>
            <a:ext cx="3835854" cy="9233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marL="0" marR="0" lvl="0" indent="0" algn="ctr" defTabSz="914400" rtl="0" eaLnBrk="1" fontAlgn="auto" latinLnBrk="0" hangingPunct="1">
              <a:lnSpc>
                <a:spcPct val="150000"/>
              </a:lnSpc>
              <a:spcBef>
                <a:spcPct val="50000"/>
              </a:spcBef>
              <a:spcAft>
                <a:spcPts val="0"/>
              </a:spcAft>
              <a:buClrTx/>
              <a:buSzTx/>
              <a:buFontTx/>
              <a:buNone/>
              <a:tabLst/>
              <a:defRPr/>
            </a:pPr>
            <a:r>
              <a:rPr kumimoji="0" lang="fr-FR" altLang="fr-FR" sz="1800" b="1" i="0" u="none" strike="noStrike" kern="1200" cap="none" spc="0" normalizeH="0" baseline="0" noProof="0" dirty="0">
                <a:ln>
                  <a:noFill/>
                </a:ln>
                <a:solidFill>
                  <a:srgbClr val="000066"/>
                </a:solidFill>
                <a:effectLst/>
                <a:uLnTx/>
                <a:uFillTx/>
                <a:latin typeface="Arial" panose="020B0604020202020204" pitchFamily="34" charset="0"/>
                <a:ea typeface="+mn-ea"/>
                <a:cs typeface="+mn-cs"/>
              </a:rPr>
              <a:t>Le taux de marge est un pourcentage du coût de revient </a:t>
            </a:r>
          </a:p>
        </p:txBody>
      </p:sp>
      <p:sp>
        <p:nvSpPr>
          <p:cNvPr id="351237" name="Text Box 5"/>
          <p:cNvSpPr txBox="1">
            <a:spLocks noChangeArrowheads="1"/>
          </p:cNvSpPr>
          <p:nvPr/>
        </p:nvSpPr>
        <p:spPr bwMode="auto">
          <a:xfrm>
            <a:off x="7038511" y="4853524"/>
            <a:ext cx="4874758" cy="9233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fr-FR" altLang="fr-FR" sz="1800" b="1" i="0" u="none" strike="noStrike" kern="1200" cap="none" spc="0" normalizeH="0" baseline="0" noProof="0" dirty="0">
                <a:ln>
                  <a:noFill/>
                </a:ln>
                <a:solidFill>
                  <a:srgbClr val="000066"/>
                </a:solidFill>
                <a:effectLst/>
                <a:uLnTx/>
                <a:uFillTx/>
                <a:latin typeface="Arial" panose="020B0604020202020204" pitchFamily="34" charset="0"/>
                <a:ea typeface="+mn-ea"/>
                <a:cs typeface="+mn-cs"/>
              </a:rPr>
              <a:t>Mon client me donne 10 € pour cette prestation. J’ai un coût de revient de 8 €, mon taux de marque est de 20 %.*</a:t>
            </a:r>
          </a:p>
        </p:txBody>
      </p:sp>
      <p:sp>
        <p:nvSpPr>
          <p:cNvPr id="351238" name="Text Box 6"/>
          <p:cNvSpPr txBox="1">
            <a:spLocks noChangeArrowheads="1"/>
          </p:cNvSpPr>
          <p:nvPr/>
        </p:nvSpPr>
        <p:spPr bwMode="auto">
          <a:xfrm>
            <a:off x="8044734" y="1599218"/>
            <a:ext cx="3528332" cy="10618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fr-FR"/>
            </a:defPPr>
            <a:lvl1pPr algn="ctr">
              <a:spcBef>
                <a:spcPct val="50000"/>
              </a:spcBef>
              <a:defRPr b="1">
                <a:latin typeface="Arial" panose="020B0604020202020204" pitchFamily="34" charset="0"/>
              </a:defRPr>
            </a:lvl1pPr>
            <a:lvl2pPr marL="742950" indent="-285750">
              <a:defRPr sz="2800" b="1">
                <a:latin typeface="Arial" panose="020B0604020202020204" pitchFamily="34" charset="0"/>
              </a:defRPr>
            </a:lvl2pPr>
            <a:lvl3pPr marL="1143000" indent="-228600">
              <a:defRPr sz="2800" b="1">
                <a:latin typeface="Arial" panose="020B0604020202020204" pitchFamily="34" charset="0"/>
              </a:defRPr>
            </a:lvl3pPr>
            <a:lvl4pPr marL="1600200" indent="-228600">
              <a:defRPr sz="2800" b="1">
                <a:latin typeface="Arial" panose="020B0604020202020204" pitchFamily="34" charset="0"/>
              </a:defRPr>
            </a:lvl4pPr>
            <a:lvl5pPr marL="2057400" indent="-228600">
              <a:defRPr sz="2800" b="1">
                <a:latin typeface="Arial" panose="020B0604020202020204" pitchFamily="34" charset="0"/>
              </a:defRPr>
            </a:lvl5pPr>
            <a:lvl6pPr marL="2514600" indent="-228600" eaLnBrk="0" fontAlgn="base" hangingPunct="0">
              <a:spcBef>
                <a:spcPct val="0"/>
              </a:spcBef>
              <a:spcAft>
                <a:spcPct val="0"/>
              </a:spcAft>
              <a:defRPr sz="2800" b="1">
                <a:latin typeface="Arial" panose="020B0604020202020204" pitchFamily="34" charset="0"/>
              </a:defRPr>
            </a:lvl6pPr>
            <a:lvl7pPr marL="2971800" indent="-228600" eaLnBrk="0" fontAlgn="base" hangingPunct="0">
              <a:spcBef>
                <a:spcPct val="0"/>
              </a:spcBef>
              <a:spcAft>
                <a:spcPct val="0"/>
              </a:spcAft>
              <a:defRPr sz="2800" b="1">
                <a:latin typeface="Arial" panose="020B0604020202020204" pitchFamily="34" charset="0"/>
              </a:defRPr>
            </a:lvl7pPr>
            <a:lvl8pPr marL="3429000" indent="-228600" eaLnBrk="0" fontAlgn="base" hangingPunct="0">
              <a:spcBef>
                <a:spcPct val="0"/>
              </a:spcBef>
              <a:spcAft>
                <a:spcPct val="0"/>
              </a:spcAft>
              <a:defRPr sz="2800" b="1">
                <a:latin typeface="Arial" panose="020B0604020202020204" pitchFamily="34" charset="0"/>
              </a:defRPr>
            </a:lvl8pPr>
            <a:lvl9pPr marL="3886200" indent="-228600" eaLnBrk="0" fontAlgn="base" hangingPunct="0">
              <a:spcBef>
                <a:spcPct val="0"/>
              </a:spcBef>
              <a:spcAft>
                <a:spcPct val="0"/>
              </a:spcAft>
              <a:defRPr sz="2800" b="1">
                <a:latin typeface="Arial" panose="020B0604020202020204" pitchFamily="34"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fr-FR" altLang="fr-FR" sz="1800" b="1" i="0" u="none" strike="noStrike" kern="1200" cap="none" spc="0" normalizeH="0" baseline="0" noProof="0" dirty="0">
                <a:ln>
                  <a:noFill/>
                </a:ln>
                <a:solidFill>
                  <a:srgbClr val="000066"/>
                </a:solidFill>
                <a:effectLst/>
                <a:uLnTx/>
                <a:uFillTx/>
                <a:latin typeface="Arial" panose="020B0604020202020204" pitchFamily="34" charset="0"/>
                <a:ea typeface="+mn-ea"/>
                <a:cs typeface="+mn-cs"/>
              </a:rPr>
              <a:t>Le taux de marque ou de rendement est un </a:t>
            </a:r>
          </a:p>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fr-FR" altLang="fr-FR" sz="1800" b="1" i="0" u="none" strike="noStrike" kern="1200" cap="none" spc="0" normalizeH="0" baseline="0" noProof="0" dirty="0">
                <a:ln>
                  <a:noFill/>
                </a:ln>
                <a:solidFill>
                  <a:srgbClr val="000066"/>
                </a:solidFill>
                <a:effectLst/>
                <a:uLnTx/>
                <a:uFillTx/>
                <a:latin typeface="Arial" panose="020B0604020202020204" pitchFamily="34" charset="0"/>
                <a:ea typeface="+mn-ea"/>
                <a:cs typeface="+mn-cs"/>
              </a:rPr>
              <a:t>pourcentage du prix de vente</a:t>
            </a:r>
          </a:p>
        </p:txBody>
      </p:sp>
      <p:grpSp>
        <p:nvGrpSpPr>
          <p:cNvPr id="351249" name="Group 17"/>
          <p:cNvGrpSpPr>
            <a:grpSpLocks/>
          </p:cNvGrpSpPr>
          <p:nvPr/>
        </p:nvGrpSpPr>
        <p:grpSpPr bwMode="auto">
          <a:xfrm>
            <a:off x="686232" y="2630645"/>
            <a:ext cx="2858858" cy="1221921"/>
            <a:chOff x="685" y="1754"/>
            <a:chExt cx="1703" cy="898"/>
          </a:xfrm>
        </p:grpSpPr>
        <p:grpSp>
          <p:nvGrpSpPr>
            <p:cNvPr id="40992" name="Group 18"/>
            <p:cNvGrpSpPr>
              <a:grpSpLocks/>
            </p:cNvGrpSpPr>
            <p:nvPr/>
          </p:nvGrpSpPr>
          <p:grpSpPr bwMode="auto">
            <a:xfrm>
              <a:off x="685" y="1755"/>
              <a:ext cx="563" cy="897"/>
              <a:chOff x="683" y="1755"/>
              <a:chExt cx="563" cy="897"/>
            </a:xfrm>
          </p:grpSpPr>
          <p:sp>
            <p:nvSpPr>
              <p:cNvPr id="40999" name="Rectangle 19"/>
              <p:cNvSpPr>
                <a:spLocks noChangeArrowheads="1"/>
              </p:cNvSpPr>
              <p:nvPr/>
            </p:nvSpPr>
            <p:spPr bwMode="auto">
              <a:xfrm>
                <a:off x="683" y="1755"/>
                <a:ext cx="563" cy="89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fr-FR" altLang="fr-FR" sz="2400" b="1" i="0" u="none" strike="noStrike" kern="1200" cap="none" spc="0" normalizeH="0" baseline="0" noProof="0">
                  <a:ln>
                    <a:noFill/>
                  </a:ln>
                  <a:solidFill>
                    <a:srgbClr val="000066"/>
                  </a:solidFill>
                  <a:effectLst/>
                  <a:uLnTx/>
                  <a:uFillTx/>
                  <a:latin typeface="Arial" panose="020B0604020202020204" pitchFamily="34" charset="0"/>
                  <a:ea typeface="+mn-ea"/>
                  <a:cs typeface="+mn-cs"/>
                </a:endParaRPr>
              </a:p>
            </p:txBody>
          </p:sp>
          <p:sp>
            <p:nvSpPr>
              <p:cNvPr id="41000" name="Text Box 20"/>
              <p:cNvSpPr txBox="1">
                <a:spLocks noChangeArrowheads="1"/>
              </p:cNvSpPr>
              <p:nvPr/>
            </p:nvSpPr>
            <p:spPr bwMode="auto">
              <a:xfrm>
                <a:off x="749" y="1876"/>
                <a:ext cx="443" cy="55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fr-FR" altLang="fr-FR" sz="1714" b="1" i="0" u="none" strike="noStrike" kern="1200" cap="none" spc="0" normalizeH="0" baseline="0" noProof="0" dirty="0">
                    <a:ln>
                      <a:noFill/>
                    </a:ln>
                    <a:solidFill>
                      <a:srgbClr val="000066"/>
                    </a:solidFill>
                    <a:effectLst/>
                    <a:uLnTx/>
                    <a:uFillTx/>
                    <a:latin typeface="Arial" panose="020B0604020202020204" pitchFamily="34" charset="0"/>
                    <a:ea typeface="+mn-ea"/>
                    <a:cs typeface="+mn-cs"/>
                  </a:rPr>
                  <a:t>PV</a:t>
                </a:r>
              </a:p>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fr-FR" altLang="fr-FR" sz="1714" b="1" i="0" u="none" strike="noStrike" kern="1200" cap="none" spc="0" normalizeH="0" baseline="0" noProof="0" dirty="0">
                    <a:ln>
                      <a:noFill/>
                    </a:ln>
                    <a:solidFill>
                      <a:srgbClr val="000066"/>
                    </a:solidFill>
                    <a:effectLst/>
                    <a:uLnTx/>
                    <a:uFillTx/>
                    <a:latin typeface="Arial" panose="020B0604020202020204" pitchFamily="34" charset="0"/>
                    <a:ea typeface="+mn-ea"/>
                    <a:cs typeface="+mn-cs"/>
                  </a:rPr>
                  <a:t>10 €</a:t>
                </a:r>
              </a:p>
            </p:txBody>
          </p:sp>
        </p:grpSp>
        <p:grpSp>
          <p:nvGrpSpPr>
            <p:cNvPr id="40993" name="Group 21"/>
            <p:cNvGrpSpPr>
              <a:grpSpLocks/>
            </p:cNvGrpSpPr>
            <p:nvPr/>
          </p:nvGrpSpPr>
          <p:grpSpPr bwMode="auto">
            <a:xfrm>
              <a:off x="1248" y="1754"/>
              <a:ext cx="1139" cy="432"/>
              <a:chOff x="4910" y="1854"/>
              <a:chExt cx="1139" cy="430"/>
            </a:xfrm>
          </p:grpSpPr>
          <p:sp>
            <p:nvSpPr>
              <p:cNvPr id="40997" name="Rectangle 22"/>
              <p:cNvSpPr>
                <a:spLocks noChangeArrowheads="1"/>
              </p:cNvSpPr>
              <p:nvPr/>
            </p:nvSpPr>
            <p:spPr bwMode="auto">
              <a:xfrm>
                <a:off x="4910" y="1854"/>
                <a:ext cx="1139" cy="43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altLang="fr-FR" sz="1714" b="1" i="0" u="none" strike="noStrike" kern="1200" cap="none" spc="0" normalizeH="0" baseline="0" noProof="0">
                  <a:ln>
                    <a:noFill/>
                  </a:ln>
                  <a:solidFill>
                    <a:srgbClr val="000066"/>
                  </a:solidFill>
                  <a:effectLst/>
                  <a:uLnTx/>
                  <a:uFillTx/>
                  <a:latin typeface="Arial" panose="020B0604020202020204" pitchFamily="34" charset="0"/>
                  <a:ea typeface="+mn-ea"/>
                  <a:cs typeface="+mn-cs"/>
                </a:endParaRPr>
              </a:p>
            </p:txBody>
          </p:sp>
          <p:sp>
            <p:nvSpPr>
              <p:cNvPr id="40998" name="Text Box 23"/>
              <p:cNvSpPr txBox="1">
                <a:spLocks noChangeArrowheads="1"/>
              </p:cNvSpPr>
              <p:nvPr/>
            </p:nvSpPr>
            <p:spPr bwMode="auto">
              <a:xfrm>
                <a:off x="5065" y="1971"/>
                <a:ext cx="925" cy="26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fr-FR" altLang="fr-FR" sz="1714" b="1" i="0" u="none" strike="noStrike" kern="1200" cap="none" spc="0" normalizeH="0" baseline="0" noProof="0" dirty="0">
                    <a:ln>
                      <a:noFill/>
                    </a:ln>
                    <a:solidFill>
                      <a:srgbClr val="000066"/>
                    </a:solidFill>
                    <a:effectLst/>
                    <a:uLnTx/>
                    <a:uFillTx/>
                    <a:latin typeface="Arial" panose="020B0604020202020204" pitchFamily="34" charset="0"/>
                    <a:ea typeface="+mn-ea"/>
                    <a:cs typeface="+mn-cs"/>
                  </a:rPr>
                  <a:t>Marge 2 €</a:t>
                </a:r>
              </a:p>
            </p:txBody>
          </p:sp>
        </p:grpSp>
        <p:grpSp>
          <p:nvGrpSpPr>
            <p:cNvPr id="40994" name="Group 24"/>
            <p:cNvGrpSpPr>
              <a:grpSpLocks/>
            </p:cNvGrpSpPr>
            <p:nvPr/>
          </p:nvGrpSpPr>
          <p:grpSpPr bwMode="auto">
            <a:xfrm>
              <a:off x="1248" y="2184"/>
              <a:ext cx="1140" cy="466"/>
              <a:chOff x="4920" y="2294"/>
              <a:chExt cx="1140" cy="456"/>
            </a:xfrm>
          </p:grpSpPr>
          <p:sp>
            <p:nvSpPr>
              <p:cNvPr id="40995" name="Rectangle 25"/>
              <p:cNvSpPr>
                <a:spLocks noChangeArrowheads="1"/>
              </p:cNvSpPr>
              <p:nvPr/>
            </p:nvSpPr>
            <p:spPr bwMode="auto">
              <a:xfrm>
                <a:off x="4920" y="2294"/>
                <a:ext cx="1140" cy="45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altLang="fr-FR" sz="1714" b="1" i="0" u="none" strike="noStrike" kern="1200" cap="none" spc="0" normalizeH="0" baseline="0" noProof="0">
                  <a:ln>
                    <a:noFill/>
                  </a:ln>
                  <a:solidFill>
                    <a:srgbClr val="000066"/>
                  </a:solidFill>
                  <a:effectLst/>
                  <a:uLnTx/>
                  <a:uFillTx/>
                  <a:latin typeface="Arial" panose="020B0604020202020204" pitchFamily="34" charset="0"/>
                  <a:ea typeface="+mn-ea"/>
                  <a:cs typeface="+mn-cs"/>
                </a:endParaRPr>
              </a:p>
            </p:txBody>
          </p:sp>
          <p:sp>
            <p:nvSpPr>
              <p:cNvPr id="40996" name="Text Box 26"/>
              <p:cNvSpPr txBox="1">
                <a:spLocks noChangeArrowheads="1"/>
              </p:cNvSpPr>
              <p:nvPr/>
            </p:nvSpPr>
            <p:spPr bwMode="auto">
              <a:xfrm>
                <a:off x="5079" y="2413"/>
                <a:ext cx="884" cy="25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fr-FR" altLang="fr-FR" sz="1714" b="1" i="0" u="none" strike="noStrike" kern="1200" cap="none" spc="0" normalizeH="0" baseline="0" noProof="0" dirty="0">
                    <a:ln>
                      <a:noFill/>
                    </a:ln>
                    <a:solidFill>
                      <a:srgbClr val="000066"/>
                    </a:solidFill>
                    <a:effectLst/>
                    <a:uLnTx/>
                    <a:uFillTx/>
                    <a:latin typeface="Arial" panose="020B0604020202020204" pitchFamily="34" charset="0"/>
                    <a:ea typeface="+mn-ea"/>
                    <a:cs typeface="+mn-cs"/>
                  </a:rPr>
                  <a:t>CR 8 €</a:t>
                </a:r>
              </a:p>
            </p:txBody>
          </p:sp>
        </p:grpSp>
      </p:grpSp>
      <p:grpSp>
        <p:nvGrpSpPr>
          <p:cNvPr id="351259" name="Group 27"/>
          <p:cNvGrpSpPr>
            <a:grpSpLocks/>
          </p:cNvGrpSpPr>
          <p:nvPr/>
        </p:nvGrpSpPr>
        <p:grpSpPr bwMode="auto">
          <a:xfrm>
            <a:off x="8169038" y="2665970"/>
            <a:ext cx="2823479" cy="1221921"/>
            <a:chOff x="685" y="1754"/>
            <a:chExt cx="1703" cy="898"/>
          </a:xfrm>
        </p:grpSpPr>
        <p:grpSp>
          <p:nvGrpSpPr>
            <p:cNvPr id="40983" name="Group 28"/>
            <p:cNvGrpSpPr>
              <a:grpSpLocks/>
            </p:cNvGrpSpPr>
            <p:nvPr/>
          </p:nvGrpSpPr>
          <p:grpSpPr bwMode="auto">
            <a:xfrm>
              <a:off x="685" y="1755"/>
              <a:ext cx="563" cy="897"/>
              <a:chOff x="683" y="1755"/>
              <a:chExt cx="563" cy="897"/>
            </a:xfrm>
          </p:grpSpPr>
          <p:sp>
            <p:nvSpPr>
              <p:cNvPr id="40990" name="Rectangle 29"/>
              <p:cNvSpPr>
                <a:spLocks noChangeArrowheads="1"/>
              </p:cNvSpPr>
              <p:nvPr/>
            </p:nvSpPr>
            <p:spPr bwMode="auto">
              <a:xfrm>
                <a:off x="683" y="1755"/>
                <a:ext cx="563" cy="89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fr-FR" altLang="fr-FR" sz="2400" b="1" i="0" u="none" strike="noStrike" kern="1200" cap="none" spc="0" normalizeH="0" baseline="0" noProof="0">
                  <a:ln>
                    <a:noFill/>
                  </a:ln>
                  <a:solidFill>
                    <a:srgbClr val="000066"/>
                  </a:solidFill>
                  <a:effectLst/>
                  <a:uLnTx/>
                  <a:uFillTx/>
                  <a:latin typeface="Arial" panose="020B0604020202020204" pitchFamily="34" charset="0"/>
                  <a:ea typeface="+mn-ea"/>
                  <a:cs typeface="+mn-cs"/>
                </a:endParaRPr>
              </a:p>
            </p:txBody>
          </p:sp>
          <p:sp>
            <p:nvSpPr>
              <p:cNvPr id="40991" name="Text Box 30"/>
              <p:cNvSpPr txBox="1">
                <a:spLocks noChangeArrowheads="1"/>
              </p:cNvSpPr>
              <p:nvPr/>
            </p:nvSpPr>
            <p:spPr bwMode="auto">
              <a:xfrm>
                <a:off x="749" y="1876"/>
                <a:ext cx="443" cy="55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fr-FR" altLang="fr-FR" sz="1714" b="1" i="0" u="none" strike="noStrike" kern="1200" cap="none" spc="0" normalizeH="0" baseline="0" noProof="0" dirty="0">
                    <a:ln>
                      <a:noFill/>
                    </a:ln>
                    <a:solidFill>
                      <a:srgbClr val="000066"/>
                    </a:solidFill>
                    <a:effectLst/>
                    <a:uLnTx/>
                    <a:uFillTx/>
                    <a:latin typeface="Arial" panose="020B0604020202020204" pitchFamily="34" charset="0"/>
                    <a:ea typeface="+mn-ea"/>
                    <a:cs typeface="+mn-cs"/>
                  </a:rPr>
                  <a:t>PV</a:t>
                </a:r>
              </a:p>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fr-FR" altLang="fr-FR" sz="1714" b="1" i="0" u="none" strike="noStrike" kern="1200" cap="none" spc="0" normalizeH="0" baseline="0" noProof="0" dirty="0">
                    <a:ln>
                      <a:noFill/>
                    </a:ln>
                    <a:solidFill>
                      <a:srgbClr val="000066"/>
                    </a:solidFill>
                    <a:effectLst/>
                    <a:uLnTx/>
                    <a:uFillTx/>
                    <a:latin typeface="Arial" panose="020B0604020202020204" pitchFamily="34" charset="0"/>
                    <a:ea typeface="+mn-ea"/>
                    <a:cs typeface="+mn-cs"/>
                  </a:rPr>
                  <a:t>10 €</a:t>
                </a:r>
              </a:p>
            </p:txBody>
          </p:sp>
        </p:grpSp>
        <p:grpSp>
          <p:nvGrpSpPr>
            <p:cNvPr id="40984" name="Group 31"/>
            <p:cNvGrpSpPr>
              <a:grpSpLocks/>
            </p:cNvGrpSpPr>
            <p:nvPr/>
          </p:nvGrpSpPr>
          <p:grpSpPr bwMode="auto">
            <a:xfrm>
              <a:off x="1248" y="1754"/>
              <a:ext cx="1139" cy="432"/>
              <a:chOff x="4910" y="1854"/>
              <a:chExt cx="1139" cy="430"/>
            </a:xfrm>
          </p:grpSpPr>
          <p:sp>
            <p:nvSpPr>
              <p:cNvPr id="40988" name="Rectangle 32"/>
              <p:cNvSpPr>
                <a:spLocks noChangeArrowheads="1"/>
              </p:cNvSpPr>
              <p:nvPr/>
            </p:nvSpPr>
            <p:spPr bwMode="auto">
              <a:xfrm>
                <a:off x="4910" y="1854"/>
                <a:ext cx="1139" cy="43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altLang="fr-FR" sz="1714" b="1" i="0" u="none" strike="noStrike" kern="1200" cap="none" spc="0" normalizeH="0" baseline="0" noProof="0">
                  <a:ln>
                    <a:noFill/>
                  </a:ln>
                  <a:solidFill>
                    <a:srgbClr val="000066"/>
                  </a:solidFill>
                  <a:effectLst/>
                  <a:uLnTx/>
                  <a:uFillTx/>
                  <a:latin typeface="Arial" panose="020B0604020202020204" pitchFamily="34" charset="0"/>
                  <a:ea typeface="+mn-ea"/>
                  <a:cs typeface="+mn-cs"/>
                </a:endParaRPr>
              </a:p>
            </p:txBody>
          </p:sp>
          <p:sp>
            <p:nvSpPr>
              <p:cNvPr id="40989" name="Text Box 33"/>
              <p:cNvSpPr txBox="1">
                <a:spLocks noChangeArrowheads="1"/>
              </p:cNvSpPr>
              <p:nvPr/>
            </p:nvSpPr>
            <p:spPr bwMode="auto">
              <a:xfrm>
                <a:off x="5065" y="1971"/>
                <a:ext cx="925" cy="26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fr-FR" altLang="fr-FR" sz="1714" b="1" i="0" u="none" strike="noStrike" kern="1200" cap="none" spc="0" normalizeH="0" baseline="0" noProof="0" dirty="0">
                    <a:ln>
                      <a:noFill/>
                    </a:ln>
                    <a:solidFill>
                      <a:srgbClr val="000066"/>
                    </a:solidFill>
                    <a:effectLst/>
                    <a:uLnTx/>
                    <a:uFillTx/>
                    <a:latin typeface="Arial" panose="020B0604020202020204" pitchFamily="34" charset="0"/>
                    <a:ea typeface="+mn-ea"/>
                    <a:cs typeface="+mn-cs"/>
                  </a:rPr>
                  <a:t>Marge 2 €</a:t>
                </a:r>
              </a:p>
            </p:txBody>
          </p:sp>
        </p:grpSp>
        <p:grpSp>
          <p:nvGrpSpPr>
            <p:cNvPr id="40985" name="Group 34"/>
            <p:cNvGrpSpPr>
              <a:grpSpLocks/>
            </p:cNvGrpSpPr>
            <p:nvPr/>
          </p:nvGrpSpPr>
          <p:grpSpPr bwMode="auto">
            <a:xfrm>
              <a:off x="1248" y="2184"/>
              <a:ext cx="1140" cy="466"/>
              <a:chOff x="4920" y="2294"/>
              <a:chExt cx="1140" cy="456"/>
            </a:xfrm>
          </p:grpSpPr>
          <p:sp>
            <p:nvSpPr>
              <p:cNvPr id="40986" name="Rectangle 35"/>
              <p:cNvSpPr>
                <a:spLocks noChangeArrowheads="1"/>
              </p:cNvSpPr>
              <p:nvPr/>
            </p:nvSpPr>
            <p:spPr bwMode="auto">
              <a:xfrm>
                <a:off x="4920" y="2294"/>
                <a:ext cx="1140" cy="45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altLang="fr-FR" sz="1714" b="1" i="0" u="none" strike="noStrike" kern="1200" cap="none" spc="0" normalizeH="0" baseline="0" noProof="0">
                  <a:ln>
                    <a:noFill/>
                  </a:ln>
                  <a:solidFill>
                    <a:srgbClr val="000066"/>
                  </a:solidFill>
                  <a:effectLst/>
                  <a:uLnTx/>
                  <a:uFillTx/>
                  <a:latin typeface="Arial" panose="020B0604020202020204" pitchFamily="34" charset="0"/>
                  <a:ea typeface="+mn-ea"/>
                  <a:cs typeface="+mn-cs"/>
                </a:endParaRPr>
              </a:p>
            </p:txBody>
          </p:sp>
          <p:sp>
            <p:nvSpPr>
              <p:cNvPr id="40987" name="Text Box 36"/>
              <p:cNvSpPr txBox="1">
                <a:spLocks noChangeArrowheads="1"/>
              </p:cNvSpPr>
              <p:nvPr/>
            </p:nvSpPr>
            <p:spPr bwMode="auto">
              <a:xfrm>
                <a:off x="5079" y="2413"/>
                <a:ext cx="884" cy="25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fr-FR" altLang="fr-FR" sz="1714" b="1" i="0" u="none" strike="noStrike" kern="1200" cap="none" spc="0" normalizeH="0" baseline="0" noProof="0" dirty="0">
                    <a:ln>
                      <a:noFill/>
                    </a:ln>
                    <a:solidFill>
                      <a:srgbClr val="000066"/>
                    </a:solidFill>
                    <a:effectLst/>
                    <a:uLnTx/>
                    <a:uFillTx/>
                    <a:latin typeface="Arial" panose="020B0604020202020204" pitchFamily="34" charset="0"/>
                    <a:ea typeface="+mn-ea"/>
                    <a:cs typeface="+mn-cs"/>
                  </a:rPr>
                  <a:t>CR 8 €</a:t>
                </a:r>
              </a:p>
            </p:txBody>
          </p:sp>
        </p:grpSp>
      </p:grpSp>
      <p:sp>
        <p:nvSpPr>
          <p:cNvPr id="351279" name="AutoShape 47"/>
          <p:cNvSpPr>
            <a:spLocks noChangeArrowheads="1"/>
          </p:cNvSpPr>
          <p:nvPr/>
        </p:nvSpPr>
        <p:spPr bwMode="auto">
          <a:xfrm>
            <a:off x="4583706" y="1371809"/>
            <a:ext cx="1045029" cy="2743200"/>
          </a:xfrm>
          <a:prstGeom prst="curvedLeftArrow">
            <a:avLst>
              <a:gd name="adj1" fmla="val 52500"/>
              <a:gd name="adj2" fmla="val 105000"/>
              <a:gd name="adj3" fmla="val 33333"/>
            </a:avLst>
          </a:prstGeom>
          <a:solidFill>
            <a:schemeClr val="accent1">
              <a:lumMod val="40000"/>
              <a:lumOff val="60000"/>
            </a:schemeClr>
          </a:solidFill>
          <a:ln w="9525">
            <a:solidFill>
              <a:schemeClr val="tx1"/>
            </a:solidFill>
            <a:miter lim="800000"/>
            <a:headEnd/>
            <a:tailEnd/>
          </a:ln>
          <a:effec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altLang="fr-FR" sz="1714" b="1"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51280" name="Text Box 48"/>
          <p:cNvSpPr txBox="1">
            <a:spLocks noChangeArrowheads="1"/>
          </p:cNvSpPr>
          <p:nvPr/>
        </p:nvSpPr>
        <p:spPr bwMode="auto">
          <a:xfrm>
            <a:off x="177229" y="4886317"/>
            <a:ext cx="4695146" cy="9233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fr-FR" altLang="fr-FR" sz="1800" b="1" i="0" u="none" strike="noStrike" kern="1200" cap="none" spc="0" normalizeH="0" baseline="0" noProof="0" dirty="0">
                <a:ln>
                  <a:noFill/>
                </a:ln>
                <a:solidFill>
                  <a:srgbClr val="000066"/>
                </a:solidFill>
                <a:effectLst/>
                <a:uLnTx/>
                <a:uFillTx/>
                <a:latin typeface="Arial" panose="020B0604020202020204" pitchFamily="34" charset="0"/>
                <a:ea typeface="+mn-ea"/>
                <a:cs typeface="+mn-cs"/>
              </a:rPr>
              <a:t>Mon client me donne 10 € pour cette prestation. J’ai un coût de revient de 8 €, mon taux de marge est de 25 %.</a:t>
            </a:r>
          </a:p>
        </p:txBody>
      </p:sp>
      <p:sp>
        <p:nvSpPr>
          <p:cNvPr id="351281" name="AutoShape 49"/>
          <p:cNvSpPr>
            <a:spLocks noChangeArrowheads="1"/>
          </p:cNvSpPr>
          <p:nvPr/>
        </p:nvSpPr>
        <p:spPr bwMode="auto">
          <a:xfrm flipH="1">
            <a:off x="6226160" y="1442256"/>
            <a:ext cx="1045029" cy="2743200"/>
          </a:xfrm>
          <a:prstGeom prst="curvedLeftArrow">
            <a:avLst>
              <a:gd name="adj1" fmla="val 52500"/>
              <a:gd name="adj2" fmla="val 105000"/>
              <a:gd name="adj3" fmla="val 33333"/>
            </a:avLst>
          </a:prstGeom>
          <a:solidFill>
            <a:schemeClr val="accent1">
              <a:lumMod val="40000"/>
              <a:lumOff val="60000"/>
            </a:schemeClr>
          </a:solidFill>
          <a:ln w="9525">
            <a:solidFill>
              <a:schemeClr val="tx1"/>
            </a:solidFill>
            <a:miter lim="800000"/>
            <a:headEnd/>
            <a:tailEnd/>
          </a:ln>
          <a:effec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altLang="fr-FR" sz="1714" b="1"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51290" name="Text Box 58"/>
          <p:cNvSpPr txBox="1">
            <a:spLocks noChangeArrowheads="1"/>
          </p:cNvSpPr>
          <p:nvPr/>
        </p:nvSpPr>
        <p:spPr bwMode="auto">
          <a:xfrm>
            <a:off x="1514615" y="791761"/>
            <a:ext cx="8228239"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fr-FR"/>
            </a:defPPr>
            <a:lvl1pPr algn="ctr">
              <a:spcBef>
                <a:spcPct val="50000"/>
              </a:spcBef>
              <a:defRPr b="1">
                <a:latin typeface="Arial" panose="020B0604020202020204" pitchFamily="34" charset="0"/>
              </a:defRPr>
            </a:lvl1pPr>
            <a:lvl2pPr marL="742950" indent="-285750">
              <a:defRPr sz="2800" b="1">
                <a:latin typeface="Arial" panose="020B0604020202020204" pitchFamily="34" charset="0"/>
              </a:defRPr>
            </a:lvl2pPr>
            <a:lvl3pPr marL="1143000" indent="-228600">
              <a:defRPr sz="2800" b="1">
                <a:latin typeface="Arial" panose="020B0604020202020204" pitchFamily="34" charset="0"/>
              </a:defRPr>
            </a:lvl3pPr>
            <a:lvl4pPr marL="1600200" indent="-228600">
              <a:defRPr sz="2800" b="1">
                <a:latin typeface="Arial" panose="020B0604020202020204" pitchFamily="34" charset="0"/>
              </a:defRPr>
            </a:lvl4pPr>
            <a:lvl5pPr marL="2057400" indent="-228600">
              <a:defRPr sz="2800" b="1">
                <a:latin typeface="Arial" panose="020B0604020202020204" pitchFamily="34" charset="0"/>
              </a:defRPr>
            </a:lvl5pPr>
            <a:lvl6pPr marL="2514600" indent="-228600" eaLnBrk="0" fontAlgn="base" hangingPunct="0">
              <a:spcBef>
                <a:spcPct val="0"/>
              </a:spcBef>
              <a:spcAft>
                <a:spcPct val="0"/>
              </a:spcAft>
              <a:defRPr sz="2800" b="1">
                <a:latin typeface="Arial" panose="020B0604020202020204" pitchFamily="34" charset="0"/>
              </a:defRPr>
            </a:lvl6pPr>
            <a:lvl7pPr marL="2971800" indent="-228600" eaLnBrk="0" fontAlgn="base" hangingPunct="0">
              <a:spcBef>
                <a:spcPct val="0"/>
              </a:spcBef>
              <a:spcAft>
                <a:spcPct val="0"/>
              </a:spcAft>
              <a:defRPr sz="2800" b="1">
                <a:latin typeface="Arial" panose="020B0604020202020204" pitchFamily="34" charset="0"/>
              </a:defRPr>
            </a:lvl7pPr>
            <a:lvl8pPr marL="3429000" indent="-228600" eaLnBrk="0" fontAlgn="base" hangingPunct="0">
              <a:spcBef>
                <a:spcPct val="0"/>
              </a:spcBef>
              <a:spcAft>
                <a:spcPct val="0"/>
              </a:spcAft>
              <a:defRPr sz="2800" b="1">
                <a:latin typeface="Arial" panose="020B0604020202020204" pitchFamily="34" charset="0"/>
              </a:defRPr>
            </a:lvl8pPr>
            <a:lvl9pPr marL="3886200" indent="-228600" eaLnBrk="0" fontAlgn="base" hangingPunct="0">
              <a:spcBef>
                <a:spcPct val="0"/>
              </a:spcBef>
              <a:spcAft>
                <a:spcPct val="0"/>
              </a:spcAft>
              <a:defRPr sz="2800" b="1">
                <a:latin typeface="Arial" panose="020B0604020202020204" pitchFamily="34"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fr-FR" altLang="fr-FR" sz="1800" b="1" i="0" u="none" strike="noStrike" kern="1200" cap="none" spc="0" normalizeH="0" baseline="0" noProof="0" dirty="0">
                <a:ln>
                  <a:noFill/>
                </a:ln>
                <a:solidFill>
                  <a:srgbClr val="000066"/>
                </a:solidFill>
                <a:effectLst/>
                <a:uLnTx/>
                <a:uFillTx/>
                <a:latin typeface="Arial" panose="020B0604020202020204" pitchFamily="34" charset="0"/>
                <a:ea typeface="+mn-ea"/>
                <a:cs typeface="+mn-cs"/>
              </a:rPr>
              <a:t>Les deux sont calculés à partir de la marge</a:t>
            </a:r>
          </a:p>
        </p:txBody>
      </p:sp>
      <mc:AlternateContent xmlns:mc="http://schemas.openxmlformats.org/markup-compatibility/2006" xmlns:a14="http://schemas.microsoft.com/office/drawing/2010/main">
        <mc:Choice Requires="a14">
          <p:sp>
            <p:nvSpPr>
              <p:cNvPr id="2" name="ZoneTexte 1"/>
              <p:cNvSpPr txBox="1"/>
              <p:nvPr/>
            </p:nvSpPr>
            <p:spPr>
              <a:xfrm>
                <a:off x="177229" y="4028846"/>
                <a:ext cx="5939799" cy="524887"/>
              </a:xfrm>
              <a:prstGeom prst="rect">
                <a:avLst/>
              </a:prstGeom>
              <a:noFill/>
            </p:spPr>
            <p:txBody>
              <a:bodyPr wrap="square" lIns="0" tIns="0" rIns="0" bIns="0" rtlCol="0">
                <a:spAutoFit/>
              </a:bodyPr>
              <a:lstStyle/>
              <a:p>
                <a:r>
                  <a:rPr lang="fr-FR" dirty="0" err="1"/>
                  <a:t>Tx</a:t>
                </a:r>
                <a:r>
                  <a:rPr lang="fr-FR" dirty="0"/>
                  <a:t> marge</a:t>
                </a:r>
                <a14:m>
                  <m:oMath xmlns:m="http://schemas.openxmlformats.org/officeDocument/2006/math">
                    <m:r>
                      <a:rPr lang="fr-FR" sz="2400" i="1" smtClean="0">
                        <a:latin typeface="Cambria Math" panose="02040503050406030204" pitchFamily="18" charset="0"/>
                      </a:rPr>
                      <m:t>=</m:t>
                    </m:r>
                    <m:f>
                      <m:fPr>
                        <m:ctrlPr>
                          <a:rPr lang="fr-FR" sz="2400" i="1" smtClean="0">
                            <a:latin typeface="Cambria Math" panose="02040503050406030204" pitchFamily="18" charset="0"/>
                          </a:rPr>
                        </m:ctrlPr>
                      </m:fPr>
                      <m:num>
                        <m:r>
                          <a:rPr lang="fr-FR" sz="2400" b="0" i="1" smtClean="0">
                            <a:latin typeface="Cambria Math" panose="02040503050406030204" pitchFamily="18" charset="0"/>
                          </a:rPr>
                          <m:t>𝑀</m:t>
                        </m:r>
                      </m:num>
                      <m:den>
                        <m:r>
                          <a:rPr lang="fr-FR" sz="2400" b="0" i="1" smtClean="0">
                            <a:latin typeface="Cambria Math" panose="02040503050406030204" pitchFamily="18" charset="0"/>
                          </a:rPr>
                          <m:t>𝐶𝑅</m:t>
                        </m:r>
                      </m:den>
                    </m:f>
                  </m:oMath>
                </a14:m>
                <a:r>
                  <a:rPr lang="fr-FR" sz="2400" dirty="0"/>
                  <a:t> = </a:t>
                </a:r>
                <a14:m>
                  <m:oMath xmlns:m="http://schemas.openxmlformats.org/officeDocument/2006/math">
                    <m:f>
                      <m:fPr>
                        <m:ctrlPr>
                          <a:rPr lang="fr-FR" sz="2400" i="1" smtClean="0">
                            <a:latin typeface="Cambria Math" panose="02040503050406030204" pitchFamily="18" charset="0"/>
                          </a:rPr>
                        </m:ctrlPr>
                      </m:fPr>
                      <m:num>
                        <m:r>
                          <a:rPr lang="fr-FR" sz="2400" b="0" i="1" smtClean="0">
                            <a:latin typeface="Cambria Math" panose="02040503050406030204" pitchFamily="18" charset="0"/>
                          </a:rPr>
                          <m:t>2</m:t>
                        </m:r>
                      </m:num>
                      <m:den>
                        <m:r>
                          <a:rPr lang="fr-FR" sz="2400" b="0" i="1" smtClean="0">
                            <a:latin typeface="Cambria Math" panose="02040503050406030204" pitchFamily="18" charset="0"/>
                          </a:rPr>
                          <m:t>8</m:t>
                        </m:r>
                      </m:den>
                    </m:f>
                  </m:oMath>
                </a14:m>
                <a:r>
                  <a:rPr lang="fr-FR" sz="2400" dirty="0"/>
                  <a:t> =</a:t>
                </a:r>
                <a14:m>
                  <m:oMath xmlns:m="http://schemas.openxmlformats.org/officeDocument/2006/math">
                    <m:f>
                      <m:fPr>
                        <m:ctrlPr>
                          <a:rPr lang="fr-FR" sz="2400" i="1" smtClean="0">
                            <a:latin typeface="Cambria Math" panose="02040503050406030204" pitchFamily="18" charset="0"/>
                          </a:rPr>
                        </m:ctrlPr>
                      </m:fPr>
                      <m:num>
                        <m:r>
                          <a:rPr lang="fr-FR" sz="2400" b="0" i="1" smtClean="0">
                            <a:latin typeface="Cambria Math" panose="02040503050406030204" pitchFamily="18" charset="0"/>
                          </a:rPr>
                          <m:t>1</m:t>
                        </m:r>
                      </m:num>
                      <m:den>
                        <m:r>
                          <a:rPr lang="fr-FR" sz="2400" b="0" i="1" smtClean="0">
                            <a:latin typeface="Cambria Math" panose="02040503050406030204" pitchFamily="18" charset="0"/>
                          </a:rPr>
                          <m:t>4</m:t>
                        </m:r>
                      </m:den>
                    </m:f>
                  </m:oMath>
                </a14:m>
                <a:r>
                  <a:rPr lang="fr-FR" sz="2400" dirty="0"/>
                  <a:t>  = 0,25 </a:t>
                </a:r>
                <a:r>
                  <a:rPr lang="fr-FR" dirty="0"/>
                  <a:t>ce qui correspond  à   25 %</a:t>
                </a:r>
              </a:p>
            </p:txBody>
          </p:sp>
        </mc:Choice>
        <mc:Fallback xmlns="">
          <p:sp>
            <p:nvSpPr>
              <p:cNvPr id="2" name="ZoneTexte 1"/>
              <p:cNvSpPr txBox="1">
                <a:spLocks noRot="1" noChangeAspect="1" noMove="1" noResize="1" noEditPoints="1" noAdjustHandles="1" noChangeArrowheads="1" noChangeShapeType="1" noTextEdit="1"/>
              </p:cNvSpPr>
              <p:nvPr/>
            </p:nvSpPr>
            <p:spPr>
              <a:xfrm>
                <a:off x="177229" y="4028846"/>
                <a:ext cx="5939799" cy="524887"/>
              </a:xfrm>
              <a:prstGeom prst="rect">
                <a:avLst/>
              </a:prstGeom>
              <a:blipFill>
                <a:blip r:embed="rId4"/>
                <a:stretch>
                  <a:fillRect l="-2361" t="-3488" b="-1976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0" name="ZoneTexte 39"/>
              <p:cNvSpPr txBox="1"/>
              <p:nvPr/>
            </p:nvSpPr>
            <p:spPr>
              <a:xfrm>
                <a:off x="6631912" y="4185456"/>
                <a:ext cx="5476353" cy="393441"/>
              </a:xfrm>
              <a:prstGeom prst="rect">
                <a:avLst/>
              </a:prstGeom>
              <a:noFill/>
            </p:spPr>
            <p:txBody>
              <a:bodyPr wrap="square" lIns="0" tIns="0" rIns="0" bIns="0" rtlCol="0">
                <a:spAutoFit/>
              </a:bodyPr>
              <a:lstStyle/>
              <a:p>
                <a:r>
                  <a:rPr lang="fr-FR" dirty="0"/>
                  <a:t>Tx marque</a:t>
                </a:r>
                <a14:m>
                  <m:oMath xmlns:m="http://schemas.openxmlformats.org/officeDocument/2006/math">
                    <m:r>
                      <a:rPr lang="fr-FR" i="1" smtClean="0">
                        <a:latin typeface="Cambria Math" panose="02040503050406030204" pitchFamily="18" charset="0"/>
                      </a:rPr>
                      <m:t>=</m:t>
                    </m:r>
                    <m:f>
                      <m:fPr>
                        <m:ctrlPr>
                          <a:rPr lang="fr-FR" i="1" smtClean="0">
                            <a:latin typeface="Cambria Math" panose="02040503050406030204" pitchFamily="18" charset="0"/>
                          </a:rPr>
                        </m:ctrlPr>
                      </m:fPr>
                      <m:num>
                        <m:r>
                          <a:rPr lang="fr-FR" b="0" i="1" smtClean="0">
                            <a:latin typeface="Cambria Math" panose="02040503050406030204" pitchFamily="18" charset="0"/>
                          </a:rPr>
                          <m:t>𝑀</m:t>
                        </m:r>
                      </m:num>
                      <m:den>
                        <m:r>
                          <a:rPr lang="fr-FR" b="0" i="1" smtClean="0">
                            <a:latin typeface="Cambria Math" panose="02040503050406030204" pitchFamily="18" charset="0"/>
                          </a:rPr>
                          <m:t>𝑃𝑉</m:t>
                        </m:r>
                      </m:den>
                    </m:f>
                  </m:oMath>
                </a14:m>
                <a:r>
                  <a:rPr lang="fr-FR" dirty="0"/>
                  <a:t> = </a:t>
                </a:r>
                <a14:m>
                  <m:oMath xmlns:m="http://schemas.openxmlformats.org/officeDocument/2006/math">
                    <m:f>
                      <m:fPr>
                        <m:ctrlPr>
                          <a:rPr lang="fr-FR" i="1" smtClean="0">
                            <a:latin typeface="Cambria Math" panose="02040503050406030204" pitchFamily="18" charset="0"/>
                          </a:rPr>
                        </m:ctrlPr>
                      </m:fPr>
                      <m:num>
                        <m:r>
                          <a:rPr lang="fr-FR" b="0" i="1" smtClean="0">
                            <a:latin typeface="Cambria Math" panose="02040503050406030204" pitchFamily="18" charset="0"/>
                          </a:rPr>
                          <m:t>2</m:t>
                        </m:r>
                      </m:num>
                      <m:den>
                        <m:r>
                          <a:rPr lang="fr-FR" b="0" i="1" smtClean="0">
                            <a:latin typeface="Cambria Math" panose="02040503050406030204" pitchFamily="18" charset="0"/>
                          </a:rPr>
                          <m:t>10</m:t>
                        </m:r>
                      </m:den>
                    </m:f>
                  </m:oMath>
                </a14:m>
                <a:r>
                  <a:rPr lang="fr-FR" dirty="0"/>
                  <a:t> = </a:t>
                </a:r>
                <a14:m>
                  <m:oMath xmlns:m="http://schemas.openxmlformats.org/officeDocument/2006/math">
                    <m:f>
                      <m:fPr>
                        <m:ctrlPr>
                          <a:rPr lang="fr-FR" i="1" smtClean="0">
                            <a:latin typeface="Cambria Math" panose="02040503050406030204" pitchFamily="18" charset="0"/>
                          </a:rPr>
                        </m:ctrlPr>
                      </m:fPr>
                      <m:num>
                        <m:r>
                          <a:rPr lang="fr-FR" b="0" i="1" smtClean="0">
                            <a:latin typeface="Cambria Math" panose="02040503050406030204" pitchFamily="18" charset="0"/>
                          </a:rPr>
                          <m:t>1</m:t>
                        </m:r>
                      </m:num>
                      <m:den>
                        <m:r>
                          <a:rPr lang="fr-FR" b="0" i="1" smtClean="0">
                            <a:latin typeface="Cambria Math" panose="02040503050406030204" pitchFamily="18" charset="0"/>
                          </a:rPr>
                          <m:t>5</m:t>
                        </m:r>
                      </m:den>
                    </m:f>
                  </m:oMath>
                </a14:m>
                <a:r>
                  <a:rPr lang="fr-FR" dirty="0"/>
                  <a:t>  =0,2 ce qui correspond à 20 %</a:t>
                </a:r>
              </a:p>
            </p:txBody>
          </p:sp>
        </mc:Choice>
        <mc:Fallback xmlns="">
          <p:sp>
            <p:nvSpPr>
              <p:cNvPr id="40" name="ZoneTexte 39"/>
              <p:cNvSpPr txBox="1">
                <a:spLocks noRot="1" noChangeAspect="1" noMove="1" noResize="1" noEditPoints="1" noAdjustHandles="1" noChangeArrowheads="1" noChangeShapeType="1" noTextEdit="1"/>
              </p:cNvSpPr>
              <p:nvPr/>
            </p:nvSpPr>
            <p:spPr>
              <a:xfrm>
                <a:off x="6631912" y="4185456"/>
                <a:ext cx="5476353" cy="393441"/>
              </a:xfrm>
              <a:prstGeom prst="rect">
                <a:avLst/>
              </a:prstGeom>
              <a:blipFill>
                <a:blip r:embed="rId5"/>
                <a:stretch>
                  <a:fillRect l="-2673" t="-4688" b="-21875"/>
                </a:stretch>
              </a:blipFill>
            </p:spPr>
            <p:txBody>
              <a:bodyPr/>
              <a:lstStyle/>
              <a:p>
                <a:r>
                  <a:rPr lang="fr-FR">
                    <a:noFill/>
                  </a:rPr>
                  <a:t> </a:t>
                </a:r>
              </a:p>
            </p:txBody>
          </p:sp>
        </mc:Fallback>
      </mc:AlternateContent>
      <p:sp>
        <p:nvSpPr>
          <p:cNvPr id="3" name="ZoneTexte 2"/>
          <p:cNvSpPr txBox="1"/>
          <p:nvPr/>
        </p:nvSpPr>
        <p:spPr>
          <a:xfrm>
            <a:off x="1158791" y="6121551"/>
            <a:ext cx="9455498" cy="646331"/>
          </a:xfrm>
          <a:prstGeom prst="rect">
            <a:avLst/>
          </a:prstGeom>
          <a:noFill/>
        </p:spPr>
        <p:txBody>
          <a:bodyPr wrap="square" rtlCol="0">
            <a:spAutoFit/>
          </a:bodyPr>
          <a:lstStyle/>
          <a:p>
            <a:r>
              <a:rPr lang="fr-FR" dirty="0"/>
              <a:t>**Le taux de rendement est un indicateur de rentabilité financière de produits qui s’apparente au taux de marque</a:t>
            </a:r>
          </a:p>
        </p:txBody>
      </p:sp>
    </p:spTree>
    <p:custDataLst>
      <p:tags r:id="rId1"/>
    </p:custDataLst>
    <p:extLst>
      <p:ext uri="{BB962C8B-B14F-4D97-AF65-F5344CB8AC3E}">
        <p14:creationId xmlns:p14="http://schemas.microsoft.com/office/powerpoint/2010/main" val="138267680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17747" y="542957"/>
            <a:ext cx="789511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800" b="1" dirty="0">
                <a:solidFill>
                  <a:srgbClr val="000066"/>
                </a:solidFill>
                <a:latin typeface="Arial" panose="020B0604020202020204" pitchFamily="34" charset="0"/>
                <a:cs typeface="Times" panose="02020603050405020304" pitchFamily="18" charset="0"/>
              </a:rPr>
              <a:t>Le seuil de rentabilité : explication graphique</a:t>
            </a:r>
          </a:p>
        </p:txBody>
      </p:sp>
      <p:sp>
        <p:nvSpPr>
          <p:cNvPr id="5" name="Rectangle à coins arrondis 4"/>
          <p:cNvSpPr/>
          <p:nvPr/>
        </p:nvSpPr>
        <p:spPr>
          <a:xfrm>
            <a:off x="121638" y="1261638"/>
            <a:ext cx="3555909" cy="244295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dirty="0">
                <a:solidFill>
                  <a:prstClr val="white"/>
                </a:solidFill>
              </a:rPr>
              <a:t>Le seuil de rentabilité est le chiffre d’affaire pour lequel l’entreprise ne fait ni perte, ni bénéfice brut ; </a:t>
            </a:r>
          </a:p>
          <a:p>
            <a:pPr lvl="0" algn="ctr"/>
            <a:r>
              <a:rPr lang="fr-FR" dirty="0">
                <a:solidFill>
                  <a:prstClr val="white"/>
                </a:solidFill>
              </a:rPr>
              <a:t>Il est appelé le chiffre d’affaires critique ou point mort </a:t>
            </a:r>
            <a:endPar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 name="Image 9"/>
          <p:cNvPicPr>
            <a:picLocks noChangeAspect="1"/>
          </p:cNvPicPr>
          <p:nvPr/>
        </p:nvPicPr>
        <p:blipFill rotWithShape="1">
          <a:blip r:embed="rId4"/>
          <a:srcRect l="1748" t="-1" b="219"/>
          <a:stretch/>
        </p:blipFill>
        <p:spPr>
          <a:xfrm>
            <a:off x="4119443" y="1066177"/>
            <a:ext cx="7904040" cy="4035283"/>
          </a:xfrm>
          <a:prstGeom prst="rect">
            <a:avLst/>
          </a:prstGeom>
        </p:spPr>
      </p:pic>
      <p:pic>
        <p:nvPicPr>
          <p:cNvPr id="6" name="Image 5"/>
          <p:cNvPicPr>
            <a:picLocks noChangeAspect="1"/>
          </p:cNvPicPr>
          <p:nvPr/>
        </p:nvPicPr>
        <p:blipFill>
          <a:blip r:embed="rId5"/>
          <a:stretch>
            <a:fillRect/>
          </a:stretch>
        </p:blipFill>
        <p:spPr>
          <a:xfrm>
            <a:off x="3067486" y="5110264"/>
            <a:ext cx="6061235" cy="1412994"/>
          </a:xfrm>
          <a:prstGeom prst="rect">
            <a:avLst/>
          </a:prstGeom>
        </p:spPr>
      </p:pic>
      <p:sp>
        <p:nvSpPr>
          <p:cNvPr id="7" name="ZoneTexte 6"/>
          <p:cNvSpPr txBox="1"/>
          <p:nvPr/>
        </p:nvSpPr>
        <p:spPr>
          <a:xfrm>
            <a:off x="793531" y="4157551"/>
            <a:ext cx="893379"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solidFill>
                <a:effectLst/>
                <a:uLnTx/>
                <a:uFillTx/>
                <a:latin typeface="Calibri" panose="020F0502020204030204"/>
                <a:ea typeface="+mn-ea"/>
                <a:cs typeface="+mn-cs"/>
              </a:rPr>
              <a:t>SR* </a:t>
            </a:r>
            <a:r>
              <a:rPr lang="fr-FR" sz="2800" baseline="-25000" dirty="0">
                <a:solidFill>
                  <a:prstClr val="black"/>
                </a:solidFill>
                <a:latin typeface="Calibri" panose="020F0502020204030204"/>
              </a:rPr>
              <a:t>k</a:t>
            </a:r>
            <a:endParaRPr kumimoji="0" lang="fr-FR"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endParaRPr>
          </a:p>
        </p:txBody>
      </p:sp>
      <mc:AlternateContent xmlns:mc="http://schemas.openxmlformats.org/markup-compatibility/2006" xmlns:a14="http://schemas.microsoft.com/office/drawing/2010/main">
        <mc:Choice Requires="a14">
          <p:sp>
            <p:nvSpPr>
              <p:cNvPr id="2" name="Rectangle 1"/>
              <p:cNvSpPr/>
              <p:nvPr/>
            </p:nvSpPr>
            <p:spPr>
              <a:xfrm>
                <a:off x="722355" y="4739608"/>
                <a:ext cx="2071401" cy="523220"/>
              </a:xfrm>
              <a:prstGeom prst="rect">
                <a:avLst/>
              </a:prstGeom>
            </p:spPr>
            <p:txBody>
              <a:bodyPr wrap="none">
                <a:spAutoFit/>
              </a:bodyPr>
              <a:lstStyle/>
              <a:p>
                <a:r>
                  <a:rPr lang="fr-FR" sz="2800" dirty="0">
                    <a:solidFill>
                      <a:prstClr val="black"/>
                    </a:solidFill>
                  </a:rPr>
                  <a:t>SR </a:t>
                </a:r>
                <a:r>
                  <a:rPr lang="fr-FR" sz="2800" baseline="-25000" dirty="0">
                    <a:solidFill>
                      <a:prstClr val="black"/>
                    </a:solidFill>
                  </a:rPr>
                  <a:t>€</a:t>
                </a:r>
                <a14:m>
                  <m:oMath xmlns:m="http://schemas.openxmlformats.org/officeDocument/2006/math">
                    <m:r>
                      <a:rPr lang="fr-FR" sz="2800" i="1">
                        <a:solidFill>
                          <a:prstClr val="black"/>
                        </a:solidFill>
                        <a:latin typeface="Cambria Math" panose="02040503050406030204" pitchFamily="18" charset="0"/>
                      </a:rPr>
                      <m:t>=</m:t>
                    </m:r>
                    <m:r>
                      <a:rPr lang="fr-FR" sz="2800" i="1">
                        <a:solidFill>
                          <a:prstClr val="black"/>
                        </a:solidFill>
                        <a:latin typeface="Cambria Math" panose="02040503050406030204" pitchFamily="18" charset="0"/>
                      </a:rPr>
                      <m:t>𝑆𝑅</m:t>
                    </m:r>
                    <m:r>
                      <a:rPr lang="fr-FR" sz="2800" i="1">
                        <a:solidFill>
                          <a:prstClr val="black"/>
                        </a:solidFill>
                        <a:latin typeface="Cambria Math" panose="02040503050406030204" pitchFamily="18" charset="0"/>
                      </a:rPr>
                      <m:t> </m:t>
                    </m:r>
                    <m:r>
                      <a:rPr lang="fr-FR" sz="2800" i="1">
                        <a:solidFill>
                          <a:prstClr val="black"/>
                        </a:solidFill>
                        <a:latin typeface="Cambria Math" panose="02040503050406030204" pitchFamily="18" charset="0"/>
                      </a:rPr>
                      <m:t>𝐶𝐴</m:t>
                    </m:r>
                  </m:oMath>
                </a14:m>
                <a:endParaRPr lang="fr-FR" sz="2800" dirty="0"/>
              </a:p>
            </p:txBody>
          </p:sp>
        </mc:Choice>
        <mc:Fallback xmlns="">
          <p:sp>
            <p:nvSpPr>
              <p:cNvPr id="2" name="Rectangle 1"/>
              <p:cNvSpPr>
                <a:spLocks noRot="1" noChangeAspect="1" noMove="1" noResize="1" noEditPoints="1" noAdjustHandles="1" noChangeArrowheads="1" noChangeShapeType="1" noTextEdit="1"/>
              </p:cNvSpPr>
              <p:nvPr/>
            </p:nvSpPr>
            <p:spPr>
              <a:xfrm>
                <a:off x="722355" y="4739608"/>
                <a:ext cx="2071401" cy="523220"/>
              </a:xfrm>
              <a:prstGeom prst="rect">
                <a:avLst/>
              </a:prstGeom>
              <a:blipFill>
                <a:blip r:embed="rId6"/>
                <a:stretch>
                  <a:fillRect l="-5882" t="-10465" b="-32558"/>
                </a:stretch>
              </a:blipFill>
            </p:spPr>
            <p:txBody>
              <a:bodyPr/>
              <a:lstStyle/>
              <a:p>
                <a:r>
                  <a:rPr lang="fr-FR">
                    <a:noFill/>
                  </a:rPr>
                  <a:t> </a:t>
                </a:r>
              </a:p>
            </p:txBody>
          </p:sp>
        </mc:Fallback>
      </mc:AlternateContent>
    </p:spTree>
    <p:custDataLst>
      <p:tags r:id="rId1"/>
    </p:custDataLst>
    <p:extLst>
      <p:ext uri="{BB962C8B-B14F-4D97-AF65-F5344CB8AC3E}">
        <p14:creationId xmlns:p14="http://schemas.microsoft.com/office/powerpoint/2010/main" val="405207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à coins arrondis 5"/>
          <p:cNvSpPr/>
          <p:nvPr/>
        </p:nvSpPr>
        <p:spPr>
          <a:xfrm>
            <a:off x="464741" y="1115478"/>
            <a:ext cx="5650764" cy="11598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prstClr val="white"/>
                </a:solidFill>
              </a:rPr>
              <a:t>c’est un outil de gestion, qui permet de réajuster son prix</a:t>
            </a:r>
            <a:br>
              <a:rPr lang="fr-FR" dirty="0">
                <a:solidFill>
                  <a:prstClr val="white"/>
                </a:solidFill>
              </a:rPr>
            </a:br>
            <a:r>
              <a:rPr lang="fr-FR" dirty="0">
                <a:solidFill>
                  <a:prstClr val="white"/>
                </a:solidFill>
              </a:rPr>
              <a:t>  de vente le cas échéant ;</a:t>
            </a:r>
          </a:p>
          <a:p>
            <a:pPr algn="ctr"/>
            <a:r>
              <a:rPr lang="fr-FR" dirty="0">
                <a:solidFill>
                  <a:prstClr val="white"/>
                </a:solidFill>
              </a:rPr>
              <a:t> identifier le plus rapidement possible les dérives ;</a:t>
            </a:r>
          </a:p>
          <a:p>
            <a:pPr algn="ctr"/>
            <a:r>
              <a:rPr lang="fr-FR" dirty="0">
                <a:solidFill>
                  <a:prstClr val="white"/>
                </a:solidFill>
              </a:rPr>
              <a:t> </a:t>
            </a:r>
          </a:p>
        </p:txBody>
      </p:sp>
      <p:sp>
        <p:nvSpPr>
          <p:cNvPr id="6148" name="Rectangle 4"/>
          <p:cNvSpPr>
            <a:spLocks noChangeArrowheads="1"/>
          </p:cNvSpPr>
          <p:nvPr/>
        </p:nvSpPr>
        <p:spPr bwMode="auto">
          <a:xfrm>
            <a:off x="2035628" y="334488"/>
            <a:ext cx="8229600" cy="719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1103313">
              <a:spcBef>
                <a:spcPct val="20000"/>
              </a:spcBef>
              <a:buSzPct val="80000"/>
              <a:buFont typeface="Wingdings" panose="05000000000000000000" pitchFamily="2" charset="2"/>
              <a:buChar char="n"/>
              <a:defRPr sz="3900">
                <a:solidFill>
                  <a:schemeClr val="tx1"/>
                </a:solidFill>
                <a:latin typeface="Arial" panose="020B0604020202020204" pitchFamily="34" charset="0"/>
              </a:defRPr>
            </a:lvl1pPr>
            <a:lvl2pPr marL="742950" indent="-285750" defTabSz="1103313">
              <a:spcBef>
                <a:spcPct val="20000"/>
              </a:spcBef>
              <a:buSzPct val="80000"/>
              <a:buFont typeface="Wingdings" panose="05000000000000000000" pitchFamily="2" charset="2"/>
              <a:buChar char="l"/>
              <a:defRPr sz="3400">
                <a:solidFill>
                  <a:schemeClr val="tx1"/>
                </a:solidFill>
                <a:latin typeface="Arial" panose="020B0604020202020204" pitchFamily="34" charset="0"/>
              </a:defRPr>
            </a:lvl2pPr>
            <a:lvl3pPr marL="1143000" indent="-228600" defTabSz="1103313">
              <a:spcBef>
                <a:spcPct val="20000"/>
              </a:spcBef>
              <a:buSzPct val="80000"/>
              <a:buFont typeface="Wingdings" panose="05000000000000000000" pitchFamily="2" charset="2"/>
              <a:buChar char="w"/>
              <a:defRPr sz="2900">
                <a:solidFill>
                  <a:schemeClr val="tx1"/>
                </a:solidFill>
                <a:latin typeface="Arial" panose="020B0604020202020204" pitchFamily="34" charset="0"/>
              </a:defRPr>
            </a:lvl3pPr>
            <a:lvl4pPr marL="1600200" indent="-228600" defTabSz="1103313">
              <a:spcBef>
                <a:spcPct val="20000"/>
              </a:spcBef>
              <a:buChar char="–"/>
              <a:defRPr sz="2400">
                <a:solidFill>
                  <a:schemeClr val="tx1"/>
                </a:solidFill>
                <a:latin typeface="Arial" panose="020B0604020202020204" pitchFamily="34" charset="0"/>
              </a:defRPr>
            </a:lvl4pPr>
            <a:lvl5pPr marL="2057400" indent="-228600" defTabSz="1103313">
              <a:spcBef>
                <a:spcPct val="20000"/>
              </a:spcBef>
              <a:buChar char="»"/>
              <a:defRPr sz="2400">
                <a:solidFill>
                  <a:schemeClr val="tx1"/>
                </a:solidFill>
                <a:latin typeface="Arial" panose="020B0604020202020204" pitchFamily="34" charset="0"/>
              </a:defRPr>
            </a:lvl5pPr>
            <a:lvl6pPr marL="2514600" indent="-228600" defTabSz="1103313"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defTabSz="1103313"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defTabSz="1103313"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defTabSz="1103313" eaLnBrk="0" fontAlgn="base" hangingPunct="0">
              <a:spcBef>
                <a:spcPct val="20000"/>
              </a:spcBef>
              <a:spcAft>
                <a:spcPct val="0"/>
              </a:spcAft>
              <a:buChar char="»"/>
              <a:defRPr sz="2400">
                <a:solidFill>
                  <a:schemeClr val="tx1"/>
                </a:solidFill>
                <a:latin typeface="Arial" panose="020B0604020202020204" pitchFamily="34" charset="0"/>
              </a:defRPr>
            </a:lvl9pPr>
          </a:lstStyle>
          <a:p>
            <a:pPr lvl="0" algn="ctr">
              <a:spcBef>
                <a:spcPct val="0"/>
              </a:spcBef>
              <a:buSzTx/>
              <a:buNone/>
            </a:pPr>
            <a:r>
              <a:rPr lang="fr-FR" altLang="fr-FR" sz="2800" b="1" dirty="0">
                <a:solidFill>
                  <a:srgbClr val="000066"/>
                </a:solidFill>
                <a:cs typeface="Times" panose="02020603050405020304" pitchFamily="18" charset="0"/>
              </a:rPr>
              <a:t>Utilité</a:t>
            </a:r>
          </a:p>
        </p:txBody>
      </p:sp>
      <p:graphicFrame>
        <p:nvGraphicFramePr>
          <p:cNvPr id="12" name="Diagramme 11"/>
          <p:cNvGraphicFramePr/>
          <p:nvPr>
            <p:extLst>
              <p:ext uri="{D42A27DB-BD31-4B8C-83A1-F6EECF244321}">
                <p14:modId xmlns:p14="http://schemas.microsoft.com/office/powerpoint/2010/main" val="1745412149"/>
              </p:ext>
            </p:extLst>
          </p:nvPr>
        </p:nvGraphicFramePr>
        <p:xfrm>
          <a:off x="4799176" y="1695378"/>
          <a:ext cx="6856912" cy="46357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ZoneTexte 12"/>
          <p:cNvSpPr txBox="1"/>
          <p:nvPr/>
        </p:nvSpPr>
        <p:spPr>
          <a:xfrm>
            <a:off x="693038" y="3597732"/>
            <a:ext cx="519416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400" b="1" i="0" u="none" strike="noStrike" kern="1200" cap="none" spc="0" normalizeH="0" baseline="0" noProof="0" dirty="0">
                <a:ln>
                  <a:noFill/>
                </a:ln>
                <a:solidFill>
                  <a:prstClr val="black"/>
                </a:solidFill>
                <a:effectLst/>
                <a:uLnTx/>
                <a:uFillTx/>
                <a:latin typeface="Calibri" panose="020F0502020204030204"/>
                <a:ea typeface="+mn-ea"/>
                <a:cs typeface="+mn-cs"/>
              </a:rPr>
              <a:t>Pour le calcul certains éléments sont incontournables</a:t>
            </a: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custDataLst>
      <p:tags r:id="rId1"/>
    </p:custDataLst>
    <p:extLst>
      <p:ext uri="{BB962C8B-B14F-4D97-AF65-F5344CB8AC3E}">
        <p14:creationId xmlns:p14="http://schemas.microsoft.com/office/powerpoint/2010/main" val="1222434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4"/>
          <a:stretch>
            <a:fillRect/>
          </a:stretch>
        </p:blipFill>
        <p:spPr>
          <a:xfrm>
            <a:off x="889159" y="2126559"/>
            <a:ext cx="10039350" cy="3914775"/>
          </a:xfrm>
          <a:prstGeom prst="rect">
            <a:avLst/>
          </a:prstGeom>
        </p:spPr>
      </p:pic>
      <p:sp>
        <p:nvSpPr>
          <p:cNvPr id="5" name="ZoneTexte 4"/>
          <p:cNvSpPr txBox="1"/>
          <p:nvPr/>
        </p:nvSpPr>
        <p:spPr>
          <a:xfrm>
            <a:off x="745156" y="537536"/>
            <a:ext cx="10327356" cy="523220"/>
          </a:xfrm>
          <a:prstGeom prst="rect">
            <a:avLst/>
          </a:prstGeom>
          <a:noFill/>
        </p:spPr>
        <p:txBody>
          <a:bodyPr wrap="square" rtlCol="0">
            <a:spAutoFit/>
          </a:bodyPr>
          <a:lstStyle/>
          <a:p>
            <a:pPr marR="0" indent="0" algn="ctr" defTabSz="1103313" fontAlgn="auto">
              <a:lnSpc>
                <a:spcPct val="100000"/>
              </a:lnSpc>
              <a:spcBef>
                <a:spcPct val="0"/>
              </a:spcBef>
              <a:spcAft>
                <a:spcPts val="0"/>
              </a:spcAft>
              <a:buClrTx/>
              <a:tabLst/>
              <a:defRPr/>
            </a:pPr>
            <a:r>
              <a:rPr lang="fr-FR" sz="2800" b="1" dirty="0">
                <a:solidFill>
                  <a:srgbClr val="000066"/>
                </a:solidFill>
                <a:latin typeface="Arial" panose="020B0604020202020204" pitchFamily="34" charset="0"/>
                <a:cs typeface="Times" panose="02020603050405020304" pitchFamily="18" charset="0"/>
              </a:rPr>
              <a:t>méthode de calcul du seuil de rentabilité par le coefficient</a:t>
            </a:r>
          </a:p>
        </p:txBody>
      </p:sp>
      <p:sp>
        <p:nvSpPr>
          <p:cNvPr id="6" name="ZoneTexte 5"/>
          <p:cNvSpPr txBox="1"/>
          <p:nvPr/>
        </p:nvSpPr>
        <p:spPr>
          <a:xfrm>
            <a:off x="2478367" y="1645455"/>
            <a:ext cx="3723455" cy="369332"/>
          </a:xfrm>
          <a:prstGeom prst="rect">
            <a:avLst/>
          </a:prstGeom>
          <a:noFill/>
          <a:ln>
            <a:solidFill>
              <a:schemeClr val="accent1">
                <a:lumMod val="60000"/>
                <a:lumOff val="40000"/>
              </a:schemeClr>
            </a:solidFill>
          </a:ln>
        </p:spPr>
        <p:txBody>
          <a:bodyPr wrap="none" rtlCol="0">
            <a:spAutoFit/>
          </a:bodyPr>
          <a:lstStyle/>
          <a:p>
            <a:r>
              <a:rPr lang="fr-FR" dirty="0"/>
              <a:t>Total des CHARGES du coût de revient</a:t>
            </a:r>
          </a:p>
        </p:txBody>
      </p:sp>
    </p:spTree>
    <p:custDataLst>
      <p:tags r:id="rId1"/>
    </p:custDataLst>
    <p:extLst>
      <p:ext uri="{BB962C8B-B14F-4D97-AF65-F5344CB8AC3E}">
        <p14:creationId xmlns:p14="http://schemas.microsoft.com/office/powerpoint/2010/main" val="4088037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69731" y="163684"/>
            <a:ext cx="10327356" cy="954107"/>
          </a:xfrm>
          <a:prstGeom prst="rect">
            <a:avLst/>
          </a:prstGeom>
          <a:noFill/>
        </p:spPr>
        <p:txBody>
          <a:bodyPr wrap="square" rtlCol="0">
            <a:spAutoFit/>
          </a:bodyPr>
          <a:lstStyle/>
          <a:p>
            <a:pPr marR="0" indent="0" algn="ctr" defTabSz="1103313" fontAlgn="auto">
              <a:lnSpc>
                <a:spcPct val="100000"/>
              </a:lnSpc>
              <a:spcBef>
                <a:spcPct val="0"/>
              </a:spcBef>
              <a:spcAft>
                <a:spcPts val="0"/>
              </a:spcAft>
              <a:buClrTx/>
              <a:tabLst/>
              <a:defRPr/>
            </a:pPr>
            <a:r>
              <a:rPr lang="fr-FR" sz="2800" b="1" dirty="0">
                <a:solidFill>
                  <a:srgbClr val="000066"/>
                </a:solidFill>
                <a:latin typeface="Arial" panose="020B0604020202020204" pitchFamily="34" charset="0"/>
                <a:cs typeface="Times" panose="02020603050405020304" pitchFamily="18" charset="0"/>
              </a:rPr>
              <a:t>méthode de calcul du seuil de rentabilité par la marge sur cout variable</a:t>
            </a:r>
          </a:p>
        </p:txBody>
      </p:sp>
      <p:sp>
        <p:nvSpPr>
          <p:cNvPr id="6" name="ZoneTexte 5"/>
          <p:cNvSpPr txBox="1"/>
          <p:nvPr/>
        </p:nvSpPr>
        <p:spPr>
          <a:xfrm>
            <a:off x="5220816" y="1907888"/>
            <a:ext cx="3723455" cy="369332"/>
          </a:xfrm>
          <a:prstGeom prst="rect">
            <a:avLst/>
          </a:prstGeom>
          <a:noFill/>
          <a:ln>
            <a:solidFill>
              <a:schemeClr val="accent1">
                <a:lumMod val="60000"/>
                <a:lumOff val="40000"/>
              </a:schemeClr>
            </a:solidFill>
          </a:ln>
        </p:spPr>
        <p:txBody>
          <a:bodyPr wrap="none" rtlCol="0">
            <a:spAutoFit/>
          </a:bodyPr>
          <a:lstStyle/>
          <a:p>
            <a:r>
              <a:rPr lang="fr-FR" dirty="0"/>
              <a:t>Total des CHARGES du coût de revient</a:t>
            </a:r>
          </a:p>
        </p:txBody>
      </p:sp>
      <mc:AlternateContent xmlns:mc="http://schemas.openxmlformats.org/markup-compatibility/2006" xmlns:a14="http://schemas.microsoft.com/office/drawing/2010/main">
        <mc:Choice Requires="a14">
          <p:sp>
            <p:nvSpPr>
              <p:cNvPr id="7" name="ZoneTexte 6"/>
              <p:cNvSpPr txBox="1"/>
              <p:nvPr/>
            </p:nvSpPr>
            <p:spPr>
              <a:xfrm>
                <a:off x="617349" y="1151719"/>
                <a:ext cx="4603467" cy="940835"/>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4000" b="0" i="0" u="none" strike="noStrike" kern="1200" cap="none" spc="0" normalizeH="0" baseline="0" noProof="0" dirty="0">
                    <a:ln>
                      <a:noFill/>
                    </a:ln>
                    <a:solidFill>
                      <a:prstClr val="black"/>
                    </a:solidFill>
                    <a:effectLst/>
                    <a:uLnTx/>
                    <a:uFillTx/>
                    <a:latin typeface="Calibri" panose="020F0502020204030204"/>
                  </a:rPr>
                  <a:t>SR </a:t>
                </a:r>
                <a:r>
                  <a:rPr lang="fr-FR" sz="4000" baseline="-25000" dirty="0">
                    <a:solidFill>
                      <a:prstClr val="black"/>
                    </a:solidFill>
                    <a:latin typeface="Calibri" panose="020F0502020204030204"/>
                  </a:rPr>
                  <a:t>k</a:t>
                </a:r>
                <a14:m>
                  <m:oMath xmlns:m="http://schemas.openxmlformats.org/officeDocument/2006/math">
                    <m:r>
                      <a:rPr kumimoji="0" lang="fr-FR" sz="4000" b="0" i="1" u="none" strike="noStrike" kern="1200" cap="none" spc="0" normalizeH="0" baseline="0" noProof="0" smtClean="0">
                        <a:ln>
                          <a:noFill/>
                        </a:ln>
                        <a:solidFill>
                          <a:prstClr val="black"/>
                        </a:solidFill>
                        <a:effectLst/>
                        <a:uLnTx/>
                        <a:uFillTx/>
                        <a:latin typeface="Cambria Math" panose="02040503050406030204" pitchFamily="18" charset="0"/>
                      </a:rPr>
                      <m:t>=</m:t>
                    </m:r>
                    <m:f>
                      <m:fPr>
                        <m:ctrlPr>
                          <a:rPr kumimoji="0" lang="fr-FR" sz="4000" b="0" i="1" u="none" strike="noStrike" kern="1200" cap="none" spc="0" normalizeH="0" baseline="0" noProof="0" smtClean="0">
                            <a:ln>
                              <a:noFill/>
                            </a:ln>
                            <a:solidFill>
                              <a:prstClr val="black"/>
                            </a:solidFill>
                            <a:effectLst/>
                            <a:uLnTx/>
                            <a:uFillTx/>
                            <a:latin typeface="Cambria Math" panose="02040503050406030204" pitchFamily="18" charset="0"/>
                          </a:rPr>
                        </m:ctrlPr>
                      </m:fPr>
                      <m:num>
                        <m:r>
                          <a:rPr kumimoji="0" lang="fr-FR" sz="4000" b="0" i="1" u="none" strike="noStrike" kern="1200" cap="none" spc="0" normalizeH="0" baseline="0" noProof="0" smtClean="0">
                            <a:ln>
                              <a:noFill/>
                            </a:ln>
                            <a:solidFill>
                              <a:prstClr val="black"/>
                            </a:solidFill>
                            <a:effectLst/>
                            <a:uLnTx/>
                            <a:uFillTx/>
                            <a:latin typeface="Cambria Math" panose="02040503050406030204" pitchFamily="18" charset="0"/>
                          </a:rPr>
                          <m:t>𝑇𝐶𝐹</m:t>
                        </m:r>
                        <m:r>
                          <a:rPr kumimoji="0" lang="fr-FR" sz="4000" b="0" i="1" u="none" strike="noStrike" kern="1200" cap="none" spc="0" normalizeH="0" baseline="0" noProof="0" smtClean="0">
                            <a:ln>
                              <a:noFill/>
                            </a:ln>
                            <a:solidFill>
                              <a:prstClr val="black"/>
                            </a:solidFill>
                            <a:effectLst/>
                            <a:uLnTx/>
                            <a:uFillTx/>
                            <a:latin typeface="Cambria Math" panose="02040503050406030204" pitchFamily="18" charset="0"/>
                          </a:rPr>
                          <m:t> </m:t>
                        </m:r>
                      </m:num>
                      <m:den>
                        <m:d>
                          <m:dPr>
                            <m:ctrlPr>
                              <a:rPr kumimoji="0" lang="fr-FR" sz="4000" b="0" i="1" u="none" strike="noStrike" kern="1200" cap="none" spc="0" normalizeH="0" baseline="0" noProof="0" smtClean="0">
                                <a:ln>
                                  <a:noFill/>
                                </a:ln>
                                <a:solidFill>
                                  <a:prstClr val="black"/>
                                </a:solidFill>
                                <a:effectLst/>
                                <a:uLnTx/>
                                <a:uFillTx/>
                                <a:latin typeface="Cambria Math" panose="02040503050406030204" pitchFamily="18" charset="0"/>
                              </a:rPr>
                            </m:ctrlPr>
                          </m:dPr>
                          <m:e>
                            <m:r>
                              <a:rPr kumimoji="0" lang="fr-FR" sz="4000" b="0" i="1" u="none" strike="noStrike" kern="1200" cap="none" spc="0" normalizeH="0" baseline="0" noProof="0" smtClean="0">
                                <a:ln>
                                  <a:noFill/>
                                </a:ln>
                                <a:solidFill>
                                  <a:prstClr val="black"/>
                                </a:solidFill>
                                <a:effectLst/>
                                <a:uLnTx/>
                                <a:uFillTx/>
                                <a:latin typeface="Cambria Math" panose="02040503050406030204" pitchFamily="18" charset="0"/>
                              </a:rPr>
                              <m:t>𝑃𝑣𝑘</m:t>
                            </m:r>
                            <m:r>
                              <a:rPr kumimoji="0" lang="fr-FR" sz="4000" b="0" i="1" u="none" strike="noStrike" kern="1200" cap="none" spc="0" normalizeH="0" baseline="0" noProof="0" smtClean="0">
                                <a:ln>
                                  <a:noFill/>
                                </a:ln>
                                <a:solidFill>
                                  <a:prstClr val="black"/>
                                </a:solidFill>
                                <a:effectLst/>
                                <a:uLnTx/>
                                <a:uFillTx/>
                                <a:latin typeface="Cambria Math" panose="02040503050406030204" pitchFamily="18" charset="0"/>
                              </a:rPr>
                              <m:t> −</m:t>
                            </m:r>
                            <m:r>
                              <a:rPr kumimoji="0" lang="fr-FR" sz="4000" b="0" i="1" u="none" strike="noStrike" kern="1200" cap="none" spc="0" normalizeH="0" baseline="0" noProof="0" smtClean="0">
                                <a:ln>
                                  <a:noFill/>
                                </a:ln>
                                <a:solidFill>
                                  <a:prstClr val="black"/>
                                </a:solidFill>
                                <a:effectLst/>
                                <a:uLnTx/>
                                <a:uFillTx/>
                                <a:latin typeface="Cambria Math" panose="02040503050406030204" pitchFamily="18" charset="0"/>
                              </a:rPr>
                              <m:t>𝑇𝑘</m:t>
                            </m:r>
                          </m:e>
                        </m:d>
                      </m:den>
                    </m:f>
                  </m:oMath>
                </a14:m>
                <a:r>
                  <a:rPr kumimoji="0" lang="fr-FR" sz="4000" b="0" i="0" u="none" strike="noStrike" kern="1200" cap="none" spc="0" normalizeH="0" baseline="0" noProof="0" dirty="0">
                    <a:ln>
                      <a:noFill/>
                    </a:ln>
                    <a:solidFill>
                      <a:prstClr val="black"/>
                    </a:solidFill>
                    <a:effectLst/>
                    <a:uLnTx/>
                    <a:uFillTx/>
                    <a:latin typeface="Calibri" panose="020F0502020204030204"/>
                  </a:rPr>
                  <a:t> </a:t>
                </a:r>
                <a:endParaRPr kumimoji="0" lang="fr-FR" sz="4000" b="0" i="1" u="none" strike="noStrike" kern="1200" cap="none" spc="0" normalizeH="0" baseline="0" noProof="0" dirty="0">
                  <a:ln>
                    <a:noFill/>
                  </a:ln>
                  <a:solidFill>
                    <a:prstClr val="black"/>
                  </a:solidFill>
                  <a:effectLst/>
                  <a:uLnTx/>
                  <a:uFillTx/>
                  <a:latin typeface="Cambria Math" panose="02040503050406030204" pitchFamily="18" charset="0"/>
                </a:endParaRPr>
              </a:p>
            </p:txBody>
          </p:sp>
        </mc:Choice>
        <mc:Fallback xmlns="">
          <p:sp>
            <p:nvSpPr>
              <p:cNvPr id="7" name="ZoneTexte 6"/>
              <p:cNvSpPr txBox="1">
                <a:spLocks noRot="1" noChangeAspect="1" noMove="1" noResize="1" noEditPoints="1" noAdjustHandles="1" noChangeArrowheads="1" noChangeShapeType="1" noTextEdit="1"/>
              </p:cNvSpPr>
              <p:nvPr/>
            </p:nvSpPr>
            <p:spPr>
              <a:xfrm>
                <a:off x="617349" y="1151719"/>
                <a:ext cx="4603467" cy="940835"/>
              </a:xfrm>
              <a:prstGeom prst="rect">
                <a:avLst/>
              </a:prstGeom>
              <a:blipFill>
                <a:blip r:embed="rId4"/>
                <a:stretch>
                  <a:fillRect l="-6623" t="-2597" b="-1168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 name="ZoneTexte 9"/>
              <p:cNvSpPr txBox="1"/>
              <p:nvPr/>
            </p:nvSpPr>
            <p:spPr>
              <a:xfrm>
                <a:off x="6593620" y="5877055"/>
                <a:ext cx="4603467"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solidFill>
                    <a:effectLst/>
                    <a:uLnTx/>
                    <a:uFillTx/>
                    <a:latin typeface="Calibri" panose="020F0502020204030204"/>
                    <a:ea typeface="+mn-ea"/>
                    <a:cs typeface="+mn-cs"/>
                  </a:rPr>
                  <a:t>SR </a:t>
                </a:r>
                <a:r>
                  <a:rPr lang="fr-FR" sz="2800" baseline="-25000" noProof="0" dirty="0">
                    <a:solidFill>
                      <a:prstClr val="black"/>
                    </a:solidFill>
                    <a:latin typeface="Calibri" panose="020F0502020204030204"/>
                  </a:rPr>
                  <a:t>€</a:t>
                </a:r>
                <a14:m>
                  <m:oMath xmlns:m="http://schemas.openxmlformats.org/officeDocument/2006/math">
                    <m:r>
                      <a:rPr kumimoji="0" lang="fr-FR"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𝑆𝑅</m:t>
                    </m:r>
                    <m:r>
                      <a:rPr kumimoji="0" lang="fr-FR"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𝐶𝐴</m:t>
                    </m:r>
                    <m:r>
                      <a:rPr kumimoji="0" lang="fr-FR"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𝑆𝑅𝑘</m:t>
                    </m:r>
                    <m:r>
                      <a:rPr kumimoji="0" lang="fr-FR"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r>
                      <a:rPr kumimoji="0" lang="fr-FR"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𝑃𝑣𝑘</m:t>
                    </m:r>
                  </m:oMath>
                </a14:m>
                <a:endParaRPr kumimoji="0" lang="fr-FR"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endParaRPr>
              </a:p>
            </p:txBody>
          </p:sp>
        </mc:Choice>
        <mc:Fallback xmlns="">
          <p:sp>
            <p:nvSpPr>
              <p:cNvPr id="10" name="ZoneTexte 9"/>
              <p:cNvSpPr txBox="1">
                <a:spLocks noRot="1" noChangeAspect="1" noMove="1" noResize="1" noEditPoints="1" noAdjustHandles="1" noChangeArrowheads="1" noChangeShapeType="1" noTextEdit="1"/>
              </p:cNvSpPr>
              <p:nvPr/>
            </p:nvSpPr>
            <p:spPr>
              <a:xfrm>
                <a:off x="6593620" y="5877055"/>
                <a:ext cx="4603467" cy="430887"/>
              </a:xfrm>
              <a:prstGeom prst="rect">
                <a:avLst/>
              </a:prstGeom>
              <a:blipFill>
                <a:blip r:embed="rId5"/>
                <a:stretch>
                  <a:fillRect l="-4768" t="-23944" b="-50704"/>
                </a:stretch>
              </a:blipFill>
            </p:spPr>
            <p:txBody>
              <a:bodyPr/>
              <a:lstStyle/>
              <a:p>
                <a:r>
                  <a:rPr lang="fr-FR">
                    <a:noFill/>
                  </a:rPr>
                  <a:t> </a:t>
                </a:r>
              </a:p>
            </p:txBody>
          </p:sp>
        </mc:Fallback>
      </mc:AlternateContent>
      <p:sp>
        <p:nvSpPr>
          <p:cNvPr id="12" name="Rectangle 11"/>
          <p:cNvSpPr/>
          <p:nvPr/>
        </p:nvSpPr>
        <p:spPr>
          <a:xfrm>
            <a:off x="3462572" y="3930869"/>
            <a:ext cx="657483" cy="459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8" name="ZoneTexte 7"/>
              <p:cNvSpPr txBox="1"/>
              <p:nvPr/>
            </p:nvSpPr>
            <p:spPr>
              <a:xfrm>
                <a:off x="432700" y="4854068"/>
                <a:ext cx="1671699" cy="61196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800" dirty="0">
                    <a:solidFill>
                      <a:prstClr val="black"/>
                    </a:solidFill>
                    <a:latin typeface="Calibri" panose="020F0502020204030204"/>
                  </a:rPr>
                  <a:t>Pv k</a:t>
                </a:r>
                <a14:m>
                  <m:oMath xmlns:m="http://schemas.openxmlformats.org/officeDocument/2006/math">
                    <m:r>
                      <a:rPr kumimoji="0" lang="fr-FR"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fr-FR"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fr-FR"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𝐶𝐴</m:t>
                        </m:r>
                        <m:r>
                          <a:rPr kumimoji="0" lang="fr-FR"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num>
                      <m:den>
                        <m:r>
                          <a:rPr kumimoji="0" lang="fr-FR"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𝐾𝑚</m:t>
                        </m:r>
                      </m:den>
                    </m:f>
                  </m:oMath>
                </a14:m>
                <a:r>
                  <a:rPr kumimoji="0" lang="fr-FR" sz="28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fr-FR"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endParaRPr>
              </a:p>
            </p:txBody>
          </p:sp>
        </mc:Choice>
        <mc:Fallback xmlns="">
          <p:sp>
            <p:nvSpPr>
              <p:cNvPr id="8" name="ZoneTexte 7"/>
              <p:cNvSpPr txBox="1">
                <a:spLocks noRot="1" noChangeAspect="1" noMove="1" noResize="1" noEditPoints="1" noAdjustHandles="1" noChangeArrowheads="1" noChangeShapeType="1" noTextEdit="1"/>
              </p:cNvSpPr>
              <p:nvPr/>
            </p:nvSpPr>
            <p:spPr>
              <a:xfrm>
                <a:off x="432700" y="4854068"/>
                <a:ext cx="1671699" cy="611962"/>
              </a:xfrm>
              <a:prstGeom prst="rect">
                <a:avLst/>
              </a:prstGeom>
              <a:blipFill>
                <a:blip r:embed="rId6"/>
                <a:stretch>
                  <a:fillRect l="-13139" t="-1980" b="-2079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p:cNvSpPr txBox="1"/>
              <p:nvPr/>
            </p:nvSpPr>
            <p:spPr>
              <a:xfrm>
                <a:off x="432701" y="5612602"/>
                <a:ext cx="1671699" cy="61196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800" dirty="0">
                    <a:solidFill>
                      <a:prstClr val="black"/>
                    </a:solidFill>
                    <a:latin typeface="Calibri" panose="020F0502020204030204"/>
                  </a:rPr>
                  <a:t>T k</a:t>
                </a:r>
                <a14:m>
                  <m:oMath xmlns:m="http://schemas.openxmlformats.org/officeDocument/2006/math">
                    <m:r>
                      <a:rPr kumimoji="0" lang="fr-FR"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fr-FR"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fr-FR"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𝐶𝑉</m:t>
                        </m:r>
                        <m:r>
                          <a:rPr kumimoji="0" lang="fr-FR"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num>
                      <m:den>
                        <m:r>
                          <a:rPr kumimoji="0" lang="fr-FR"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𝐾𝑚</m:t>
                        </m:r>
                      </m:den>
                    </m:f>
                  </m:oMath>
                </a14:m>
                <a:r>
                  <a:rPr kumimoji="0" lang="fr-FR" sz="28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fr-FR"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endParaRPr>
              </a:p>
            </p:txBody>
          </p:sp>
        </mc:Choice>
        <mc:Fallback xmlns="">
          <p:sp>
            <p:nvSpPr>
              <p:cNvPr id="9" name="ZoneTexte 8"/>
              <p:cNvSpPr txBox="1">
                <a:spLocks noRot="1" noChangeAspect="1" noMove="1" noResize="1" noEditPoints="1" noAdjustHandles="1" noChangeArrowheads="1" noChangeShapeType="1" noTextEdit="1"/>
              </p:cNvSpPr>
              <p:nvPr/>
            </p:nvSpPr>
            <p:spPr>
              <a:xfrm>
                <a:off x="432701" y="5612602"/>
                <a:ext cx="1671699" cy="611962"/>
              </a:xfrm>
              <a:prstGeom prst="rect">
                <a:avLst/>
              </a:prstGeom>
              <a:blipFill>
                <a:blip r:embed="rId7"/>
                <a:stretch>
                  <a:fillRect l="-13139" t="-2000" b="-21000"/>
                </a:stretch>
              </a:blipFill>
            </p:spPr>
            <p:txBody>
              <a:bodyPr/>
              <a:lstStyle/>
              <a:p>
                <a:r>
                  <a:rPr lang="fr-FR">
                    <a:noFill/>
                  </a:rPr>
                  <a:t> </a:t>
                </a:r>
              </a:p>
            </p:txBody>
          </p:sp>
        </mc:Fallback>
      </mc:AlternateContent>
      <p:pic>
        <p:nvPicPr>
          <p:cNvPr id="21" name="Image 20"/>
          <p:cNvPicPr>
            <a:picLocks noChangeAspect="1"/>
          </p:cNvPicPr>
          <p:nvPr/>
        </p:nvPicPr>
        <p:blipFill>
          <a:blip r:embed="rId8"/>
          <a:stretch>
            <a:fillRect/>
          </a:stretch>
        </p:blipFill>
        <p:spPr>
          <a:xfrm>
            <a:off x="2944674" y="2379210"/>
            <a:ext cx="8593973" cy="3211189"/>
          </a:xfrm>
          <a:prstGeom prst="rect">
            <a:avLst/>
          </a:prstGeom>
        </p:spPr>
      </p:pic>
      <p:sp>
        <p:nvSpPr>
          <p:cNvPr id="19" name="ZoneTexte 18"/>
          <p:cNvSpPr txBox="1"/>
          <p:nvPr/>
        </p:nvSpPr>
        <p:spPr>
          <a:xfrm>
            <a:off x="199698" y="3811286"/>
            <a:ext cx="2208948" cy="707886"/>
          </a:xfrm>
          <a:prstGeom prst="rect">
            <a:avLst/>
          </a:prstGeom>
          <a:solidFill>
            <a:schemeClr val="accent1">
              <a:lumMod val="60000"/>
              <a:lumOff val="40000"/>
            </a:schemeClr>
          </a:solidFill>
        </p:spPr>
        <p:txBody>
          <a:bodyPr wrap="square" rtlCol="0">
            <a:spAutoFit/>
          </a:bodyPr>
          <a:lstStyle/>
          <a:p>
            <a:r>
              <a:rPr lang="fr-FR" sz="2000" dirty="0"/>
              <a:t>2 nouvelles notions </a:t>
            </a:r>
            <a:r>
              <a:rPr lang="fr-FR" sz="2000" dirty="0" err="1"/>
              <a:t>Pvk</a:t>
            </a:r>
            <a:r>
              <a:rPr lang="fr-FR" sz="2000" dirty="0"/>
              <a:t> et </a:t>
            </a:r>
            <a:r>
              <a:rPr lang="fr-FR" sz="2000" dirty="0" err="1"/>
              <a:t>Tk</a:t>
            </a:r>
            <a:r>
              <a:rPr lang="fr-FR" sz="2000" dirty="0"/>
              <a:t>* </a:t>
            </a:r>
          </a:p>
        </p:txBody>
      </p:sp>
    </p:spTree>
    <p:custDataLst>
      <p:tags r:id="rId1"/>
    </p:custDataLst>
    <p:extLst>
      <p:ext uri="{BB962C8B-B14F-4D97-AF65-F5344CB8AC3E}">
        <p14:creationId xmlns:p14="http://schemas.microsoft.com/office/powerpoint/2010/main" val="29922341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1_THÈME OFFICE" val="AsyRNWP9"/>
  <p:tag name="ARTICULATE_SLIDE_COUNT" val="1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CIAL" id="{93778F79-0ADF-8344-A7AF-F585A85B3494}" vid="{6E11CC8E-3A62-CD43-A9D1-B80CAAA5904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TotalTime>
  <Words>1440</Words>
  <Application>Microsoft Office PowerPoint</Application>
  <PresentationFormat>Grand écran</PresentationFormat>
  <Paragraphs>173</Paragraphs>
  <Slides>13</Slides>
  <Notes>12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13</vt:i4>
      </vt:variant>
    </vt:vector>
  </HeadingPairs>
  <TitlesOfParts>
    <vt:vector size="20" baseType="lpstr">
      <vt:lpstr>Arial</vt:lpstr>
      <vt:lpstr>Calibri</vt:lpstr>
      <vt:lpstr>Calibri Light</vt:lpstr>
      <vt:lpstr>Cambria Math</vt:lpstr>
      <vt:lpstr>Times</vt:lpstr>
      <vt:lpstr>Times New Roman</vt:lpstr>
      <vt:lpstr>1_Thème Office</vt:lpstr>
      <vt:lpstr>Présentation PowerPoint</vt:lpstr>
      <vt:lpstr>Rentabilité d’une prestation de transport - Marge</vt:lpstr>
      <vt:lpstr>Marge</vt:lpstr>
      <vt:lpstr>Que finance la marge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AFT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Bruno YVAIN</dc:creator>
  <cp:lastModifiedBy>Bruno YVAIN</cp:lastModifiedBy>
  <cp:revision>88</cp:revision>
  <dcterms:created xsi:type="dcterms:W3CDTF">2020-11-24T12:39:48Z</dcterms:created>
  <dcterms:modified xsi:type="dcterms:W3CDTF">2024-02-21T11:20:30Z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D707FAEF-198A-464A-AA5C-3F26981C9BF8</vt:lpwstr>
  </property>
  <property fmtid="{D5CDD505-2E9C-101B-9397-08002B2CF9AE}" pid="3" name="ArticulatePath">
    <vt:lpwstr>Présentation1</vt:lpwstr>
  </property>
</Properties>
</file>