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7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5.jpeg" ContentType="image/jpeg"/>
  <Override PartName="/ppt/media/image1.png" ContentType="image/png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B4DC17-E862-4DD0-8D62-45C98D43AC23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31/01/2022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E82003-AED4-4D4A-ADB3-8F73165EEA2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BC9A384-47AB-45AB-A6E4-A74740EF3852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31/01/2022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89CB38-D05D-4497-AAE8-7C83815FD0F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674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Structure du module « Configurateur »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741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Sélecteur général sur applicatif client en 7 étapes.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1/7: Avertissement, mode d’emploi &amp; enregistrement des données lead/prospect (Société obligatoire, Nom, Adresse, email, téléphone)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2/7: Choix de la machine – Pelleteuse ou Chargeuse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3/7: Choix du métier – Carrière ou Construction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4/7: (suivant choix étape2) – Choix du tonnage (2 échelles)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5/7: Choix des conditions d’usage – Standard / HD / XHD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6/7: Forme de la lame d’attaque – Droite ou Delta – largeur godet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Etape 7/7: Confirmation des données et préconisation générale avec envoi d’une demande de devis personnalisé.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187120" y="4388400"/>
            <a:ext cx="2927520" cy="1752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520920" y="3534480"/>
            <a:ext cx="3585600" cy="2601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1214720" y="4122720"/>
            <a:ext cx="452160" cy="7016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1010960" y="1992960"/>
            <a:ext cx="45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3268800" y="2126880"/>
            <a:ext cx="30744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568560" y="2126880"/>
            <a:ext cx="30960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8643600" y="4635000"/>
            <a:ext cx="2047680" cy="19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773280" y="4626720"/>
            <a:ext cx="371520" cy="200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" spc="-1" strike="noStrike">
                <a:solidFill>
                  <a:srgbClr val="000000"/>
                </a:solidFill>
                <a:latin typeface="Calibri"/>
              </a:rPr>
              <a:t>5/7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9047520" y="4884480"/>
            <a:ext cx="1526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Conditions d’utilisation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8521560" y="5161320"/>
            <a:ext cx="698040" cy="25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ffffff"/>
                </a:solidFill>
                <a:latin typeface="Calibri"/>
              </a:rPr>
              <a:t>Standard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9356400" y="5171400"/>
            <a:ext cx="693000" cy="25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ffffff"/>
                </a:solidFill>
                <a:latin typeface="Calibri"/>
              </a:rPr>
              <a:t>HD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10164600" y="5170320"/>
            <a:ext cx="693000" cy="25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ffffff"/>
                </a:solidFill>
                <a:latin typeface="Calibri"/>
              </a:rPr>
              <a:t>XHD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9504720" y="5825520"/>
            <a:ext cx="444240" cy="19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600" spc="-1" strike="noStrike">
                <a:solidFill>
                  <a:srgbClr val="ffffff"/>
                </a:solidFill>
                <a:latin typeface="Calibri"/>
              </a:rPr>
              <a:t>suivant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8555400" y="5392800"/>
            <a:ext cx="6048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Terre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Gravât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Tout venant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9520560" y="5392800"/>
            <a:ext cx="46296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Basalte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Calcaire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Marbre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10243800" y="5409360"/>
            <a:ext cx="5058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Granite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Porphyre</a:t>
            </a:r>
            <a:endParaRPr b="0" lang="fr-FR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Calibri"/>
              </a:rPr>
              <a:t>Rhyolite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4629960" y="4383360"/>
            <a:ext cx="2927520" cy="1752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5086440" y="4629600"/>
            <a:ext cx="2047680" cy="19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6426000" y="4629600"/>
            <a:ext cx="371520" cy="200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" spc="-1" strike="noStrike">
                <a:solidFill>
                  <a:srgbClr val="000000"/>
                </a:solidFill>
                <a:latin typeface="Calibri"/>
              </a:rPr>
              <a:t>6/7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5267520" y="4839840"/>
            <a:ext cx="193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Type et dimensions de la lame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5947560" y="5820480"/>
            <a:ext cx="444240" cy="19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600" spc="-1" strike="noStrike">
                <a:solidFill>
                  <a:srgbClr val="ffffff"/>
                </a:solidFill>
                <a:latin typeface="Calibri"/>
              </a:rPr>
              <a:t>suivant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105" name="CustomShape 22"/>
          <p:cNvSpPr/>
          <p:nvPr/>
        </p:nvSpPr>
        <p:spPr>
          <a:xfrm>
            <a:off x="4792320" y="5094360"/>
            <a:ext cx="717480" cy="449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4805280" y="5603400"/>
            <a:ext cx="717480" cy="449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773040" y="5119200"/>
            <a:ext cx="754560" cy="698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Menu 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Déroulant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Sélecteur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Epaisseur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16 options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4877640" y="5246280"/>
            <a:ext cx="529560" cy="147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50" spc="-1" strike="noStrike">
                <a:solidFill>
                  <a:srgbClr val="000000"/>
                </a:solidFill>
                <a:latin typeface="Calibri"/>
              </a:rPr>
              <a:t>Droite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4889880" y="5757480"/>
            <a:ext cx="522720" cy="159120"/>
          </a:xfrm>
          <a:prstGeom prst="trapezoid">
            <a:avLst>
              <a:gd name="adj" fmla="val 25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Delta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 rot="10800000">
            <a:off x="7654320" y="5018760"/>
            <a:ext cx="41760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8"/>
          <p:cNvSpPr/>
          <p:nvPr/>
        </p:nvSpPr>
        <p:spPr>
          <a:xfrm>
            <a:off x="917640" y="3560400"/>
            <a:ext cx="272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Résumé de votre recherche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758880" y="4465080"/>
            <a:ext cx="152676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Votre machine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Votre métier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Tonnage Machine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Conditions d’utilisation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Forme de lame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Epaisseur de lame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Largeur Godet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764280" y="3809160"/>
            <a:ext cx="952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Votre Société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2386800" y="3814560"/>
            <a:ext cx="795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Votre nom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839520" y="4062240"/>
            <a:ext cx="1276200" cy="107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2458080" y="4055760"/>
            <a:ext cx="1276200" cy="107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4"/>
          <p:cNvSpPr/>
          <p:nvPr/>
        </p:nvSpPr>
        <p:spPr>
          <a:xfrm>
            <a:off x="2386440" y="4142880"/>
            <a:ext cx="784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</a:rPr>
              <a:t>Votre mail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8" name="CustomShape 35"/>
          <p:cNvSpPr/>
          <p:nvPr/>
        </p:nvSpPr>
        <p:spPr>
          <a:xfrm>
            <a:off x="2458080" y="4401360"/>
            <a:ext cx="1276200" cy="107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2449440" y="458352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2452680" y="474192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2446920" y="490644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>
            <a:off x="2452320" y="506844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2446920" y="538560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1"/>
          <p:cNvSpPr/>
          <p:nvPr/>
        </p:nvSpPr>
        <p:spPr>
          <a:xfrm>
            <a:off x="1132560" y="5723280"/>
            <a:ext cx="912960" cy="261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600" spc="-1" strike="noStrike">
                <a:solidFill>
                  <a:srgbClr val="ffffff"/>
                </a:solidFill>
                <a:latin typeface="Calibri"/>
              </a:rPr>
              <a:t>Valider et Obtenir ma préconisation par mail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125" name="CustomShape 42"/>
          <p:cNvSpPr/>
          <p:nvPr/>
        </p:nvSpPr>
        <p:spPr>
          <a:xfrm>
            <a:off x="2436120" y="5719680"/>
            <a:ext cx="1028160" cy="261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600" spc="-1" strike="noStrike">
                <a:solidFill>
                  <a:srgbClr val="ffffff"/>
                </a:solidFill>
                <a:latin typeface="Calibri"/>
              </a:rPr>
              <a:t>Un doute, demander une préconisation personnalisée</a:t>
            </a:r>
            <a:endParaRPr b="0" lang="fr-FR" sz="600" spc="-1" strike="noStrike">
              <a:latin typeface="Arial"/>
            </a:endParaRPr>
          </a:p>
        </p:txBody>
      </p:sp>
      <p:sp>
        <p:nvSpPr>
          <p:cNvPr id="126" name="CustomShape 43"/>
          <p:cNvSpPr/>
          <p:nvPr/>
        </p:nvSpPr>
        <p:spPr>
          <a:xfrm rot="10800000">
            <a:off x="4154760" y="5018760"/>
            <a:ext cx="41760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4"/>
          <p:cNvSpPr/>
          <p:nvPr/>
        </p:nvSpPr>
        <p:spPr>
          <a:xfrm>
            <a:off x="225360" y="336240"/>
            <a:ext cx="754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Prévoir l’établissement d’un rapport de lead journalier pour le mid-office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Prévoir un format pdf de rapport envoyé par mail au demandeur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Prévoir un système de suivi des offres (traçabilité)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28" name="Group 45"/>
          <p:cNvGrpSpPr/>
          <p:nvPr/>
        </p:nvGrpSpPr>
        <p:grpSpPr>
          <a:xfrm>
            <a:off x="302040" y="1409400"/>
            <a:ext cx="2927520" cy="1752840"/>
            <a:chOff x="302040" y="1409400"/>
            <a:chExt cx="2927520" cy="1752840"/>
          </a:xfrm>
        </p:grpSpPr>
        <p:sp>
          <p:nvSpPr>
            <p:cNvPr id="129" name="CustomShape 46"/>
            <p:cNvSpPr/>
            <p:nvPr/>
          </p:nvSpPr>
          <p:spPr>
            <a:xfrm>
              <a:off x="302040" y="1409400"/>
              <a:ext cx="2927520" cy="17528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7"/>
            <p:cNvSpPr/>
            <p:nvPr/>
          </p:nvSpPr>
          <p:spPr>
            <a:xfrm>
              <a:off x="452520" y="1455120"/>
              <a:ext cx="2567520" cy="59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</a:rPr>
                <a:t>Enregistrement &amp; conditions d’utilisation</a:t>
              </a:r>
              <a:endParaRPr b="0" lang="fr-FR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000000"/>
                  </a:solidFill>
                  <a:latin typeface="Calibri"/>
                </a:rPr>
                <a:t>Zrhgggog j gj fjgjgjg fjvfjmlg jjvkn j</a:t>
              </a:r>
              <a:endParaRPr b="0" lang="fr-FR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000000"/>
                  </a:solidFill>
                  <a:latin typeface="Calibri"/>
                </a:rPr>
                <a:t>jfj jj jioiiv bdj eerur  été etej 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1" name="CustomShape 48"/>
            <p:cNvSpPr/>
            <p:nvPr/>
          </p:nvSpPr>
          <p:spPr>
            <a:xfrm>
              <a:off x="763560" y="2088720"/>
              <a:ext cx="204768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9"/>
            <p:cNvSpPr/>
            <p:nvPr/>
          </p:nvSpPr>
          <p:spPr>
            <a:xfrm>
              <a:off x="545760" y="2348640"/>
              <a:ext cx="1537560" cy="9864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Société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3" name="CustomShape 50"/>
            <p:cNvSpPr/>
            <p:nvPr/>
          </p:nvSpPr>
          <p:spPr>
            <a:xfrm>
              <a:off x="1362600" y="2643120"/>
              <a:ext cx="738000" cy="99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Nom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4" name="CustomShape 51"/>
            <p:cNvSpPr/>
            <p:nvPr/>
          </p:nvSpPr>
          <p:spPr>
            <a:xfrm>
              <a:off x="2165040" y="2635200"/>
              <a:ext cx="856800" cy="892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Prénom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5" name="CustomShape 52"/>
            <p:cNvSpPr/>
            <p:nvPr/>
          </p:nvSpPr>
          <p:spPr>
            <a:xfrm>
              <a:off x="2175480" y="2340360"/>
              <a:ext cx="862200" cy="106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ffffff"/>
                  </a:solidFill>
                  <a:latin typeface="Calibri"/>
                </a:rPr>
                <a:t>Téléphone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6" name="CustomShape 53"/>
            <p:cNvSpPr/>
            <p:nvPr/>
          </p:nvSpPr>
          <p:spPr>
            <a:xfrm>
              <a:off x="760680" y="2084760"/>
              <a:ext cx="371520" cy="2008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600" spc="-1" strike="noStrike">
                  <a:solidFill>
                    <a:srgbClr val="000000"/>
                  </a:solidFill>
                  <a:latin typeface="Calibri"/>
                </a:rPr>
                <a:t>1/7</a:t>
              </a:r>
              <a:endParaRPr b="0" lang="fr-FR" sz="600" spc="-1" strike="noStrike">
                <a:latin typeface="Arial"/>
              </a:endParaRPr>
            </a:p>
          </p:txBody>
        </p:sp>
        <p:sp>
          <p:nvSpPr>
            <p:cNvPr id="137" name="CustomShape 54"/>
            <p:cNvSpPr/>
            <p:nvPr/>
          </p:nvSpPr>
          <p:spPr>
            <a:xfrm>
              <a:off x="2679480" y="2873880"/>
              <a:ext cx="44424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600" spc="-1" strike="noStrike">
                  <a:solidFill>
                    <a:srgbClr val="ffffff"/>
                  </a:solidFill>
                  <a:latin typeface="Calibri"/>
                </a:rPr>
                <a:t>suivant</a:t>
              </a:r>
              <a:endParaRPr b="0" lang="fr-FR" sz="600" spc="-1" strike="noStrike">
                <a:latin typeface="Arial"/>
              </a:endParaRPr>
            </a:p>
          </p:txBody>
        </p:sp>
        <p:sp>
          <p:nvSpPr>
            <p:cNvPr id="138" name="CustomShape 55"/>
            <p:cNvSpPr/>
            <p:nvPr/>
          </p:nvSpPr>
          <p:spPr>
            <a:xfrm>
              <a:off x="2175480" y="2484720"/>
              <a:ext cx="848520" cy="91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ffffff"/>
                  </a:solidFill>
                  <a:latin typeface="Calibri"/>
                </a:rPr>
                <a:t>Email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9" name="CustomShape 56"/>
            <p:cNvSpPr/>
            <p:nvPr/>
          </p:nvSpPr>
          <p:spPr>
            <a:xfrm>
              <a:off x="1617840" y="2846520"/>
              <a:ext cx="99000" cy="86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7"/>
            <p:cNvSpPr/>
            <p:nvPr/>
          </p:nvSpPr>
          <p:spPr>
            <a:xfrm>
              <a:off x="1674720" y="2777400"/>
              <a:ext cx="106200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000000"/>
                  </a:solidFill>
                  <a:latin typeface="Calibri"/>
                </a:rPr>
                <a:t>Accepter d’être contacté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41" name="CustomShape 58"/>
            <p:cNvSpPr/>
            <p:nvPr/>
          </p:nvSpPr>
          <p:spPr>
            <a:xfrm>
              <a:off x="547920" y="2492280"/>
              <a:ext cx="738000" cy="91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C.P.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42" name="CustomShape 59"/>
            <p:cNvSpPr/>
            <p:nvPr/>
          </p:nvSpPr>
          <p:spPr>
            <a:xfrm>
              <a:off x="1362600" y="2491920"/>
              <a:ext cx="738000" cy="91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VILLE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43" name="CustomShape 60"/>
            <p:cNvSpPr/>
            <p:nvPr/>
          </p:nvSpPr>
          <p:spPr>
            <a:xfrm>
              <a:off x="528480" y="2643840"/>
              <a:ext cx="758520" cy="10764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100" spc="-1" strike="noStrike">
                  <a:solidFill>
                    <a:srgbClr val="ffffff"/>
                  </a:solidFill>
                  <a:latin typeface="Calibri"/>
                </a:rPr>
                <a:t>Mr /Mme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44" name="CustomShape 61"/>
            <p:cNvSpPr/>
            <p:nvPr/>
          </p:nvSpPr>
          <p:spPr>
            <a:xfrm>
              <a:off x="524160" y="2828520"/>
              <a:ext cx="948960" cy="1159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ffffff"/>
                  </a:solidFill>
                  <a:latin typeface="Calibri"/>
                </a:rPr>
                <a:t>Distributeur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5" name="CustomShape 62"/>
            <p:cNvSpPr/>
            <p:nvPr/>
          </p:nvSpPr>
          <p:spPr>
            <a:xfrm>
              <a:off x="515520" y="2987280"/>
              <a:ext cx="948960" cy="1047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ffffff"/>
                  </a:solidFill>
                  <a:latin typeface="Calibri"/>
                </a:rPr>
                <a:t>Utilisateur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6" name="CustomShape 63"/>
            <p:cNvSpPr/>
            <p:nvPr/>
          </p:nvSpPr>
          <p:spPr>
            <a:xfrm>
              <a:off x="1362600" y="2828520"/>
              <a:ext cx="105480" cy="1270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64"/>
            <p:cNvSpPr/>
            <p:nvPr/>
          </p:nvSpPr>
          <p:spPr>
            <a:xfrm>
              <a:off x="1371600" y="2981160"/>
              <a:ext cx="105480" cy="1270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65"/>
            <p:cNvSpPr/>
            <p:nvPr/>
          </p:nvSpPr>
          <p:spPr>
            <a:xfrm>
              <a:off x="1672200" y="2928960"/>
              <a:ext cx="98424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000000"/>
                  </a:solidFill>
                  <a:latin typeface="Calibri"/>
                </a:rPr>
                <a:t>Newsletter &amp; actualité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49" name="CustomShape 66"/>
            <p:cNvSpPr/>
            <p:nvPr/>
          </p:nvSpPr>
          <p:spPr>
            <a:xfrm>
              <a:off x="1617840" y="2998080"/>
              <a:ext cx="99000" cy="86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0" name="CustomShape 67"/>
          <p:cNvSpPr/>
          <p:nvPr/>
        </p:nvSpPr>
        <p:spPr>
          <a:xfrm>
            <a:off x="4530960" y="3459240"/>
            <a:ext cx="2118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Attention: ce choix conduit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À un formulaire de demande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de préconisation personnalisée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51" name="Group 68"/>
          <p:cNvGrpSpPr/>
          <p:nvPr/>
        </p:nvGrpSpPr>
        <p:grpSpPr>
          <a:xfrm>
            <a:off x="3598920" y="1413720"/>
            <a:ext cx="2927520" cy="1752840"/>
            <a:chOff x="3598920" y="1413720"/>
            <a:chExt cx="2927520" cy="1752840"/>
          </a:xfrm>
        </p:grpSpPr>
        <p:sp>
          <p:nvSpPr>
            <p:cNvPr id="152" name="CustomShape 69"/>
            <p:cNvSpPr/>
            <p:nvPr/>
          </p:nvSpPr>
          <p:spPr>
            <a:xfrm>
              <a:off x="3598920" y="1413720"/>
              <a:ext cx="2927520" cy="17528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70"/>
            <p:cNvSpPr/>
            <p:nvPr/>
          </p:nvSpPr>
          <p:spPr>
            <a:xfrm>
              <a:off x="3940920" y="2010960"/>
              <a:ext cx="22431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</a:rPr>
                <a:t>Sélectionner votre type de machine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54" name="CustomShape 71"/>
            <p:cNvSpPr/>
            <p:nvPr/>
          </p:nvSpPr>
          <p:spPr>
            <a:xfrm>
              <a:off x="4011480" y="1762920"/>
              <a:ext cx="204768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72"/>
            <p:cNvSpPr/>
            <p:nvPr/>
          </p:nvSpPr>
          <p:spPr>
            <a:xfrm>
              <a:off x="4369320" y="1758960"/>
              <a:ext cx="371520" cy="2008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600" spc="-1" strike="noStrike">
                  <a:solidFill>
                    <a:srgbClr val="000000"/>
                  </a:solidFill>
                  <a:latin typeface="Calibri"/>
                </a:rPr>
                <a:t>2/7</a:t>
              </a:r>
              <a:endParaRPr b="0" lang="fr-FR" sz="600" spc="-1" strike="noStrike">
                <a:latin typeface="Arial"/>
              </a:endParaRPr>
            </a:p>
          </p:txBody>
        </p:sp>
        <p:sp>
          <p:nvSpPr>
            <p:cNvPr id="156" name="CustomShape 73"/>
            <p:cNvSpPr/>
            <p:nvPr/>
          </p:nvSpPr>
          <p:spPr>
            <a:xfrm>
              <a:off x="4746960" y="2653200"/>
              <a:ext cx="7542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50" spc="-1" strike="noStrike">
                  <a:solidFill>
                    <a:srgbClr val="000000"/>
                  </a:solidFill>
                  <a:latin typeface="Calibri"/>
                </a:rPr>
                <a:t>Chargeuse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157" name="CustomShape 74"/>
            <p:cNvSpPr/>
            <p:nvPr/>
          </p:nvSpPr>
          <p:spPr>
            <a:xfrm>
              <a:off x="4845600" y="2873880"/>
              <a:ext cx="44424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600" spc="-1" strike="noStrike">
                  <a:solidFill>
                    <a:srgbClr val="ffffff"/>
                  </a:solidFill>
                  <a:latin typeface="Calibri"/>
                </a:rPr>
                <a:t>suivant</a:t>
              </a:r>
              <a:endParaRPr b="0" lang="fr-FR" sz="600" spc="-1" strike="noStrike">
                <a:latin typeface="Arial"/>
              </a:endParaRPr>
            </a:p>
          </p:txBody>
        </p:sp>
        <p:pic>
          <p:nvPicPr>
            <p:cNvPr id="158" name="Image 115" descr=""/>
            <p:cNvPicPr/>
            <p:nvPr/>
          </p:nvPicPr>
          <p:blipFill>
            <a:blip r:embed="rId1"/>
            <a:stretch/>
          </p:blipFill>
          <p:spPr>
            <a:xfrm>
              <a:off x="3998880" y="2297520"/>
              <a:ext cx="637560" cy="44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9" name="Image 117" descr=""/>
            <p:cNvPicPr/>
            <p:nvPr/>
          </p:nvPicPr>
          <p:blipFill>
            <a:blip r:embed="rId2"/>
            <a:stretch/>
          </p:blipFill>
          <p:spPr>
            <a:xfrm>
              <a:off x="5591520" y="2312280"/>
              <a:ext cx="699120" cy="41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0" name="CustomShape 75"/>
            <p:cNvSpPr/>
            <p:nvPr/>
          </p:nvSpPr>
          <p:spPr>
            <a:xfrm>
              <a:off x="3954240" y="2645640"/>
              <a:ext cx="7495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50" spc="-1" strike="noStrike">
                  <a:solidFill>
                    <a:srgbClr val="000000"/>
                  </a:solidFill>
                  <a:latin typeface="Calibri"/>
                </a:rPr>
                <a:t>Pelleteuse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161" name="CustomShape 76"/>
            <p:cNvSpPr/>
            <p:nvPr/>
          </p:nvSpPr>
          <p:spPr>
            <a:xfrm>
              <a:off x="5567760" y="2655000"/>
              <a:ext cx="776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50" spc="-1" strike="noStrike">
                  <a:solidFill>
                    <a:srgbClr val="000000"/>
                  </a:solidFill>
                  <a:latin typeface="Calibri"/>
                </a:rPr>
                <a:t>Pelle Butte</a:t>
              </a:r>
              <a:endParaRPr b="0" lang="fr-FR" sz="1050" spc="-1" strike="noStrike">
                <a:latin typeface="Arial"/>
              </a:endParaRPr>
            </a:p>
          </p:txBody>
        </p:sp>
        <p:pic>
          <p:nvPicPr>
            <p:cNvPr id="162" name="Image 22" descr=""/>
            <p:cNvPicPr/>
            <p:nvPr/>
          </p:nvPicPr>
          <p:blipFill>
            <a:blip r:embed="rId3"/>
            <a:stretch/>
          </p:blipFill>
          <p:spPr>
            <a:xfrm>
              <a:off x="4753800" y="2331720"/>
              <a:ext cx="686520" cy="4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77"/>
          <p:cNvSpPr/>
          <p:nvPr/>
        </p:nvSpPr>
        <p:spPr>
          <a:xfrm>
            <a:off x="6006600" y="2949120"/>
            <a:ext cx="187920" cy="4917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 78"/>
          <p:cNvGrpSpPr/>
          <p:nvPr/>
        </p:nvGrpSpPr>
        <p:grpSpPr>
          <a:xfrm>
            <a:off x="6910200" y="1434240"/>
            <a:ext cx="2927520" cy="1752840"/>
            <a:chOff x="6910200" y="1434240"/>
            <a:chExt cx="2927520" cy="1752840"/>
          </a:xfrm>
        </p:grpSpPr>
        <p:sp>
          <p:nvSpPr>
            <p:cNvPr id="165" name="CustomShape 79"/>
            <p:cNvSpPr/>
            <p:nvPr/>
          </p:nvSpPr>
          <p:spPr>
            <a:xfrm>
              <a:off x="6910200" y="1434240"/>
              <a:ext cx="2927520" cy="17528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80"/>
            <p:cNvSpPr/>
            <p:nvPr/>
          </p:nvSpPr>
          <p:spPr>
            <a:xfrm>
              <a:off x="7519320" y="2039760"/>
              <a:ext cx="16653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</a:rPr>
                <a:t>Sélectionner votre métier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67" name="CustomShape 81"/>
            <p:cNvSpPr/>
            <p:nvPr/>
          </p:nvSpPr>
          <p:spPr>
            <a:xfrm>
              <a:off x="7322760" y="1783440"/>
              <a:ext cx="204768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82"/>
            <p:cNvSpPr/>
            <p:nvPr/>
          </p:nvSpPr>
          <p:spPr>
            <a:xfrm>
              <a:off x="7680600" y="1779480"/>
              <a:ext cx="371520" cy="2008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600" spc="-1" strike="noStrike">
                  <a:solidFill>
                    <a:srgbClr val="000000"/>
                  </a:solidFill>
                  <a:latin typeface="Calibri"/>
                </a:rPr>
                <a:t>3/7</a:t>
              </a:r>
              <a:endParaRPr b="0" lang="fr-FR" sz="600" spc="-1" strike="noStrike">
                <a:latin typeface="Arial"/>
              </a:endParaRPr>
            </a:p>
          </p:txBody>
        </p:sp>
        <p:sp>
          <p:nvSpPr>
            <p:cNvPr id="169" name="CustomShape 83"/>
            <p:cNvSpPr/>
            <p:nvPr/>
          </p:nvSpPr>
          <p:spPr>
            <a:xfrm>
              <a:off x="8156880" y="2894400"/>
              <a:ext cx="444240" cy="192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600" spc="-1" strike="noStrike">
                  <a:solidFill>
                    <a:srgbClr val="ffffff"/>
                  </a:solidFill>
                  <a:latin typeface="Calibri"/>
                </a:rPr>
                <a:t>suivant</a:t>
              </a:r>
              <a:endParaRPr b="0" lang="fr-FR" sz="600" spc="-1" strike="noStrike">
                <a:latin typeface="Arial"/>
              </a:endParaRPr>
            </a:p>
          </p:txBody>
        </p:sp>
        <p:sp>
          <p:nvSpPr>
            <p:cNvPr id="170" name="CustomShape 84"/>
            <p:cNvSpPr/>
            <p:nvPr/>
          </p:nvSpPr>
          <p:spPr>
            <a:xfrm>
              <a:off x="7490160" y="2673720"/>
              <a:ext cx="1064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50" spc="-1" strike="noStrike">
                  <a:solidFill>
                    <a:srgbClr val="000000"/>
                  </a:solidFill>
                  <a:latin typeface="Calibri"/>
                </a:rPr>
                <a:t>Carrière/Mining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171" name="CustomShape 85"/>
            <p:cNvSpPr/>
            <p:nvPr/>
          </p:nvSpPr>
          <p:spPr>
            <a:xfrm>
              <a:off x="8547840" y="2676960"/>
              <a:ext cx="8866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50" spc="-1" strike="noStrike">
                  <a:solidFill>
                    <a:srgbClr val="000000"/>
                  </a:solidFill>
                  <a:latin typeface="Calibri"/>
                </a:rPr>
                <a:t>Construction</a:t>
              </a:r>
              <a:endParaRPr b="0" lang="fr-FR" sz="1050" spc="-1" strike="noStrike">
                <a:latin typeface="Arial"/>
              </a:endParaRPr>
            </a:p>
          </p:txBody>
        </p:sp>
      </p:grpSp>
      <p:pic>
        <p:nvPicPr>
          <p:cNvPr id="172" name="Picture 2" descr=""/>
          <p:cNvPicPr/>
          <p:nvPr/>
        </p:nvPicPr>
        <p:blipFill>
          <a:blip r:embed="rId4"/>
          <a:stretch/>
        </p:blipFill>
        <p:spPr>
          <a:xfrm>
            <a:off x="8740440" y="2281320"/>
            <a:ext cx="555480" cy="451800"/>
          </a:xfrm>
          <a:prstGeom prst="rect">
            <a:avLst/>
          </a:prstGeom>
          <a:ln>
            <a:noFill/>
          </a:ln>
        </p:spPr>
      </p:pic>
      <p:pic>
        <p:nvPicPr>
          <p:cNvPr id="173" name="Picture 4" descr=""/>
          <p:cNvPicPr/>
          <p:nvPr/>
        </p:nvPicPr>
        <p:blipFill>
          <a:blip r:embed="rId5"/>
          <a:stretch/>
        </p:blipFill>
        <p:spPr>
          <a:xfrm>
            <a:off x="7752600" y="2281320"/>
            <a:ext cx="542520" cy="461160"/>
          </a:xfrm>
          <a:prstGeom prst="rect">
            <a:avLst/>
          </a:prstGeom>
          <a:ln>
            <a:noFill/>
          </a:ln>
        </p:spPr>
      </p:pic>
      <p:grpSp>
        <p:nvGrpSpPr>
          <p:cNvPr id="174" name="Group 86"/>
          <p:cNvGrpSpPr/>
          <p:nvPr/>
        </p:nvGrpSpPr>
        <p:grpSpPr>
          <a:xfrm>
            <a:off x="9421200" y="444600"/>
            <a:ext cx="2458800" cy="1596960"/>
            <a:chOff x="9421200" y="444600"/>
            <a:chExt cx="2458800" cy="1596960"/>
          </a:xfrm>
        </p:grpSpPr>
        <p:sp>
          <p:nvSpPr>
            <p:cNvPr id="175" name="CustomShape 87"/>
            <p:cNvSpPr/>
            <p:nvPr/>
          </p:nvSpPr>
          <p:spPr>
            <a:xfrm>
              <a:off x="9421200" y="444600"/>
              <a:ext cx="2458800" cy="159696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88"/>
            <p:cNvSpPr/>
            <p:nvPr/>
          </p:nvSpPr>
          <p:spPr>
            <a:xfrm>
              <a:off x="9807480" y="731160"/>
              <a:ext cx="1719720" cy="1753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89"/>
            <p:cNvSpPr/>
            <p:nvPr/>
          </p:nvSpPr>
          <p:spPr>
            <a:xfrm>
              <a:off x="10441080" y="728280"/>
              <a:ext cx="312120" cy="183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400" spc="-1" strike="noStrike">
                  <a:solidFill>
                    <a:srgbClr val="000000"/>
                  </a:solidFill>
                  <a:latin typeface="Calibri"/>
                </a:rPr>
                <a:t>4/7</a:t>
              </a:r>
              <a:endParaRPr b="0" lang="fr-FR" sz="400" spc="-1" strike="noStrike">
                <a:latin typeface="Arial"/>
              </a:endParaRPr>
            </a:p>
          </p:txBody>
        </p:sp>
        <p:sp>
          <p:nvSpPr>
            <p:cNvPr id="178" name="CustomShape 90"/>
            <p:cNvSpPr/>
            <p:nvPr/>
          </p:nvSpPr>
          <p:spPr>
            <a:xfrm>
              <a:off x="11012040" y="466920"/>
              <a:ext cx="77544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fr-FR" sz="900" spc="-1" strike="noStrike">
                  <a:solidFill>
                    <a:srgbClr val="000000"/>
                  </a:solidFill>
                  <a:latin typeface="Calibri"/>
                </a:rPr>
                <a:t>Construction</a:t>
              </a:r>
              <a:endParaRPr b="0" lang="fr-FR" sz="900" spc="-1" strike="noStrike">
                <a:latin typeface="Arial"/>
              </a:endParaRPr>
            </a:p>
          </p:txBody>
        </p:sp>
        <p:sp>
          <p:nvSpPr>
            <p:cNvPr id="179" name="CustomShape 91"/>
            <p:cNvSpPr/>
            <p:nvPr/>
          </p:nvSpPr>
          <p:spPr>
            <a:xfrm>
              <a:off x="10092960" y="931320"/>
              <a:ext cx="111060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00" spc="-1" strike="noStrike">
                  <a:solidFill>
                    <a:srgbClr val="000000"/>
                  </a:solidFill>
                  <a:latin typeface="Calibri"/>
                </a:rPr>
                <a:t>Tonnage Machine</a:t>
              </a:r>
              <a:endParaRPr b="0" lang="fr-FR" sz="1000" spc="-1" strike="noStrike">
                <a:latin typeface="Arial"/>
              </a:endParaRPr>
            </a:p>
          </p:txBody>
        </p:sp>
        <p:sp>
          <p:nvSpPr>
            <p:cNvPr id="180" name="CustomShape 92"/>
            <p:cNvSpPr/>
            <p:nvPr/>
          </p:nvSpPr>
          <p:spPr>
            <a:xfrm>
              <a:off x="9824040" y="117468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0-5T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1" name="CustomShape 93"/>
            <p:cNvSpPr/>
            <p:nvPr/>
          </p:nvSpPr>
          <p:spPr>
            <a:xfrm>
              <a:off x="10437120" y="118404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5-10T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2" name="CustomShape 94"/>
            <p:cNvSpPr/>
            <p:nvPr/>
          </p:nvSpPr>
          <p:spPr>
            <a:xfrm>
              <a:off x="11070720" y="118332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10-13T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3" name="CustomShape 95"/>
            <p:cNvSpPr/>
            <p:nvPr/>
          </p:nvSpPr>
          <p:spPr>
            <a:xfrm>
              <a:off x="9820080" y="148500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13-18T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4" name="CustomShape 96"/>
            <p:cNvSpPr/>
            <p:nvPr/>
          </p:nvSpPr>
          <p:spPr>
            <a:xfrm>
              <a:off x="10429920" y="148500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18-25T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5" name="CustomShape 97"/>
            <p:cNvSpPr/>
            <p:nvPr/>
          </p:nvSpPr>
          <p:spPr>
            <a:xfrm>
              <a:off x="11070720" y="1475640"/>
              <a:ext cx="452880" cy="228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25-35T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86" name="CustomShape 98"/>
            <p:cNvSpPr/>
            <p:nvPr/>
          </p:nvSpPr>
          <p:spPr>
            <a:xfrm>
              <a:off x="10509840" y="1753920"/>
              <a:ext cx="372960" cy="1753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400" spc="-1" strike="noStrike">
                  <a:solidFill>
                    <a:srgbClr val="ffffff"/>
                  </a:solidFill>
                  <a:latin typeface="Calibri"/>
                </a:rPr>
                <a:t>suivant</a:t>
              </a:r>
              <a:endParaRPr b="0" lang="fr-FR" sz="400" spc="-1" strike="noStrike">
                <a:latin typeface="Arial"/>
              </a:endParaRPr>
            </a:p>
          </p:txBody>
        </p:sp>
      </p:grpSp>
      <p:grpSp>
        <p:nvGrpSpPr>
          <p:cNvPr id="187" name="Group 99"/>
          <p:cNvGrpSpPr/>
          <p:nvPr/>
        </p:nvGrpSpPr>
        <p:grpSpPr>
          <a:xfrm>
            <a:off x="9437400" y="2313000"/>
            <a:ext cx="2482920" cy="1575360"/>
            <a:chOff x="9437400" y="2313000"/>
            <a:chExt cx="2482920" cy="1575360"/>
          </a:xfrm>
        </p:grpSpPr>
        <p:sp>
          <p:nvSpPr>
            <p:cNvPr id="188" name="CustomShape 100"/>
            <p:cNvSpPr/>
            <p:nvPr/>
          </p:nvSpPr>
          <p:spPr>
            <a:xfrm>
              <a:off x="9437400" y="2313000"/>
              <a:ext cx="2482920" cy="157536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01"/>
            <p:cNvSpPr/>
            <p:nvPr/>
          </p:nvSpPr>
          <p:spPr>
            <a:xfrm>
              <a:off x="9827640" y="2592720"/>
              <a:ext cx="1736640" cy="1731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102"/>
            <p:cNvSpPr/>
            <p:nvPr/>
          </p:nvSpPr>
          <p:spPr>
            <a:xfrm>
              <a:off x="10456200" y="2588760"/>
              <a:ext cx="315000" cy="180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400" spc="-1" strike="noStrike">
                  <a:solidFill>
                    <a:srgbClr val="000000"/>
                  </a:solidFill>
                  <a:latin typeface="Calibri"/>
                </a:rPr>
                <a:t>4/7</a:t>
              </a:r>
              <a:endParaRPr b="0" lang="fr-FR" sz="400" spc="-1" strike="noStrike">
                <a:latin typeface="Arial"/>
              </a:endParaRPr>
            </a:p>
          </p:txBody>
        </p:sp>
        <p:sp>
          <p:nvSpPr>
            <p:cNvPr id="191" name="CustomShape 103"/>
            <p:cNvSpPr/>
            <p:nvPr/>
          </p:nvSpPr>
          <p:spPr>
            <a:xfrm>
              <a:off x="11302560" y="2328120"/>
              <a:ext cx="5025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900" spc="-1" strike="noStrike">
                  <a:solidFill>
                    <a:srgbClr val="000000"/>
                  </a:solidFill>
                  <a:latin typeface="Calibri"/>
                </a:rPr>
                <a:t>Mining</a:t>
              </a:r>
              <a:endParaRPr b="0" lang="fr-FR" sz="900" spc="-1" strike="noStrike">
                <a:latin typeface="Arial"/>
              </a:endParaRPr>
            </a:p>
          </p:txBody>
        </p:sp>
        <p:sp>
          <p:nvSpPr>
            <p:cNvPr id="192" name="CustomShape 104"/>
            <p:cNvSpPr/>
            <p:nvPr/>
          </p:nvSpPr>
          <p:spPr>
            <a:xfrm>
              <a:off x="10115640" y="2775960"/>
              <a:ext cx="111060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000" spc="-1" strike="noStrike">
                  <a:solidFill>
                    <a:srgbClr val="000000"/>
                  </a:solidFill>
                  <a:latin typeface="Calibri"/>
                </a:rPr>
                <a:t>Tonnage Machine</a:t>
              </a:r>
              <a:endParaRPr b="0" lang="fr-FR" sz="1000" spc="-1" strike="noStrike">
                <a:latin typeface="Arial"/>
              </a:endParaRPr>
            </a:p>
          </p:txBody>
        </p:sp>
        <p:sp>
          <p:nvSpPr>
            <p:cNvPr id="193" name="CustomShape 105"/>
            <p:cNvSpPr/>
            <p:nvPr/>
          </p:nvSpPr>
          <p:spPr>
            <a:xfrm>
              <a:off x="9709920" y="3009600"/>
              <a:ext cx="59184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30-39T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4" name="CustomShape 106"/>
            <p:cNvSpPr/>
            <p:nvPr/>
          </p:nvSpPr>
          <p:spPr>
            <a:xfrm>
              <a:off x="10418400" y="3018960"/>
              <a:ext cx="58788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40-49T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5" name="CustomShape 107"/>
            <p:cNvSpPr/>
            <p:nvPr/>
          </p:nvSpPr>
          <p:spPr>
            <a:xfrm>
              <a:off x="11103480" y="3017880"/>
              <a:ext cx="58788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50-85T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6" name="CustomShape 108"/>
            <p:cNvSpPr/>
            <p:nvPr/>
          </p:nvSpPr>
          <p:spPr>
            <a:xfrm>
              <a:off x="9709920" y="3300480"/>
              <a:ext cx="58788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85-150T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7" name="CustomShape 109"/>
            <p:cNvSpPr/>
            <p:nvPr/>
          </p:nvSpPr>
          <p:spPr>
            <a:xfrm>
              <a:off x="10418400" y="3300480"/>
              <a:ext cx="58788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140-200T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8" name="CustomShape 110"/>
            <p:cNvSpPr/>
            <p:nvPr/>
          </p:nvSpPr>
          <p:spPr>
            <a:xfrm>
              <a:off x="11103480" y="3291120"/>
              <a:ext cx="587880" cy="225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700" spc="-1" strike="noStrike">
                  <a:solidFill>
                    <a:srgbClr val="ffffff"/>
                  </a:solidFill>
                  <a:latin typeface="Calibri"/>
                </a:rPr>
                <a:t>200-350T</a:t>
              </a:r>
              <a:endParaRPr b="0" lang="fr-FR" sz="700" spc="-1" strike="noStrike">
                <a:latin typeface="Arial"/>
              </a:endParaRPr>
            </a:p>
          </p:txBody>
        </p:sp>
        <p:sp>
          <p:nvSpPr>
            <p:cNvPr id="199" name="CustomShape 111"/>
            <p:cNvSpPr/>
            <p:nvPr/>
          </p:nvSpPr>
          <p:spPr>
            <a:xfrm>
              <a:off x="10544040" y="3584880"/>
              <a:ext cx="376920" cy="1731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400" spc="-1" strike="noStrike">
                  <a:solidFill>
                    <a:srgbClr val="ffffff"/>
                  </a:solidFill>
                  <a:latin typeface="Calibri"/>
                </a:rPr>
                <a:t>suivant</a:t>
              </a:r>
              <a:endParaRPr b="0" lang="fr-FR" sz="400" spc="-1" strike="noStrike">
                <a:latin typeface="Arial"/>
              </a:endParaRPr>
            </a:p>
          </p:txBody>
        </p:sp>
      </p:grpSp>
      <p:sp>
        <p:nvSpPr>
          <p:cNvPr id="200" name="CustomShape 112"/>
          <p:cNvSpPr/>
          <p:nvPr/>
        </p:nvSpPr>
        <p:spPr>
          <a:xfrm>
            <a:off x="2452320" y="523764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3"/>
          <p:cNvSpPr/>
          <p:nvPr/>
        </p:nvSpPr>
        <p:spPr>
          <a:xfrm>
            <a:off x="5598000" y="5108760"/>
            <a:ext cx="1091520" cy="449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ffffff"/>
                </a:solidFill>
                <a:latin typeface="Calibri"/>
              </a:rPr>
              <a:t>Largeur intérieure Godet (mm): ______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202" name="CustomShape 114"/>
          <p:cNvSpPr/>
          <p:nvPr/>
        </p:nvSpPr>
        <p:spPr>
          <a:xfrm>
            <a:off x="2463840" y="5553360"/>
            <a:ext cx="738000" cy="91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15"/>
          <p:cNvSpPr/>
          <p:nvPr/>
        </p:nvSpPr>
        <p:spPr>
          <a:xfrm>
            <a:off x="3158640" y="5461200"/>
            <a:ext cx="403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mm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04" name="CustomShape 116"/>
          <p:cNvSpPr/>
          <p:nvPr/>
        </p:nvSpPr>
        <p:spPr>
          <a:xfrm>
            <a:off x="3152160" y="5278320"/>
            <a:ext cx="403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mm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79400" y="222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Type de rapport par mail sous pdf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51840" y="3338640"/>
            <a:ext cx="141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déterminer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7" name="Image 10" descr=""/>
          <p:cNvPicPr/>
          <p:nvPr/>
        </p:nvPicPr>
        <p:blipFill>
          <a:blip r:embed="rId1"/>
          <a:stretch/>
        </p:blipFill>
        <p:spPr>
          <a:xfrm>
            <a:off x="1893240" y="1244880"/>
            <a:ext cx="8087040" cy="51051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1828800" y="4773240"/>
            <a:ext cx="4168800" cy="725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676240" y="1736640"/>
            <a:ext cx="1031400" cy="114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4244760" y="1736640"/>
            <a:ext cx="1668960" cy="119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Image 22" descr=""/>
          <p:cNvPicPr/>
          <p:nvPr/>
        </p:nvPicPr>
        <p:blipFill>
          <a:blip r:embed="rId2"/>
          <a:stretch/>
        </p:blipFill>
        <p:spPr>
          <a:xfrm>
            <a:off x="1981800" y="5136120"/>
            <a:ext cx="3639240" cy="1453680"/>
          </a:xfrm>
          <a:prstGeom prst="rect">
            <a:avLst/>
          </a:prstGeom>
          <a:ln>
            <a:noFill/>
          </a:ln>
        </p:spPr>
      </p:pic>
      <p:graphicFrame>
        <p:nvGraphicFramePr>
          <p:cNvPr id="212" name="Table 6"/>
          <p:cNvGraphicFramePr/>
          <p:nvPr/>
        </p:nvGraphicFramePr>
        <p:xfrm>
          <a:off x="1970640" y="2721240"/>
          <a:ext cx="4027320" cy="2414520"/>
        </p:xfrm>
        <a:graphic>
          <a:graphicData uri="http://schemas.openxmlformats.org/drawingml/2006/table">
            <a:tbl>
              <a:tblPr/>
              <a:tblGrid>
                <a:gridCol w="1342440"/>
                <a:gridCol w="1342440"/>
                <a:gridCol w="1342440"/>
              </a:tblGrid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Position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Référence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Qté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Adapteur Centre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Adapteur Gauche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Adapteur Droit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Adapteur protection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Dents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Clavetage  fourreau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Clavetage clavette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Clavetage clé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Bouclier de Lame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Bouclier clé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Bouclier de flanc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7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r>
                        <a:rPr b="0" lang="fr-FR" sz="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</a:t>
                      </a:r>
                      <a:endParaRPr b="0" lang="fr-FR" sz="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Application>LibreOffice/6.2.3.2$MacOSX_X86_64 LibreOffice_project/aecc05fe267cc68dde00352a451aa867b3b546ac</Application>
  <Words>1205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2021-12-20T14:27:25Z</dcterms:created>
  <dc:creator>Olivier Boutet</dc:creator>
  <dc:description/>
  <dc:language>fr-FR</dc:language>
  <cp:lastModifiedBy/>
  <dcterms:modified xsi:type="dcterms:W3CDTF">2022-01-31T13:52:19Z</dcterms:modified>
  <cp:revision>43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