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18288000" cy="10287000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old" panose="00000800000000000000" charset="0"/>
      <p:regular r:id="rId19"/>
    </p:embeddedFont>
    <p:embeddedFont>
      <p:font typeface="Poppins Light" panose="000004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F0FC4-746D-4370-9774-7E665DE22D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972E-E394-4215-B944-BB714ABA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5507-4955-4573-B5E7-B1162BE5BE91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BD10-65A5-41FE-B808-7F0D97F4D58B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FAE1-950A-4976-99C7-36A9281CDF1B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4BD-8F89-42DB-82B9-1BD0362DE422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7E14-293F-426E-8230-5FE8EC0A9B18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CFEC-A1E7-48E4-AEE2-DF1AE8E5B55E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CB6-9DBE-4193-88FD-71E421AD05EC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CF74-2B5D-4F01-BC98-D3C8C8C4E114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3DB-E721-4EF4-B6F4-8AF0687C8E04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3EA1-CCA4-4EE1-91CB-9D4D3851645C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5BB-E96B-445C-A165-7F1B5D05F48E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734-E7DD-4811-9655-3849087F7C0B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3686" y="548221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743950"/>
            <a:ext cx="16230600" cy="1028700"/>
            <a:chOff x="0" y="0"/>
            <a:chExt cx="2287793" cy="1450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744683" y="342866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H="1" flipV="1">
            <a:off x="13763324" y="677018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363897" y="876954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22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33550" y="9050337"/>
            <a:ext cx="14998827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DEPARTMENT OF COMPUTER SCIENCES COMSATS UNIVERSITY ISLAMABAD, WAH CAMPUS WAH CANTT – PAKISTAN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43289" y="772179"/>
            <a:ext cx="2543678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SESSION 2021- 2025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59128" y="5619427"/>
            <a:ext cx="6769745" cy="35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Innovative AI for Real-Time Facial Identification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D7574-EC55-BE5A-A040-087340B87B79}"/>
              </a:ext>
            </a:extLst>
          </p:cNvPr>
          <p:cNvSpPr txBox="1"/>
          <p:nvPr/>
        </p:nvSpPr>
        <p:spPr>
          <a:xfrm>
            <a:off x="2864455" y="3861104"/>
            <a:ext cx="12737015" cy="1447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336"/>
              </a:lnSpc>
            </a:pPr>
            <a:r>
              <a:rPr lang="en-US" sz="4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FACE RECOGNITION SECURITY SYSTEM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2EB5A93-ACEA-AD84-A73D-90D6CD7D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8603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007655" y="1837212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0"/>
                </a:moveTo>
                <a:lnTo>
                  <a:pt x="0" y="0"/>
                </a:lnTo>
                <a:lnTo>
                  <a:pt x="0" y="891373"/>
                </a:lnTo>
                <a:lnTo>
                  <a:pt x="5447285" y="891373"/>
                </a:lnTo>
                <a:lnTo>
                  <a:pt x="5447285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82543"/>
              </p:ext>
            </p:extLst>
          </p:nvPr>
        </p:nvGraphicFramePr>
        <p:xfrm>
          <a:off x="2153772" y="3178207"/>
          <a:ext cx="14401313" cy="6315215"/>
        </p:xfrm>
        <a:graphic>
          <a:graphicData uri="http://schemas.openxmlformats.org/drawingml/2006/table">
            <a:tbl>
              <a:tblPr/>
              <a:tblGrid>
                <a:gridCol w="565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699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Challenge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How SoulSync AI Solves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11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Manual check-in logs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Automated, real-time attendance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906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Password-based systems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Face-based authentication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797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Identity fraud risks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Biometric accuracy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0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Time-consuming verifications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Instant access control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699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Vulnerable security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Smart, camera-based alerts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1781" y="2000282"/>
            <a:ext cx="14548258" cy="69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0"/>
              </a:lnSpc>
            </a:pPr>
            <a:r>
              <a:rPr lang="en-US" sz="5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Before vs. After Facial Recognition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26770-41A8-605E-D688-EDB9242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46325" y="9789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A2E4E-0009-3F48-553A-31310BC2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12E4AEE-81C1-878A-CBCF-0A883314952C}"/>
              </a:ext>
            </a:extLst>
          </p:cNvPr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EC16B68-F3C6-B271-D83E-758D67C6EB21}"/>
                </a:ext>
              </a:extLst>
            </p:cNvPr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3CBB3E-3194-6CB1-43E5-B580C96C2BC6}"/>
                </a:ext>
              </a:extLst>
            </p:cNvPr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910BC4A-AB18-4349-8B6B-D76032BD4E14}"/>
              </a:ext>
            </a:extLst>
          </p:cNvPr>
          <p:cNvSpPr/>
          <p:nvPr/>
        </p:nvSpPr>
        <p:spPr>
          <a:xfrm flipH="1">
            <a:off x="12236133" y="2875308"/>
            <a:ext cx="5885524" cy="7112416"/>
          </a:xfrm>
          <a:custGeom>
            <a:avLst/>
            <a:gdLst/>
            <a:ahLst/>
            <a:cxnLst/>
            <a:rect l="l" t="t" r="r" b="b"/>
            <a:pathLst>
              <a:path w="5885524" h="7112416">
                <a:moveTo>
                  <a:pt x="5885524" y="0"/>
                </a:moveTo>
                <a:lnTo>
                  <a:pt x="0" y="0"/>
                </a:lnTo>
                <a:lnTo>
                  <a:pt x="0" y="7112416"/>
                </a:lnTo>
                <a:lnTo>
                  <a:pt x="5885524" y="7112416"/>
                </a:lnTo>
                <a:lnTo>
                  <a:pt x="588552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8D6AD79-2552-B469-BB9A-55D9FDA53ACC}"/>
              </a:ext>
            </a:extLst>
          </p:cNvPr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C6C9BE3-1418-BD23-BF39-A212E2C406E3}"/>
              </a:ext>
            </a:extLst>
          </p:cNvPr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A04DB29-D683-6EE4-1571-04D3E6221F3A}"/>
              </a:ext>
            </a:extLst>
          </p:cNvPr>
          <p:cNvSpPr txBox="1"/>
          <p:nvPr/>
        </p:nvSpPr>
        <p:spPr>
          <a:xfrm>
            <a:off x="1193295" y="2605057"/>
            <a:ext cx="10248224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Use Cases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D079C26-D746-8BF0-6E57-C80ED9A64420}"/>
              </a:ext>
            </a:extLst>
          </p:cNvPr>
          <p:cNvSpPr txBox="1"/>
          <p:nvPr/>
        </p:nvSpPr>
        <p:spPr>
          <a:xfrm>
            <a:off x="1488140" y="4000500"/>
            <a:ext cx="10747993" cy="4226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Office Entry &amp; Attendance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Classroom Roll Call System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ATM or Smart Lock Security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Airport and Public Surveillance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Hotel Self-Check-In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 Hall Authentication</a:t>
            </a:r>
          </a:p>
          <a:p>
            <a:pPr marL="558801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Input your Suggestions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522BA1-C3BE-EE5F-78C5-65C33C5C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66286" y="980516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8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16375" y="4407549"/>
            <a:ext cx="9862709" cy="171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36"/>
              </a:lnSpc>
            </a:pPr>
            <a:r>
              <a:rPr lang="en-US" sz="1152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-1235503" y="2272178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6" y="0"/>
                </a:lnTo>
                <a:lnTo>
                  <a:pt x="5447286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1579084" y="2374349"/>
            <a:ext cx="4141883" cy="5742645"/>
          </a:xfrm>
          <a:custGeom>
            <a:avLst/>
            <a:gdLst/>
            <a:ahLst/>
            <a:cxnLst/>
            <a:rect l="l" t="t" r="r" b="b"/>
            <a:pathLst>
              <a:path w="4141883" h="5742645">
                <a:moveTo>
                  <a:pt x="4141883" y="0"/>
                </a:moveTo>
                <a:lnTo>
                  <a:pt x="0" y="0"/>
                </a:lnTo>
                <a:lnTo>
                  <a:pt x="0" y="5742645"/>
                </a:lnTo>
                <a:lnTo>
                  <a:pt x="4141883" y="5742645"/>
                </a:lnTo>
                <a:lnTo>
                  <a:pt x="414188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5B0CAE-E14C-ED57-D21F-B8EBC14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726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3686" y="548221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743950"/>
            <a:ext cx="16230600" cy="1028700"/>
            <a:chOff x="0" y="0"/>
            <a:chExt cx="2287793" cy="1450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44683" y="342866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3763324" y="677018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5706178" y="3979363"/>
            <a:ext cx="6333065" cy="1335701"/>
          </a:xfrm>
          <a:custGeom>
            <a:avLst/>
            <a:gdLst/>
            <a:ahLst/>
            <a:cxnLst/>
            <a:rect l="l" t="t" r="r" b="b"/>
            <a:pathLst>
              <a:path w="6333065" h="1335701">
                <a:moveTo>
                  <a:pt x="0" y="0"/>
                </a:moveTo>
                <a:lnTo>
                  <a:pt x="6333064" y="0"/>
                </a:lnTo>
                <a:lnTo>
                  <a:pt x="6333064" y="1335700"/>
                </a:lnTo>
                <a:lnTo>
                  <a:pt x="0" y="1335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844183" y="5788320"/>
            <a:ext cx="6352643" cy="1339830"/>
          </a:xfrm>
          <a:custGeom>
            <a:avLst/>
            <a:gdLst/>
            <a:ahLst/>
            <a:cxnLst/>
            <a:rect l="l" t="t" r="r" b="b"/>
            <a:pathLst>
              <a:path w="6352643" h="1339830">
                <a:moveTo>
                  <a:pt x="0" y="0"/>
                </a:moveTo>
                <a:lnTo>
                  <a:pt x="6352644" y="0"/>
                </a:lnTo>
                <a:lnTo>
                  <a:pt x="6352644" y="1339830"/>
                </a:lnTo>
                <a:lnTo>
                  <a:pt x="0" y="1339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4"/>
          <p:cNvSpPr/>
          <p:nvPr/>
        </p:nvSpPr>
        <p:spPr>
          <a:xfrm>
            <a:off x="11382320" y="3828754"/>
            <a:ext cx="1313845" cy="1335548"/>
          </a:xfrm>
          <a:custGeom>
            <a:avLst/>
            <a:gdLst/>
            <a:ahLst/>
            <a:cxnLst/>
            <a:rect l="l" t="t" r="r" b="b"/>
            <a:pathLst>
              <a:path w="1313845" h="1335548">
                <a:moveTo>
                  <a:pt x="0" y="0"/>
                </a:moveTo>
                <a:lnTo>
                  <a:pt x="1313845" y="0"/>
                </a:lnTo>
                <a:lnTo>
                  <a:pt x="1313845" y="1335548"/>
                </a:lnTo>
                <a:lnTo>
                  <a:pt x="0" y="1335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059876" y="5600703"/>
            <a:ext cx="1292602" cy="1527447"/>
          </a:xfrm>
          <a:custGeom>
            <a:avLst/>
            <a:gdLst/>
            <a:ahLst/>
            <a:cxnLst/>
            <a:rect l="l" t="t" r="r" b="b"/>
            <a:pathLst>
              <a:path w="1292602" h="1527447">
                <a:moveTo>
                  <a:pt x="0" y="0"/>
                </a:moveTo>
                <a:lnTo>
                  <a:pt x="1292603" y="0"/>
                </a:lnTo>
                <a:lnTo>
                  <a:pt x="1292603" y="1527447"/>
                </a:lnTo>
                <a:lnTo>
                  <a:pt x="0" y="15274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596823" y="3394162"/>
            <a:ext cx="8484326" cy="32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4"/>
              </a:lnSpc>
            </a:pPr>
            <a:r>
              <a:rPr lang="en-US" sz="232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GROUP MEMBERS:</a:t>
            </a:r>
            <a:endParaRPr lang="en-US" sz="2732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63897" y="876954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2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33550" y="9050337"/>
            <a:ext cx="14998827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DEPARTMENT OF COMPUTER SCIENCES COMSATS UNIVERSITY ISLAMABAD, WAH CAMPUS WAH CANTT – PAKISTAN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43289" y="772179"/>
            <a:ext cx="2543678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SESSION 2021- 2025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44183" y="4196399"/>
            <a:ext cx="6195059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YAHYA HUSSNAIN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REG. NO. CIIT/FA21-BCS-071/WAH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81386" y="6005188"/>
            <a:ext cx="7315200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WAQAR HUSSAIN SHAH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REG. NO. CIIT/FA21-BCS-074/WAH 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A899C3-5651-E85A-DC57-C71AFB5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87486" y="982651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77552" y="2155331"/>
            <a:ext cx="5246370" cy="5246370"/>
            <a:chOff x="0" y="0"/>
            <a:chExt cx="739505" cy="7395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9505" cy="739505"/>
            </a:xfrm>
            <a:custGeom>
              <a:avLst/>
              <a:gdLst/>
              <a:ahLst/>
              <a:cxnLst/>
              <a:rect l="l" t="t" r="r" b="b"/>
              <a:pathLst>
                <a:path w="739505" h="739505">
                  <a:moveTo>
                    <a:pt x="106248" y="0"/>
                  </a:moveTo>
                  <a:lnTo>
                    <a:pt x="633256" y="0"/>
                  </a:lnTo>
                  <a:cubicBezTo>
                    <a:pt x="691936" y="0"/>
                    <a:pt x="739505" y="47569"/>
                    <a:pt x="739505" y="106248"/>
                  </a:cubicBezTo>
                  <a:lnTo>
                    <a:pt x="739505" y="633256"/>
                  </a:lnTo>
                  <a:cubicBezTo>
                    <a:pt x="739505" y="661435"/>
                    <a:pt x="728311" y="688460"/>
                    <a:pt x="708385" y="708385"/>
                  </a:cubicBezTo>
                  <a:cubicBezTo>
                    <a:pt x="688460" y="728311"/>
                    <a:pt x="661435" y="739505"/>
                    <a:pt x="633256" y="739505"/>
                  </a:cubicBezTo>
                  <a:lnTo>
                    <a:pt x="106248" y="739505"/>
                  </a:lnTo>
                  <a:cubicBezTo>
                    <a:pt x="78070" y="739505"/>
                    <a:pt x="51045" y="728311"/>
                    <a:pt x="31119" y="708385"/>
                  </a:cubicBezTo>
                  <a:cubicBezTo>
                    <a:pt x="11194" y="688460"/>
                    <a:pt x="0" y="661435"/>
                    <a:pt x="0" y="633256"/>
                  </a:cubicBezTo>
                  <a:lnTo>
                    <a:pt x="0" y="106248"/>
                  </a:lnTo>
                  <a:cubicBezTo>
                    <a:pt x="0" y="78070"/>
                    <a:pt x="11194" y="51045"/>
                    <a:pt x="31119" y="31119"/>
                  </a:cubicBezTo>
                  <a:cubicBezTo>
                    <a:pt x="51045" y="11194"/>
                    <a:pt x="78070" y="0"/>
                    <a:pt x="1062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100000"/>
                  </a:srgbClr>
                </a:gs>
                <a:gs pos="100000">
                  <a:srgbClr val="0F2E4A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39505" cy="777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2251509" flipH="1">
            <a:off x="12242798" y="-236501"/>
            <a:ext cx="5407364" cy="11206973"/>
          </a:xfrm>
          <a:custGeom>
            <a:avLst/>
            <a:gdLst/>
            <a:ahLst/>
            <a:cxnLst/>
            <a:rect l="l" t="t" r="r" b="b"/>
            <a:pathLst>
              <a:path w="5407364" h="11206973">
                <a:moveTo>
                  <a:pt x="5407364" y="0"/>
                </a:moveTo>
                <a:lnTo>
                  <a:pt x="0" y="0"/>
                </a:lnTo>
                <a:lnTo>
                  <a:pt x="0" y="11206973"/>
                </a:lnTo>
                <a:lnTo>
                  <a:pt x="5407364" y="11206973"/>
                </a:lnTo>
                <a:lnTo>
                  <a:pt x="540736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182919" y="1224320"/>
            <a:ext cx="2031358" cy="2100088"/>
          </a:xfrm>
          <a:custGeom>
            <a:avLst/>
            <a:gdLst/>
            <a:ahLst/>
            <a:cxnLst/>
            <a:rect l="l" t="t" r="r" b="b"/>
            <a:pathLst>
              <a:path w="2031358" h="2100088">
                <a:moveTo>
                  <a:pt x="0" y="0"/>
                </a:moveTo>
                <a:lnTo>
                  <a:pt x="2031358" y="0"/>
                </a:lnTo>
                <a:lnTo>
                  <a:pt x="2031358" y="2100088"/>
                </a:lnTo>
                <a:lnTo>
                  <a:pt x="0" y="2100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926041"/>
            <a:ext cx="7655860" cy="119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40782"/>
            <a:ext cx="9130979" cy="495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449" lvl="1" indent="-246724" algn="just">
              <a:lnSpc>
                <a:spcPts val="3885"/>
              </a:lnSpc>
              <a:buFont typeface="Arial"/>
              <a:buChar char="•"/>
            </a:pPr>
            <a:r>
              <a:rPr lang="en-US" sz="2285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Facial Authentication: </a:t>
            </a:r>
            <a:r>
              <a:rPr lang="en-US" sz="2285" b="1" dirty="0">
                <a:solidFill>
                  <a:srgbClr val="FFFFFF"/>
                </a:solidFill>
                <a:latin typeface="Poppins Light" panose="00000400000000000000" pitchFamily="2" charset="0"/>
                <a:ea typeface="Poppins Bold"/>
                <a:cs typeface="Poppins Light" panose="00000400000000000000" pitchFamily="2" charset="0"/>
                <a:sym typeface="Poppins Bold"/>
              </a:rPr>
              <a:t>A secure application leveraging facial biometrics for identity verification.</a:t>
            </a:r>
          </a:p>
          <a:p>
            <a:pPr marL="493449" lvl="1" indent="-246724" algn="just">
              <a:lnSpc>
                <a:spcPts val="3885"/>
              </a:lnSpc>
              <a:buFont typeface="Arial"/>
              <a:buChar char="•"/>
            </a:pPr>
            <a:r>
              <a:rPr lang="en-US" sz="2285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AI-Driven Recognition: </a:t>
            </a:r>
            <a:r>
              <a:rPr lang="en-US" sz="2285" b="1" dirty="0">
                <a:solidFill>
                  <a:srgbClr val="FFFFFF"/>
                </a:solidFill>
                <a:latin typeface="Poppins Light" panose="00000400000000000000" pitchFamily="2" charset="0"/>
                <a:ea typeface="Poppins Bold"/>
                <a:cs typeface="Poppins Light" panose="00000400000000000000" pitchFamily="2" charset="0"/>
                <a:sym typeface="Poppins Bold"/>
              </a:rPr>
              <a:t>Uses state-of-the-art computer vision models (e.g., YOLO) for high-accuracy detection.</a:t>
            </a:r>
          </a:p>
          <a:p>
            <a:pPr marL="493449" lvl="1" indent="-246724" algn="just">
              <a:lnSpc>
                <a:spcPts val="3885"/>
              </a:lnSpc>
              <a:buFont typeface="Arial"/>
              <a:buChar char="•"/>
            </a:pPr>
            <a:r>
              <a:rPr lang="en-US" sz="2285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Multi-Platform Deployment: </a:t>
            </a:r>
            <a:r>
              <a:rPr lang="en-US" sz="2285" b="1" dirty="0">
                <a:solidFill>
                  <a:srgbClr val="FFFFFF"/>
                </a:solidFill>
                <a:latin typeface="Poppins Light" panose="00000400000000000000" pitchFamily="2" charset="0"/>
                <a:ea typeface="Poppins Bold"/>
                <a:cs typeface="Poppins Light" panose="00000400000000000000" pitchFamily="2" charset="0"/>
                <a:sym typeface="Poppins Bold"/>
              </a:rPr>
              <a:t>Works seamlessly across CCTV, web cams, and mobile devices.</a:t>
            </a:r>
          </a:p>
          <a:p>
            <a:pPr marL="493449" lvl="1" indent="-246724" algn="just">
              <a:lnSpc>
                <a:spcPts val="3885"/>
              </a:lnSpc>
              <a:buFont typeface="Arial"/>
              <a:buChar char="•"/>
            </a:pPr>
            <a:r>
              <a:rPr lang="en-US" sz="2285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Security Enhancement: </a:t>
            </a:r>
            <a:r>
              <a:rPr lang="en-US" sz="2285" b="1" dirty="0">
                <a:solidFill>
                  <a:srgbClr val="FFFFFF"/>
                </a:solidFill>
                <a:latin typeface="Poppins Light" panose="00000400000000000000" pitchFamily="2" charset="0"/>
                <a:ea typeface="Poppins Bold"/>
                <a:cs typeface="Poppins Light" panose="00000400000000000000" pitchFamily="2" charset="0"/>
                <a:sym typeface="Poppins Bold"/>
              </a:rPr>
              <a:t>Replaces traditional methods (passwords, ID cards) with biometric authentication.</a:t>
            </a:r>
          </a:p>
          <a:p>
            <a:pPr marL="493449" lvl="1" indent="-246724" algn="just">
              <a:lnSpc>
                <a:spcPts val="3885"/>
              </a:lnSpc>
              <a:buFont typeface="Arial"/>
              <a:buChar char="•"/>
            </a:pPr>
            <a:r>
              <a:rPr lang="en-US" sz="2285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Cases: </a:t>
            </a:r>
            <a:r>
              <a:rPr lang="en-US" sz="2285" b="1" dirty="0">
                <a:solidFill>
                  <a:srgbClr val="FFFFFF"/>
                </a:solidFill>
                <a:latin typeface="Poppins Light" panose="00000400000000000000" pitchFamily="2" charset="0"/>
                <a:ea typeface="Poppins Bold"/>
                <a:cs typeface="Poppins Light" panose="00000400000000000000" pitchFamily="2" charset="0"/>
                <a:sym typeface="Poppins Bold"/>
              </a:rPr>
              <a:t>Office entry systems, attendance tracking, ATM authentication, and public security.</a:t>
            </a:r>
            <a:endParaRPr lang="en-US" sz="2285" b="1" dirty="0">
              <a:solidFill>
                <a:srgbClr val="FFFFFF"/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44DA85-17B4-CEE1-ABDB-914CF644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25800" y="98603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3388248" y="2845854"/>
            <a:ext cx="4429505" cy="4277854"/>
            <a:chOff x="0" y="0"/>
            <a:chExt cx="624363" cy="6029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4363" cy="602987"/>
            </a:xfrm>
            <a:custGeom>
              <a:avLst/>
              <a:gdLst/>
              <a:ahLst/>
              <a:cxnLst/>
              <a:rect l="l" t="t" r="r" b="b"/>
              <a:pathLst>
                <a:path w="624363" h="602987">
                  <a:moveTo>
                    <a:pt x="125842" y="0"/>
                  </a:moveTo>
                  <a:lnTo>
                    <a:pt x="498521" y="0"/>
                  </a:lnTo>
                  <a:cubicBezTo>
                    <a:pt x="568022" y="0"/>
                    <a:pt x="624363" y="56341"/>
                    <a:pt x="624363" y="125842"/>
                  </a:cubicBezTo>
                  <a:lnTo>
                    <a:pt x="624363" y="477145"/>
                  </a:lnTo>
                  <a:cubicBezTo>
                    <a:pt x="624363" y="546646"/>
                    <a:pt x="568022" y="602987"/>
                    <a:pt x="498521" y="602987"/>
                  </a:cubicBezTo>
                  <a:lnTo>
                    <a:pt x="125842" y="602987"/>
                  </a:lnTo>
                  <a:cubicBezTo>
                    <a:pt x="56341" y="602987"/>
                    <a:pt x="0" y="546646"/>
                    <a:pt x="0" y="477145"/>
                  </a:cubicBezTo>
                  <a:lnTo>
                    <a:pt x="0" y="125842"/>
                  </a:lnTo>
                  <a:cubicBezTo>
                    <a:pt x="0" y="56341"/>
                    <a:pt x="56341" y="0"/>
                    <a:pt x="1258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100000"/>
                  </a:srgbClr>
                </a:gs>
                <a:gs pos="100000">
                  <a:srgbClr val="0F2E4A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24363" cy="641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29795" y="3036223"/>
            <a:ext cx="4429505" cy="4277854"/>
            <a:chOff x="0" y="0"/>
            <a:chExt cx="4169900" cy="40271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69900" cy="4027137"/>
            </a:xfrm>
            <a:custGeom>
              <a:avLst/>
              <a:gdLst/>
              <a:ahLst/>
              <a:cxnLst/>
              <a:rect l="l" t="t" r="r" b="b"/>
              <a:pathLst>
                <a:path w="4169900" h="4027137">
                  <a:moveTo>
                    <a:pt x="0" y="3423067"/>
                  </a:moveTo>
                  <a:lnTo>
                    <a:pt x="0" y="604071"/>
                  </a:lnTo>
                  <a:cubicBezTo>
                    <a:pt x="0" y="269818"/>
                    <a:pt x="111753" y="0"/>
                    <a:pt x="250194" y="0"/>
                  </a:cubicBezTo>
                  <a:lnTo>
                    <a:pt x="3919706" y="0"/>
                  </a:lnTo>
                  <a:cubicBezTo>
                    <a:pt x="4058147" y="0"/>
                    <a:pt x="4169900" y="269818"/>
                    <a:pt x="4169900" y="604071"/>
                  </a:cubicBezTo>
                  <a:lnTo>
                    <a:pt x="4169900" y="3423067"/>
                  </a:lnTo>
                  <a:cubicBezTo>
                    <a:pt x="4169900" y="3757319"/>
                    <a:pt x="4058147" y="4027137"/>
                    <a:pt x="3919706" y="4027137"/>
                  </a:cubicBezTo>
                  <a:lnTo>
                    <a:pt x="250194" y="4027137"/>
                  </a:lnTo>
                  <a:cubicBezTo>
                    <a:pt x="111753" y="4027137"/>
                    <a:pt x="0" y="3757319"/>
                    <a:pt x="0" y="3423067"/>
                  </a:cubicBezTo>
                  <a:close/>
                </a:path>
              </a:pathLst>
            </a:custGeom>
            <a:blipFill>
              <a:blip r:embed="rId4"/>
              <a:stretch>
                <a:fillRect l="-34716" r="-3471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066322" y="6527052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1361862" y="8164257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560029" y="214484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4710" y="2258113"/>
            <a:ext cx="9848132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5"/>
              </a:lnSpc>
            </a:pPr>
            <a:r>
              <a:rPr lang="en-US" sz="45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8140" y="3513508"/>
            <a:ext cx="10339181" cy="359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039" lvl="1" indent="-251519" algn="just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Weakness of password-based security systems</a:t>
            </a:r>
          </a:p>
          <a:p>
            <a:pPr marL="503039" lvl="1" indent="-251519" algn="just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Vulnerability of RFID or manual attendance systems</a:t>
            </a:r>
          </a:p>
          <a:p>
            <a:pPr marL="503039" lvl="1" indent="-251519" algn="just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Identity fraud risks in public spaces</a:t>
            </a:r>
          </a:p>
          <a:p>
            <a:pPr marL="503039" lvl="1" indent="-251519" algn="just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scalable, non-intrusive real-time monitoring</a:t>
            </a:r>
          </a:p>
          <a:p>
            <a:pPr marL="503039" lvl="1" indent="-251519" algn="just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Need for fast, accurate, and contactless verification methods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9AFAF5-5E09-D9E6-6C34-F5B33300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25800" y="98603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8033" y="0"/>
            <a:ext cx="20309388" cy="4278856"/>
            <a:chOff x="0" y="0"/>
            <a:chExt cx="13932506" cy="29353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32506" cy="2935351"/>
            </a:xfrm>
            <a:custGeom>
              <a:avLst/>
              <a:gdLst/>
              <a:ahLst/>
              <a:cxnLst/>
              <a:rect l="l" t="t" r="r" b="b"/>
              <a:pathLst>
                <a:path w="13932506" h="2935351">
                  <a:moveTo>
                    <a:pt x="0" y="2495048"/>
                  </a:moveTo>
                  <a:lnTo>
                    <a:pt x="0" y="440303"/>
                  </a:lnTo>
                  <a:cubicBezTo>
                    <a:pt x="0" y="196669"/>
                    <a:pt x="373391" y="0"/>
                    <a:pt x="835950" y="0"/>
                  </a:cubicBezTo>
                  <a:lnTo>
                    <a:pt x="13096556" y="0"/>
                  </a:lnTo>
                  <a:cubicBezTo>
                    <a:pt x="13559115" y="0"/>
                    <a:pt x="13932506" y="196669"/>
                    <a:pt x="13932506" y="440303"/>
                  </a:cubicBezTo>
                  <a:lnTo>
                    <a:pt x="13932506" y="2495048"/>
                  </a:lnTo>
                  <a:cubicBezTo>
                    <a:pt x="13932506" y="2738683"/>
                    <a:pt x="13559115" y="2935351"/>
                    <a:pt x="13096556" y="2935351"/>
                  </a:cubicBezTo>
                  <a:lnTo>
                    <a:pt x="835950" y="2935351"/>
                  </a:lnTo>
                  <a:cubicBezTo>
                    <a:pt x="373391" y="2935351"/>
                    <a:pt x="0" y="2738683"/>
                    <a:pt x="0" y="2495048"/>
                  </a:cubicBezTo>
                  <a:close/>
                </a:path>
              </a:pathLst>
            </a:custGeom>
            <a:blipFill>
              <a:blip r:embed="rId2"/>
              <a:stretch>
                <a:fillRect t="-75781" b="-7578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88663" y="4719156"/>
            <a:ext cx="7718133" cy="5010731"/>
            <a:chOff x="0" y="0"/>
            <a:chExt cx="1087913" cy="7062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87913" cy="706290"/>
            </a:xfrm>
            <a:custGeom>
              <a:avLst/>
              <a:gdLst/>
              <a:ahLst/>
              <a:cxnLst/>
              <a:rect l="l" t="t" r="r" b="b"/>
              <a:pathLst>
                <a:path w="1087913" h="706290">
                  <a:moveTo>
                    <a:pt x="20062" y="0"/>
                  </a:moveTo>
                  <a:lnTo>
                    <a:pt x="1067852" y="0"/>
                  </a:lnTo>
                  <a:cubicBezTo>
                    <a:pt x="1073172" y="0"/>
                    <a:pt x="1078275" y="2114"/>
                    <a:pt x="1082038" y="5876"/>
                  </a:cubicBezTo>
                  <a:cubicBezTo>
                    <a:pt x="1085800" y="9638"/>
                    <a:pt x="1087913" y="14741"/>
                    <a:pt x="1087913" y="20062"/>
                  </a:cubicBezTo>
                  <a:lnTo>
                    <a:pt x="1087913" y="686229"/>
                  </a:lnTo>
                  <a:cubicBezTo>
                    <a:pt x="1087913" y="697308"/>
                    <a:pt x="1078932" y="706290"/>
                    <a:pt x="1067852" y="706290"/>
                  </a:cubicBezTo>
                  <a:lnTo>
                    <a:pt x="20062" y="706290"/>
                  </a:lnTo>
                  <a:cubicBezTo>
                    <a:pt x="8982" y="706290"/>
                    <a:pt x="0" y="697308"/>
                    <a:pt x="0" y="686229"/>
                  </a:cubicBezTo>
                  <a:lnTo>
                    <a:pt x="0" y="20062"/>
                  </a:lnTo>
                  <a:cubicBezTo>
                    <a:pt x="0" y="8982"/>
                    <a:pt x="8982" y="0"/>
                    <a:pt x="200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37000"/>
                  </a:srgbClr>
                </a:gs>
                <a:gs pos="100000">
                  <a:srgbClr val="0F2E4A">
                    <a:alpha val="37000"/>
                  </a:srgbClr>
                </a:gs>
              </a:gsLst>
              <a:lin ang="0"/>
            </a:gradFill>
            <a:ln w="38100" cap="sq">
              <a:solidFill>
                <a:srgbClr val="FFFFFF">
                  <a:alpha val="36863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087913" cy="74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359433" y="7491426"/>
            <a:ext cx="4442597" cy="945061"/>
          </a:xfrm>
          <a:custGeom>
            <a:avLst/>
            <a:gdLst/>
            <a:ahLst/>
            <a:cxnLst/>
            <a:rect l="l" t="t" r="r" b="b"/>
            <a:pathLst>
              <a:path w="4442597" h="945061">
                <a:moveTo>
                  <a:pt x="0" y="0"/>
                </a:moveTo>
                <a:lnTo>
                  <a:pt x="4442597" y="0"/>
                </a:lnTo>
                <a:lnTo>
                  <a:pt x="4442597" y="945061"/>
                </a:lnTo>
                <a:lnTo>
                  <a:pt x="0" y="945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15105" y="3058369"/>
            <a:ext cx="11906250" cy="964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5"/>
              </a:lnSpc>
            </a:pPr>
            <a:r>
              <a:rPr lang="en-US" sz="6500" b="1">
                <a:solidFill>
                  <a:srgbClr val="081426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&amp; Impacts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1340" y="5757452"/>
            <a:ext cx="7122271" cy="293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1176" lvl="1" indent="-205588" algn="just"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Enable real-time facial recognition with high precision</a:t>
            </a:r>
          </a:p>
          <a:p>
            <a:pPr marL="411176" lvl="1" indent="-205588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Integrate authentication with user databases</a:t>
            </a:r>
          </a:p>
          <a:p>
            <a:pPr marL="411176" lvl="1" indent="-205588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Provide multi-user detection and logging</a:t>
            </a:r>
          </a:p>
          <a:p>
            <a:pPr marL="411176" lvl="1" indent="-205588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Ensure system works in diverse lighting and angles</a:t>
            </a:r>
          </a:p>
          <a:p>
            <a:pPr marL="411176" lvl="1" indent="-205588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Maintain secure, encrypted access logs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9606" y="4935537"/>
            <a:ext cx="1873558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182100" y="4719156"/>
            <a:ext cx="8115300" cy="5010731"/>
            <a:chOff x="0" y="0"/>
            <a:chExt cx="1143896" cy="7062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43896" cy="706290"/>
            </a:xfrm>
            <a:custGeom>
              <a:avLst/>
              <a:gdLst/>
              <a:ahLst/>
              <a:cxnLst/>
              <a:rect l="l" t="t" r="r" b="b"/>
              <a:pathLst>
                <a:path w="1143896" h="706290">
                  <a:moveTo>
                    <a:pt x="19080" y="0"/>
                  </a:moveTo>
                  <a:lnTo>
                    <a:pt x="1124817" y="0"/>
                  </a:lnTo>
                  <a:cubicBezTo>
                    <a:pt x="1135354" y="0"/>
                    <a:pt x="1143896" y="8542"/>
                    <a:pt x="1143896" y="19080"/>
                  </a:cubicBezTo>
                  <a:lnTo>
                    <a:pt x="1143896" y="687210"/>
                  </a:lnTo>
                  <a:cubicBezTo>
                    <a:pt x="1143896" y="692271"/>
                    <a:pt x="1141886" y="697124"/>
                    <a:pt x="1138308" y="700702"/>
                  </a:cubicBezTo>
                  <a:cubicBezTo>
                    <a:pt x="1134730" y="704280"/>
                    <a:pt x="1129877" y="706290"/>
                    <a:pt x="1124817" y="706290"/>
                  </a:cubicBezTo>
                  <a:lnTo>
                    <a:pt x="19080" y="706290"/>
                  </a:lnTo>
                  <a:cubicBezTo>
                    <a:pt x="8542" y="706290"/>
                    <a:pt x="0" y="697748"/>
                    <a:pt x="0" y="687210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37000"/>
                  </a:srgbClr>
                </a:gs>
                <a:gs pos="100000">
                  <a:srgbClr val="0F2E4A">
                    <a:alpha val="37000"/>
                  </a:srgbClr>
                </a:gs>
              </a:gsLst>
              <a:lin ang="0"/>
            </a:gradFill>
            <a:ln w="38100" cap="sq">
              <a:solidFill>
                <a:srgbClr val="FFFFFF">
                  <a:alpha val="36863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143896" cy="74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428821" y="5520598"/>
            <a:ext cx="7545657" cy="299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Enhances physical and digital security</a:t>
            </a:r>
          </a:p>
          <a:p>
            <a:pPr marL="431801" lvl="1" indent="-215900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Minimizes impersonation and identity theft</a:t>
            </a:r>
          </a:p>
          <a:p>
            <a:pPr marL="431801" lvl="1" indent="-215900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Reduces manual labor in attendance and surveillance</a:t>
            </a:r>
          </a:p>
          <a:p>
            <a:pPr marL="431801" lvl="1" indent="-215900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Encourages adoption of biometric technologies in developing systems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25072" y="4935537"/>
            <a:ext cx="1462071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Impacts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60A6EEE-22D3-703A-2897-3EA5563A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07678" y="981762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1282026" y="2965830"/>
            <a:ext cx="5977274" cy="5696735"/>
            <a:chOff x="0" y="0"/>
            <a:chExt cx="842530" cy="8029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42530" cy="802986"/>
            </a:xfrm>
            <a:custGeom>
              <a:avLst/>
              <a:gdLst/>
              <a:ahLst/>
              <a:cxnLst/>
              <a:rect l="l" t="t" r="r" b="b"/>
              <a:pathLst>
                <a:path w="842530" h="802986">
                  <a:moveTo>
                    <a:pt x="25905" y="0"/>
                  </a:moveTo>
                  <a:lnTo>
                    <a:pt x="816625" y="0"/>
                  </a:lnTo>
                  <a:cubicBezTo>
                    <a:pt x="830932" y="0"/>
                    <a:pt x="842530" y="11598"/>
                    <a:pt x="842530" y="25905"/>
                  </a:cubicBezTo>
                  <a:lnTo>
                    <a:pt x="842530" y="777082"/>
                  </a:lnTo>
                  <a:cubicBezTo>
                    <a:pt x="842530" y="791388"/>
                    <a:pt x="830932" y="802986"/>
                    <a:pt x="816625" y="802986"/>
                  </a:cubicBezTo>
                  <a:lnTo>
                    <a:pt x="25905" y="802986"/>
                  </a:lnTo>
                  <a:cubicBezTo>
                    <a:pt x="11598" y="802986"/>
                    <a:pt x="0" y="791388"/>
                    <a:pt x="0" y="777082"/>
                  </a:cubicBezTo>
                  <a:lnTo>
                    <a:pt x="0" y="25905"/>
                  </a:lnTo>
                  <a:cubicBezTo>
                    <a:pt x="0" y="11598"/>
                    <a:pt x="11598" y="0"/>
                    <a:pt x="259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85000"/>
                  </a:srgbClr>
                </a:gs>
                <a:gs pos="100000">
                  <a:srgbClr val="0F2E4A">
                    <a:alpha val="85000"/>
                  </a:srgbClr>
                </a:gs>
              </a:gsLst>
              <a:lin ang="0"/>
            </a:gradFill>
            <a:ln w="19050" cap="sq">
              <a:solidFill>
                <a:srgbClr val="FFFFFF">
                  <a:alpha val="8470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42530" cy="841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4242088" y="3262947"/>
            <a:ext cx="19050" cy="510250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1719395" y="5562636"/>
            <a:ext cx="5102537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2122006" y="3790219"/>
            <a:ext cx="1342546" cy="1296167"/>
          </a:xfrm>
          <a:custGeom>
            <a:avLst/>
            <a:gdLst/>
            <a:ahLst/>
            <a:cxnLst/>
            <a:rect l="l" t="t" r="r" b="b"/>
            <a:pathLst>
              <a:path w="1342546" h="1296167">
                <a:moveTo>
                  <a:pt x="0" y="0"/>
                </a:moveTo>
                <a:lnTo>
                  <a:pt x="1342546" y="0"/>
                </a:lnTo>
                <a:lnTo>
                  <a:pt x="1342546" y="1296167"/>
                </a:lnTo>
                <a:lnTo>
                  <a:pt x="0" y="1296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122006" y="6121639"/>
            <a:ext cx="1373230" cy="1373230"/>
          </a:xfrm>
          <a:custGeom>
            <a:avLst/>
            <a:gdLst/>
            <a:ahLst/>
            <a:cxnLst/>
            <a:rect l="l" t="t" r="r" b="b"/>
            <a:pathLst>
              <a:path w="1373230" h="1373230">
                <a:moveTo>
                  <a:pt x="0" y="0"/>
                </a:moveTo>
                <a:lnTo>
                  <a:pt x="1373229" y="0"/>
                </a:lnTo>
                <a:lnTo>
                  <a:pt x="1373229" y="1373230"/>
                </a:lnTo>
                <a:lnTo>
                  <a:pt x="0" y="13732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752797" y="3822149"/>
            <a:ext cx="1396246" cy="1264237"/>
          </a:xfrm>
          <a:custGeom>
            <a:avLst/>
            <a:gdLst/>
            <a:ahLst/>
            <a:cxnLst/>
            <a:rect l="l" t="t" r="r" b="b"/>
            <a:pathLst>
              <a:path w="1396246" h="1264237">
                <a:moveTo>
                  <a:pt x="0" y="0"/>
                </a:moveTo>
                <a:lnTo>
                  <a:pt x="1396246" y="0"/>
                </a:lnTo>
                <a:lnTo>
                  <a:pt x="1396246" y="1264237"/>
                </a:lnTo>
                <a:lnTo>
                  <a:pt x="0" y="1264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870053" y="6121639"/>
            <a:ext cx="1161734" cy="1205573"/>
          </a:xfrm>
          <a:custGeom>
            <a:avLst/>
            <a:gdLst/>
            <a:ahLst/>
            <a:cxnLst/>
            <a:rect l="l" t="t" r="r" b="b"/>
            <a:pathLst>
              <a:path w="1161734" h="1205573">
                <a:moveTo>
                  <a:pt x="0" y="0"/>
                </a:moveTo>
                <a:lnTo>
                  <a:pt x="1161734" y="0"/>
                </a:lnTo>
                <a:lnTo>
                  <a:pt x="1161734" y="1205573"/>
                </a:lnTo>
                <a:lnTo>
                  <a:pt x="0" y="1205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335365" y="7637170"/>
            <a:ext cx="2823505" cy="1072932"/>
          </a:xfrm>
          <a:custGeom>
            <a:avLst/>
            <a:gdLst/>
            <a:ahLst/>
            <a:cxnLst/>
            <a:rect l="l" t="t" r="r" b="b"/>
            <a:pathLst>
              <a:path w="2823505" h="1072932">
                <a:moveTo>
                  <a:pt x="0" y="0"/>
                </a:moveTo>
                <a:lnTo>
                  <a:pt x="2823505" y="0"/>
                </a:lnTo>
                <a:lnTo>
                  <a:pt x="2823505" y="1072932"/>
                </a:lnTo>
                <a:lnTo>
                  <a:pt x="0" y="1072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2205351"/>
            <a:ext cx="7655860" cy="71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5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0695" y="3059559"/>
            <a:ext cx="9657906" cy="526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Face Detection &amp; Recognition: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YOLOv8 for detection; </a:t>
            </a:r>
          </a:p>
          <a:p>
            <a:pPr marL="431801" lvl="1" indent="-215900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Backend: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on Jupyter Environment for system control and authentication</a:t>
            </a:r>
          </a:p>
          <a:p>
            <a:pPr marL="431801" lvl="1" indent="-215900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Frontend: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React JS / HTML5 for UI Dashboard</a:t>
            </a:r>
          </a:p>
          <a:p>
            <a:pPr marL="431801" lvl="1" indent="-215900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Database: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PostgreSQL for storing embeddings and logs</a:t>
            </a:r>
          </a:p>
          <a:p>
            <a:pPr marL="431801" lvl="1" indent="-215900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Camera Integration: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OpenCV for real-time stream processing</a:t>
            </a:r>
          </a:p>
          <a:p>
            <a:pPr marL="431801" lvl="1" indent="-215900">
              <a:lnSpc>
                <a:spcPct val="250000"/>
              </a:lnSpc>
              <a:buFont typeface="Arial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Deployment: 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Runs on PC or NVIDIA Jetson Nano for embedded systems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B548AE1-6C50-59D6-4898-2C722F1D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31787" y="981504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2236133" y="2875308"/>
            <a:ext cx="5885524" cy="7112416"/>
          </a:xfrm>
          <a:custGeom>
            <a:avLst/>
            <a:gdLst/>
            <a:ahLst/>
            <a:cxnLst/>
            <a:rect l="l" t="t" r="r" b="b"/>
            <a:pathLst>
              <a:path w="5885524" h="7112416">
                <a:moveTo>
                  <a:pt x="5885524" y="0"/>
                </a:moveTo>
                <a:lnTo>
                  <a:pt x="0" y="0"/>
                </a:lnTo>
                <a:lnTo>
                  <a:pt x="0" y="7112416"/>
                </a:lnTo>
                <a:lnTo>
                  <a:pt x="5885524" y="7112416"/>
                </a:lnTo>
                <a:lnTo>
                  <a:pt x="588552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3295" y="2605057"/>
            <a:ext cx="10248224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Benefits &amp; 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8140" y="3898572"/>
            <a:ext cx="10747993" cy="4047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endParaRPr dirty="0"/>
          </a:p>
          <a:p>
            <a:pPr marL="215901" lvl="1" algn="just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Touchless Authentication</a:t>
            </a:r>
          </a:p>
          <a:p>
            <a:pPr marL="215901" lvl="1" algn="just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Detection &amp; Logging</a:t>
            </a:r>
          </a:p>
          <a:p>
            <a:pPr marL="215901" lvl="1" algn="just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Accuracy with Deep Learning Models</a:t>
            </a:r>
          </a:p>
          <a:p>
            <a:pPr marL="215901" lvl="1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Role-Based Access Control (Admin/User)Face Database Management Interface</a:t>
            </a:r>
          </a:p>
          <a:p>
            <a:pPr marL="215901" lvl="1" algn="just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Alert System for Unknown Faces</a:t>
            </a:r>
          </a:p>
          <a:p>
            <a:pPr marL="215901" lvl="1" algn="just"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Time-Stamped Attendance Reports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453097-C519-713B-3ED7-412A74B7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88057" y="980516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14350"/>
            <a:ext cx="16230600" cy="1028700"/>
            <a:chOff x="0" y="0"/>
            <a:chExt cx="2287793" cy="14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7793" cy="145001"/>
            </a:xfrm>
            <a:custGeom>
              <a:avLst/>
              <a:gdLst/>
              <a:ahLst/>
              <a:cxnLst/>
              <a:rect l="l" t="t" r="r" b="b"/>
              <a:pathLst>
                <a:path w="2287793" h="145001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8140" y="779906"/>
            <a:ext cx="490819" cy="444414"/>
          </a:xfrm>
          <a:custGeom>
            <a:avLst/>
            <a:gdLst/>
            <a:ahLst/>
            <a:cxnLst/>
            <a:rect l="l" t="t" r="r" b="b"/>
            <a:pathLst>
              <a:path w="490819" h="444414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361862" y="8354757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5007655" y="1837212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0"/>
                </a:moveTo>
                <a:lnTo>
                  <a:pt x="0" y="0"/>
                </a:lnTo>
                <a:lnTo>
                  <a:pt x="0" y="891373"/>
                </a:lnTo>
                <a:lnTo>
                  <a:pt x="5447285" y="891373"/>
                </a:lnTo>
                <a:lnTo>
                  <a:pt x="5447285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717552" y="5143500"/>
            <a:ext cx="4852896" cy="2073510"/>
          </a:xfrm>
          <a:custGeom>
            <a:avLst/>
            <a:gdLst/>
            <a:ahLst/>
            <a:cxnLst/>
            <a:rect l="l" t="t" r="r" b="b"/>
            <a:pathLst>
              <a:path w="4852896" h="2073510">
                <a:moveTo>
                  <a:pt x="0" y="0"/>
                </a:moveTo>
                <a:lnTo>
                  <a:pt x="4852896" y="0"/>
                </a:lnTo>
                <a:lnTo>
                  <a:pt x="4852896" y="2073510"/>
                </a:lnTo>
                <a:lnTo>
                  <a:pt x="0" y="207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153772" y="880383"/>
            <a:ext cx="4677409" cy="28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8"/>
              </a:lnSpc>
            </a:pPr>
            <a:r>
              <a:rPr lang="en-US" sz="2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Topics In Computer Science - 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90935" y="4467361"/>
            <a:ext cx="5706129" cy="481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3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Overview Table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B686CE-204C-3C6E-0663-C0B423F3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8071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61862" y="8354757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0100"/>
              </p:ext>
            </p:extLst>
          </p:nvPr>
        </p:nvGraphicFramePr>
        <p:xfrm>
          <a:off x="716982" y="659058"/>
          <a:ext cx="17037618" cy="8968884"/>
        </p:xfrm>
        <a:graphic>
          <a:graphicData uri="http://schemas.openxmlformats.org/drawingml/2006/table">
            <a:tbl>
              <a:tblPr/>
              <a:tblGrid>
                <a:gridCol w="666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998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Module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Key Functionality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58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Face Detection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Locates faces in video or images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592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Face Recognition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Matches faces to existing user database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Admin Dashboard	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Manage users, logs, and reports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Live Monitoring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Real-time camera feed with overlays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Alert System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Notifications for unknown or multiple entries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864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Report Generation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Daily/Monthly attendance reports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4618-8DC1-F253-BECD-146E5CAF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544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</vt:lpstr>
      <vt:lpstr>Calibri</vt:lpstr>
      <vt:lpstr>Poppins Bold</vt:lpstr>
      <vt:lpstr>Aptos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SoulSync AI (FYP PRESENTATION)</dc:title>
  <cp:lastModifiedBy>(FA21-BCS-071) YAHYA HUSSNAIN</cp:lastModifiedBy>
  <cp:revision>2</cp:revision>
  <dcterms:created xsi:type="dcterms:W3CDTF">2006-08-16T00:00:00Z</dcterms:created>
  <dcterms:modified xsi:type="dcterms:W3CDTF">2025-06-15T22:23:47Z</dcterms:modified>
  <dc:identifier>DAGmR_owyqo</dc:identifier>
</cp:coreProperties>
</file>