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240CB-309D-4E59-A098-BDA4A71150DE}" v="3" dt="2023-05-25T11:38:42.2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qar" userId="fa6980f05b3b48c6" providerId="LiveId" clId="{BFD240CB-309D-4E59-A098-BDA4A71150DE}"/>
    <pc:docChg chg="undo custSel addSld delSld modSld addSection delSection">
      <pc:chgData name="Muhammad Waqar" userId="fa6980f05b3b48c6" providerId="LiveId" clId="{BFD240CB-309D-4E59-A098-BDA4A71150DE}" dt="2023-06-27T08:19:27.306" v="78" actId="47"/>
      <pc:docMkLst>
        <pc:docMk/>
      </pc:docMkLst>
      <pc:sldChg chg="addSp delSp modSp modTransition modAnim">
        <pc:chgData name="Muhammad Waqar" userId="fa6980f05b3b48c6" providerId="LiveId" clId="{BFD240CB-309D-4E59-A098-BDA4A71150DE}" dt="2023-05-25T11:33:16.827" v="1"/>
        <pc:sldMkLst>
          <pc:docMk/>
          <pc:sldMk cId="0" sldId="256"/>
        </pc:sldMkLst>
        <pc:picChg chg="add del mod">
          <ac:chgData name="Muhammad Waqar" userId="fa6980f05b3b48c6" providerId="LiveId" clId="{BFD240CB-309D-4E59-A098-BDA4A71150DE}" dt="2023-05-25T11:33:16.827" v="1"/>
          <ac:picMkLst>
            <pc:docMk/>
            <pc:sldMk cId="0" sldId="256"/>
            <ac:picMk id="4" creationId="{491654E3-CEA9-3312-93EE-33C81725CF7F}"/>
          </ac:picMkLst>
        </pc:picChg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57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58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59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0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1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2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3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4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5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6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7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8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69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0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1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2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3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4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5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6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7"/>
        </pc:sldMkLst>
      </pc:sldChg>
      <pc:sldChg chg="modTransition">
        <pc:chgData name="Muhammad Waqar" userId="fa6980f05b3b48c6" providerId="LiveId" clId="{BFD240CB-309D-4E59-A098-BDA4A71150DE}" dt="2023-05-25T11:33:16.827" v="1"/>
        <pc:sldMkLst>
          <pc:docMk/>
          <pc:sldMk cId="0" sldId="278"/>
        </pc:sldMkLst>
      </pc:sldChg>
      <pc:sldChg chg="add del modTransition">
        <pc:chgData name="Muhammad Waqar" userId="fa6980f05b3b48c6" providerId="LiveId" clId="{BFD240CB-309D-4E59-A098-BDA4A71150DE}" dt="2023-06-27T08:19:18.386" v="75" actId="47"/>
        <pc:sldMkLst>
          <pc:docMk/>
          <pc:sldMk cId="0" sldId="279"/>
        </pc:sldMkLst>
      </pc:sldChg>
      <pc:sldChg chg="add del modTransition">
        <pc:chgData name="Muhammad Waqar" userId="fa6980f05b3b48c6" providerId="LiveId" clId="{BFD240CB-309D-4E59-A098-BDA4A71150DE}" dt="2023-06-27T08:19:18.855" v="76" actId="47"/>
        <pc:sldMkLst>
          <pc:docMk/>
          <pc:sldMk cId="0" sldId="280"/>
        </pc:sldMkLst>
      </pc:sldChg>
      <pc:sldChg chg="modSp new mod">
        <pc:chgData name="Muhammad Waqar" userId="fa6980f05b3b48c6" providerId="LiveId" clId="{BFD240CB-309D-4E59-A098-BDA4A71150DE}" dt="2023-05-25T11:39:28.093" v="66" actId="20577"/>
        <pc:sldMkLst>
          <pc:docMk/>
          <pc:sldMk cId="3701803605" sldId="281"/>
        </pc:sldMkLst>
        <pc:spChg chg="mod">
          <ac:chgData name="Muhammad Waqar" userId="fa6980f05b3b48c6" providerId="LiveId" clId="{BFD240CB-309D-4E59-A098-BDA4A71150DE}" dt="2023-05-25T11:38:17.839" v="27" actId="20577"/>
          <ac:spMkLst>
            <pc:docMk/>
            <pc:sldMk cId="3701803605" sldId="281"/>
            <ac:spMk id="2" creationId="{B56C8AD7-9F41-2078-B4F9-25916C859D26}"/>
          </ac:spMkLst>
        </pc:spChg>
        <pc:spChg chg="mod">
          <ac:chgData name="Muhammad Waqar" userId="fa6980f05b3b48c6" providerId="LiveId" clId="{BFD240CB-309D-4E59-A098-BDA4A71150DE}" dt="2023-05-25T11:39:28.093" v="66" actId="20577"/>
          <ac:spMkLst>
            <pc:docMk/>
            <pc:sldMk cId="3701803605" sldId="281"/>
            <ac:spMk id="3" creationId="{22C82E31-36D7-24A1-8632-7EF5219768CD}"/>
          </ac:spMkLst>
        </pc:spChg>
      </pc:sldChg>
      <pc:sldChg chg="new del">
        <pc:chgData name="Muhammad Waqar" userId="fa6980f05b3b48c6" providerId="LiveId" clId="{BFD240CB-309D-4E59-A098-BDA4A71150DE}" dt="2023-06-27T08:19:14.949" v="70" actId="47"/>
        <pc:sldMkLst>
          <pc:docMk/>
          <pc:sldMk cId="1517052491" sldId="282"/>
        </pc:sldMkLst>
      </pc:sldChg>
      <pc:sldChg chg="new add del">
        <pc:chgData name="Muhammad Waqar" userId="fa6980f05b3b48c6" providerId="LiveId" clId="{BFD240CB-309D-4E59-A098-BDA4A71150DE}" dt="2023-06-27T08:19:27.306" v="78" actId="47"/>
        <pc:sldMkLst>
          <pc:docMk/>
          <pc:sldMk cId="2656095578" sldId="282"/>
        </pc:sldMkLst>
      </pc:sldChg>
      <pc:sldChg chg="new del">
        <pc:chgData name="Muhammad Waqar" userId="fa6980f05b3b48c6" providerId="LiveId" clId="{BFD240CB-309D-4E59-A098-BDA4A71150DE}" dt="2023-06-27T08:19:11.602" v="68" actId="47"/>
        <pc:sldMkLst>
          <pc:docMk/>
          <pc:sldMk cId="3742553558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25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3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13909"/>
            <a:ext cx="2286000" cy="429895"/>
          </a:xfrm>
          <a:custGeom>
            <a:avLst/>
            <a:gdLst/>
            <a:ahLst/>
            <a:cxnLst/>
            <a:rect l="l" t="t" r="r" b="b"/>
            <a:pathLst>
              <a:path w="2286000" h="429895">
                <a:moveTo>
                  <a:pt x="762000" y="429590"/>
                </a:moveTo>
                <a:lnTo>
                  <a:pt x="0" y="0"/>
                </a:lnTo>
                <a:lnTo>
                  <a:pt x="0" y="429590"/>
                </a:lnTo>
                <a:lnTo>
                  <a:pt x="762000" y="429590"/>
                </a:lnTo>
                <a:close/>
              </a:path>
              <a:path w="2286000" h="429895">
                <a:moveTo>
                  <a:pt x="2285822" y="429590"/>
                </a:moveTo>
                <a:lnTo>
                  <a:pt x="1523822" y="0"/>
                </a:lnTo>
                <a:lnTo>
                  <a:pt x="1523822" y="429590"/>
                </a:lnTo>
                <a:lnTo>
                  <a:pt x="2285822" y="42959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650" y="0"/>
            <a:ext cx="609634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7071" y="545310"/>
            <a:ext cx="4889857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7144" y="1767051"/>
            <a:ext cx="5209711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</a:t>
            </a:r>
            <a:r>
              <a:rPr spc="-150" dirty="0"/>
              <a:t>aps</a:t>
            </a:r>
            <a:r>
              <a:rPr spc="-170" dirty="0"/>
              <a:t>t</a:t>
            </a:r>
            <a:r>
              <a:rPr spc="-100" dirty="0"/>
              <a:t>o</a:t>
            </a:r>
            <a:r>
              <a:rPr spc="-85" dirty="0"/>
              <a:t>n</a:t>
            </a:r>
            <a:r>
              <a:rPr spc="-130" dirty="0"/>
              <a:t>e</a:t>
            </a:r>
            <a:r>
              <a:rPr spc="-225" dirty="0"/>
              <a:t> </a:t>
            </a:r>
            <a:r>
              <a:rPr spc="-45" dirty="0"/>
              <a:t>P</a:t>
            </a:r>
            <a:r>
              <a:rPr spc="-290" dirty="0"/>
              <a:t>r</a:t>
            </a:r>
            <a:r>
              <a:rPr spc="-150" dirty="0"/>
              <a:t>oje</a:t>
            </a:r>
            <a:r>
              <a:rPr spc="-125" dirty="0"/>
              <a:t>c</a:t>
            </a:r>
            <a:r>
              <a:rPr spc="-120" dirty="0"/>
              <a:t>t</a:t>
            </a:r>
            <a:r>
              <a:rPr spc="-360" dirty="0"/>
              <a:t>-</a:t>
            </a:r>
            <a:r>
              <a:rPr spc="-225" dirty="0"/>
              <a:t> </a:t>
            </a:r>
            <a:r>
              <a:rPr spc="-1215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67144" y="1767051"/>
            <a:ext cx="5209711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</a:t>
            </a:r>
            <a:r>
              <a:rPr spc="-65" dirty="0"/>
              <a:t>D</a:t>
            </a:r>
            <a:r>
              <a:rPr spc="-35" dirty="0"/>
              <a:t>A</a:t>
            </a:r>
            <a:r>
              <a:rPr spc="-195" dirty="0"/>
              <a:t> </a:t>
            </a:r>
            <a:r>
              <a:rPr spc="-90" dirty="0"/>
              <a:t>on</a:t>
            </a:r>
            <a:r>
              <a:rPr spc="-195" dirty="0"/>
              <a:t> </a:t>
            </a:r>
            <a:r>
              <a:rPr spc="-135" dirty="0"/>
              <a:t>Ai</a:t>
            </a:r>
            <a:r>
              <a:rPr spc="-130" dirty="0"/>
              <a:t>r</a:t>
            </a:r>
            <a:r>
              <a:rPr spc="-45" dirty="0"/>
              <a:t>bnb</a:t>
            </a:r>
            <a:r>
              <a:rPr spc="-195" dirty="0"/>
              <a:t> </a:t>
            </a:r>
            <a:r>
              <a:rPr spc="-70" dirty="0"/>
              <a:t>boo</a:t>
            </a:r>
            <a:r>
              <a:rPr spc="-80" dirty="0"/>
              <a:t>k</a:t>
            </a:r>
            <a:r>
              <a:rPr spc="-70" dirty="0"/>
              <a:t>i</a:t>
            </a:r>
            <a:r>
              <a:rPr spc="-125" dirty="0"/>
              <a:t>n</a:t>
            </a:r>
            <a:r>
              <a:rPr dirty="0"/>
              <a:t>g</a:t>
            </a:r>
          </a:p>
          <a:p>
            <a:pPr marL="635">
              <a:lnSpc>
                <a:spcPct val="100000"/>
              </a:lnSpc>
              <a:spcBef>
                <a:spcPts val="10"/>
              </a:spcBef>
            </a:pPr>
            <a:endParaRPr sz="4850" dirty="0"/>
          </a:p>
          <a:p>
            <a:pPr marL="635" marR="193040" algn="ctr">
              <a:lnSpc>
                <a:spcPct val="100000"/>
              </a:lnSpc>
            </a:pPr>
            <a:r>
              <a:rPr sz="2600" spc="-165" dirty="0"/>
              <a:t>by-</a:t>
            </a:r>
            <a:endParaRPr lang="en-US" sz="2600" spc="-165" dirty="0"/>
          </a:p>
          <a:p>
            <a:pPr marL="635" marR="193040" algn="ctr">
              <a:lnSpc>
                <a:spcPct val="100000"/>
              </a:lnSpc>
            </a:pPr>
            <a:endParaRPr sz="2600" dirty="0"/>
          </a:p>
          <a:p>
            <a:pPr marL="1094105" marR="1085850" indent="-635" algn="ctr">
              <a:lnSpc>
                <a:spcPct val="100000"/>
              </a:lnSpc>
              <a:spcBef>
                <a:spcPts val="10"/>
              </a:spcBef>
            </a:pPr>
            <a:r>
              <a:rPr lang="en-US" sz="2200" spc="-90" dirty="0">
                <a:solidFill>
                  <a:srgbClr val="CC0000"/>
                </a:solidFill>
              </a:rPr>
              <a:t>Muhammad </a:t>
            </a:r>
            <a:r>
              <a:rPr lang="en-US" sz="2400" spc="-90" dirty="0">
                <a:solidFill>
                  <a:srgbClr val="CC0000"/>
                </a:solidFill>
              </a:rPr>
              <a:t>Waqar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4" y="269294"/>
            <a:ext cx="7607934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Where does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customers pay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highest and lowest 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 location?</a:t>
            </a:r>
            <a:endParaRPr sz="2000">
              <a:latin typeface="Arial"/>
              <a:cs typeface="Arial"/>
            </a:endParaRPr>
          </a:p>
          <a:p>
            <a:pPr marL="559435" marR="4175760" lvl="1" indent="-351790">
              <a:lnSpc>
                <a:spcPct val="150000"/>
              </a:lnSpc>
              <a:spcBef>
                <a:spcPts val="985"/>
              </a:spcBef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Maximum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 of rent in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Brooklyn,</a:t>
            </a:r>
            <a:r>
              <a:rPr sz="1600" b="1" spc="-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Queens,</a:t>
            </a:r>
            <a:r>
              <a:rPr sz="16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Manhattan </a:t>
            </a:r>
            <a:r>
              <a:rPr sz="1600" b="1" spc="-4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same.</a:t>
            </a:r>
            <a:endParaRPr sz="1600">
              <a:latin typeface="Arial"/>
              <a:cs typeface="Arial"/>
            </a:endParaRPr>
          </a:p>
          <a:p>
            <a:pPr marL="559435" marR="413131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Here we used log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transformation to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display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minimum price with maximum </a:t>
            </a:r>
            <a:r>
              <a:rPr sz="1600" b="1" spc="-434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price.</a:t>
            </a:r>
            <a:endParaRPr sz="1600">
              <a:latin typeface="Arial"/>
              <a:cs typeface="Arial"/>
            </a:endParaRPr>
          </a:p>
          <a:p>
            <a:pPr marL="559435" marR="437896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Minimum</a:t>
            </a:r>
            <a:r>
              <a:rPr sz="16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price</a:t>
            </a:r>
            <a:r>
              <a:rPr sz="16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Brooklyn, </a:t>
            </a:r>
            <a:r>
              <a:rPr sz="1600" b="1" spc="-4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Queens,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is also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same.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466" y="1152475"/>
            <a:ext cx="4735832" cy="38455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21" y="331890"/>
            <a:ext cx="7457440" cy="294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640" indent="-483234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75640" algn="l"/>
                <a:tab pos="676275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popular/demanded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host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New</a:t>
            </a:r>
            <a:r>
              <a:rPr sz="20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York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63855" marR="3855720" indent="-351790" algn="just">
              <a:lnSpc>
                <a:spcPct val="114999"/>
              </a:lnSpc>
              <a:spcBef>
                <a:spcPts val="1605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Here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we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Scatter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plot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for </a:t>
            </a:r>
            <a:r>
              <a:rPr sz="1600" b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displaying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most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demanded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host with respect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Number of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reviews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availability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year.</a:t>
            </a:r>
            <a:endParaRPr sz="1600">
              <a:latin typeface="Arial"/>
              <a:cs typeface="Arial"/>
            </a:endParaRPr>
          </a:p>
          <a:p>
            <a:pPr marL="363855" marR="3856990" indent="-351790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sz="1600" b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below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we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displayed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top 5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hosts</a:t>
            </a:r>
            <a:r>
              <a:rPr sz="1600" b="1" spc="4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of Airbnb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2222"/>
                </a:solidFill>
                <a:latin typeface="Arial"/>
                <a:cs typeface="Arial"/>
              </a:rPr>
              <a:t>New</a:t>
            </a:r>
            <a:r>
              <a:rPr sz="1600" b="1" spc="-35" dirty="0">
                <a:solidFill>
                  <a:srgbClr val="222222"/>
                </a:solidFill>
                <a:latin typeface="Arial"/>
                <a:cs typeface="Arial"/>
              </a:rPr>
              <a:t> York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222222"/>
                </a:solidFill>
                <a:latin typeface="Arial"/>
                <a:cs typeface="Arial"/>
              </a:rPr>
              <a:t>City.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975" y="1017724"/>
            <a:ext cx="5059374" cy="3254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00" y="3525525"/>
            <a:ext cx="3862599" cy="1554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46740"/>
            <a:ext cx="5887720" cy="409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 indent="-483234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67055" algn="l"/>
                <a:tab pos="567690" algn="l"/>
              </a:tabLst>
            </a:pP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Total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count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each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as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469900" marR="261366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8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800" b="1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we </a:t>
            </a:r>
            <a:r>
              <a:rPr sz="1800" b="1" spc="-48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found</a:t>
            </a:r>
            <a:r>
              <a:rPr sz="18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that: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MS PGothic"/>
              <a:buChar char="➢"/>
            </a:pPr>
            <a:endParaRPr sz="2200">
              <a:latin typeface="Arial"/>
              <a:cs typeface="Arial"/>
            </a:endParaRPr>
          </a:p>
          <a:p>
            <a:pPr marL="462280" marR="2275205" lvl="1" indent="-318770">
              <a:lnSpc>
                <a:spcPct val="101200"/>
              </a:lnSpc>
              <a:buClr>
                <a:srgbClr val="CC0000"/>
              </a:buClr>
              <a:buSzPct val="112500"/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Entire home/apt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 of listing of 52% among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➔"/>
            </a:pPr>
            <a:endParaRPr sz="1650">
              <a:latin typeface="Arial"/>
              <a:cs typeface="Arial"/>
            </a:endParaRPr>
          </a:p>
          <a:p>
            <a:pPr marL="469900" marR="2174240" lvl="1" indent="-297815">
              <a:lnSpc>
                <a:spcPct val="100000"/>
              </a:lnSpc>
              <a:buClr>
                <a:srgbClr val="CC0000"/>
              </a:buClr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Private room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 45.7% of listing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among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➔"/>
            </a:pPr>
            <a:endParaRPr sz="1650">
              <a:latin typeface="Arial"/>
              <a:cs typeface="Arial"/>
            </a:endParaRPr>
          </a:p>
          <a:p>
            <a:pPr marL="469900" marR="2399665" lvl="1" indent="-297815">
              <a:lnSpc>
                <a:spcPct val="100000"/>
              </a:lnSpc>
              <a:spcBef>
                <a:spcPts val="5"/>
              </a:spcBef>
              <a:buFont typeface="MS PGothic"/>
              <a:buChar char="➔"/>
              <a:tabLst>
                <a:tab pos="469900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Shared Room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listed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only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2.4%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total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054" y="1174550"/>
            <a:ext cx="4945151" cy="3476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99" y="62865"/>
            <a:ext cx="7413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Room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types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relation with availability in different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neighbourhood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groups?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856" y="980703"/>
            <a:ext cx="2584467" cy="19267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9325" y="972643"/>
            <a:ext cx="1982192" cy="18990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9424" y="977387"/>
            <a:ext cx="2004802" cy="18900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1289" y="2981005"/>
            <a:ext cx="2103143" cy="2020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04562" y="2960454"/>
            <a:ext cx="2182337" cy="1990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09324" y="3202814"/>
            <a:ext cx="2794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080" indent="-271145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Pct val="87500"/>
              <a:buFont typeface="MS PGothic"/>
              <a:buChar char="❖"/>
              <a:tabLst>
                <a:tab pos="28384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every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neighbourhood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group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dominated by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private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55%.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0" y="62865"/>
            <a:ext cx="6931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Room </a:t>
            </a:r>
            <a:r>
              <a:rPr sz="2000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their </a:t>
            </a:r>
            <a:r>
              <a:rPr sz="2000" spc="-5" dirty="0">
                <a:latin typeface="Arial"/>
                <a:cs typeface="Arial"/>
              </a:rPr>
              <a:t>relation with availability in different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neighbourhood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groups?(contd.)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7275" y="635925"/>
            <a:ext cx="4883831" cy="44857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" y="954839"/>
            <a:ext cx="38925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 algn="just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spc="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 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have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availability of rooms overall,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low as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days.</a:t>
            </a:r>
            <a:endParaRPr sz="1600">
              <a:latin typeface="Arial"/>
              <a:cs typeface="Arial"/>
            </a:endParaRPr>
          </a:p>
          <a:p>
            <a:pPr marL="441325" marR="8890" indent="-428625" algn="just">
              <a:lnSpc>
                <a:spcPct val="150000"/>
              </a:lnSpc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spc="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Staten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Island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Bronx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availability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rate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overall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300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days.</a:t>
            </a:r>
            <a:endParaRPr sz="1600">
              <a:latin typeface="Arial"/>
              <a:cs typeface="Arial"/>
            </a:endParaRPr>
          </a:p>
          <a:p>
            <a:pPr marL="441325" marR="7620" indent="-428625" algn="just">
              <a:lnSpc>
                <a:spcPct val="150000"/>
              </a:lnSpc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spc="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Form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this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analysis we can say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that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people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longer duration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time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Private rooms in Brooklyn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4050"/>
            <a:ext cx="9131609" cy="4530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24" y="131864"/>
            <a:ext cx="6574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25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common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words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used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372440"/>
            <a:ext cx="7091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Arial"/>
                <a:cs typeface="Arial"/>
              </a:rPr>
              <a:t>Top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25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(contd.)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99" y="1045837"/>
            <a:ext cx="36645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we can see most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include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related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property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 as ‘bedroom’,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‘cozy’,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‘private’,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‘apartment’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‘spacious’.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675" y="2652325"/>
            <a:ext cx="6154846" cy="23895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8450" y="1036170"/>
            <a:ext cx="38982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interesting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related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proximity or connection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public places such 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‘park’,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‘village’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‘heart’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rank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lower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0649" y="2121826"/>
            <a:ext cx="3764915" cy="64769"/>
            <a:chOff x="4870649" y="2121826"/>
            <a:chExt cx="3764915" cy="64769"/>
          </a:xfrm>
        </p:grpSpPr>
        <p:sp>
          <p:nvSpPr>
            <p:cNvPr id="3" name="object 3"/>
            <p:cNvSpPr/>
            <p:nvPr/>
          </p:nvSpPr>
          <p:spPr>
            <a:xfrm>
              <a:off x="5623607" y="2121826"/>
              <a:ext cx="753110" cy="64769"/>
            </a:xfrm>
            <a:custGeom>
              <a:avLst/>
              <a:gdLst/>
              <a:ahLst/>
              <a:cxnLst/>
              <a:rect l="l" t="t" r="r" b="b"/>
              <a:pathLst>
                <a:path w="753110" h="64769">
                  <a:moveTo>
                    <a:pt x="0" y="64499"/>
                  </a:moveTo>
                  <a:lnTo>
                    <a:pt x="752978" y="64499"/>
                  </a:lnTo>
                  <a:lnTo>
                    <a:pt x="752978" y="0"/>
                  </a:lnTo>
                  <a:lnTo>
                    <a:pt x="0" y="0"/>
                  </a:lnTo>
                  <a:lnTo>
                    <a:pt x="0" y="64499"/>
                  </a:lnTo>
                  <a:close/>
                </a:path>
              </a:pathLst>
            </a:custGeom>
            <a:solidFill>
              <a:srgbClr val="D6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6586" y="2121826"/>
              <a:ext cx="756285" cy="64769"/>
            </a:xfrm>
            <a:custGeom>
              <a:avLst/>
              <a:gdLst/>
              <a:ahLst/>
              <a:cxnLst/>
              <a:rect l="l" t="t" r="r" b="b"/>
              <a:pathLst>
                <a:path w="756284" h="64769">
                  <a:moveTo>
                    <a:pt x="0" y="64499"/>
                  </a:moveTo>
                  <a:lnTo>
                    <a:pt x="755675" y="64499"/>
                  </a:lnTo>
                  <a:lnTo>
                    <a:pt x="755675" y="0"/>
                  </a:lnTo>
                  <a:lnTo>
                    <a:pt x="0" y="0"/>
                  </a:lnTo>
                  <a:lnTo>
                    <a:pt x="0" y="64499"/>
                  </a:lnTo>
                  <a:close/>
                </a:path>
              </a:pathLst>
            </a:custGeom>
            <a:solidFill>
              <a:srgbClr val="F6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2261" y="2121828"/>
              <a:ext cx="756285" cy="64769"/>
            </a:xfrm>
            <a:custGeom>
              <a:avLst/>
              <a:gdLst/>
              <a:ahLst/>
              <a:cxnLst/>
              <a:rect l="l" t="t" r="r" b="b"/>
              <a:pathLst>
                <a:path w="756284" h="64769">
                  <a:moveTo>
                    <a:pt x="755688" y="64499"/>
                  </a:moveTo>
                  <a:lnTo>
                    <a:pt x="0" y="64499"/>
                  </a:lnTo>
                  <a:lnTo>
                    <a:pt x="0" y="0"/>
                  </a:lnTo>
                  <a:lnTo>
                    <a:pt x="755688" y="0"/>
                  </a:lnTo>
                  <a:lnTo>
                    <a:pt x="755688" y="64499"/>
                  </a:lnTo>
                  <a:close/>
                </a:path>
              </a:pathLst>
            </a:custGeom>
            <a:solidFill>
              <a:srgbClr val="FCB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0649" y="2121826"/>
              <a:ext cx="753110" cy="64769"/>
            </a:xfrm>
            <a:custGeom>
              <a:avLst/>
              <a:gdLst/>
              <a:ahLst/>
              <a:cxnLst/>
              <a:rect l="l" t="t" r="r" b="b"/>
              <a:pathLst>
                <a:path w="753110" h="64769">
                  <a:moveTo>
                    <a:pt x="752990" y="64499"/>
                  </a:moveTo>
                  <a:lnTo>
                    <a:pt x="0" y="64499"/>
                  </a:lnTo>
                  <a:lnTo>
                    <a:pt x="0" y="0"/>
                  </a:lnTo>
                  <a:lnTo>
                    <a:pt x="752990" y="0"/>
                  </a:lnTo>
                  <a:lnTo>
                    <a:pt x="752990" y="64499"/>
                  </a:lnTo>
                  <a:close/>
                </a:path>
              </a:pathLst>
            </a:custGeom>
            <a:solidFill>
              <a:srgbClr val="0030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82502" y="2121826"/>
              <a:ext cx="753110" cy="64769"/>
            </a:xfrm>
            <a:custGeom>
              <a:avLst/>
              <a:gdLst/>
              <a:ahLst/>
              <a:cxnLst/>
              <a:rect l="l" t="t" r="r" b="b"/>
              <a:pathLst>
                <a:path w="753109" h="64769">
                  <a:moveTo>
                    <a:pt x="752989" y="64499"/>
                  </a:moveTo>
                  <a:lnTo>
                    <a:pt x="0" y="64499"/>
                  </a:lnTo>
                  <a:lnTo>
                    <a:pt x="0" y="0"/>
                  </a:lnTo>
                  <a:lnTo>
                    <a:pt x="752989" y="0"/>
                  </a:lnTo>
                  <a:lnTo>
                    <a:pt x="752989" y="64499"/>
                  </a:lnTo>
                  <a:close/>
                </a:path>
              </a:pathLst>
            </a:custGeom>
            <a:solidFill>
              <a:srgbClr val="EAE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78674" y="1050290"/>
            <a:ext cx="3305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10 hosts with most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listings.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6099" y="2353095"/>
            <a:ext cx="4101465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spc="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chart, we can see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that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count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listing by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top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10 hosts is almost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2.5%(1270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listings)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whole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441325" marR="8890" indent="-428625" algn="just">
              <a:lnSpc>
                <a:spcPct val="114999"/>
              </a:lnSpc>
            </a:pPr>
            <a:r>
              <a:rPr sz="1600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spc="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Even one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hosts has more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than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300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listings!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1150"/>
            <a:ext cx="4748748" cy="46246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99" y="266165"/>
            <a:ext cx="5294630" cy="420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three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based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turnover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94665" marR="657225" indent="-351790" algn="just">
              <a:lnSpc>
                <a:spcPct val="114999"/>
              </a:lnSpc>
              <a:spcBef>
                <a:spcPts val="1515"/>
              </a:spcBef>
              <a:buChar char="●"/>
              <a:tabLst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Here we are </a:t>
            </a:r>
            <a:r>
              <a:rPr sz="1600" b="1" dirty="0">
                <a:latin typeface="Arial"/>
                <a:cs typeface="Arial"/>
              </a:rPr>
              <a:t>trying to find top three </a:t>
            </a:r>
            <a:r>
              <a:rPr sz="1600" b="1" spc="-5" dirty="0">
                <a:latin typeface="Arial"/>
                <a:cs typeface="Arial"/>
              </a:rPr>
              <a:t>host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 their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between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those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three</a:t>
            </a:r>
            <a:r>
              <a:rPr sz="1600" b="1" spc="-5" dirty="0">
                <a:latin typeface="Arial"/>
                <a:cs typeface="Arial"/>
              </a:rPr>
              <a:t> hosts.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900">
              <a:latin typeface="Arial"/>
              <a:cs typeface="Arial"/>
            </a:endParaRPr>
          </a:p>
          <a:p>
            <a:pPr marL="494665" marR="661670" indent="-351790" algn="just">
              <a:lnSpc>
                <a:spcPct val="114999"/>
              </a:lnSpc>
              <a:buChar char="●"/>
              <a:tabLst>
                <a:tab pos="495300" algn="l"/>
              </a:tabLst>
            </a:pPr>
            <a:r>
              <a:rPr sz="1600" b="1" spc="-20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can state </a:t>
            </a:r>
            <a:r>
              <a:rPr sz="1600" b="1" dirty="0">
                <a:latin typeface="Arial"/>
                <a:cs typeface="Arial"/>
              </a:rPr>
              <a:t>that </a:t>
            </a:r>
            <a:r>
              <a:rPr sz="1600" b="1" spc="-5" dirty="0">
                <a:latin typeface="Arial"/>
                <a:cs typeface="Arial"/>
              </a:rPr>
              <a:t>Sonder(NYC) is </a:t>
            </a:r>
            <a:r>
              <a:rPr sz="1600" b="1" dirty="0">
                <a:latin typeface="Arial"/>
                <a:cs typeface="Arial"/>
              </a:rPr>
              <a:t>the top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host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high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turnover.Red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Awning </a:t>
            </a:r>
            <a:r>
              <a:rPr sz="1600" b="1" spc="-5" dirty="0">
                <a:latin typeface="Arial"/>
                <a:cs typeface="Arial"/>
              </a:rPr>
              <a:t>and Henry secured 2nd and 3rd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position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respectively.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>
              <a:latin typeface="Arial"/>
              <a:cs typeface="Arial"/>
            </a:endParaRPr>
          </a:p>
          <a:p>
            <a:pPr marL="494665" marR="669290" indent="-351790" algn="just">
              <a:lnSpc>
                <a:spcPct val="114999"/>
              </a:lnSpc>
              <a:buChar char="●"/>
              <a:tabLst>
                <a:tab pos="495300" algn="l"/>
              </a:tabLst>
            </a:pPr>
            <a:r>
              <a:rPr sz="1600" b="1" spc="-30" dirty="0">
                <a:latin typeface="Arial"/>
                <a:cs typeface="Arial"/>
              </a:rPr>
              <a:t>Total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Sounder(NYC)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more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50000$.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Awning</a:t>
            </a:r>
            <a:r>
              <a:rPr sz="1600" b="1" spc="-5" dirty="0">
                <a:latin typeface="Arial"/>
                <a:cs typeface="Arial"/>
              </a:rPr>
              <a:t> 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Henry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quite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behind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1st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place.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900" y="928400"/>
            <a:ext cx="4090966" cy="32727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24" y="191865"/>
            <a:ext cx="5280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15" dirty="0">
                <a:solidFill>
                  <a:srgbClr val="CC0000"/>
                </a:solidFill>
                <a:latin typeface="Roboto"/>
                <a:cs typeface="Roboto"/>
              </a:rPr>
              <a:t>Find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Roboto"/>
                <a:cs typeface="Roboto"/>
              </a:rPr>
              <a:t>total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no.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nights 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spend as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15" dirty="0">
                <a:solidFill>
                  <a:srgbClr val="CC0000"/>
                </a:solidFill>
                <a:latin typeface="Roboto"/>
                <a:cs typeface="Roboto"/>
              </a:rPr>
              <a:t>per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location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21" y="1189721"/>
            <a:ext cx="1863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  <a:tab pos="961390" algn="l"/>
              </a:tabLst>
            </a:pPr>
            <a:r>
              <a:rPr sz="1600" b="1" spc="-5" dirty="0">
                <a:latin typeface="Arial"/>
                <a:cs typeface="Arial"/>
              </a:rPr>
              <a:t>Th</a:t>
            </a:r>
            <a:r>
              <a:rPr sz="1600" b="1" dirty="0">
                <a:latin typeface="Arial"/>
                <a:cs typeface="Arial"/>
              </a:rPr>
              <a:t>e	</a:t>
            </a:r>
            <a:r>
              <a:rPr sz="1600" b="1" spc="-5" dirty="0">
                <a:latin typeface="Arial"/>
                <a:cs typeface="Arial"/>
              </a:rPr>
              <a:t>locations  based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021" y="1189721"/>
            <a:ext cx="132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150">
              <a:lnSpc>
                <a:spcPct val="100000"/>
              </a:lnSpc>
              <a:spcBef>
                <a:spcPts val="100"/>
              </a:spcBef>
              <a:tabLst>
                <a:tab pos="452120" algn="l"/>
                <a:tab pos="880744" algn="l"/>
              </a:tabLst>
            </a:pPr>
            <a:r>
              <a:rPr sz="1600" b="1" spc="-5" dirty="0">
                <a:latin typeface="Arial"/>
                <a:cs typeface="Arial"/>
              </a:rPr>
              <a:t>are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	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dirty="0">
                <a:latin typeface="Arial"/>
                <a:cs typeface="Arial"/>
              </a:rPr>
              <a:t>s	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1857" y="1189721"/>
            <a:ext cx="121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categorized  number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spend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681" y="1677402"/>
            <a:ext cx="633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nights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25" y="1677402"/>
            <a:ext cx="9855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minimum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</a:t>
            </a:r>
            <a:r>
              <a:rPr sz="1600" b="1" spc="-9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21" y="2408921"/>
            <a:ext cx="3773804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8255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latin typeface="Arial"/>
                <a:cs typeface="Arial"/>
              </a:rPr>
              <a:t>From here we can get an overall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idea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which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</a:t>
            </a:r>
            <a:r>
              <a:rPr sz="1600" b="1" spc="43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prefers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spc="-20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can state </a:t>
            </a:r>
            <a:r>
              <a:rPr sz="1600" b="1" dirty="0">
                <a:latin typeface="Arial"/>
                <a:cs typeface="Arial"/>
              </a:rPr>
              <a:t>that </a:t>
            </a:r>
            <a:r>
              <a:rPr sz="1600" b="1" spc="-5" dirty="0">
                <a:latin typeface="Arial"/>
                <a:cs typeface="Arial"/>
              </a:rPr>
              <a:t>more customers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prefer </a:t>
            </a:r>
            <a:r>
              <a:rPr sz="1600" b="1" dirty="0">
                <a:latin typeface="Arial"/>
                <a:cs typeface="Arial"/>
              </a:rPr>
              <a:t>Manhattan </a:t>
            </a:r>
            <a:r>
              <a:rPr sz="1600" b="1" spc="-5" dirty="0">
                <a:latin typeface="Arial"/>
                <a:cs typeface="Arial"/>
              </a:rPr>
              <a:t>and Brooklyn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night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compared</a:t>
            </a:r>
            <a:r>
              <a:rPr sz="1600" b="1" dirty="0">
                <a:latin typeface="Arial"/>
                <a:cs typeface="Arial"/>
              </a:rPr>
              <a:t> to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3600" y="821700"/>
            <a:ext cx="4857999" cy="3714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8AD7-9F41-2078-B4F9-25916C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Airbnb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2E31-36D7-24A1-8632-7EF521976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1" y="1767051"/>
            <a:ext cx="8153400" cy="3170099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rgbClr val="0070C0"/>
                </a:solidFill>
                <a:effectLst/>
                <a:latin typeface="Google Sans"/>
              </a:rPr>
              <a:t>Airbnb, as in “Air Bed and Breakfast,” is a service that lets property owners rent out their can rent a space for multiple people to </a:t>
            </a:r>
            <a:r>
              <a:rPr lang="en-US" sz="2800" b="0" dirty="0">
                <a:solidFill>
                  <a:srgbClr val="0070C0"/>
                </a:solidFill>
                <a:latin typeface="Google Sans"/>
              </a:rPr>
              <a:t>spaces to travelers looking for a place to stay. Travelers share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Google Sans"/>
              </a:rPr>
              <a:t>, a shared space with private rooms, or the entire property </a:t>
            </a:r>
            <a:r>
              <a:rPr lang="en-US" sz="2800" b="0" i="0">
                <a:solidFill>
                  <a:srgbClr val="0070C0"/>
                </a:solidFill>
                <a:effectLst/>
                <a:latin typeface="Google Sans"/>
              </a:rPr>
              <a:t>for themselves.</a:t>
            </a:r>
            <a:endParaRPr lang="en-US" sz="2800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0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149" y="461390"/>
            <a:ext cx="5106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35" dirty="0">
                <a:solidFill>
                  <a:srgbClr val="CC0000"/>
                </a:solidFill>
                <a:latin typeface="Roboto"/>
                <a:cs typeface="Roboto"/>
              </a:rPr>
              <a:t>Total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no.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5" dirty="0">
                <a:solidFill>
                  <a:srgbClr val="CC0000"/>
                </a:solidFill>
                <a:latin typeface="Roboto"/>
                <a:cs typeface="Roboto"/>
              </a:rPr>
              <a:t>of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nights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spend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15" dirty="0">
                <a:solidFill>
                  <a:srgbClr val="CC0000"/>
                </a:solidFill>
                <a:latin typeface="Roboto"/>
                <a:cs typeface="Roboto"/>
              </a:rPr>
              <a:t>per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 room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types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000" y="1366112"/>
            <a:ext cx="3751662" cy="23060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621" y="1438636"/>
            <a:ext cx="44183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715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latin typeface="Arial"/>
                <a:cs typeface="Arial"/>
              </a:rPr>
              <a:t>Here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dirty="0">
                <a:latin typeface="Arial"/>
                <a:cs typeface="Arial"/>
              </a:rPr>
              <a:t> that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which</a:t>
            </a:r>
            <a:r>
              <a:rPr sz="1600" b="1" spc="43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room </a:t>
            </a:r>
            <a:r>
              <a:rPr sz="1600" b="1" dirty="0">
                <a:latin typeface="Arial"/>
                <a:cs typeface="Arial"/>
              </a:rPr>
              <a:t> type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prefer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night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stay.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latin typeface="Arial"/>
                <a:cs typeface="Arial"/>
              </a:rPr>
              <a:t>From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chart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conclude</a:t>
            </a:r>
            <a:r>
              <a:rPr sz="1600" b="1" dirty="0">
                <a:latin typeface="Arial"/>
                <a:cs typeface="Arial"/>
              </a:rPr>
              <a:t> that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63.2%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spend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night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entire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home/apt.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715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latin typeface="Arial"/>
                <a:cs typeface="Arial"/>
              </a:rPr>
              <a:t>Only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1.6%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spend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night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shared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room.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24" y="256340"/>
            <a:ext cx="4824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45" dirty="0">
                <a:solidFill>
                  <a:srgbClr val="CC0000"/>
                </a:solidFill>
                <a:latin typeface="Roboto"/>
                <a:cs typeface="Roboto"/>
              </a:rPr>
              <a:t>Top</a:t>
            </a:r>
            <a:r>
              <a:rPr sz="2000" b="1" spc="-1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ten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highest</a:t>
            </a:r>
            <a:r>
              <a:rPr sz="2000" b="1" spc="-10" dirty="0">
                <a:solidFill>
                  <a:srgbClr val="CC0000"/>
                </a:solidFill>
                <a:latin typeface="Roboto"/>
                <a:cs typeface="Roboto"/>
              </a:rPr>
              <a:t> listing</a:t>
            </a:r>
            <a:r>
              <a:rPr sz="2000" b="1" spc="-1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Roboto"/>
                <a:cs typeface="Roboto"/>
              </a:rPr>
              <a:t>neighbourhood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950" y="766550"/>
            <a:ext cx="7136205" cy="43649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7890"/>
            <a:ext cx="5244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Roboto"/>
                <a:cs typeface="Roboto"/>
              </a:rPr>
              <a:t>Top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ten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highest</a:t>
            </a:r>
            <a:r>
              <a:rPr sz="2000" spc="-10" dirty="0">
                <a:latin typeface="Roboto"/>
                <a:cs typeface="Roboto"/>
              </a:rPr>
              <a:t> listing</a:t>
            </a:r>
            <a:r>
              <a:rPr sz="2000" spc="15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neighbourhood(contd.)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75" y="1152475"/>
            <a:ext cx="4725035" cy="2747645"/>
          </a:xfrm>
          <a:prstGeom prst="rect">
            <a:avLst/>
          </a:prstGeom>
          <a:ln w="9524">
            <a:solidFill>
              <a:srgbClr val="F4FCF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marR="263525" indent="-367030">
              <a:lnSpc>
                <a:spcPct val="100000"/>
              </a:lnSpc>
              <a:spcBef>
                <a:spcPts val="600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Here we can state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Williamsburg </a:t>
            </a:r>
            <a:r>
              <a:rPr sz="1800" b="1" spc="-49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highest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listing.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●"/>
            </a:pPr>
            <a:endParaRPr sz="1850">
              <a:latin typeface="Arial"/>
              <a:cs typeface="Arial"/>
            </a:endParaRPr>
          </a:p>
          <a:p>
            <a:pPr marL="542925" marR="1939289" indent="-367030">
              <a:lnSpc>
                <a:spcPct val="100000"/>
              </a:lnSpc>
              <a:buClr>
                <a:srgbClr val="212121"/>
              </a:buClr>
              <a:buChar char="●"/>
              <a:tabLst>
                <a:tab pos="542290" algn="l"/>
                <a:tab pos="542925" algn="l"/>
              </a:tabLst>
            </a:pP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And almost same in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Bedford-Stuyvesant.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542925" marR="358140" indent="-378460">
              <a:lnSpc>
                <a:spcPct val="101400"/>
              </a:lnSpc>
              <a:buSzPct val="108333"/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It’s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a tourist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attraction hence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listings</a:t>
            </a:r>
            <a:r>
              <a:rPr sz="18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could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18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222222"/>
                </a:solidFill>
                <a:latin typeface="Arial"/>
                <a:cs typeface="Arial"/>
              </a:rPr>
              <a:t>higher</a:t>
            </a:r>
            <a:r>
              <a:rPr sz="1950" spc="5" dirty="0">
                <a:solidFill>
                  <a:srgbClr val="222222"/>
                </a:solidFill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3150" y="1152475"/>
            <a:ext cx="2836074" cy="28360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199" y="97717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5057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58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799" y="0"/>
            <a:ext cx="3866199" cy="514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49" y="120377"/>
            <a:ext cx="17862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Challenges  Faced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1" y="1190326"/>
            <a:ext cx="51219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795" indent="-35179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Reading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meaning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some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columns.</a:t>
            </a:r>
            <a:endParaRPr sz="1600">
              <a:latin typeface="Arial"/>
              <a:cs typeface="Arial"/>
            </a:endParaRPr>
          </a:p>
          <a:p>
            <a:pPr marL="363855" marR="10795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For answering some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questions we had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understand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airbnb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that </a:t>
            </a:r>
            <a:r>
              <a:rPr sz="1600" b="1" spc="-43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how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work.</a:t>
            </a:r>
            <a:endParaRPr sz="1600">
              <a:latin typeface="Arial"/>
              <a:cs typeface="Arial"/>
            </a:endParaRPr>
          </a:p>
          <a:p>
            <a:pPr marL="363855" indent="-351790" algn="just">
              <a:lnSpc>
                <a:spcPct val="100000"/>
              </a:lnSpc>
              <a:spcBef>
                <a:spcPts val="960"/>
              </a:spcBef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Handling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NaN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values,null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363855" marR="5080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Designing multiple visualizations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summarize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information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 and successfully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communicate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trends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4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reader.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16730" cy="5143500"/>
            <a:chOff x="0" y="0"/>
            <a:chExt cx="43167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6730" cy="5143500"/>
            </a:xfrm>
            <a:custGeom>
              <a:avLst/>
              <a:gdLst/>
              <a:ahLst/>
              <a:cxnLst/>
              <a:rect l="l" t="t" r="r" b="b"/>
              <a:pathLst>
                <a:path w="4316730" h="5143500">
                  <a:moveTo>
                    <a:pt x="4316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316699" y="0"/>
                  </a:lnTo>
                  <a:lnTo>
                    <a:pt x="4316699" y="5143499"/>
                  </a:lnTo>
                  <a:close/>
                </a:path>
              </a:pathLst>
            </a:custGeom>
            <a:solidFill>
              <a:srgbClr val="F1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5425" y="381000"/>
              <a:ext cx="142875" cy="137795"/>
            </a:xfrm>
            <a:custGeom>
              <a:avLst/>
              <a:gdLst/>
              <a:ahLst/>
              <a:cxnLst/>
              <a:rect l="l" t="t" r="r" b="b"/>
              <a:pathLst>
                <a:path w="142875" h="137795">
                  <a:moveTo>
                    <a:pt x="142799" y="137699"/>
                  </a:moveTo>
                  <a:lnTo>
                    <a:pt x="0" y="137699"/>
                  </a:lnTo>
                  <a:lnTo>
                    <a:pt x="0" y="0"/>
                  </a:lnTo>
                  <a:lnTo>
                    <a:pt x="142799" y="0"/>
                  </a:lnTo>
                  <a:lnTo>
                    <a:pt x="142799" y="137699"/>
                  </a:lnTo>
                  <a:close/>
                </a:path>
              </a:pathLst>
            </a:custGeom>
            <a:solidFill>
              <a:srgbClr val="92C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2624" y="381000"/>
              <a:ext cx="285750" cy="275590"/>
            </a:xfrm>
            <a:custGeom>
              <a:avLst/>
              <a:gdLst/>
              <a:ahLst/>
              <a:cxnLst/>
              <a:rect l="l" t="t" r="r" b="b"/>
              <a:pathLst>
                <a:path w="285750" h="275590">
                  <a:moveTo>
                    <a:pt x="142799" y="0"/>
                  </a:moveTo>
                  <a:lnTo>
                    <a:pt x="285599" y="0"/>
                  </a:lnTo>
                  <a:lnTo>
                    <a:pt x="285599" y="137699"/>
                  </a:lnTo>
                  <a:lnTo>
                    <a:pt x="142799" y="137699"/>
                  </a:lnTo>
                  <a:lnTo>
                    <a:pt x="142799" y="0"/>
                  </a:lnTo>
                  <a:close/>
                </a:path>
                <a:path w="285750" h="275590">
                  <a:moveTo>
                    <a:pt x="0" y="137699"/>
                  </a:moveTo>
                  <a:lnTo>
                    <a:pt x="142799" y="137699"/>
                  </a:lnTo>
                  <a:lnTo>
                    <a:pt x="142799" y="275399"/>
                  </a:lnTo>
                  <a:lnTo>
                    <a:pt x="0" y="275399"/>
                  </a:lnTo>
                  <a:lnTo>
                    <a:pt x="0" y="137699"/>
                  </a:lnTo>
                  <a:close/>
                </a:path>
              </a:pathLst>
            </a:custGeom>
            <a:ln w="9524">
              <a:solidFill>
                <a:srgbClr val="92C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312" y="4594862"/>
          <a:ext cx="1354454" cy="13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4750" y="713142"/>
            <a:ext cx="3086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r>
              <a:rPr sz="26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Summary: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225" y="0"/>
            <a:ext cx="4660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  <a:tab pos="949960" algn="l"/>
                <a:tab pos="1901825" algn="l"/>
                <a:tab pos="2640965" algn="l"/>
                <a:tab pos="3466465" algn="l"/>
                <a:tab pos="4253865" algn="l"/>
              </a:tabLst>
            </a:pPr>
            <a:r>
              <a:rPr sz="1800" b="1" spc="-35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define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d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som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point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s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whic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h	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can  help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business: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893" y="909192"/>
            <a:ext cx="4666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focused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do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9893" y="1676273"/>
            <a:ext cx="4679950" cy="347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12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Customers pay highest amount in Brooklyn,Queens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$10,000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lowest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amount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$10.</a:t>
            </a:r>
            <a:endParaRPr sz="1400">
              <a:latin typeface="Arial"/>
              <a:cs typeface="Arial"/>
            </a:endParaRPr>
          </a:p>
          <a:p>
            <a:pPr marL="209550" marR="5080" indent="-197485">
              <a:lnSpc>
                <a:spcPct val="150000"/>
              </a:lnSpc>
              <a:spcBef>
                <a:spcPts val="1000"/>
              </a:spcBef>
              <a:buChar char="●"/>
              <a:tabLst>
                <a:tab pos="210185" algn="l"/>
              </a:tabLst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 three types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of room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type (i.e.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Entire home,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Shared room,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&amp;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Private room) average price of entire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home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$157,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Shared room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$60,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private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$75.</a:t>
            </a:r>
            <a:endParaRPr sz="1400">
              <a:latin typeface="Arial"/>
              <a:cs typeface="Arial"/>
            </a:endParaRPr>
          </a:p>
          <a:p>
            <a:pPr marL="209550" marR="381635" indent="-197485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210185" algn="l"/>
              </a:tabLst>
            </a:pP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Top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three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host base on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 turnover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Sonder(nyc),Red awning, Henry and best host is </a:t>
            </a:r>
            <a:r>
              <a:rPr sz="1400" b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2121"/>
                </a:solidFill>
                <a:latin typeface="Arial"/>
                <a:cs typeface="Arial"/>
              </a:rPr>
              <a:t>Sonder(nyc)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1508524"/>
            <a:ext cx="3706502" cy="2406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18633"/>
            <a:ext cx="2748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Analysis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Summary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(contd.):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2321" y="473696"/>
            <a:ext cx="6189980" cy="458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9050" indent="-3028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‘Entire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home/apt’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type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 of 52% and ‘Shared Room’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least listed room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type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at only 2.4% in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total.</a:t>
            </a:r>
            <a:endParaRPr sz="1600">
              <a:latin typeface="Arial"/>
              <a:cs typeface="Arial"/>
            </a:endParaRPr>
          </a:p>
          <a:p>
            <a:pPr marL="314960" marR="9525" indent="-302895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People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longer duration 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Private rooms 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>
              <a:latin typeface="Arial"/>
              <a:cs typeface="Arial"/>
            </a:endParaRPr>
          </a:p>
          <a:p>
            <a:pPr marL="314960" marR="14604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 as ‘bedroom’, ‘cozy’, ‘private’, ‘apartment’ 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‘spacious’ are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frequently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‘park’,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‘village’</a:t>
            </a:r>
            <a:r>
              <a:rPr sz="1600" b="1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‘heart’.</a:t>
            </a:r>
            <a:endParaRPr sz="160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Count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top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almost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2.5%</a:t>
            </a:r>
            <a:r>
              <a:rPr sz="1600" b="1" spc="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(1270 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listings)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whole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customer preferred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location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 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than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endParaRPr sz="160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15595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63.2% customer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spend night in Entire home and 1.6% spend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night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 Shared room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1975"/>
            <a:ext cx="2820197" cy="2284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76" y="1591294"/>
            <a:ext cx="3130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715" dirty="0">
                <a:latin typeface="Verdana"/>
                <a:cs typeface="Verdana"/>
              </a:rPr>
              <a:t>Thank</a:t>
            </a:r>
            <a:r>
              <a:rPr sz="6000" b="0" i="1" spc="-810" dirty="0">
                <a:latin typeface="Verdana"/>
                <a:cs typeface="Verdana"/>
              </a:rPr>
              <a:t> </a:t>
            </a:r>
            <a:r>
              <a:rPr sz="6000" b="0" i="1" spc="-894" dirty="0"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8339" y="4430043"/>
            <a:ext cx="1951355" cy="335280"/>
          </a:xfrm>
          <a:custGeom>
            <a:avLst/>
            <a:gdLst/>
            <a:ahLst/>
            <a:cxnLst/>
            <a:rect l="l" t="t" r="r" b="b"/>
            <a:pathLst>
              <a:path w="1951354" h="335279">
                <a:moveTo>
                  <a:pt x="1951085" y="335279"/>
                </a:moveTo>
                <a:lnTo>
                  <a:pt x="0" y="335279"/>
                </a:lnTo>
                <a:lnTo>
                  <a:pt x="0" y="0"/>
                </a:lnTo>
                <a:lnTo>
                  <a:pt x="1951085" y="0"/>
                </a:lnTo>
                <a:lnTo>
                  <a:pt x="1951085" y="335279"/>
                </a:lnTo>
                <a:close/>
              </a:path>
            </a:pathLst>
          </a:custGeom>
          <a:solidFill>
            <a:srgbClr val="F4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65" y="2814581"/>
            <a:ext cx="1270319" cy="2194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743" y="76200"/>
            <a:ext cx="2208281" cy="65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28475" y="173216"/>
            <a:ext cx="909637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30" dirty="0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sz="2600" b="1" spc="-20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oblem</a:t>
            </a:r>
            <a:r>
              <a:rPr sz="26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114" dirty="0">
                <a:solidFill>
                  <a:srgbClr val="CC0000"/>
                </a:solidFill>
                <a:latin typeface="Verdana"/>
                <a:cs typeface="Verdana"/>
              </a:rPr>
              <a:t>Sta</a:t>
            </a:r>
            <a:r>
              <a:rPr sz="2600" b="1" spc="-13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600" b="1" spc="-4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600" b="1" spc="-6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ent</a:t>
            </a:r>
            <a:endParaRPr sz="2600" dirty="0">
              <a:latin typeface="Verdana"/>
              <a:cs typeface="Verdana"/>
            </a:endParaRPr>
          </a:p>
          <a:p>
            <a:pPr marL="570865" marR="10160" indent="-428625" algn="just">
              <a:lnSpc>
                <a:spcPct val="114999"/>
              </a:lnSpc>
              <a:spcBef>
                <a:spcPts val="1764"/>
              </a:spcBef>
              <a:buFont typeface="MS PGothic"/>
              <a:buChar char="❖"/>
              <a:tabLst>
                <a:tab pos="571500" algn="l"/>
              </a:tabLst>
            </a:pP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this project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are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analyzing Airbnb’s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New 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York </a:t>
            </a:r>
            <a:r>
              <a:rPr sz="1600" b="1" spc="-110" dirty="0">
                <a:solidFill>
                  <a:srgbClr val="212121"/>
                </a:solidFill>
                <a:latin typeface="Verdana"/>
                <a:cs typeface="Verdana"/>
              </a:rPr>
              <a:t>City(NYC)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data of </a:t>
            </a:r>
            <a:r>
              <a:rPr sz="1600" b="1" spc="-215" dirty="0">
                <a:solidFill>
                  <a:srgbClr val="212121"/>
                </a:solidFill>
                <a:latin typeface="Verdana"/>
                <a:cs typeface="Verdana"/>
              </a:rPr>
              <a:t>2019.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NYC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not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only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most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famous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city in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world </a:t>
            </a:r>
            <a:r>
              <a:rPr sz="1600" b="1" spc="-30" dirty="0">
                <a:solidFill>
                  <a:srgbClr val="212121"/>
                </a:solidFill>
                <a:latin typeface="Verdana"/>
                <a:cs typeface="Verdana"/>
              </a:rPr>
              <a:t>but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also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top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global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destination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1600" b="1" spc="-5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visitors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drawn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its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museums,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entertainment,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restaurants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commerce.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1800" dirty="0">
              <a:latin typeface="Verdana"/>
              <a:cs typeface="Verdana"/>
            </a:endParaRPr>
          </a:p>
          <a:p>
            <a:pPr marL="563880" marR="952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Our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main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objective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1600" b="1" spc="5" dirty="0">
                <a:solidFill>
                  <a:srgbClr val="212121"/>
                </a:solidFill>
                <a:latin typeface="Verdana"/>
                <a:cs typeface="Verdana"/>
              </a:rPr>
              <a:t>ﬁnd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out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key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metrics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that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inﬂuence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listing of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properties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platform. For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this,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will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explore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visualize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dataset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212121"/>
                </a:solidFill>
                <a:latin typeface="Verdana"/>
                <a:cs typeface="Verdana"/>
              </a:rPr>
              <a:t>from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Airbnb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NYC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using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basic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exploratory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data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analysis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212121"/>
                </a:solidFill>
                <a:latin typeface="Verdana"/>
                <a:cs typeface="Verdana"/>
              </a:rPr>
              <a:t>(EDA)</a:t>
            </a:r>
            <a:r>
              <a:rPr sz="1600" b="1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techniques.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1800" dirty="0">
              <a:latin typeface="Verdana"/>
              <a:cs typeface="Verdana"/>
            </a:endParaRPr>
          </a:p>
          <a:p>
            <a:pPr marL="563880" marR="571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Data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thousands of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listings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provided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through Airbnb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is a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crucial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factor</a:t>
            </a:r>
            <a:r>
              <a:rPr sz="1600" b="1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company.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1800" dirty="0">
              <a:latin typeface="Verdana"/>
              <a:cs typeface="Verdana"/>
            </a:endParaRPr>
          </a:p>
          <a:p>
            <a:pPr marL="563880" marR="5080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will </a:t>
            </a:r>
            <a:r>
              <a:rPr sz="1600" b="1" spc="-35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1600" b="1" spc="-15" dirty="0">
                <a:solidFill>
                  <a:srgbClr val="212121"/>
                </a:solidFill>
                <a:latin typeface="Verdana"/>
                <a:cs typeface="Verdana"/>
              </a:rPr>
              <a:t>ﬁnding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out </a:t>
            </a:r>
            <a:r>
              <a:rPr sz="1600" b="1" spc="-4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distribution of </a:t>
            </a:r>
            <a:r>
              <a:rPr sz="1600" b="1" spc="-85" dirty="0">
                <a:solidFill>
                  <a:srgbClr val="212121"/>
                </a:solidFill>
                <a:latin typeface="Verdana"/>
                <a:cs typeface="Verdana"/>
              </a:rPr>
              <a:t>every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Airbnb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listing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based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their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location, </a:t>
            </a:r>
            <a:r>
              <a:rPr sz="1600" b="1" spc="-35" dirty="0">
                <a:solidFill>
                  <a:srgbClr val="212121"/>
                </a:solidFill>
                <a:latin typeface="Verdana"/>
                <a:cs typeface="Verdana"/>
              </a:rPr>
              <a:t>including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their </a:t>
            </a:r>
            <a:r>
              <a:rPr sz="1600" b="1" spc="-50" dirty="0">
                <a:solidFill>
                  <a:srgbClr val="212121"/>
                </a:solidFill>
                <a:latin typeface="Verdana"/>
                <a:cs typeface="Verdana"/>
              </a:rPr>
              <a:t>price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range, </a:t>
            </a:r>
            <a:r>
              <a:rPr sz="1600" b="1" spc="-60" dirty="0">
                <a:solidFill>
                  <a:srgbClr val="212121"/>
                </a:solidFill>
                <a:latin typeface="Verdana"/>
                <a:cs typeface="Verdana"/>
              </a:rPr>
              <a:t>room </a:t>
            </a:r>
            <a:r>
              <a:rPr sz="1600" b="1" spc="-75" dirty="0">
                <a:solidFill>
                  <a:srgbClr val="212121"/>
                </a:solidFill>
                <a:latin typeface="Verdana"/>
                <a:cs typeface="Verdana"/>
              </a:rPr>
              <a:t>type,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listing </a:t>
            </a:r>
            <a:r>
              <a:rPr sz="1600" b="1" spc="-70" dirty="0">
                <a:solidFill>
                  <a:srgbClr val="212121"/>
                </a:solidFill>
                <a:latin typeface="Verdana"/>
                <a:cs typeface="Verdana"/>
              </a:rPr>
              <a:t>name, </a:t>
            </a:r>
            <a:r>
              <a:rPr sz="1600" b="1" spc="-4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600" b="1" spc="-55" dirty="0">
                <a:solidFill>
                  <a:srgbClr val="212121"/>
                </a:solidFill>
                <a:latin typeface="Verdana"/>
                <a:cs typeface="Verdana"/>
              </a:rPr>
              <a:t>other </a:t>
            </a:r>
            <a:r>
              <a:rPr sz="1600" b="1" spc="-65" dirty="0">
                <a:solidFill>
                  <a:srgbClr val="212121"/>
                </a:solidFill>
                <a:latin typeface="Verdana"/>
                <a:cs typeface="Verdana"/>
              </a:rPr>
              <a:t>related </a:t>
            </a:r>
            <a:r>
              <a:rPr sz="1600" b="1" spc="-5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212121"/>
                </a:solidFill>
                <a:latin typeface="Verdana"/>
                <a:cs typeface="Verdana"/>
              </a:rPr>
              <a:t>factors.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475" y="629816"/>
            <a:ext cx="75641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U</a:t>
            </a:r>
            <a:r>
              <a:rPr sz="2600" b="1" spc="-5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600" b="1" spc="-10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600" b="1" spc="-85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600" b="1" spc="-100" dirty="0">
                <a:solidFill>
                  <a:srgbClr val="CC0000"/>
                </a:solidFill>
                <a:latin typeface="Verdana"/>
                <a:cs typeface="Verdana"/>
              </a:rPr>
              <a:t>sta</a:t>
            </a:r>
            <a:r>
              <a:rPr sz="2600" b="1" spc="-11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600" b="1" spc="-55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600" b="1" spc="-65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600" b="1" dirty="0">
                <a:solidFill>
                  <a:srgbClr val="CC0000"/>
                </a:solidFill>
                <a:latin typeface="Verdana"/>
                <a:cs typeface="Verdana"/>
              </a:rPr>
              <a:t>g</a:t>
            </a:r>
            <a:r>
              <a:rPr sz="26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4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600" b="1" spc="-60" dirty="0">
                <a:solidFill>
                  <a:srgbClr val="CC0000"/>
                </a:solidFill>
                <a:latin typeface="Verdana"/>
                <a:cs typeface="Verdana"/>
              </a:rPr>
              <a:t>h</a:t>
            </a:r>
            <a:r>
              <a:rPr sz="2600" b="1" spc="-90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6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600" b="1" spc="-85" dirty="0">
                <a:solidFill>
                  <a:srgbClr val="CC0000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653415" lvl="1" indent="-351790">
              <a:lnSpc>
                <a:spcPct val="100000"/>
              </a:lnSpc>
              <a:spcBef>
                <a:spcPts val="2640"/>
              </a:spcBef>
              <a:buChar char="●"/>
              <a:tabLst>
                <a:tab pos="653415" algn="l"/>
                <a:tab pos="65405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There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49,000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observations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various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field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our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  <a:p>
            <a:pPr marL="709295" lvl="1" indent="-407670">
              <a:lnSpc>
                <a:spcPct val="100000"/>
              </a:lnSpc>
              <a:buChar char="●"/>
              <a:tabLst>
                <a:tab pos="709295" algn="l"/>
                <a:tab pos="70993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List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field: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521" y="2132665"/>
            <a:ext cx="239903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Host_id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Host_name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Neighbourhood_group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Neighbourhood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Latitude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Longitude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Room_type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50" y="2124724"/>
            <a:ext cx="7248525" cy="2843530"/>
          </a:xfrm>
          <a:custGeom>
            <a:avLst/>
            <a:gdLst/>
            <a:ahLst/>
            <a:cxnLst/>
            <a:rect l="l" t="t" r="r" b="b"/>
            <a:pathLst>
              <a:path w="7248525" h="2843529">
                <a:moveTo>
                  <a:pt x="4749" y="0"/>
                </a:moveTo>
                <a:lnTo>
                  <a:pt x="4749" y="2843499"/>
                </a:lnTo>
              </a:path>
              <a:path w="7248525" h="2843529">
                <a:moveTo>
                  <a:pt x="3624249" y="0"/>
                </a:moveTo>
                <a:lnTo>
                  <a:pt x="3624249" y="2843499"/>
                </a:lnTo>
              </a:path>
              <a:path w="7248525" h="2843529">
                <a:moveTo>
                  <a:pt x="7243749" y="0"/>
                </a:moveTo>
                <a:lnTo>
                  <a:pt x="7243749" y="2843499"/>
                </a:lnTo>
              </a:path>
              <a:path w="7248525" h="2843529">
                <a:moveTo>
                  <a:pt x="0" y="4749"/>
                </a:moveTo>
                <a:lnTo>
                  <a:pt x="7248499" y="4749"/>
                </a:lnTo>
              </a:path>
              <a:path w="7248525" h="2843529">
                <a:moveTo>
                  <a:pt x="0" y="2838749"/>
                </a:moveTo>
                <a:lnTo>
                  <a:pt x="7248499" y="28387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7621" y="2157796"/>
            <a:ext cx="311721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3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Price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Minimum_nights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Number_of_reviews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Last_review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Reviews_per_month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Calculated_host_listing_count</a:t>
            </a:r>
            <a:endParaRPr sz="1600">
              <a:latin typeface="Arial MT"/>
              <a:cs typeface="Arial MT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availabilty_365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799" y="3516024"/>
            <a:ext cx="1504999" cy="1498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24" y="389985"/>
            <a:ext cx="6907530" cy="4135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300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3000">
              <a:latin typeface="Arial"/>
              <a:cs typeface="Arial"/>
            </a:endParaRPr>
          </a:p>
          <a:p>
            <a:pPr marL="622300" indent="-457200">
              <a:lnSpc>
                <a:spcPct val="100000"/>
              </a:lnSpc>
              <a:spcBef>
                <a:spcPts val="2350"/>
              </a:spcBef>
              <a:buFont typeface="MS PGothic"/>
              <a:buChar char="➔"/>
              <a:tabLst>
                <a:tab pos="621665" algn="l"/>
                <a:tab pos="622300" algn="l"/>
              </a:tabLst>
            </a:pPr>
            <a:r>
              <a:rPr sz="1800" b="1" spc="-50" dirty="0">
                <a:solidFill>
                  <a:srgbClr val="212121"/>
                </a:solidFill>
                <a:latin typeface="Verdana"/>
                <a:cs typeface="Verdana"/>
              </a:rPr>
              <a:t>We</a:t>
            </a:r>
            <a:r>
              <a:rPr sz="1800" b="1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Verdana"/>
                <a:cs typeface="Verdana"/>
              </a:rPr>
              <a:t>try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212121"/>
                </a:solidFill>
                <a:latin typeface="Verdana"/>
                <a:cs typeface="Verdana"/>
              </a:rPr>
              <a:t>answer</a:t>
            </a:r>
            <a:r>
              <a:rPr sz="1800" b="1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Verdana"/>
                <a:cs typeface="Verdana"/>
              </a:rPr>
              <a:t>following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121"/>
                </a:solidFill>
                <a:latin typeface="Verdana"/>
                <a:cs typeface="Verdana"/>
              </a:rPr>
              <a:t>questions</a:t>
            </a:r>
            <a:r>
              <a:rPr sz="1800" b="1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1800" b="1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12121"/>
                </a:solidFill>
                <a:latin typeface="Verdana"/>
                <a:cs typeface="Verdana"/>
              </a:rPr>
              <a:t>Airbnb:</a:t>
            </a:r>
            <a:endParaRPr sz="1800">
              <a:latin typeface="Verdana"/>
              <a:cs typeface="Verdana"/>
            </a:endParaRPr>
          </a:p>
          <a:p>
            <a:pPr marL="622300" marR="332740" indent="-351790">
              <a:lnSpc>
                <a:spcPct val="150000"/>
              </a:lnSpc>
              <a:spcBef>
                <a:spcPts val="121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Arial MT"/>
                <a:cs typeface="Arial MT"/>
              </a:rPr>
              <a:t>What is the average preferred price by </a:t>
            </a:r>
            <a:r>
              <a:rPr sz="1600" dirty="0">
                <a:latin typeface="Arial MT"/>
                <a:cs typeface="Arial MT"/>
              </a:rPr>
              <a:t>customers </a:t>
            </a:r>
            <a:r>
              <a:rPr sz="1600" spc="-5" dirty="0">
                <a:latin typeface="Arial MT"/>
                <a:cs typeface="Arial MT"/>
              </a:rPr>
              <a:t>according to 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location?</a:t>
            </a:r>
            <a:endParaRPr sz="1600">
              <a:latin typeface="Arial MT"/>
              <a:cs typeface="Arial MT"/>
            </a:endParaRPr>
          </a:p>
          <a:p>
            <a:pPr marL="622300" marR="5080" indent="-351790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Arial MT"/>
                <a:cs typeface="Arial MT"/>
              </a:rPr>
              <a:t>Number of active hosts per location </a:t>
            </a:r>
            <a:r>
              <a:rPr sz="1600" dirty="0">
                <a:latin typeface="Arial MT"/>
                <a:cs typeface="Arial MT"/>
              </a:rPr>
              <a:t>(Where most </a:t>
            </a:r>
            <a:r>
              <a:rPr sz="1600" spc="-5" dirty="0">
                <a:latin typeface="Arial MT"/>
                <a:cs typeface="Arial MT"/>
              </a:rPr>
              <a:t>of the hosts focused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own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property?)</a:t>
            </a:r>
            <a:endParaRPr sz="1600">
              <a:latin typeface="Arial MT"/>
              <a:cs typeface="Arial MT"/>
            </a:endParaRPr>
          </a:p>
          <a:p>
            <a:pPr marL="622300" marR="320675" indent="-351790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Arial MT"/>
                <a:cs typeface="Arial MT"/>
              </a:rPr>
              <a:t>Where the </a:t>
            </a:r>
            <a:r>
              <a:rPr sz="1600" dirty="0">
                <a:latin typeface="Arial MT"/>
                <a:cs typeface="Arial MT"/>
              </a:rPr>
              <a:t>customer </a:t>
            </a:r>
            <a:r>
              <a:rPr sz="1600" spc="-5" dirty="0">
                <a:latin typeface="Arial MT"/>
                <a:cs typeface="Arial MT"/>
              </a:rPr>
              <a:t>pays the highest and lowest </a:t>
            </a:r>
            <a:r>
              <a:rPr sz="1600" dirty="0">
                <a:latin typeface="Arial MT"/>
                <a:cs typeface="Arial MT"/>
              </a:rPr>
              <a:t>rent </a:t>
            </a:r>
            <a:r>
              <a:rPr sz="1600" spc="-5" dirty="0">
                <a:latin typeface="Arial MT"/>
                <a:cs typeface="Arial MT"/>
              </a:rPr>
              <a:t>according 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location?</a:t>
            </a:r>
            <a:endParaRPr sz="1600">
              <a:latin typeface="Arial MT"/>
              <a:cs typeface="Arial MT"/>
            </a:endParaRPr>
          </a:p>
          <a:p>
            <a:pPr marL="622300" indent="-35179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popular/demanded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Airbnb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York</a:t>
            </a:r>
            <a:endParaRPr sz="1600">
              <a:latin typeface="Arial MT"/>
              <a:cs typeface="Arial MT"/>
            </a:endParaRPr>
          </a:p>
          <a:p>
            <a:pPr marL="622300" indent="-35179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total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count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3875" y="2941000"/>
            <a:ext cx="1902573" cy="1902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75" y="319835"/>
            <a:ext cx="286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Agenda(Cont...)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771" y="1102252"/>
            <a:ext cx="543623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Room types and their </a:t>
            </a:r>
            <a:r>
              <a:rPr sz="1600" dirty="0">
                <a:latin typeface="Arial MT"/>
                <a:cs typeface="Arial MT"/>
              </a:rPr>
              <a:t>relation </a:t>
            </a:r>
            <a:r>
              <a:rPr sz="1600" spc="-5" dirty="0">
                <a:latin typeface="Arial MT"/>
                <a:cs typeface="Arial MT"/>
              </a:rPr>
              <a:t>with availability in </a:t>
            </a:r>
            <a:r>
              <a:rPr sz="1600" spc="-10" dirty="0">
                <a:latin typeface="Arial MT"/>
                <a:cs typeface="Arial MT"/>
              </a:rPr>
              <a:t>different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neighbourhood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groups?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25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words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names?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hosts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listings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hosts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turnover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total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nights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location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latin typeface="Arial MT"/>
                <a:cs typeface="Arial MT"/>
              </a:rPr>
              <a:t>Total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nights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spends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latin typeface="Arial MT"/>
                <a:cs typeface="Arial MT"/>
              </a:rPr>
              <a:t>Top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neighborhood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150" y="1327620"/>
            <a:ext cx="3030225" cy="3198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75" y="411817"/>
            <a:ext cx="2365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Map </a:t>
            </a:r>
            <a:r>
              <a:rPr sz="2600" spc="-5" dirty="0">
                <a:latin typeface="Arial"/>
                <a:cs typeface="Arial"/>
              </a:rPr>
              <a:t>of New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York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City(NYC)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477" y="1221575"/>
            <a:ext cx="4816339" cy="36577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549" y="456469"/>
            <a:ext cx="8512175" cy="439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What is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average preferred price by customers according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 the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location?</a:t>
            </a:r>
            <a:endParaRPr sz="2000">
              <a:latin typeface="Arial"/>
              <a:cs typeface="Arial"/>
            </a:endParaRPr>
          </a:p>
          <a:p>
            <a:pPr marL="494665" marR="5023485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As we can see in </a:t>
            </a:r>
            <a:r>
              <a:rPr sz="1600" b="1" dirty="0">
                <a:latin typeface="Arial"/>
                <a:cs typeface="Arial"/>
              </a:rPr>
              <a:t>Manhattan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average price of Entire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home/apt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highest,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other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location.</a:t>
            </a:r>
            <a:endParaRPr sz="1600">
              <a:latin typeface="Arial"/>
              <a:cs typeface="Arial"/>
            </a:endParaRPr>
          </a:p>
          <a:p>
            <a:pPr marL="494665" marR="5140960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15" dirty="0">
                <a:latin typeface="Arial"/>
                <a:cs typeface="Arial"/>
              </a:rPr>
              <a:t>Average </a:t>
            </a:r>
            <a:r>
              <a:rPr sz="1600" b="1" spc="-5" dirty="0">
                <a:latin typeface="Arial"/>
                <a:cs typeface="Arial"/>
              </a:rPr>
              <a:t>price of 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lowest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brooklyn.</a:t>
            </a:r>
            <a:endParaRPr sz="1600">
              <a:latin typeface="Arial"/>
              <a:cs typeface="Arial"/>
            </a:endParaRPr>
          </a:p>
          <a:p>
            <a:pPr marL="494665" marR="517588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spc="-5" dirty="0">
                <a:latin typeface="Arial"/>
                <a:cs typeface="Arial"/>
              </a:rPr>
              <a:t>Queens, Staten Island and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Bronx share almost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same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price i.e $50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Shared room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Private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room.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49" y="365745"/>
            <a:ext cx="7931784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Number of active hosts per location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(Where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most of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hosts </a:t>
            </a:r>
            <a:r>
              <a:rPr sz="2000" b="1" spc="-5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interested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 own property?)</a:t>
            </a:r>
            <a:endParaRPr sz="2000">
              <a:latin typeface="Arial"/>
              <a:cs typeface="Arial"/>
            </a:endParaRPr>
          </a:p>
          <a:p>
            <a:pPr marL="559435" marR="4705350" lvl="1" indent="-351790">
              <a:lnSpc>
                <a:spcPct val="150000"/>
              </a:lnSpc>
              <a:spcBef>
                <a:spcPts val="1490"/>
              </a:spcBef>
              <a:buChar char="●"/>
              <a:tabLst>
                <a:tab pos="558800" algn="l"/>
                <a:tab pos="56007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and Brooklyn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the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preferred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by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hosts.</a:t>
            </a:r>
            <a:endParaRPr sz="1600">
              <a:latin typeface="Arial"/>
              <a:cs typeface="Arial"/>
            </a:endParaRPr>
          </a:p>
          <a:p>
            <a:pPr marL="559435" marR="4748530" lvl="1" indent="-351790">
              <a:lnSpc>
                <a:spcPct val="150000"/>
              </a:lnSpc>
              <a:buChar char="●"/>
              <a:tabLst>
                <a:tab pos="558800" algn="l"/>
                <a:tab pos="56007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Bronx and Staten Island 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low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traffic for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 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compared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location</a:t>
            </a:r>
            <a:endParaRPr sz="1600">
              <a:latin typeface="Arial"/>
              <a:cs typeface="Arial"/>
            </a:endParaRPr>
          </a:p>
          <a:p>
            <a:pPr marL="559435" marR="5222875" lvl="1" indent="-351790">
              <a:lnSpc>
                <a:spcPct val="150000"/>
              </a:lnSpc>
              <a:buChar char="●"/>
              <a:tabLst>
                <a:tab pos="558800" algn="l"/>
                <a:tab pos="560070" algn="l"/>
              </a:tabLst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Queens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average </a:t>
            </a:r>
            <a:r>
              <a:rPr sz="1600" b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host.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6199" y="1152475"/>
            <a:ext cx="5025875" cy="3245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1520</Words>
  <Application>Microsoft Office PowerPoint</Application>
  <PresentationFormat>On-screen Show (16:9)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PGothic</vt:lpstr>
      <vt:lpstr>arial</vt:lpstr>
      <vt:lpstr>arial</vt:lpstr>
      <vt:lpstr>Arial MT</vt:lpstr>
      <vt:lpstr>Calibri</vt:lpstr>
      <vt:lpstr>Google Sans</vt:lpstr>
      <vt:lpstr>Roboto</vt:lpstr>
      <vt:lpstr>Times New Roman</vt:lpstr>
      <vt:lpstr>Verdana</vt:lpstr>
      <vt:lpstr>Office Theme</vt:lpstr>
      <vt:lpstr>Capstone Project- 1</vt:lpstr>
      <vt:lpstr>What is Airbnb</vt:lpstr>
      <vt:lpstr>PowerPoint Presentation</vt:lpstr>
      <vt:lpstr>PowerPoint Presentation</vt:lpstr>
      <vt:lpstr>PowerPoint Presentation</vt:lpstr>
      <vt:lpstr>Agenda(Cont...)</vt:lpstr>
      <vt:lpstr>Map of New  York City(NYC)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types and their relation with availability in different  neighbourhood groups?(contd.)</vt:lpstr>
      <vt:lpstr>PowerPoint Presentation</vt:lpstr>
      <vt:lpstr>Top 25 most common words used in listing names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ten highest listing neighbourhood(contd.)</vt:lpstr>
      <vt:lpstr>Challenges  Faced</vt:lpstr>
      <vt:lpstr>PowerPoint Presentation</vt:lpstr>
      <vt:lpstr>Analysis Summary  (contd.):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EDA Capstone Project(PPT)</dc:title>
  <dc:creator>Muhammad Waqar</dc:creator>
  <cp:lastModifiedBy>Muhammad Waqar</cp:lastModifiedBy>
  <cp:revision>1</cp:revision>
  <dcterms:created xsi:type="dcterms:W3CDTF">2023-05-25T11:19:35Z</dcterms:created>
  <dcterms:modified xsi:type="dcterms:W3CDTF">2023-06-27T08:19:28Z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