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62" r:id="rId5"/>
    <p:sldId id="277" r:id="rId6"/>
    <p:sldId id="263" r:id="rId7"/>
    <p:sldId id="264" r:id="rId8"/>
    <p:sldId id="265" r:id="rId9"/>
    <p:sldId id="273" r:id="rId10"/>
    <p:sldId id="266" r:id="rId11"/>
    <p:sldId id="267" r:id="rId12"/>
    <p:sldId id="270" r:id="rId13"/>
    <p:sldId id="271" r:id="rId14"/>
    <p:sldId id="279" r:id="rId15"/>
    <p:sldId id="26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2" d="100"/>
          <a:sy n="72" d="100"/>
        </p:scale>
        <p:origin x="444" y="6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3/18/2022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mailto:sp18-bcs-067@students.cuisahiwal.edu.pk" TargetMode="External"/><Relationship Id="rId5" Type="http://schemas.openxmlformats.org/officeDocument/2006/relationships/image" Target="../media/image4.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42" name="Group 14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3" name="Group 14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5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44" name="Group 14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183" name="Group 18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84" name="Rectangle 18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4996699" y="1327640"/>
            <a:ext cx="6368213" cy="1478570"/>
          </a:xfrm>
          <a:prstGeom prst="rect">
            <a:avLst/>
          </a:prstGeom>
        </p:spPr>
        <p:txBody>
          <a:bodyPr vert="horz" lIns="91440" tIns="45720" rIns="91440" bIns="45720" rtlCol="0" anchor="ctr">
            <a:noAutofit/>
          </a:bodyPr>
          <a:lstStyle/>
          <a:p>
            <a:pPr defTabSz="914400">
              <a:lnSpc>
                <a:spcPct val="90000"/>
              </a:lnSpc>
              <a:spcBef>
                <a:spcPct val="0"/>
              </a:spcBef>
              <a:spcAft>
                <a:spcPts val="600"/>
              </a:spcAft>
            </a:pPr>
            <a:r>
              <a:rPr lang="en-US" sz="2800" b="1" cap="all" dirty="0">
                <a:latin typeface="Times New Roman" panose="02020603050405020304" pitchFamily="18" charset="0"/>
                <a:ea typeface="+mj-ea"/>
                <a:cs typeface="Times New Roman" panose="02020603050405020304" pitchFamily="18" charset="0"/>
              </a:rPr>
              <a:t>Ecommerce Sales</a:t>
            </a:r>
          </a:p>
          <a:p>
            <a:pPr defTabSz="914400">
              <a:lnSpc>
                <a:spcPct val="90000"/>
              </a:lnSpc>
              <a:spcBef>
                <a:spcPct val="0"/>
              </a:spcBef>
              <a:spcAft>
                <a:spcPts val="600"/>
              </a:spcAft>
            </a:pPr>
            <a:r>
              <a:rPr lang="en-US" sz="2800" b="1" cap="all" dirty="0">
                <a:latin typeface="Times New Roman" panose="02020603050405020304" pitchFamily="18" charset="0"/>
                <a:ea typeface="+mj-ea"/>
                <a:cs typeface="Times New Roman" panose="02020603050405020304" pitchFamily="18" charset="0"/>
              </a:rPr>
              <a:t>      Dashboard</a:t>
            </a:r>
          </a:p>
        </p:txBody>
      </p:sp>
      <p:pic>
        <p:nvPicPr>
          <p:cNvPr id="2" name="Picture 1"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61465" r="513"/>
          <a:stretch/>
        </p:blipFill>
        <p:spPr>
          <a:xfrm>
            <a:off x="-5597" y="10"/>
            <a:ext cx="4635583" cy="6857990"/>
          </a:xfrm>
          <a:prstGeom prst="rect">
            <a:avLst/>
          </a:prstGeom>
        </p:spPr>
      </p:pic>
      <p:grpSp>
        <p:nvGrpSpPr>
          <p:cNvPr id="187" name="Group 186">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88" name="Rectangle 187">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89"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0"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Rectangle 190">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92"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3"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4"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5"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6"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7"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8"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9"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0"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1"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2"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3"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4"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5"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6"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7"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8"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9"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0"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1"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2"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3"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4"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5"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6" name="Rectangle 215">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17"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8"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9"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0"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1"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2"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3"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4"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5"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6"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7"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8" name="Rectangle 227">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9"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0"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1"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2"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3"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4"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5"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6"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7"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8"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9"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0"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1"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4" name="Rectangle 3"/>
          <p:cNvSpPr/>
          <p:nvPr/>
        </p:nvSpPr>
        <p:spPr>
          <a:xfrm>
            <a:off x="4996699" y="3849382"/>
            <a:ext cx="6078453" cy="2617788"/>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2000" b="1" dirty="0"/>
              <a:t>Project by</a:t>
            </a:r>
          </a:p>
          <a:p>
            <a:pPr marL="342900" indent="-228600" defTabSz="914400">
              <a:lnSpc>
                <a:spcPct val="110000"/>
              </a:lnSpc>
              <a:spcAft>
                <a:spcPts val="600"/>
              </a:spcAft>
              <a:buSzPct val="125000"/>
              <a:buFont typeface="Arial" panose="020B0604020202020204" pitchFamily="34" charset="0"/>
              <a:buChar char="•"/>
            </a:pPr>
            <a:r>
              <a:rPr lang="en-US" sz="1600" dirty="0"/>
              <a:t>Muhammad Waqar Aftab</a:t>
            </a:r>
            <a:endParaRPr lang="en-US" sz="800" b="1" dirty="0"/>
          </a:p>
        </p:txBody>
      </p:sp>
    </p:spTree>
    <p:extLst>
      <p:ext uri="{BB962C8B-B14F-4D97-AF65-F5344CB8AC3E}">
        <p14:creationId xmlns:p14="http://schemas.microsoft.com/office/powerpoint/2010/main" val="117998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335617" y="1168078"/>
            <a:ext cx="9290047"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Concepts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464204" y="903288"/>
            <a:ext cx="9161460" cy="4542893"/>
          </a:xfrm>
          <a:prstGeom prst="rect">
            <a:avLst/>
          </a:prstGeom>
        </p:spPr>
        <p:txBody>
          <a:bodyPr vert="horz" lIns="91440" tIns="45720" rIns="91440" bIns="45720" rtlCol="0" anchor="ctr">
            <a:normAutofit/>
          </a:bodyPr>
          <a:lstStyle/>
          <a:p>
            <a:pPr defTabSz="914400">
              <a:lnSpc>
                <a:spcPct val="15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Analyze Data</a:t>
            </a: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Visualize Data</a:t>
            </a:r>
          </a:p>
          <a:p>
            <a:pPr indent="-228600" defTabSz="914400">
              <a:lnSpc>
                <a:spcPct val="150000"/>
              </a:lnSpc>
              <a:spcAft>
                <a:spcPts val="600"/>
              </a:spcAft>
              <a:buSzPct val="125000"/>
              <a:buFont typeface="Arial" panose="020B0604020202020204" pitchFamily="34" charset="0"/>
              <a:buChar char="•"/>
            </a:pPr>
            <a:r>
              <a:rPr lang="en-US" sz="2400" b="1" dirty="0">
                <a:solidFill>
                  <a:srgbClr val="FFFFFF"/>
                </a:solidFill>
                <a:latin typeface="Times New Roman" panose="02020603050405020304" pitchFamily="18" charset="0"/>
                <a:cs typeface="Times New Roman" panose="02020603050405020304" pitchFamily="18" charset="0"/>
              </a:rPr>
              <a:t>Story-telling</a:t>
            </a:r>
          </a:p>
        </p:txBody>
      </p:sp>
    </p:spTree>
    <p:extLst>
      <p:ext uri="{BB962C8B-B14F-4D97-AF65-F5344CB8AC3E}">
        <p14:creationId xmlns:p14="http://schemas.microsoft.com/office/powerpoint/2010/main" val="66471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335617" y="1168078"/>
            <a:ext cx="9290047"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Conclusion</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464204" y="903288"/>
            <a:ext cx="9161460" cy="4542893"/>
          </a:xfrm>
          <a:prstGeom prst="rect">
            <a:avLst/>
          </a:prstGeom>
        </p:spPr>
        <p:txBody>
          <a:bodyPr vert="horz" lIns="91440" tIns="45720" rIns="91440" bIns="45720" rtlCol="0" anchor="ctr">
            <a:normAutofit/>
          </a:bodyPr>
          <a:lstStyle/>
          <a:p>
            <a:pPr defTabSz="914400">
              <a:lnSpc>
                <a:spcPct val="15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Data Analytics is essential to see trends and patterns in data and nowadays, it’s so important because of data is everywhere and if you want to pick some important analytics from your data, then there comes data analytics and business analytics.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 we build a dashboard to analyze the sales based on various product categories. And add user control for product category, so users can select a category and can see the trend month-wise and product-wise. </a:t>
            </a:r>
          </a:p>
        </p:txBody>
      </p:sp>
    </p:spTree>
    <p:extLst>
      <p:ext uri="{BB962C8B-B14F-4D97-AF65-F5344CB8AC3E}">
        <p14:creationId xmlns:p14="http://schemas.microsoft.com/office/powerpoint/2010/main" val="426251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8"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250" name="Group 24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51" name="Group 25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20"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21"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2"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3"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4"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5"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6"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7"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8"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9"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0"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1"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3"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4"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5"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6"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37"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8"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9"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0"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1"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2"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3"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4"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5"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6"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252" name="Group 25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3"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4"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5"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6"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7"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8"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9"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grpSp>
        <p:nvGrpSpPr>
          <p:cNvPr id="348" name="Group 347">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49" name="Rectangle 348">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0"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rotWithShape="1">
          <a:blip r:embed="rId5" cstate="email">
            <a:alphaModFix amt="30000"/>
            <a:extLst>
              <a:ext uri="{28A0092B-C50C-407E-A947-70E740481C1C}">
                <a14:useLocalDpi xmlns:a14="http://schemas.microsoft.com/office/drawing/2010/main"/>
              </a:ext>
            </a:extLst>
          </a:blip>
          <a:srcRect l="18486" r="22421"/>
          <a:stretch/>
        </p:blipFill>
        <p:spPr>
          <a:xfrm>
            <a:off x="20" y="11733"/>
            <a:ext cx="12188369" cy="6857990"/>
          </a:xfrm>
          <a:prstGeom prst="rect">
            <a:avLst/>
          </a:prstGeom>
        </p:spPr>
      </p:pic>
      <p:grpSp>
        <p:nvGrpSpPr>
          <p:cNvPr id="352" name="Group 351">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353"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4" name="Group 353">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74"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5"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76"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7"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5" name="Group 354">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68"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69"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70"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1"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72"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3"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356" name="Group 355">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64"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65"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66"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7"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7" name="Group 356">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58"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9"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0"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1"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62"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3"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z="4000" dirty="0">
                <a:latin typeface="Times New Roman" panose="02020603050405020304" pitchFamily="18" charset="0"/>
                <a:cs typeface="Times New Roman" panose="02020603050405020304" pitchFamily="18" charset="0"/>
              </a:rPr>
              <a:t>  Contact details	</a:t>
            </a:r>
          </a:p>
        </p:txBody>
      </p:sp>
      <p:sp>
        <p:nvSpPr>
          <p:cNvPr id="307"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3001" y="2252134"/>
            <a:ext cx="9905999" cy="3454399"/>
          </a:xfrm>
        </p:spPr>
        <p:txBody>
          <a:bodyPr vert="horz" lIns="91440" tIns="45720" rIns="91440" bIns="45720" rtlCol="0" anchor="ctr">
            <a:normAutofit/>
          </a:bodyPr>
          <a:lstStyle/>
          <a:p>
            <a:pPr marL="228600" indent="-457200">
              <a:buFont typeface="Wingdings" panose="05000000000000000000" pitchFamily="2" charset="2"/>
              <a:buChar char="q"/>
            </a:pPr>
            <a:r>
              <a:rPr lang="en-US" sz="2800" dirty="0">
                <a:solidFill>
                  <a:srgbClr val="FFFF00"/>
                </a:solidFill>
                <a:hlinkClick r:id="rId6" tooltip="mailto:sp18-bcs-067@students.cuisahiwal.edu.pk"/>
              </a:rPr>
              <a:t>Waqar Aftab</a:t>
            </a:r>
          </a:p>
          <a:p>
            <a:r>
              <a:rPr lang="en-US" sz="2000">
                <a:hlinkClick r:id="rId6" tooltip="mailto:sp18-bcs-067@students.cuisahiwal.edu.pk"/>
              </a:rPr>
              <a:t>waqaraftab51@</a:t>
            </a:r>
            <a:r>
              <a:rPr lang="en-US" sz="2000" dirty="0">
                <a:hlinkClick r:id="rId6" tooltip="mailto:sp18-bcs-067@students.cuisahiwal.edu.pk"/>
              </a:rPr>
              <a:t>gmail.com</a:t>
            </a:r>
          </a:p>
          <a:p>
            <a:endParaRPr lang="en-US" sz="2000" dirty="0">
              <a:hlinkClick r:id="rId6" tooltip="mailto:sp18-bcs-067@students.cuisahiwal.edu.pk"/>
            </a:endParaRPr>
          </a:p>
        </p:txBody>
      </p:sp>
    </p:spTree>
    <p:extLst>
      <p:ext uri="{BB962C8B-B14F-4D97-AF65-F5344CB8AC3E}">
        <p14:creationId xmlns:p14="http://schemas.microsoft.com/office/powerpoint/2010/main" val="390654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551837"/>
            <a:ext cx="6096000" cy="2042867"/>
          </a:xfrm>
          <a:prstGeom prst="rect">
            <a:avLst/>
          </a:prstGeom>
        </p:spPr>
        <p:txBody>
          <a:bodyPr>
            <a:spAutoFit/>
          </a:bodyPr>
          <a:lstStyle/>
          <a:p>
            <a:pPr algn="ctr">
              <a:lnSpc>
                <a:spcPct val="150000"/>
              </a:lnSpc>
            </a:pPr>
            <a:r>
              <a:rPr lang="en-US" sz="9600" b="1" i="1" dirty="0">
                <a:latin typeface="Times New Roman" panose="02020603050405020304" pitchFamily="18" charset="0"/>
                <a:ea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3590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0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401" name="Group 16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6" name="Group 16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67" name="Group 16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306" name="Rectangle 30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0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1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316" name="Group 31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1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1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2" name="Group 32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2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8" name="Group 32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36" name="Rectangle 33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Table Of Contents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numCol="2" rtlCol="0" anchor="ctr">
            <a:normAutofit lnSpcReduction="10000"/>
          </a:bodyPr>
          <a:lstStyle/>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Abstract</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Introduction</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Problem Statement</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Problem Solution</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Tools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Design Details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KPIs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Project Stakeholders and Roles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Data Gathering Approach</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Concepts</a:t>
            </a:r>
          </a:p>
          <a:p>
            <a:pPr marL="228600" indent="-457200" algn="just" defTabSz="914400">
              <a:lnSpc>
                <a:spcPct val="120000"/>
              </a:lnSpc>
              <a:spcAft>
                <a:spcPts val="600"/>
              </a:spcAft>
              <a:buSzPct val="125000"/>
              <a:buFont typeface="+mj-lt"/>
              <a:buAutoNum type="arabicPeriod"/>
            </a:pPr>
            <a:r>
              <a:rPr lang="en-US" sz="2400" dirty="0">
                <a:solidFill>
                  <a:srgbClr val="FFFFFF"/>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3487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0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401" name="Group 164">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6" name="Group 165">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7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67" name="Group 166">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8"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9"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0"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1"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2"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3"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4"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5"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6"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7"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306" name="Rectangle 305">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09"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0"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1"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2"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13"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14"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316" name="Group 315">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17"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8"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19"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0"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2" name="Group 321">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23"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4"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5"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6"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28" name="Group 327">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29"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30"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1"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2"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3"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4"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36" name="Rectangle 335">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Abstract</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This project focuses on data analytics and business analytics to build </a:t>
            </a:r>
          </a:p>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an online Ecommerce company’s sales dashboard.</a:t>
            </a:r>
          </a:p>
        </p:txBody>
      </p:sp>
    </p:spTree>
    <p:extLst>
      <p:ext uri="{BB962C8B-B14F-4D97-AF65-F5344CB8AC3E}">
        <p14:creationId xmlns:p14="http://schemas.microsoft.com/office/powerpoint/2010/main" val="108566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98" name="Group 197">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9" name="Group 198">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1"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12"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3"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4"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5"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6"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7"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8"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9"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0"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1"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2"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23"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4"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5"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6"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7"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8"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9"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0"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1"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2"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3"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4"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5"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6"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7"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200" name="Group 199">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1"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2"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3"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4"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5"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6"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7"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8"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9"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0"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239" name="Rectangle 238">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Group 240">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42"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43"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44"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5"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6"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47"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9" name="Group 248">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0"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1"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52"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3"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55" name="Group 254">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6"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57"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58"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9"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61" name="Group 260">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62"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63"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64"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5"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66"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67"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269" name="Rectangle 268">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Introduction</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In this project we build an Ecommerce company sales dashboard to </a:t>
            </a:r>
          </a:p>
          <a:p>
            <a:pPr algn="just" defTabSz="914400">
              <a:lnSpc>
                <a:spcPct val="120000"/>
              </a:lnSpc>
              <a:spcAft>
                <a:spcPts val="600"/>
              </a:spcAft>
              <a:buSzPct val="125000"/>
            </a:pPr>
            <a:r>
              <a:rPr lang="en-US" sz="2400" dirty="0">
                <a:solidFill>
                  <a:srgbClr val="FFFFFF"/>
                </a:solidFill>
                <a:latin typeface="Times New Roman" panose="02020603050405020304" pitchFamily="18" charset="0"/>
                <a:cs typeface="Times New Roman" panose="02020603050405020304" pitchFamily="18" charset="0"/>
              </a:rPr>
              <a:t>see trends in sales region wise or month wise.</a:t>
            </a:r>
          </a:p>
        </p:txBody>
      </p:sp>
    </p:spTree>
    <p:extLst>
      <p:ext uri="{BB962C8B-B14F-4D97-AF65-F5344CB8AC3E}">
        <p14:creationId xmlns:p14="http://schemas.microsoft.com/office/powerpoint/2010/main" val="420989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 name="Group 10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3" name="Group 10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42" name="Rectangle 141">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5"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4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7"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8"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49"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0"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52" name="Group 151">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3"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54"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5"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6"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8" name="Group 157">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9"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60"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61"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2"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4" name="Group 163">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65"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66"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7"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8"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9"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0"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72" name="Rectangle 171">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Problem statement </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2400" dirty="0">
                <a:latin typeface="Times New Roman" pitchFamily="18" charset="0"/>
                <a:cs typeface="Times New Roman" pitchFamily="18" charset="0"/>
              </a:rPr>
              <a:t>The Analytics team of an Online E-Commerce Company wants to design a Sales dashboard to analyze the sales based on various product categories. </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9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2" name="Group 10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1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3" name="Group 10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42" name="Rectangle 141">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5"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46"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47"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8"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49"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0"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52" name="Group 151">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53"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54"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5"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6"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8" name="Group 157">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9"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60"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61"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2"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64" name="Group 163">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65"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66"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67"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8"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69"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70"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72" name="Rectangle 171">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Problem solution </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r>
              <a:rPr lang="en-US" sz="2400" dirty="0">
                <a:latin typeface="Times New Roman" pitchFamily="18" charset="0"/>
                <a:cs typeface="Times New Roman" pitchFamily="18" charset="0"/>
              </a:rPr>
              <a:t>We build a sales dashboard to analyze the sales based on various product categories and also make that dashboard user control for product category, so users can select a category and can see the trend month-wise and product-wise accordingly.</a:t>
            </a:r>
          </a:p>
        </p:txBody>
      </p:sp>
    </p:spTree>
    <p:extLst>
      <p:ext uri="{BB962C8B-B14F-4D97-AF65-F5344CB8AC3E}">
        <p14:creationId xmlns:p14="http://schemas.microsoft.com/office/powerpoint/2010/main" val="178909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Tools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Autofit/>
          </a:bodyPr>
          <a:lstStyle/>
          <a:p>
            <a:pPr marL="285750" indent="-228600" defTabSz="914400">
              <a:lnSpc>
                <a:spcPct val="120000"/>
              </a:lnSpc>
              <a:spcAft>
                <a:spcPts val="600"/>
              </a:spcAft>
              <a:buSzPct val="125000"/>
              <a:buFont typeface="Arial" panose="020B0604020202020204" pitchFamily="34" charset="0"/>
              <a:buChar char="•"/>
            </a:pPr>
            <a:r>
              <a:rPr lang="en-US" sz="2400" dirty="0">
                <a:solidFill>
                  <a:srgbClr val="FFFFFF"/>
                </a:solidFill>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146335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51"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5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Design Details</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033180"/>
          </a:xfrm>
          <a:prstGeom prst="rect">
            <a:avLst/>
          </a:prstGeom>
        </p:spPr>
        <p:txBody>
          <a:bodyPr vert="horz" lIns="91440" tIns="45720" rIns="91440" bIns="45720" rtlCol="0" anchor="ctr">
            <a:normAutofit/>
          </a:bodyPr>
          <a:lstStyle/>
          <a:p>
            <a:pPr marL="57150" lvl="0" defTabSz="914400">
              <a:lnSpc>
                <a:spcPct val="120000"/>
              </a:lnSpc>
              <a:spcAft>
                <a:spcPts val="600"/>
              </a:spcAft>
              <a:buSzPct val="125000"/>
            </a:pPr>
            <a:r>
              <a:rPr lang="en-US" sz="2400" b="1" dirty="0">
                <a:solidFill>
                  <a:srgbClr val="FFFFFF"/>
                </a:solidFill>
                <a:latin typeface="Times New Roman" panose="02020603050405020304" pitchFamily="18" charset="0"/>
                <a:cs typeface="Times New Roman" panose="02020603050405020304" pitchFamily="18" charset="0"/>
              </a:rPr>
              <a:t>Optimization:</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Your data strategy drives performance</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Reduce the marks (data points) in your view</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Limit your filters by number and type</a:t>
            </a:r>
          </a:p>
          <a:p>
            <a:pPr marL="285750" indent="-228600" defTabSz="914400">
              <a:lnSpc>
                <a:spcPct val="120000"/>
              </a:lnSpc>
              <a:spcAft>
                <a:spcPts val="600"/>
              </a:spcAft>
              <a:buSzPct val="125000"/>
              <a:buFont typeface="Arial" panose="020B0604020202020204" pitchFamily="34" charset="0"/>
              <a:buChar char="•"/>
            </a:pPr>
            <a:r>
              <a:rPr lang="en-US" sz="2000" dirty="0">
                <a:latin typeface="Times New Roman" pitchFamily="18" charset="0"/>
                <a:cs typeface="Times New Roman" pitchFamily="18" charset="0"/>
              </a:rPr>
              <a:t>Optimize and materialize your calculations</a:t>
            </a:r>
          </a:p>
        </p:txBody>
      </p:sp>
    </p:spTree>
    <p:extLst>
      <p:ext uri="{BB962C8B-B14F-4D97-AF65-F5344CB8AC3E}">
        <p14:creationId xmlns:p14="http://schemas.microsoft.com/office/powerpoint/2010/main" val="335701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90" name="Group 8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1" name="Group 9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2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92" name="Group 9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useBgFill="1">
        <p:nvSpPr>
          <p:cNvPr id="131" name="Rectangle 13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3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35"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3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3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41" name="Group 14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4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4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47" name="Group 14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4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4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5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53" name="Group 15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5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5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5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5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161" name="Rectangle 16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577445" y="1168078"/>
            <a:ext cx="9048219" cy="109220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cap="all" dirty="0">
                <a:solidFill>
                  <a:srgbClr val="FFFFFF"/>
                </a:solidFill>
                <a:latin typeface="Times New Roman" panose="02020603050405020304" pitchFamily="18" charset="0"/>
                <a:ea typeface="+mj-ea"/>
                <a:cs typeface="Times New Roman" panose="02020603050405020304" pitchFamily="18" charset="0"/>
              </a:rPr>
              <a:t>KPI</a:t>
            </a:r>
            <a:endParaRPr lang="en-US" sz="4000" cap="all" dirty="0">
              <a:solidFill>
                <a:srgbClr val="FFFFFF"/>
              </a:solidFill>
              <a:latin typeface="Times New Roman" panose="02020603050405020304" pitchFamily="18" charset="0"/>
              <a:ea typeface="+mj-ea"/>
              <a:cs typeface="Times New Roman" panose="02020603050405020304" pitchFamily="18" charset="0"/>
            </a:endParaRPr>
          </a:p>
        </p:txBody>
      </p:sp>
      <p:sp>
        <p:nvSpPr>
          <p:cNvPr id="3" name="Rectangle 2"/>
          <p:cNvSpPr/>
          <p:nvPr/>
        </p:nvSpPr>
        <p:spPr>
          <a:xfrm>
            <a:off x="1577446" y="2413001"/>
            <a:ext cx="9048218" cy="3351212"/>
          </a:xfrm>
          <a:prstGeom prst="rect">
            <a:avLst/>
          </a:prstGeom>
        </p:spPr>
        <p:txBody>
          <a:bodyPr vert="horz" lIns="91440" tIns="45720" rIns="91440" bIns="45720" rtlCol="0" anchor="ctr">
            <a:noAutofit/>
          </a:bodyPr>
          <a:lstStyle/>
          <a:p>
            <a:pPr defTabSz="914400">
              <a:lnSpc>
                <a:spcPct val="120000"/>
              </a:lnSpc>
              <a:spcAft>
                <a:spcPts val="600"/>
              </a:spcAft>
              <a:buSzPct val="125000"/>
            </a:pPr>
            <a:endParaRPr lang="en-US" sz="2400" b="1" dirty="0">
              <a:solidFill>
                <a:srgbClr val="FFFFFF"/>
              </a:solidFill>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Key indicators displaying a summary of the Ecommerce and its relationship with different metrics:</a:t>
            </a:r>
          </a:p>
          <a:p>
            <a:endParaRPr lang="en-US" sz="2400" dirty="0">
              <a:latin typeface="Times New Roman" pitchFamily="18" charset="0"/>
              <a:cs typeface="Times New Roman" pitchFamily="18" charset="0"/>
            </a:endParaRPr>
          </a:p>
          <a:p>
            <a:pPr marL="342900" lvl="0" indent="-342900">
              <a:buFont typeface="Wingdings" pitchFamily="2" charset="2"/>
              <a:buChar char="Ø"/>
            </a:pPr>
            <a:r>
              <a:rPr lang="en-US" sz="2400" dirty="0">
                <a:latin typeface="Times New Roman" pitchFamily="18" charset="0"/>
                <a:cs typeface="Times New Roman" pitchFamily="18" charset="0"/>
              </a:rPr>
              <a:t>Sales based on various product categories</a:t>
            </a:r>
          </a:p>
          <a:p>
            <a:pPr marL="342900" lvl="0" indent="-342900">
              <a:buFont typeface="Wingdings" pitchFamily="2" charset="2"/>
              <a:buChar char="Ø"/>
            </a:pPr>
            <a:r>
              <a:rPr lang="en-US" sz="2400" dirty="0">
                <a:latin typeface="Times New Roman" pitchFamily="18" charset="0"/>
                <a:cs typeface="Times New Roman" pitchFamily="18" charset="0"/>
              </a:rPr>
              <a:t>Add user control for product category to see the trends </a:t>
            </a:r>
          </a:p>
          <a:p>
            <a:pPr marL="342900" lvl="0" indent="-342900">
              <a:buFont typeface="Wingdings" pitchFamily="2" charset="2"/>
              <a:buChar char="Ø"/>
            </a:pPr>
            <a:r>
              <a:rPr lang="en-US" sz="2400" dirty="0">
                <a:latin typeface="Times New Roman" pitchFamily="18" charset="0"/>
                <a:cs typeface="Times New Roman" pitchFamily="18" charset="0"/>
              </a:rPr>
              <a:t>Sales based on month-wise </a:t>
            </a:r>
          </a:p>
          <a:p>
            <a:pPr marL="342900" lvl="0" indent="-342900">
              <a:buFont typeface="Wingdings" pitchFamily="2" charset="2"/>
              <a:buChar char="Ø"/>
            </a:pPr>
            <a:r>
              <a:rPr lang="en-US" sz="2400" dirty="0">
                <a:latin typeface="Times New Roman" pitchFamily="18" charset="0"/>
                <a:cs typeface="Times New Roman" pitchFamily="18" charset="0"/>
              </a:rPr>
              <a:t>Sales based on product-wise</a:t>
            </a:r>
          </a:p>
          <a:p>
            <a:pPr marL="342900" lvl="0" indent="-342900">
              <a:buFont typeface="Wingdings" pitchFamily="2" charset="2"/>
              <a:buChar char="Ø"/>
            </a:pPr>
            <a:r>
              <a:rPr lang="en-US" sz="2400" dirty="0">
                <a:latin typeface="Times New Roman" pitchFamily="18" charset="0"/>
                <a:cs typeface="Times New Roman" pitchFamily="18" charset="0"/>
              </a:rPr>
              <a:t>Create a histogram to analyze number of shipping days</a:t>
            </a:r>
          </a:p>
          <a:p>
            <a:pPr indent="-228600" defTabSz="914400">
              <a:lnSpc>
                <a:spcPct val="120000"/>
              </a:lnSpc>
              <a:spcAft>
                <a:spcPts val="600"/>
              </a:spcAft>
              <a:buSzPct val="125000"/>
              <a:buFont typeface="Arial" panose="020B0604020202020204" pitchFamily="34" charset="0"/>
              <a:buChar char="•"/>
            </a:pP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617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2.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38410-2173-430A-9B92-20257D39BD88}">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http://purl.org/dc/dcmitype/"/>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328</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Contact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2021-05-23T17:16:27Z</dcterms:created>
  <dcterms:modified xsi:type="dcterms:W3CDTF">2022-03-18T07:54:01Z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