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9"/>
    <p:restoredTop sz="94679"/>
  </p:normalViewPr>
  <p:slideViewPr>
    <p:cSldViewPr snapToGrid="0" snapToObjects="1">
      <p:cViewPr varScale="1">
        <p:scale>
          <a:sx n="216" d="100"/>
          <a:sy n="216" d="100"/>
        </p:scale>
        <p:origin x="41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wk/Downloads/CA/C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559437788601315"/>
          <c:y val="4.0462061097422619E-2"/>
          <c:w val="0.75440562211398687"/>
          <c:h val="0.837410289064787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New Immigrants</c:v>
                </c:pt>
              </c:strCache>
            </c:strRef>
          </c:tx>
          <c:spPr>
            <a:gradFill flip="none" rotWithShape="1">
              <a:gsLst>
                <a:gs pos="0">
                  <a:schemeClr val="accent5"/>
                </a:gs>
                <a:gs pos="75000">
                  <a:schemeClr val="accent5">
                    <a:lumMod val="60000"/>
                    <a:lumOff val="40000"/>
                  </a:schemeClr>
                </a:gs>
                <a:gs pos="51000">
                  <a:schemeClr val="accent5">
                    <a:alpha val="75000"/>
                  </a:schemeClr>
                </a:gs>
                <a:gs pos="100000">
                  <a:schemeClr val="accent5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Sheet1!$B$4:$B$7</c:f>
              <c:numCache>
                <c:formatCode>General</c:formatCode>
                <c:ptCount val="4"/>
                <c:pt idx="0">
                  <c:v>2019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Sheet1!$C$4:$C$7</c:f>
              <c:numCache>
                <c:formatCode>General</c:formatCode>
                <c:ptCount val="4"/>
                <c:pt idx="0">
                  <c:v>341</c:v>
                </c:pt>
                <c:pt idx="1">
                  <c:v>400</c:v>
                </c:pt>
                <c:pt idx="2">
                  <c:v>400</c:v>
                </c:pt>
                <c:pt idx="3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24-8448-BAB3-BC35B19B92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90223936"/>
        <c:axId val="146912864"/>
      </c:barChart>
      <c:catAx>
        <c:axId val="190223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912864"/>
        <c:crosses val="autoZero"/>
        <c:auto val="1"/>
        <c:lblAlgn val="ctr"/>
        <c:lblOffset val="100"/>
        <c:noMultiLvlLbl val="0"/>
      </c:catAx>
      <c:valAx>
        <c:axId val="146912864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New Immigrants (THOUSANDS)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902239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75FF11C-43F4-694C-81AC-E2F08B214E3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302CB5E-214C-3B47-B90B-F69B1C34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09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F11C-43F4-694C-81AC-E2F08B214E3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CB5E-214C-3B47-B90B-F69B1C34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2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F11C-43F4-694C-81AC-E2F08B214E3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CB5E-214C-3B47-B90B-F69B1C34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37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F11C-43F4-694C-81AC-E2F08B214E3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CB5E-214C-3B47-B90B-F69B1C34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20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F11C-43F4-694C-81AC-E2F08B214E3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CB5E-214C-3B47-B90B-F69B1C34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70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F11C-43F4-694C-81AC-E2F08B214E3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CB5E-214C-3B47-B90B-F69B1C34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3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F11C-43F4-694C-81AC-E2F08B214E3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CB5E-214C-3B47-B90B-F69B1C34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65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F11C-43F4-694C-81AC-E2F08B214E3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CB5E-214C-3B47-B90B-F69B1C3430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54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F11C-43F4-694C-81AC-E2F08B214E3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CB5E-214C-3B47-B90B-F69B1C34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0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F11C-43F4-694C-81AC-E2F08B214E3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CB5E-214C-3B47-B90B-F69B1C34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4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F11C-43F4-694C-81AC-E2F08B214E3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CB5E-214C-3B47-B90B-F69B1C34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0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F11C-43F4-694C-81AC-E2F08B214E3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CB5E-214C-3B47-B90B-F69B1C34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0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F11C-43F4-694C-81AC-E2F08B214E3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CB5E-214C-3B47-B90B-F69B1C34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F11C-43F4-694C-81AC-E2F08B214E3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CB5E-214C-3B47-B90B-F69B1C34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2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F11C-43F4-694C-81AC-E2F08B214E3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CB5E-214C-3B47-B90B-F69B1C34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0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F11C-43F4-694C-81AC-E2F08B214E3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CB5E-214C-3B47-B90B-F69B1C34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1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F11C-43F4-694C-81AC-E2F08B214E3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CB5E-214C-3B47-B90B-F69B1C34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5FF11C-43F4-694C-81AC-E2F08B214E3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02CB5E-214C-3B47-B90B-F69B1C34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08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4084" r:id="rId12"/>
    <p:sldLayoutId id="2147484085" r:id="rId13"/>
    <p:sldLayoutId id="2147484086" r:id="rId14"/>
    <p:sldLayoutId id="2147484087" r:id="rId15"/>
    <p:sldLayoutId id="2147484088" r:id="rId16"/>
    <p:sldLayoutId id="21474840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geonames.org/export/zi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7B4E-F8E3-AF43-8155-E4612A9C6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3563" y="1496291"/>
            <a:ext cx="6546561" cy="2889440"/>
          </a:xfrm>
        </p:spPr>
        <p:txBody>
          <a:bodyPr>
            <a:normAutofit/>
          </a:bodyPr>
          <a:lstStyle/>
          <a:p>
            <a:r>
              <a:rPr lang="en-US" b="1" dirty="0"/>
              <a:t>Coursera </a:t>
            </a:r>
            <a:br>
              <a:rPr lang="en-US" b="1" dirty="0"/>
            </a:br>
            <a:r>
              <a:rPr lang="en-US" b="1" dirty="0"/>
              <a:t>Data Science</a:t>
            </a:r>
            <a:br>
              <a:rPr lang="en-US" b="1" dirty="0"/>
            </a:br>
            <a:r>
              <a:rPr lang="en-US" b="1" dirty="0"/>
              <a:t>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80D6C-29F6-894D-8DF3-4C4E203FD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Clustering Neighborhoods in Canada</a:t>
            </a:r>
          </a:p>
        </p:txBody>
      </p:sp>
    </p:spTree>
    <p:extLst>
      <p:ext uri="{BB962C8B-B14F-4D97-AF65-F5344CB8AC3E}">
        <p14:creationId xmlns:p14="http://schemas.microsoft.com/office/powerpoint/2010/main" val="263132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DE509-9175-4841-B861-BA0F12DA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812BE-16D9-E246-BFF4-9D5F68F5B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024714" cy="3649133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Canada has one of the highest immigration rates in the world</a:t>
            </a:r>
          </a:p>
          <a:p>
            <a:r>
              <a:rPr lang="en-US" sz="2800" dirty="0"/>
              <a:t>In </a:t>
            </a:r>
            <a:r>
              <a:rPr lang="en-US" sz="2800" b="1" dirty="0"/>
              <a:t>2019</a:t>
            </a:r>
            <a:r>
              <a:rPr lang="en-US" sz="2800" dirty="0"/>
              <a:t> alone it welcomed </a:t>
            </a:r>
            <a:r>
              <a:rPr lang="en-US" sz="3600" b="1" dirty="0">
                <a:solidFill>
                  <a:srgbClr val="92D050"/>
                </a:solidFill>
              </a:rPr>
              <a:t>341,000</a:t>
            </a:r>
            <a:r>
              <a:rPr lang="en-US" sz="2800" dirty="0"/>
              <a:t> new immigrants</a:t>
            </a:r>
          </a:p>
          <a:p>
            <a:r>
              <a:rPr lang="en-US" sz="2800" dirty="0"/>
              <a:t>Additional </a:t>
            </a:r>
            <a:r>
              <a:rPr lang="en-US" sz="3600" b="1" dirty="0">
                <a:solidFill>
                  <a:srgbClr val="92D050"/>
                </a:solidFill>
              </a:rPr>
              <a:t>400,000</a:t>
            </a:r>
            <a:r>
              <a:rPr lang="en-US" sz="2800" dirty="0"/>
              <a:t> to be accepted per year between </a:t>
            </a:r>
            <a:r>
              <a:rPr lang="en-US" sz="2800" b="1" dirty="0"/>
              <a:t>2021-2023</a:t>
            </a:r>
          </a:p>
          <a:p>
            <a:r>
              <a:rPr lang="en-US" sz="2800" dirty="0"/>
              <a:t>In this project we will create a tool  to assist new Canadian immigrants Canada to quickly find neighborhood which best suits them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9628892-0F11-4C4C-BAF6-DB3611C39A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8713806"/>
              </p:ext>
            </p:extLst>
          </p:nvPr>
        </p:nvGraphicFramePr>
        <p:xfrm>
          <a:off x="6872748" y="1946787"/>
          <a:ext cx="5176683" cy="3844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004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DE509-9175-4841-B861-BA0F12DA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699610-4506-B742-9F4C-121E8D179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535" y="2307614"/>
            <a:ext cx="5540477" cy="993292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424135F-49EE-B94F-86F0-AAF539F33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35865"/>
            <a:ext cx="584773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Following datasets are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Location data of major neighborhoods in Canada. data source: </a:t>
            </a:r>
            <a:r>
              <a:rPr lang="en-US" u="sng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http://download.geonames.org/export/zip/</a:t>
            </a:r>
            <a:r>
              <a:rPr lang="en-US" dirty="0">
                <a:solidFill>
                  <a:srgbClr val="00B0F0"/>
                </a:solidFill>
              </a:rPr>
              <a:t>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Popular venues in neighborhood using Foursquare APIs</a:t>
            </a:r>
          </a:p>
          <a:p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D8408E-8893-A642-871A-327BDAF57E57}"/>
              </a:ext>
            </a:extLst>
          </p:cNvPr>
          <p:cNvSpPr/>
          <p:nvPr/>
        </p:nvSpPr>
        <p:spPr>
          <a:xfrm>
            <a:off x="8552285" y="1868284"/>
            <a:ext cx="152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Location data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6289A7-3273-2C46-874C-7F6E5F26582E}"/>
              </a:ext>
            </a:extLst>
          </p:cNvPr>
          <p:cNvSpPr/>
          <p:nvPr/>
        </p:nvSpPr>
        <p:spPr>
          <a:xfrm>
            <a:off x="8552285" y="3988954"/>
            <a:ext cx="1266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Venue data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C54C6A-6827-5B40-939E-848D6DB12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649" y="4358286"/>
            <a:ext cx="5607363" cy="102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7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AF44-1E3D-0645-9016-F8BEBEE0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AAC6C-BF27-2044-8EED-9FB826B8B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449527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Data cleaning involved the following steps:</a:t>
            </a:r>
          </a:p>
          <a:p>
            <a:pPr lvl="0"/>
            <a:r>
              <a:rPr lang="en-US" sz="2400" dirty="0"/>
              <a:t>Checking for missing values</a:t>
            </a:r>
          </a:p>
          <a:p>
            <a:pPr lvl="0"/>
            <a:r>
              <a:rPr lang="en-US" sz="2400" dirty="0"/>
              <a:t>Identifying and dropping irrelevant columns</a:t>
            </a:r>
          </a:p>
          <a:p>
            <a:pPr lvl="0"/>
            <a:r>
              <a:rPr lang="en-US" sz="2400" dirty="0"/>
              <a:t>Dropping rows with missing values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</p:txBody>
      </p:sp>
      <p:pic>
        <p:nvPicPr>
          <p:cNvPr id="4" name="Picture 3" descr="/var/folders/gb/8r1vvmnj7k99ch6mg1hrh9y00000gp/T/com.microsoft.Word/Content.MSO/70C98E12.tmp">
            <a:extLst>
              <a:ext uri="{FF2B5EF4-FFF2-40B4-BE49-F238E27FC236}">
                <a16:creationId xmlns:a16="http://schemas.microsoft.com/office/drawing/2014/main" id="{E6F45CB0-D2FB-7F47-99DD-E6316E330E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916" y="2235855"/>
            <a:ext cx="4038473" cy="1600991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/var/folders/gb/8r1vvmnj7k99ch6mg1hrh9y00000gp/T/com.microsoft.Word/Content.MSO/9626A7F0.tmp">
            <a:extLst>
              <a:ext uri="{FF2B5EF4-FFF2-40B4-BE49-F238E27FC236}">
                <a16:creationId xmlns:a16="http://schemas.microsoft.com/office/drawing/2014/main" id="{AE760C62-AC0E-554A-8F33-1CE2AFADD7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916" y="4300630"/>
            <a:ext cx="4038473" cy="1657718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88BD01-091F-7442-8748-962E003F5423}"/>
              </a:ext>
            </a:extLst>
          </p:cNvPr>
          <p:cNvSpPr txBox="1"/>
          <p:nvPr/>
        </p:nvSpPr>
        <p:spPr>
          <a:xfrm>
            <a:off x="7120914" y="4006834"/>
            <a:ext cx="40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Cleaned Dataset (size 1656,6</a:t>
            </a:r>
            <a:r>
              <a:rPr lang="en-US" sz="1400" dirty="0">
                <a:effectLst/>
              </a:rPr>
              <a:t> )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5169AF-CE68-6448-AFE3-FAE42046FA74}"/>
              </a:ext>
            </a:extLst>
          </p:cNvPr>
          <p:cNvSpPr txBox="1"/>
          <p:nvPr/>
        </p:nvSpPr>
        <p:spPr>
          <a:xfrm>
            <a:off x="7120914" y="1911978"/>
            <a:ext cx="403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Original Dataset (size 1656,12</a:t>
            </a:r>
            <a:r>
              <a:rPr lang="en-US" sz="1400" dirty="0">
                <a:effectLst/>
              </a:rPr>
              <a:t> )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B5F76B-7605-214E-95DB-BB17DB8E744D}"/>
              </a:ext>
            </a:extLst>
          </p:cNvPr>
          <p:cNvSpPr txBox="1"/>
          <p:nvPr/>
        </p:nvSpPr>
        <p:spPr>
          <a:xfrm>
            <a:off x="6672170" y="6101690"/>
            <a:ext cx="5448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/>
              <a:t>*Yellow cells in plots represent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296908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AF44-1E3D-0645-9016-F8BEBEE0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8BD01-091F-7442-8748-962E003F5423}"/>
              </a:ext>
            </a:extLst>
          </p:cNvPr>
          <p:cNvSpPr txBox="1"/>
          <p:nvPr/>
        </p:nvSpPr>
        <p:spPr>
          <a:xfrm>
            <a:off x="417871" y="6195828"/>
            <a:ext cx="548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Neighborhoods plotted as points on map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1403E6-860F-1740-82D4-E712B46A5D25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4"/>
          <a:stretch/>
        </p:blipFill>
        <p:spPr>
          <a:xfrm>
            <a:off x="417871" y="3030465"/>
            <a:ext cx="5486400" cy="31187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3A2CBC-506A-A145-9ABB-EFD1572F84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4"/>
          <a:stretch/>
        </p:blipFill>
        <p:spPr>
          <a:xfrm>
            <a:off x="6283794" y="3030465"/>
            <a:ext cx="5486400" cy="31187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3C36E3-72C8-8A4C-A46A-7EFE2B3CE0BB}"/>
              </a:ext>
            </a:extLst>
          </p:cNvPr>
          <p:cNvSpPr txBox="1"/>
          <p:nvPr/>
        </p:nvSpPr>
        <p:spPr>
          <a:xfrm>
            <a:off x="6283794" y="6195827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Heatmap showing density of populated neighborhoods plotted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3DCBD9-6E73-244A-8EDA-29699E096FCF}"/>
              </a:ext>
            </a:extLst>
          </p:cNvPr>
          <p:cNvSpPr txBox="1"/>
          <p:nvPr/>
        </p:nvSpPr>
        <p:spPr>
          <a:xfrm>
            <a:off x="417871" y="1845568"/>
            <a:ext cx="11352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 popular neighborhoods populated closer to the US border.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Sparsely populated neighborhoods in North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From the density of black point on heat map we could easily identify the major cities form West to East such as Vancouver, Calgary, Edmonton, Toronto, Ottawa, Montreal, Halifax.</a:t>
            </a:r>
            <a:r>
              <a:rPr lang="en-US" sz="1600" dirty="0">
                <a:effectLst/>
              </a:rPr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874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55C4-42C2-5847-B8E9-C764A8A5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6BFE5-C144-0A48-A2DF-055C7A4F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Remove all neighborhoods which have less than 5 venues in vicinity. We are doing this to remove isolated neighborhoods and this way the clusters we create will be more meaningful for someone to examine and make relocation decisions</a:t>
            </a:r>
          </a:p>
          <a:p>
            <a:pPr lvl="0"/>
            <a:r>
              <a:rPr lang="en-US" dirty="0"/>
              <a:t>One hot encode all categorical features</a:t>
            </a:r>
          </a:p>
          <a:p>
            <a:pPr lvl="0"/>
            <a:r>
              <a:rPr lang="en-US" dirty="0"/>
              <a:t>Group rows per neighborhood by taking the mean of the frequency of occurrence of each venue category</a:t>
            </a:r>
          </a:p>
          <a:p>
            <a:pPr lvl="0"/>
            <a:r>
              <a:rPr lang="en-US" dirty="0"/>
              <a:t>Filter top 5 venues for each neighborhood</a:t>
            </a:r>
          </a:p>
          <a:p>
            <a:pPr lvl="0"/>
            <a:r>
              <a:rPr lang="en-US" dirty="0"/>
              <a:t>Run k-means clustering for different cluster values and pick the optimum using elbow method</a:t>
            </a:r>
          </a:p>
          <a:p>
            <a:pPr lvl="0"/>
            <a:r>
              <a:rPr lang="en-US" dirty="0"/>
              <a:t>Run final clustering on the optimum cluster value picked from the elbow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8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BD46-67CA-474B-A435-8169C98F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B03B7-B96B-2643-9E60-EC6B97135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4788799" cy="3649133"/>
          </a:xfrm>
        </p:spPr>
        <p:txBody>
          <a:bodyPr/>
          <a:lstStyle/>
          <a:p>
            <a:r>
              <a:rPr lang="en-US" dirty="0"/>
              <a:t>Error decreases with an increasing number of clusters. </a:t>
            </a:r>
          </a:p>
          <a:p>
            <a:r>
              <a:rPr lang="en-US" dirty="0"/>
              <a:t>However, each additional cluster provides a smaller net benefit. </a:t>
            </a:r>
          </a:p>
          <a:p>
            <a:r>
              <a:rPr lang="en-US" dirty="0"/>
              <a:t>After k=6 the drop in error becomes small, so we pick 6 as our number of optimum clusters and re-run k-mean with it. </a:t>
            </a:r>
          </a:p>
          <a:p>
            <a:r>
              <a:rPr lang="en-US" dirty="0"/>
              <a:t>Different clusters generate and their respective locations are shown on the map</a:t>
            </a:r>
          </a:p>
          <a:p>
            <a:endParaRPr lang="en-US" dirty="0"/>
          </a:p>
        </p:txBody>
      </p:sp>
      <p:pic>
        <p:nvPicPr>
          <p:cNvPr id="1025" name="Picture 6" descr="/var/folders/gb/8r1vvmnj7k99ch6mg1hrh9y00000gp/T/com.microsoft.Word/Content.MSO/84797C3C.tmp">
            <a:extLst>
              <a:ext uri="{FF2B5EF4-FFF2-40B4-BE49-F238E27FC236}">
                <a16:creationId xmlns:a16="http://schemas.microsoft.com/office/drawing/2014/main" id="{099CDEAE-08C6-FE4B-B6EA-26BDFF804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099" y="1319264"/>
            <a:ext cx="2446171" cy="16456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17">
            <a:extLst>
              <a:ext uri="{FF2B5EF4-FFF2-40B4-BE49-F238E27FC236}">
                <a16:creationId xmlns:a16="http://schemas.microsoft.com/office/drawing/2014/main" id="{55025016-2719-1640-BBE3-3D22141BF8EF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7175667" y="1935691"/>
            <a:ext cx="708025" cy="2603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Error</a:t>
            </a:r>
            <a:endParaRPr kumimoji="0" lang="en-US" altLang="ja-JP" sz="9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B7802F9-20B8-6744-9906-804061D46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6389" y="18641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F969474-E9F0-B24D-8426-64D15AE8A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3589" y="23213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36CB946-6361-C148-A62F-E7B241739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1174" y="974972"/>
            <a:ext cx="28021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Elbow Method to choose optimum k value</a:t>
            </a:r>
            <a:endParaRPr kumimoji="0" lang="en-US" altLang="ja-JP" sz="18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055D76-A353-4946-AF32-168732563ABA}"/>
              </a:ext>
            </a:extLst>
          </p:cNvPr>
          <p:cNvSpPr txBox="1"/>
          <p:nvPr/>
        </p:nvSpPr>
        <p:spPr>
          <a:xfrm>
            <a:off x="8855362" y="300461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E7559B-AB86-E646-94EC-7F20BBF00EF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714" y="3371674"/>
            <a:ext cx="4962827" cy="28246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1D420A-AF1A-B54C-AB5B-962AB1D33BAA}"/>
              </a:ext>
            </a:extLst>
          </p:cNvPr>
          <p:cNvSpPr txBox="1"/>
          <p:nvPr/>
        </p:nvSpPr>
        <p:spPr>
          <a:xfrm>
            <a:off x="6552714" y="6196312"/>
            <a:ext cx="496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Clusters of popular neighborhoods in Canada</a:t>
            </a:r>
          </a:p>
        </p:txBody>
      </p:sp>
    </p:spTree>
    <p:extLst>
      <p:ext uri="{BB962C8B-B14F-4D97-AF65-F5344CB8AC3E}">
        <p14:creationId xmlns:p14="http://schemas.microsoft.com/office/powerpoint/2010/main" val="2725555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E0F5-68F9-0D42-B571-674CB4EB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27CFC-3B3D-B341-8327-893C66983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4771102" cy="364913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plot most common venue in each cluster on the right</a:t>
            </a:r>
          </a:p>
          <a:p>
            <a:r>
              <a:rPr lang="en-US" dirty="0"/>
              <a:t>Based on these trends we can verbally describe clusters as follows:</a:t>
            </a:r>
          </a:p>
          <a:p>
            <a:pPr lvl="1"/>
            <a:r>
              <a:rPr lang="en-US" b="1" dirty="0"/>
              <a:t>Cluster 1:</a:t>
            </a:r>
            <a:r>
              <a:rPr lang="en-US" dirty="0"/>
              <a:t> Neighborhood popular with people who love coffee</a:t>
            </a:r>
          </a:p>
          <a:p>
            <a:pPr lvl="1"/>
            <a:r>
              <a:rPr lang="en-US" b="1" dirty="0"/>
              <a:t>Cluster 2:</a:t>
            </a:r>
            <a:r>
              <a:rPr lang="en-US" dirty="0"/>
              <a:t> Neighborhood with a lot of Hotels around, good for businesses and events</a:t>
            </a:r>
          </a:p>
          <a:p>
            <a:pPr lvl="1"/>
            <a:r>
              <a:rPr lang="en-US" b="1" dirty="0"/>
              <a:t>Cluster 3:</a:t>
            </a:r>
            <a:r>
              <a:rPr lang="en-US" dirty="0"/>
              <a:t> Neighborhood popular with people who prefer Fast food</a:t>
            </a:r>
          </a:p>
          <a:p>
            <a:pPr lvl="1"/>
            <a:r>
              <a:rPr lang="en-US" b="1" dirty="0"/>
              <a:t>Cluster 4:</a:t>
            </a:r>
            <a:r>
              <a:rPr lang="en-US" dirty="0"/>
              <a:t> Neighborhood popular with people who enjoy outdoors</a:t>
            </a:r>
          </a:p>
          <a:p>
            <a:pPr lvl="1"/>
            <a:r>
              <a:rPr lang="en-US" b="1" dirty="0"/>
              <a:t>Cluster 5:</a:t>
            </a:r>
            <a:r>
              <a:rPr lang="en-US" dirty="0"/>
              <a:t> Neighborhood with Pharmacies and Grocery store around for those who prefer convenience</a:t>
            </a:r>
          </a:p>
          <a:p>
            <a:pPr lvl="1"/>
            <a:r>
              <a:rPr lang="en-US" b="1" dirty="0"/>
              <a:t>Cluster 6:</a:t>
            </a:r>
            <a:r>
              <a:rPr lang="en-US" dirty="0"/>
              <a:t> Cluster 6 is somehow similar to Cluster 1, but also features Cafes and Restaurants</a:t>
            </a:r>
          </a:p>
        </p:txBody>
      </p:sp>
      <p:pic>
        <p:nvPicPr>
          <p:cNvPr id="4" name="Picture 3" descr="/var/folders/gb/8r1vvmnj7k99ch6mg1hrh9y00000gp/T/com.microsoft.Word/Content.MSO/61FD69A3.tmp">
            <a:extLst>
              <a:ext uri="{FF2B5EF4-FFF2-40B4-BE49-F238E27FC236}">
                <a16:creationId xmlns:a16="http://schemas.microsoft.com/office/drawing/2014/main" id="{A06F4F95-ABC4-7444-9A59-FB41CE6393F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58" y="709220"/>
            <a:ext cx="2847975" cy="176911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/var/folders/gb/8r1vvmnj7k99ch6mg1hrh9y00000gp/T/com.microsoft.Word/Content.MSO/5EF1ABFD.tmp">
            <a:extLst>
              <a:ext uri="{FF2B5EF4-FFF2-40B4-BE49-F238E27FC236}">
                <a16:creationId xmlns:a16="http://schemas.microsoft.com/office/drawing/2014/main" id="{7E28BE9F-C7C4-B449-9529-8169FD0B652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663" y="709220"/>
            <a:ext cx="2724429" cy="176911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 descr="/var/folders/gb/8r1vvmnj7k99ch6mg1hrh9y00000gp/T/com.microsoft.Word/Content.MSO/B4D7C205.tmp">
            <a:extLst>
              <a:ext uri="{FF2B5EF4-FFF2-40B4-BE49-F238E27FC236}">
                <a16:creationId xmlns:a16="http://schemas.microsoft.com/office/drawing/2014/main" id="{440CA693-4E45-1C4C-A46D-F32A23E33A8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58" y="2664637"/>
            <a:ext cx="2847975" cy="176911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 descr="/var/folders/gb/8r1vvmnj7k99ch6mg1hrh9y00000gp/T/com.microsoft.Word/Content.MSO/D05A475B.tmp">
            <a:extLst>
              <a:ext uri="{FF2B5EF4-FFF2-40B4-BE49-F238E27FC236}">
                <a16:creationId xmlns:a16="http://schemas.microsoft.com/office/drawing/2014/main" id="{AC5BD23A-E76A-8C40-AD25-794050AA871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133" y="2664637"/>
            <a:ext cx="2727960" cy="176911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 descr="/var/folders/gb/8r1vvmnj7k99ch6mg1hrh9y00000gp/T/com.microsoft.Word/Content.MSO/C63F3521.tmp">
            <a:extLst>
              <a:ext uri="{FF2B5EF4-FFF2-40B4-BE49-F238E27FC236}">
                <a16:creationId xmlns:a16="http://schemas.microsoft.com/office/drawing/2014/main" id="{356629DB-E1A9-2F44-AE0B-E3E508B3F553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58" y="4720726"/>
            <a:ext cx="2847975" cy="176911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 descr="/var/folders/gb/8r1vvmnj7k99ch6mg1hrh9y00000gp/T/com.microsoft.Word/Content.MSO/2D2354D7.tmp">
            <a:extLst>
              <a:ext uri="{FF2B5EF4-FFF2-40B4-BE49-F238E27FC236}">
                <a16:creationId xmlns:a16="http://schemas.microsoft.com/office/drawing/2014/main" id="{24CC8DFB-E7F0-AD4E-99EE-D94F4D391887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133" y="4720726"/>
            <a:ext cx="2727960" cy="176911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2332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E0F5-68F9-0D42-B571-674CB4EB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27CFC-3B3D-B341-8327-893C66983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422684" cy="3649133"/>
          </a:xfrm>
        </p:spPr>
        <p:txBody>
          <a:bodyPr>
            <a:normAutofit/>
          </a:bodyPr>
          <a:lstStyle/>
          <a:p>
            <a:r>
              <a:rPr lang="en-US" dirty="0"/>
              <a:t>We were able to leverage huge amount of data and information to visualize and understand habitable and popular neighborhoods. </a:t>
            </a:r>
          </a:p>
          <a:p>
            <a:r>
              <a:rPr lang="en-US" dirty="0"/>
              <a:t>Next, we segmented the neighborhoods into different clusters so that the immigrants can drill down into the region of their choice and choose the neighborhood which best suits their taste. </a:t>
            </a:r>
          </a:p>
          <a:p>
            <a:r>
              <a:rPr lang="en-US" dirty="0"/>
              <a:t>We were able to identify 6 distinct neighborhood type and we also verbally named them based on the popular venues. </a:t>
            </a:r>
          </a:p>
          <a:p>
            <a:r>
              <a:rPr lang="en-US" dirty="0"/>
              <a:t>With this application we are now able to facilitate anyone looking for a place to relocate.</a:t>
            </a:r>
          </a:p>
        </p:txBody>
      </p:sp>
    </p:spTree>
    <p:extLst>
      <p:ext uri="{BB962C8B-B14F-4D97-AF65-F5344CB8AC3E}">
        <p14:creationId xmlns:p14="http://schemas.microsoft.com/office/powerpoint/2010/main" val="3732195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87</TotalTime>
  <Words>590</Words>
  <Application>Microsoft Macintosh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Celestial</vt:lpstr>
      <vt:lpstr>Coursera  Data Science  Capstone PROJECT</vt:lpstr>
      <vt:lpstr>introduction</vt:lpstr>
      <vt:lpstr>Data</vt:lpstr>
      <vt:lpstr>Data Wrangling and Cleaning</vt:lpstr>
      <vt:lpstr>Exploratory Data Analysis</vt:lpstr>
      <vt:lpstr>K-Means Clustering Workflow</vt:lpstr>
      <vt:lpstr>Results</vt:lpstr>
      <vt:lpstr>Discussion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 Data Science  Capstone PROJECT</dc:title>
  <dc:creator>Microsoft Office User</dc:creator>
  <cp:lastModifiedBy>Microsoft Office User</cp:lastModifiedBy>
  <cp:revision>9</cp:revision>
  <dcterms:created xsi:type="dcterms:W3CDTF">2020-11-05T14:10:32Z</dcterms:created>
  <dcterms:modified xsi:type="dcterms:W3CDTF">2020-11-05T15:38:07Z</dcterms:modified>
</cp:coreProperties>
</file>