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60" r:id="rId3"/>
    <p:sldId id="257" r:id="rId4"/>
    <p:sldId id="263" r:id="rId5"/>
    <p:sldId id="366" r:id="rId6"/>
    <p:sldId id="259" r:id="rId7"/>
    <p:sldId id="363" r:id="rId8"/>
    <p:sldId id="270" r:id="rId9"/>
    <p:sldId id="274" r:id="rId10"/>
    <p:sldId id="278" r:id="rId11"/>
    <p:sldId id="275" r:id="rId12"/>
    <p:sldId id="268" r:id="rId13"/>
    <p:sldId id="269" r:id="rId14"/>
    <p:sldId id="367" r:id="rId15"/>
    <p:sldId id="271" r:id="rId16"/>
    <p:sldId id="272" r:id="rId17"/>
    <p:sldId id="273" r:id="rId18"/>
    <p:sldId id="368" r:id="rId19"/>
    <p:sldId id="369" r:id="rId20"/>
    <p:sldId id="370" r:id="rId21"/>
    <p:sldId id="277" r:id="rId22"/>
    <p:sldId id="371" r:id="rId23"/>
    <p:sldId id="372" r:id="rId24"/>
    <p:sldId id="280" r:id="rId25"/>
    <p:sldId id="281" r:id="rId26"/>
    <p:sldId id="282" r:id="rId27"/>
    <p:sldId id="283" r:id="rId28"/>
    <p:sldId id="284" r:id="rId29"/>
    <p:sldId id="285" r:id="rId30"/>
    <p:sldId id="290" r:id="rId31"/>
    <p:sldId id="291" r:id="rId32"/>
    <p:sldId id="292" r:id="rId33"/>
    <p:sldId id="293" r:id="rId34"/>
    <p:sldId id="294" r:id="rId35"/>
    <p:sldId id="295" r:id="rId36"/>
    <p:sldId id="302" r:id="rId37"/>
    <p:sldId id="303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esign_pattern_(computer_science)#Documentation" TargetMode="External"/><Relationship Id="rId2" Type="http://schemas.openxmlformats.org/officeDocument/2006/relationships/hyperlink" Target="http://www.tml.hut.fi/~pnr/GoF-models/htm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9020-EC71-409D-8BB9-5CB9D00D4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D322B-F118-4888-8002-FD2837EAF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92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DCB481A4-D2F4-40BB-BB44-89072EA45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Structural Patterns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81A77FE-4145-47F0-A986-BDA0B973AB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686800" cy="52379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100" b="1" dirty="0"/>
              <a:t>Adapter: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Translator adapts a server interface for a client (</a:t>
            </a:r>
            <a:r>
              <a:rPr lang="en-US" altLang="en-US" sz="2000" dirty="0" err="1"/>
              <a:t>iphone</a:t>
            </a:r>
            <a:r>
              <a:rPr lang="en-US" altLang="en-US" sz="2000" dirty="0"/>
              <a:t> power adapter)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Bridge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Abstraction for binding one of many implementations (household switch) 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Composite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Structure for building recursive aggregations (group messaging)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Decorator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Decorator extends an object transparently (add responsibility to object, inheritance, 10 pizza with 3 topping, discount, complex)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Facade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Simplifies the interface for a subsystem (event manager, online book, reduce coupling, reduce network calls, single interface represent entire subsystems)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Flyweight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Many fine-grained objects shared efficiently.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9A6F6E1-D65F-4C43-A03C-0B173D52A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Behavioral Patterns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ACEA268C-8370-42D6-81EF-5E575D2C5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4478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en-US" sz="2100" b="1" dirty="0"/>
              <a:t>Chain of Responsibility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Request delegated to the responsible service provider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Command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Request or Action is first-class object, hence re-storable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Iterator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Aggregate and access elements sequentially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Interpreter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Language interpreter for a small grammar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Mediator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Coordinates interactions between its associates</a:t>
            </a:r>
          </a:p>
          <a:p>
            <a:pPr>
              <a:lnSpc>
                <a:spcPct val="80000"/>
              </a:lnSpc>
            </a:pPr>
            <a:r>
              <a:rPr lang="en-US" altLang="en-US" sz="2100" b="1" dirty="0"/>
              <a:t>Memento</a:t>
            </a:r>
            <a:r>
              <a:rPr lang="en-US" altLang="en-US" sz="2100" dirty="0"/>
              <a:t>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Snapshot captures and restores object states privately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i="1" dirty="0"/>
              <a:t>Which ones do you think you have seen somewhere?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6ED87999-EA5D-414B-BF22-5AC997C1D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Facade (Non software example)</a:t>
            </a:r>
          </a:p>
        </p:txBody>
      </p:sp>
      <p:pic>
        <p:nvPicPr>
          <p:cNvPr id="17411" name="Picture 4">
            <a:extLst>
              <a:ext uri="{FF2B5EF4-FFF2-40B4-BE49-F238E27FC236}">
                <a16:creationId xmlns:a16="http://schemas.microsoft.com/office/drawing/2014/main" id="{6B97918E-C989-4C85-8229-9B3AA1F17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0"/>
            <a:ext cx="55626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Rectangle 5">
            <a:extLst>
              <a:ext uri="{FF2B5EF4-FFF2-40B4-BE49-F238E27FC236}">
                <a16:creationId xmlns:a16="http://schemas.microsoft.com/office/drawing/2014/main" id="{6E8890B5-F4C5-49A4-9A93-5D5B3DF0EC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0" y="3276600"/>
            <a:ext cx="3124200" cy="2590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Provide a unified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interface to a set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of interfaces in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subsystem.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92A3812-88CF-47F4-8788-E503C860C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Facade (Software counterpart)</a:t>
            </a:r>
          </a:p>
        </p:txBody>
      </p:sp>
      <p:pic>
        <p:nvPicPr>
          <p:cNvPr id="18435" name="Picture 4" descr="untitled">
            <a:extLst>
              <a:ext uri="{FF2B5EF4-FFF2-40B4-BE49-F238E27FC236}">
                <a16:creationId xmlns:a16="http://schemas.microsoft.com/office/drawing/2014/main" id="{EFE66AC6-A7B8-4A9E-BCF3-A66687F7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276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436" name="Group 5">
            <a:extLst>
              <a:ext uri="{FF2B5EF4-FFF2-40B4-BE49-F238E27FC236}">
                <a16:creationId xmlns:a16="http://schemas.microsoft.com/office/drawing/2014/main" id="{47E4FF80-9AF1-4261-A591-3566FA14C1F4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1828800"/>
            <a:ext cx="3429000" cy="3886200"/>
            <a:chOff x="1824" y="633"/>
            <a:chExt cx="2834" cy="2849"/>
          </a:xfrm>
        </p:grpSpPr>
        <p:sp>
          <p:nvSpPr>
            <p:cNvPr id="18442" name="Puzzle3">
              <a:extLst>
                <a:ext uri="{FF2B5EF4-FFF2-40B4-BE49-F238E27FC236}">
                  <a16:creationId xmlns:a16="http://schemas.microsoft.com/office/drawing/2014/main" id="{0805C094-2FC4-4E6C-A4AD-2215325E8150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3204" y="633"/>
              <a:ext cx="1114" cy="1514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269 w 21600"/>
                <a:gd name="T25" fmla="*/ 7718 h 21600"/>
                <a:gd name="T26" fmla="*/ 19157 w 21600"/>
                <a:gd name="T27" fmla="*/ 20230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6625" y="20892"/>
                  </a:moveTo>
                  <a:lnTo>
                    <a:pt x="7105" y="21023"/>
                  </a:lnTo>
                  <a:lnTo>
                    <a:pt x="7513" y="21088"/>
                  </a:lnTo>
                  <a:lnTo>
                    <a:pt x="7922" y="21115"/>
                  </a:lnTo>
                  <a:lnTo>
                    <a:pt x="8242" y="21115"/>
                  </a:lnTo>
                  <a:lnTo>
                    <a:pt x="8544" y="21062"/>
                  </a:lnTo>
                  <a:lnTo>
                    <a:pt x="8810" y="20997"/>
                  </a:lnTo>
                  <a:lnTo>
                    <a:pt x="9023" y="20892"/>
                  </a:lnTo>
                  <a:lnTo>
                    <a:pt x="9148" y="20761"/>
                  </a:lnTo>
                  <a:lnTo>
                    <a:pt x="9290" y="20616"/>
                  </a:lnTo>
                  <a:lnTo>
                    <a:pt x="9361" y="20459"/>
                  </a:lnTo>
                  <a:lnTo>
                    <a:pt x="9396" y="20289"/>
                  </a:lnTo>
                  <a:lnTo>
                    <a:pt x="9396" y="20092"/>
                  </a:lnTo>
                  <a:lnTo>
                    <a:pt x="9325" y="19909"/>
                  </a:lnTo>
                  <a:lnTo>
                    <a:pt x="9219" y="19738"/>
                  </a:lnTo>
                  <a:lnTo>
                    <a:pt x="9094" y="19555"/>
                  </a:lnTo>
                  <a:lnTo>
                    <a:pt x="8917" y="19384"/>
                  </a:lnTo>
                  <a:lnTo>
                    <a:pt x="8650" y="19162"/>
                  </a:lnTo>
                  <a:lnTo>
                    <a:pt x="8437" y="18900"/>
                  </a:lnTo>
                  <a:lnTo>
                    <a:pt x="8277" y="18624"/>
                  </a:lnTo>
                  <a:lnTo>
                    <a:pt x="8135" y="18349"/>
                  </a:lnTo>
                  <a:lnTo>
                    <a:pt x="8028" y="18048"/>
                  </a:lnTo>
                  <a:lnTo>
                    <a:pt x="7993" y="17746"/>
                  </a:lnTo>
                  <a:lnTo>
                    <a:pt x="7993" y="17471"/>
                  </a:lnTo>
                  <a:lnTo>
                    <a:pt x="8028" y="17169"/>
                  </a:lnTo>
                  <a:lnTo>
                    <a:pt x="8135" y="16920"/>
                  </a:lnTo>
                  <a:lnTo>
                    <a:pt x="8277" y="16671"/>
                  </a:lnTo>
                  <a:lnTo>
                    <a:pt x="8366" y="16540"/>
                  </a:lnTo>
                  <a:lnTo>
                    <a:pt x="8473" y="16409"/>
                  </a:lnTo>
                  <a:lnTo>
                    <a:pt x="8615" y="16317"/>
                  </a:lnTo>
                  <a:lnTo>
                    <a:pt x="8739" y="16213"/>
                  </a:lnTo>
                  <a:lnTo>
                    <a:pt x="8881" y="16134"/>
                  </a:lnTo>
                  <a:lnTo>
                    <a:pt x="9059" y="16055"/>
                  </a:lnTo>
                  <a:lnTo>
                    <a:pt x="9254" y="15990"/>
                  </a:lnTo>
                  <a:lnTo>
                    <a:pt x="9432" y="15911"/>
                  </a:lnTo>
                  <a:lnTo>
                    <a:pt x="9663" y="15885"/>
                  </a:lnTo>
                  <a:lnTo>
                    <a:pt x="9876" y="15833"/>
                  </a:lnTo>
                  <a:lnTo>
                    <a:pt x="10142" y="15806"/>
                  </a:lnTo>
                  <a:lnTo>
                    <a:pt x="10391" y="15806"/>
                  </a:lnTo>
                  <a:lnTo>
                    <a:pt x="10728" y="15806"/>
                  </a:lnTo>
                  <a:lnTo>
                    <a:pt x="10995" y="15806"/>
                  </a:lnTo>
                  <a:lnTo>
                    <a:pt x="11279" y="15833"/>
                  </a:lnTo>
                  <a:lnTo>
                    <a:pt x="11546" y="15885"/>
                  </a:lnTo>
                  <a:lnTo>
                    <a:pt x="11776" y="15937"/>
                  </a:lnTo>
                  <a:lnTo>
                    <a:pt x="12025" y="15990"/>
                  </a:lnTo>
                  <a:lnTo>
                    <a:pt x="12221" y="16055"/>
                  </a:lnTo>
                  <a:lnTo>
                    <a:pt x="12434" y="16134"/>
                  </a:lnTo>
                  <a:lnTo>
                    <a:pt x="12611" y="16213"/>
                  </a:lnTo>
                  <a:lnTo>
                    <a:pt x="12771" y="16317"/>
                  </a:lnTo>
                  <a:lnTo>
                    <a:pt x="12913" y="16409"/>
                  </a:lnTo>
                  <a:lnTo>
                    <a:pt x="13038" y="16514"/>
                  </a:lnTo>
                  <a:lnTo>
                    <a:pt x="13251" y="16737"/>
                  </a:lnTo>
                  <a:lnTo>
                    <a:pt x="13428" y="16986"/>
                  </a:lnTo>
                  <a:lnTo>
                    <a:pt x="13517" y="17248"/>
                  </a:lnTo>
                  <a:lnTo>
                    <a:pt x="13588" y="17523"/>
                  </a:lnTo>
                  <a:lnTo>
                    <a:pt x="13588" y="17799"/>
                  </a:lnTo>
                  <a:lnTo>
                    <a:pt x="13517" y="18074"/>
                  </a:lnTo>
                  <a:lnTo>
                    <a:pt x="13428" y="18323"/>
                  </a:lnTo>
                  <a:lnTo>
                    <a:pt x="13286" y="18572"/>
                  </a:lnTo>
                  <a:lnTo>
                    <a:pt x="13109" y="18808"/>
                  </a:lnTo>
                  <a:lnTo>
                    <a:pt x="12878" y="19031"/>
                  </a:lnTo>
                  <a:lnTo>
                    <a:pt x="12434" y="19411"/>
                  </a:lnTo>
                  <a:lnTo>
                    <a:pt x="12132" y="19738"/>
                  </a:lnTo>
                  <a:lnTo>
                    <a:pt x="12025" y="19856"/>
                  </a:lnTo>
                  <a:lnTo>
                    <a:pt x="11919" y="20014"/>
                  </a:lnTo>
                  <a:lnTo>
                    <a:pt x="11883" y="20132"/>
                  </a:lnTo>
                  <a:lnTo>
                    <a:pt x="11883" y="20263"/>
                  </a:lnTo>
                  <a:lnTo>
                    <a:pt x="11883" y="20394"/>
                  </a:lnTo>
                  <a:lnTo>
                    <a:pt x="11954" y="20485"/>
                  </a:lnTo>
                  <a:lnTo>
                    <a:pt x="12061" y="20590"/>
                  </a:lnTo>
                  <a:lnTo>
                    <a:pt x="12185" y="20695"/>
                  </a:lnTo>
                  <a:lnTo>
                    <a:pt x="12327" y="20787"/>
                  </a:lnTo>
                  <a:lnTo>
                    <a:pt x="12540" y="20892"/>
                  </a:lnTo>
                  <a:lnTo>
                    <a:pt x="12771" y="20997"/>
                  </a:lnTo>
                  <a:lnTo>
                    <a:pt x="13073" y="21088"/>
                  </a:lnTo>
                  <a:lnTo>
                    <a:pt x="13428" y="21193"/>
                  </a:lnTo>
                  <a:lnTo>
                    <a:pt x="13873" y="21298"/>
                  </a:lnTo>
                  <a:lnTo>
                    <a:pt x="14317" y="21390"/>
                  </a:lnTo>
                  <a:lnTo>
                    <a:pt x="14778" y="21468"/>
                  </a:lnTo>
                  <a:lnTo>
                    <a:pt x="15294" y="21547"/>
                  </a:lnTo>
                  <a:lnTo>
                    <a:pt x="15809" y="21600"/>
                  </a:lnTo>
                  <a:lnTo>
                    <a:pt x="16359" y="21652"/>
                  </a:lnTo>
                  <a:lnTo>
                    <a:pt x="16875" y="21678"/>
                  </a:lnTo>
                  <a:lnTo>
                    <a:pt x="17407" y="21678"/>
                  </a:lnTo>
                  <a:lnTo>
                    <a:pt x="17958" y="21678"/>
                  </a:lnTo>
                  <a:lnTo>
                    <a:pt x="18473" y="21652"/>
                  </a:lnTo>
                  <a:lnTo>
                    <a:pt x="18953" y="21573"/>
                  </a:lnTo>
                  <a:lnTo>
                    <a:pt x="19397" y="21495"/>
                  </a:lnTo>
                  <a:lnTo>
                    <a:pt x="19841" y="21390"/>
                  </a:lnTo>
                  <a:lnTo>
                    <a:pt x="20214" y="21272"/>
                  </a:lnTo>
                  <a:lnTo>
                    <a:pt x="20551" y="21088"/>
                  </a:lnTo>
                  <a:lnTo>
                    <a:pt x="20480" y="20787"/>
                  </a:lnTo>
                  <a:lnTo>
                    <a:pt x="20409" y="20485"/>
                  </a:lnTo>
                  <a:lnTo>
                    <a:pt x="20356" y="20158"/>
                  </a:lnTo>
                  <a:lnTo>
                    <a:pt x="20356" y="19804"/>
                  </a:lnTo>
                  <a:lnTo>
                    <a:pt x="20321" y="19083"/>
                  </a:lnTo>
                  <a:lnTo>
                    <a:pt x="20356" y="18349"/>
                  </a:lnTo>
                  <a:lnTo>
                    <a:pt x="20409" y="17641"/>
                  </a:lnTo>
                  <a:lnTo>
                    <a:pt x="20480" y="17012"/>
                  </a:lnTo>
                  <a:lnTo>
                    <a:pt x="20551" y="16488"/>
                  </a:lnTo>
                  <a:lnTo>
                    <a:pt x="20551" y="16055"/>
                  </a:lnTo>
                  <a:lnTo>
                    <a:pt x="20551" y="15911"/>
                  </a:lnTo>
                  <a:lnTo>
                    <a:pt x="20445" y="15754"/>
                  </a:lnTo>
                  <a:lnTo>
                    <a:pt x="20356" y="15610"/>
                  </a:lnTo>
                  <a:lnTo>
                    <a:pt x="20178" y="15452"/>
                  </a:lnTo>
                  <a:lnTo>
                    <a:pt x="20001" y="15334"/>
                  </a:lnTo>
                  <a:lnTo>
                    <a:pt x="19770" y="15230"/>
                  </a:lnTo>
                  <a:lnTo>
                    <a:pt x="19521" y="15125"/>
                  </a:lnTo>
                  <a:lnTo>
                    <a:pt x="19290" y="15059"/>
                  </a:lnTo>
                  <a:lnTo>
                    <a:pt x="19024" y="15007"/>
                  </a:lnTo>
                  <a:lnTo>
                    <a:pt x="18740" y="14954"/>
                  </a:lnTo>
                  <a:lnTo>
                    <a:pt x="18509" y="14954"/>
                  </a:lnTo>
                  <a:lnTo>
                    <a:pt x="18225" y="14954"/>
                  </a:lnTo>
                  <a:lnTo>
                    <a:pt x="17994" y="15007"/>
                  </a:lnTo>
                  <a:lnTo>
                    <a:pt x="17763" y="15085"/>
                  </a:lnTo>
                  <a:lnTo>
                    <a:pt x="17550" y="15177"/>
                  </a:lnTo>
                  <a:lnTo>
                    <a:pt x="17372" y="15308"/>
                  </a:lnTo>
                  <a:lnTo>
                    <a:pt x="17176" y="15426"/>
                  </a:lnTo>
                  <a:lnTo>
                    <a:pt x="16928" y="15557"/>
                  </a:lnTo>
                  <a:lnTo>
                    <a:pt x="16661" y="15636"/>
                  </a:lnTo>
                  <a:lnTo>
                    <a:pt x="16359" y="15688"/>
                  </a:lnTo>
                  <a:lnTo>
                    <a:pt x="16022" y="15715"/>
                  </a:lnTo>
                  <a:lnTo>
                    <a:pt x="15667" y="15688"/>
                  </a:lnTo>
                  <a:lnTo>
                    <a:pt x="15294" y="15662"/>
                  </a:lnTo>
                  <a:lnTo>
                    <a:pt x="14956" y="15583"/>
                  </a:lnTo>
                  <a:lnTo>
                    <a:pt x="14619" y="15479"/>
                  </a:lnTo>
                  <a:lnTo>
                    <a:pt x="14281" y="15334"/>
                  </a:lnTo>
                  <a:lnTo>
                    <a:pt x="13961" y="15177"/>
                  </a:lnTo>
                  <a:lnTo>
                    <a:pt x="13695" y="14981"/>
                  </a:lnTo>
                  <a:lnTo>
                    <a:pt x="13588" y="14850"/>
                  </a:lnTo>
                  <a:lnTo>
                    <a:pt x="13482" y="14732"/>
                  </a:lnTo>
                  <a:lnTo>
                    <a:pt x="13393" y="14600"/>
                  </a:lnTo>
                  <a:lnTo>
                    <a:pt x="13322" y="14456"/>
                  </a:lnTo>
                  <a:lnTo>
                    <a:pt x="13251" y="14299"/>
                  </a:lnTo>
                  <a:lnTo>
                    <a:pt x="13215" y="14155"/>
                  </a:lnTo>
                  <a:lnTo>
                    <a:pt x="13180" y="13971"/>
                  </a:lnTo>
                  <a:lnTo>
                    <a:pt x="13180" y="13801"/>
                  </a:lnTo>
                  <a:lnTo>
                    <a:pt x="13180" y="13591"/>
                  </a:lnTo>
                  <a:lnTo>
                    <a:pt x="13215" y="13395"/>
                  </a:lnTo>
                  <a:lnTo>
                    <a:pt x="13251" y="13198"/>
                  </a:lnTo>
                  <a:lnTo>
                    <a:pt x="13322" y="13015"/>
                  </a:lnTo>
                  <a:lnTo>
                    <a:pt x="13393" y="12870"/>
                  </a:lnTo>
                  <a:lnTo>
                    <a:pt x="13482" y="12713"/>
                  </a:lnTo>
                  <a:lnTo>
                    <a:pt x="13588" y="12569"/>
                  </a:lnTo>
                  <a:lnTo>
                    <a:pt x="13730" y="12438"/>
                  </a:lnTo>
                  <a:lnTo>
                    <a:pt x="13997" y="12215"/>
                  </a:lnTo>
                  <a:lnTo>
                    <a:pt x="14334" y="12005"/>
                  </a:lnTo>
                  <a:lnTo>
                    <a:pt x="14690" y="11861"/>
                  </a:lnTo>
                  <a:lnTo>
                    <a:pt x="15063" y="11756"/>
                  </a:lnTo>
                  <a:lnTo>
                    <a:pt x="15436" y="11678"/>
                  </a:lnTo>
                  <a:lnTo>
                    <a:pt x="15809" y="11638"/>
                  </a:lnTo>
                  <a:lnTo>
                    <a:pt x="16182" y="11638"/>
                  </a:lnTo>
                  <a:lnTo>
                    <a:pt x="16555" y="11678"/>
                  </a:lnTo>
                  <a:lnTo>
                    <a:pt x="16910" y="11730"/>
                  </a:lnTo>
                  <a:lnTo>
                    <a:pt x="17248" y="11835"/>
                  </a:lnTo>
                  <a:lnTo>
                    <a:pt x="17514" y="11966"/>
                  </a:lnTo>
                  <a:lnTo>
                    <a:pt x="17763" y="12110"/>
                  </a:lnTo>
                  <a:lnTo>
                    <a:pt x="17887" y="12215"/>
                  </a:lnTo>
                  <a:lnTo>
                    <a:pt x="18065" y="12307"/>
                  </a:lnTo>
                  <a:lnTo>
                    <a:pt x="18260" y="12412"/>
                  </a:lnTo>
                  <a:lnTo>
                    <a:pt x="18438" y="12464"/>
                  </a:lnTo>
                  <a:lnTo>
                    <a:pt x="18669" y="12543"/>
                  </a:lnTo>
                  <a:lnTo>
                    <a:pt x="18882" y="12569"/>
                  </a:lnTo>
                  <a:lnTo>
                    <a:pt x="19113" y="12595"/>
                  </a:lnTo>
                  <a:lnTo>
                    <a:pt x="19361" y="12608"/>
                  </a:lnTo>
                  <a:lnTo>
                    <a:pt x="19592" y="12608"/>
                  </a:lnTo>
                  <a:lnTo>
                    <a:pt x="19841" y="12595"/>
                  </a:lnTo>
                  <a:lnTo>
                    <a:pt x="20072" y="12543"/>
                  </a:lnTo>
                  <a:lnTo>
                    <a:pt x="20321" y="12490"/>
                  </a:lnTo>
                  <a:lnTo>
                    <a:pt x="20551" y="12438"/>
                  </a:lnTo>
                  <a:lnTo>
                    <a:pt x="20800" y="12333"/>
                  </a:lnTo>
                  <a:lnTo>
                    <a:pt x="20996" y="12241"/>
                  </a:lnTo>
                  <a:lnTo>
                    <a:pt x="21244" y="12110"/>
                  </a:lnTo>
                  <a:lnTo>
                    <a:pt x="21298" y="12032"/>
                  </a:lnTo>
                  <a:lnTo>
                    <a:pt x="21404" y="11966"/>
                  </a:lnTo>
                  <a:lnTo>
                    <a:pt x="21475" y="11861"/>
                  </a:lnTo>
                  <a:lnTo>
                    <a:pt x="21511" y="11730"/>
                  </a:lnTo>
                  <a:lnTo>
                    <a:pt x="21617" y="11481"/>
                  </a:lnTo>
                  <a:lnTo>
                    <a:pt x="21653" y="11180"/>
                  </a:lnTo>
                  <a:lnTo>
                    <a:pt x="21653" y="10826"/>
                  </a:lnTo>
                  <a:lnTo>
                    <a:pt x="21653" y="10472"/>
                  </a:lnTo>
                  <a:lnTo>
                    <a:pt x="21582" y="10092"/>
                  </a:lnTo>
                  <a:lnTo>
                    <a:pt x="21511" y="9725"/>
                  </a:lnTo>
                  <a:lnTo>
                    <a:pt x="21298" y="8912"/>
                  </a:lnTo>
                  <a:lnTo>
                    <a:pt x="21067" y="8191"/>
                  </a:lnTo>
                  <a:lnTo>
                    <a:pt x="20800" y="7536"/>
                  </a:lnTo>
                  <a:lnTo>
                    <a:pt x="20551" y="7025"/>
                  </a:lnTo>
                  <a:lnTo>
                    <a:pt x="20001" y="7103"/>
                  </a:lnTo>
                  <a:lnTo>
                    <a:pt x="19432" y="7156"/>
                  </a:lnTo>
                  <a:lnTo>
                    <a:pt x="18846" y="7208"/>
                  </a:lnTo>
                  <a:lnTo>
                    <a:pt x="18225" y="7208"/>
                  </a:lnTo>
                  <a:lnTo>
                    <a:pt x="17656" y="7208"/>
                  </a:lnTo>
                  <a:lnTo>
                    <a:pt x="17070" y="7182"/>
                  </a:lnTo>
                  <a:lnTo>
                    <a:pt x="16484" y="7156"/>
                  </a:lnTo>
                  <a:lnTo>
                    <a:pt x="15986" y="7103"/>
                  </a:lnTo>
                  <a:lnTo>
                    <a:pt x="14992" y="6999"/>
                  </a:lnTo>
                  <a:lnTo>
                    <a:pt x="14210" y="6907"/>
                  </a:lnTo>
                  <a:lnTo>
                    <a:pt x="13695" y="6828"/>
                  </a:lnTo>
                  <a:lnTo>
                    <a:pt x="13517" y="6802"/>
                  </a:lnTo>
                  <a:lnTo>
                    <a:pt x="13073" y="6645"/>
                  </a:lnTo>
                  <a:lnTo>
                    <a:pt x="12700" y="6474"/>
                  </a:lnTo>
                  <a:lnTo>
                    <a:pt x="12363" y="6304"/>
                  </a:lnTo>
                  <a:lnTo>
                    <a:pt x="12132" y="6094"/>
                  </a:lnTo>
                  <a:lnTo>
                    <a:pt x="11919" y="5871"/>
                  </a:lnTo>
                  <a:lnTo>
                    <a:pt x="11776" y="5649"/>
                  </a:lnTo>
                  <a:lnTo>
                    <a:pt x="11688" y="5413"/>
                  </a:lnTo>
                  <a:lnTo>
                    <a:pt x="11617" y="5190"/>
                  </a:lnTo>
                  <a:lnTo>
                    <a:pt x="11617" y="4941"/>
                  </a:lnTo>
                  <a:lnTo>
                    <a:pt x="11652" y="4718"/>
                  </a:lnTo>
                  <a:lnTo>
                    <a:pt x="11723" y="4482"/>
                  </a:lnTo>
                  <a:lnTo>
                    <a:pt x="11812" y="4285"/>
                  </a:lnTo>
                  <a:lnTo>
                    <a:pt x="11919" y="4089"/>
                  </a:lnTo>
                  <a:lnTo>
                    <a:pt x="12096" y="3905"/>
                  </a:lnTo>
                  <a:lnTo>
                    <a:pt x="12292" y="3735"/>
                  </a:lnTo>
                  <a:lnTo>
                    <a:pt x="12505" y="3604"/>
                  </a:lnTo>
                  <a:lnTo>
                    <a:pt x="12700" y="3460"/>
                  </a:lnTo>
                  <a:lnTo>
                    <a:pt x="12878" y="3250"/>
                  </a:lnTo>
                  <a:lnTo>
                    <a:pt x="13038" y="3027"/>
                  </a:lnTo>
                  <a:lnTo>
                    <a:pt x="13180" y="2752"/>
                  </a:lnTo>
                  <a:lnTo>
                    <a:pt x="13286" y="2477"/>
                  </a:lnTo>
                  <a:lnTo>
                    <a:pt x="13322" y="2175"/>
                  </a:lnTo>
                  <a:lnTo>
                    <a:pt x="13357" y="1874"/>
                  </a:lnTo>
                  <a:lnTo>
                    <a:pt x="13286" y="1572"/>
                  </a:lnTo>
                  <a:lnTo>
                    <a:pt x="13180" y="1271"/>
                  </a:lnTo>
                  <a:lnTo>
                    <a:pt x="13038" y="983"/>
                  </a:lnTo>
                  <a:lnTo>
                    <a:pt x="12949" y="865"/>
                  </a:lnTo>
                  <a:lnTo>
                    <a:pt x="12807" y="733"/>
                  </a:lnTo>
                  <a:lnTo>
                    <a:pt x="12665" y="616"/>
                  </a:lnTo>
                  <a:lnTo>
                    <a:pt x="12505" y="511"/>
                  </a:lnTo>
                  <a:lnTo>
                    <a:pt x="12327" y="406"/>
                  </a:lnTo>
                  <a:lnTo>
                    <a:pt x="12132" y="314"/>
                  </a:lnTo>
                  <a:lnTo>
                    <a:pt x="11883" y="235"/>
                  </a:lnTo>
                  <a:lnTo>
                    <a:pt x="11652" y="183"/>
                  </a:lnTo>
                  <a:lnTo>
                    <a:pt x="11368" y="104"/>
                  </a:lnTo>
                  <a:lnTo>
                    <a:pt x="11101" y="78"/>
                  </a:lnTo>
                  <a:lnTo>
                    <a:pt x="10800" y="52"/>
                  </a:lnTo>
                  <a:lnTo>
                    <a:pt x="10444" y="52"/>
                  </a:lnTo>
                  <a:lnTo>
                    <a:pt x="10142" y="52"/>
                  </a:lnTo>
                  <a:lnTo>
                    <a:pt x="9840" y="78"/>
                  </a:lnTo>
                  <a:lnTo>
                    <a:pt x="9574" y="104"/>
                  </a:lnTo>
                  <a:lnTo>
                    <a:pt x="9325" y="157"/>
                  </a:lnTo>
                  <a:lnTo>
                    <a:pt x="9094" y="209"/>
                  </a:lnTo>
                  <a:lnTo>
                    <a:pt x="8846" y="262"/>
                  </a:lnTo>
                  <a:lnTo>
                    <a:pt x="8650" y="340"/>
                  </a:lnTo>
                  <a:lnTo>
                    <a:pt x="8437" y="432"/>
                  </a:lnTo>
                  <a:lnTo>
                    <a:pt x="8277" y="511"/>
                  </a:lnTo>
                  <a:lnTo>
                    <a:pt x="8100" y="616"/>
                  </a:lnTo>
                  <a:lnTo>
                    <a:pt x="7957" y="707"/>
                  </a:lnTo>
                  <a:lnTo>
                    <a:pt x="7833" y="838"/>
                  </a:lnTo>
                  <a:lnTo>
                    <a:pt x="7620" y="1061"/>
                  </a:lnTo>
                  <a:lnTo>
                    <a:pt x="7442" y="1336"/>
                  </a:lnTo>
                  <a:lnTo>
                    <a:pt x="7353" y="1599"/>
                  </a:lnTo>
                  <a:lnTo>
                    <a:pt x="7318" y="1900"/>
                  </a:lnTo>
                  <a:lnTo>
                    <a:pt x="7318" y="2175"/>
                  </a:lnTo>
                  <a:lnTo>
                    <a:pt x="7353" y="2450"/>
                  </a:lnTo>
                  <a:lnTo>
                    <a:pt x="7442" y="2726"/>
                  </a:lnTo>
                  <a:lnTo>
                    <a:pt x="7620" y="2975"/>
                  </a:lnTo>
                  <a:lnTo>
                    <a:pt x="7833" y="3198"/>
                  </a:lnTo>
                  <a:lnTo>
                    <a:pt x="8064" y="3433"/>
                  </a:lnTo>
                  <a:lnTo>
                    <a:pt x="8295" y="3630"/>
                  </a:lnTo>
                  <a:lnTo>
                    <a:pt x="8508" y="3853"/>
                  </a:lnTo>
                  <a:lnTo>
                    <a:pt x="8686" y="4089"/>
                  </a:lnTo>
                  <a:lnTo>
                    <a:pt x="8775" y="4312"/>
                  </a:lnTo>
                  <a:lnTo>
                    <a:pt x="8846" y="4561"/>
                  </a:lnTo>
                  <a:lnTo>
                    <a:pt x="8846" y="4810"/>
                  </a:lnTo>
                  <a:lnTo>
                    <a:pt x="8810" y="5059"/>
                  </a:lnTo>
                  <a:lnTo>
                    <a:pt x="8721" y="5295"/>
                  </a:lnTo>
                  <a:lnTo>
                    <a:pt x="8579" y="5544"/>
                  </a:lnTo>
                  <a:lnTo>
                    <a:pt x="8366" y="5766"/>
                  </a:lnTo>
                  <a:lnTo>
                    <a:pt x="8135" y="5976"/>
                  </a:lnTo>
                  <a:lnTo>
                    <a:pt x="7833" y="6199"/>
                  </a:lnTo>
                  <a:lnTo>
                    <a:pt x="7478" y="6369"/>
                  </a:lnTo>
                  <a:lnTo>
                    <a:pt x="7069" y="6527"/>
                  </a:lnTo>
                  <a:lnTo>
                    <a:pt x="6590" y="6671"/>
                  </a:lnTo>
                  <a:lnTo>
                    <a:pt x="6092" y="6802"/>
                  </a:lnTo>
                  <a:lnTo>
                    <a:pt x="5684" y="6802"/>
                  </a:lnTo>
                  <a:lnTo>
                    <a:pt x="5133" y="6802"/>
                  </a:lnTo>
                  <a:lnTo>
                    <a:pt x="4547" y="6802"/>
                  </a:lnTo>
                  <a:lnTo>
                    <a:pt x="3872" y="6802"/>
                  </a:lnTo>
                  <a:lnTo>
                    <a:pt x="3144" y="6802"/>
                  </a:lnTo>
                  <a:lnTo>
                    <a:pt x="2362" y="6802"/>
                  </a:lnTo>
                  <a:lnTo>
                    <a:pt x="1545" y="6802"/>
                  </a:lnTo>
                  <a:lnTo>
                    <a:pt x="692" y="6802"/>
                  </a:lnTo>
                  <a:lnTo>
                    <a:pt x="586" y="7234"/>
                  </a:lnTo>
                  <a:lnTo>
                    <a:pt x="461" y="7837"/>
                  </a:lnTo>
                  <a:lnTo>
                    <a:pt x="355" y="8493"/>
                  </a:lnTo>
                  <a:lnTo>
                    <a:pt x="248" y="9187"/>
                  </a:lnTo>
                  <a:lnTo>
                    <a:pt x="142" y="9869"/>
                  </a:lnTo>
                  <a:lnTo>
                    <a:pt x="106" y="10498"/>
                  </a:lnTo>
                  <a:lnTo>
                    <a:pt x="106" y="10983"/>
                  </a:lnTo>
                  <a:lnTo>
                    <a:pt x="106" y="11311"/>
                  </a:lnTo>
                  <a:lnTo>
                    <a:pt x="213" y="11481"/>
                  </a:lnTo>
                  <a:lnTo>
                    <a:pt x="319" y="11651"/>
                  </a:lnTo>
                  <a:lnTo>
                    <a:pt x="497" y="11783"/>
                  </a:lnTo>
                  <a:lnTo>
                    <a:pt x="692" y="11914"/>
                  </a:lnTo>
                  <a:lnTo>
                    <a:pt x="941" y="12032"/>
                  </a:lnTo>
                  <a:lnTo>
                    <a:pt x="1207" y="12110"/>
                  </a:lnTo>
                  <a:lnTo>
                    <a:pt x="1509" y="12189"/>
                  </a:lnTo>
                  <a:lnTo>
                    <a:pt x="1794" y="12241"/>
                  </a:lnTo>
                  <a:lnTo>
                    <a:pt x="2131" y="12267"/>
                  </a:lnTo>
                  <a:lnTo>
                    <a:pt x="2433" y="12281"/>
                  </a:lnTo>
                  <a:lnTo>
                    <a:pt x="2735" y="12267"/>
                  </a:lnTo>
                  <a:lnTo>
                    <a:pt x="3055" y="12241"/>
                  </a:lnTo>
                  <a:lnTo>
                    <a:pt x="3357" y="12189"/>
                  </a:lnTo>
                  <a:lnTo>
                    <a:pt x="3623" y="12084"/>
                  </a:lnTo>
                  <a:lnTo>
                    <a:pt x="3872" y="11979"/>
                  </a:lnTo>
                  <a:lnTo>
                    <a:pt x="4103" y="11861"/>
                  </a:lnTo>
                  <a:lnTo>
                    <a:pt x="4316" y="11704"/>
                  </a:lnTo>
                  <a:lnTo>
                    <a:pt x="4582" y="11612"/>
                  </a:lnTo>
                  <a:lnTo>
                    <a:pt x="4849" y="11533"/>
                  </a:lnTo>
                  <a:lnTo>
                    <a:pt x="5169" y="11507"/>
                  </a:lnTo>
                  <a:lnTo>
                    <a:pt x="5506" y="11481"/>
                  </a:lnTo>
                  <a:lnTo>
                    <a:pt x="5808" y="11507"/>
                  </a:lnTo>
                  <a:lnTo>
                    <a:pt x="6146" y="11560"/>
                  </a:lnTo>
                  <a:lnTo>
                    <a:pt x="6501" y="11651"/>
                  </a:lnTo>
                  <a:lnTo>
                    <a:pt x="6803" y="11783"/>
                  </a:lnTo>
                  <a:lnTo>
                    <a:pt x="7105" y="11940"/>
                  </a:lnTo>
                  <a:lnTo>
                    <a:pt x="7353" y="12110"/>
                  </a:lnTo>
                  <a:lnTo>
                    <a:pt x="7584" y="12333"/>
                  </a:lnTo>
                  <a:lnTo>
                    <a:pt x="7798" y="12595"/>
                  </a:lnTo>
                  <a:lnTo>
                    <a:pt x="7922" y="12870"/>
                  </a:lnTo>
                  <a:lnTo>
                    <a:pt x="8028" y="13198"/>
                  </a:lnTo>
                  <a:lnTo>
                    <a:pt x="8064" y="13526"/>
                  </a:lnTo>
                  <a:lnTo>
                    <a:pt x="8028" y="13775"/>
                  </a:lnTo>
                  <a:lnTo>
                    <a:pt x="7922" y="13998"/>
                  </a:lnTo>
                  <a:lnTo>
                    <a:pt x="7798" y="14220"/>
                  </a:lnTo>
                  <a:lnTo>
                    <a:pt x="7584" y="14404"/>
                  </a:lnTo>
                  <a:lnTo>
                    <a:pt x="7353" y="14574"/>
                  </a:lnTo>
                  <a:lnTo>
                    <a:pt x="7105" y="14732"/>
                  </a:lnTo>
                  <a:lnTo>
                    <a:pt x="6803" y="14850"/>
                  </a:lnTo>
                  <a:lnTo>
                    <a:pt x="6501" y="14954"/>
                  </a:lnTo>
                  <a:lnTo>
                    <a:pt x="6146" y="15033"/>
                  </a:lnTo>
                  <a:lnTo>
                    <a:pt x="5808" y="15085"/>
                  </a:lnTo>
                  <a:lnTo>
                    <a:pt x="5506" y="15085"/>
                  </a:lnTo>
                  <a:lnTo>
                    <a:pt x="5169" y="15059"/>
                  </a:lnTo>
                  <a:lnTo>
                    <a:pt x="4849" y="15007"/>
                  </a:lnTo>
                  <a:lnTo>
                    <a:pt x="4582" y="14902"/>
                  </a:lnTo>
                  <a:lnTo>
                    <a:pt x="4316" y="14784"/>
                  </a:lnTo>
                  <a:lnTo>
                    <a:pt x="4103" y="14600"/>
                  </a:lnTo>
                  <a:lnTo>
                    <a:pt x="3907" y="14430"/>
                  </a:lnTo>
                  <a:lnTo>
                    <a:pt x="3659" y="14299"/>
                  </a:lnTo>
                  <a:lnTo>
                    <a:pt x="3428" y="14194"/>
                  </a:lnTo>
                  <a:lnTo>
                    <a:pt x="3179" y="14129"/>
                  </a:lnTo>
                  <a:lnTo>
                    <a:pt x="2913" y="14102"/>
                  </a:lnTo>
                  <a:lnTo>
                    <a:pt x="2646" y="14102"/>
                  </a:lnTo>
                  <a:lnTo>
                    <a:pt x="2362" y="14129"/>
                  </a:lnTo>
                  <a:lnTo>
                    <a:pt x="2096" y="14168"/>
                  </a:lnTo>
                  <a:lnTo>
                    <a:pt x="1811" y="14273"/>
                  </a:lnTo>
                  <a:lnTo>
                    <a:pt x="1545" y="14378"/>
                  </a:lnTo>
                  <a:lnTo>
                    <a:pt x="1314" y="14496"/>
                  </a:lnTo>
                  <a:lnTo>
                    <a:pt x="1065" y="14653"/>
                  </a:lnTo>
                  <a:lnTo>
                    <a:pt x="870" y="14797"/>
                  </a:lnTo>
                  <a:lnTo>
                    <a:pt x="657" y="14981"/>
                  </a:lnTo>
                  <a:lnTo>
                    <a:pt x="497" y="15177"/>
                  </a:lnTo>
                  <a:lnTo>
                    <a:pt x="390" y="15413"/>
                  </a:lnTo>
                  <a:lnTo>
                    <a:pt x="284" y="15636"/>
                  </a:lnTo>
                  <a:lnTo>
                    <a:pt x="248" y="15911"/>
                  </a:lnTo>
                  <a:lnTo>
                    <a:pt x="284" y="16239"/>
                  </a:lnTo>
                  <a:lnTo>
                    <a:pt x="319" y="16566"/>
                  </a:lnTo>
                  <a:lnTo>
                    <a:pt x="497" y="17340"/>
                  </a:lnTo>
                  <a:lnTo>
                    <a:pt x="692" y="18152"/>
                  </a:lnTo>
                  <a:lnTo>
                    <a:pt x="799" y="18559"/>
                  </a:lnTo>
                  <a:lnTo>
                    <a:pt x="905" y="18978"/>
                  </a:lnTo>
                  <a:lnTo>
                    <a:pt x="959" y="19384"/>
                  </a:lnTo>
                  <a:lnTo>
                    <a:pt x="994" y="19791"/>
                  </a:lnTo>
                  <a:lnTo>
                    <a:pt x="994" y="20132"/>
                  </a:lnTo>
                  <a:lnTo>
                    <a:pt x="959" y="20485"/>
                  </a:lnTo>
                  <a:lnTo>
                    <a:pt x="941" y="20669"/>
                  </a:lnTo>
                  <a:lnTo>
                    <a:pt x="870" y="20813"/>
                  </a:lnTo>
                  <a:lnTo>
                    <a:pt x="799" y="20970"/>
                  </a:lnTo>
                  <a:lnTo>
                    <a:pt x="692" y="21088"/>
                  </a:lnTo>
                  <a:lnTo>
                    <a:pt x="1474" y="20997"/>
                  </a:lnTo>
                  <a:lnTo>
                    <a:pt x="2291" y="20866"/>
                  </a:lnTo>
                  <a:lnTo>
                    <a:pt x="3108" y="20787"/>
                  </a:lnTo>
                  <a:lnTo>
                    <a:pt x="3907" y="20721"/>
                  </a:lnTo>
                  <a:lnTo>
                    <a:pt x="4653" y="20695"/>
                  </a:lnTo>
                  <a:lnTo>
                    <a:pt x="5364" y="20695"/>
                  </a:lnTo>
                  <a:lnTo>
                    <a:pt x="5701" y="20721"/>
                  </a:lnTo>
                  <a:lnTo>
                    <a:pt x="6057" y="20761"/>
                  </a:lnTo>
                  <a:lnTo>
                    <a:pt x="6323" y="20813"/>
                  </a:lnTo>
                  <a:lnTo>
                    <a:pt x="6625" y="20892"/>
                  </a:lnTo>
                  <a:close/>
                </a:path>
              </a:pathLst>
            </a:custGeom>
            <a:solidFill>
              <a:srgbClr val="FFBE7D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3" name="Puzzle2">
              <a:extLst>
                <a:ext uri="{FF2B5EF4-FFF2-40B4-BE49-F238E27FC236}">
                  <a16:creationId xmlns:a16="http://schemas.microsoft.com/office/drawing/2014/main" id="{AC869D86-0449-464F-85B5-8D2CBA463568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880" y="1736"/>
              <a:ext cx="1778" cy="137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5394 w 21600"/>
                <a:gd name="T25" fmla="*/ 6735 h 21600"/>
                <a:gd name="T26" fmla="*/ 16182 w 21600"/>
                <a:gd name="T27" fmla="*/ 20441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4247" y="12354"/>
                  </a:moveTo>
                  <a:lnTo>
                    <a:pt x="4134" y="12468"/>
                  </a:lnTo>
                  <a:lnTo>
                    <a:pt x="4010" y="12581"/>
                  </a:lnTo>
                  <a:lnTo>
                    <a:pt x="3897" y="12637"/>
                  </a:lnTo>
                  <a:lnTo>
                    <a:pt x="3773" y="12694"/>
                  </a:lnTo>
                  <a:lnTo>
                    <a:pt x="3637" y="12694"/>
                  </a:lnTo>
                  <a:lnTo>
                    <a:pt x="3524" y="12694"/>
                  </a:lnTo>
                  <a:lnTo>
                    <a:pt x="3400" y="12665"/>
                  </a:lnTo>
                  <a:lnTo>
                    <a:pt x="3287" y="12609"/>
                  </a:lnTo>
                  <a:lnTo>
                    <a:pt x="3027" y="12496"/>
                  </a:lnTo>
                  <a:lnTo>
                    <a:pt x="2790" y="12340"/>
                  </a:lnTo>
                  <a:lnTo>
                    <a:pt x="2530" y="12142"/>
                  </a:lnTo>
                  <a:lnTo>
                    <a:pt x="2293" y="11987"/>
                  </a:lnTo>
                  <a:lnTo>
                    <a:pt x="2033" y="11817"/>
                  </a:lnTo>
                  <a:lnTo>
                    <a:pt x="1773" y="11676"/>
                  </a:lnTo>
                  <a:lnTo>
                    <a:pt x="1638" y="11662"/>
                  </a:lnTo>
                  <a:lnTo>
                    <a:pt x="1513" y="11634"/>
                  </a:lnTo>
                  <a:lnTo>
                    <a:pt x="1378" y="11634"/>
                  </a:lnTo>
                  <a:lnTo>
                    <a:pt x="1253" y="11634"/>
                  </a:lnTo>
                  <a:lnTo>
                    <a:pt x="1118" y="11662"/>
                  </a:lnTo>
                  <a:lnTo>
                    <a:pt x="971" y="11732"/>
                  </a:lnTo>
                  <a:lnTo>
                    <a:pt x="835" y="11817"/>
                  </a:lnTo>
                  <a:lnTo>
                    <a:pt x="711" y="11959"/>
                  </a:lnTo>
                  <a:lnTo>
                    <a:pt x="553" y="12086"/>
                  </a:lnTo>
                  <a:lnTo>
                    <a:pt x="429" y="12284"/>
                  </a:lnTo>
                  <a:lnTo>
                    <a:pt x="271" y="12524"/>
                  </a:lnTo>
                  <a:lnTo>
                    <a:pt x="146" y="12793"/>
                  </a:lnTo>
                  <a:lnTo>
                    <a:pt x="79" y="12962"/>
                  </a:lnTo>
                  <a:lnTo>
                    <a:pt x="33" y="13146"/>
                  </a:lnTo>
                  <a:lnTo>
                    <a:pt x="11" y="13386"/>
                  </a:lnTo>
                  <a:lnTo>
                    <a:pt x="11" y="13641"/>
                  </a:lnTo>
                  <a:lnTo>
                    <a:pt x="33" y="13881"/>
                  </a:lnTo>
                  <a:lnTo>
                    <a:pt x="101" y="14150"/>
                  </a:lnTo>
                  <a:lnTo>
                    <a:pt x="192" y="14404"/>
                  </a:lnTo>
                  <a:lnTo>
                    <a:pt x="293" y="14645"/>
                  </a:lnTo>
                  <a:lnTo>
                    <a:pt x="451" y="14857"/>
                  </a:lnTo>
                  <a:lnTo>
                    <a:pt x="621" y="15054"/>
                  </a:lnTo>
                  <a:lnTo>
                    <a:pt x="734" y="15125"/>
                  </a:lnTo>
                  <a:lnTo>
                    <a:pt x="835" y="15210"/>
                  </a:lnTo>
                  <a:lnTo>
                    <a:pt x="948" y="15267"/>
                  </a:lnTo>
                  <a:lnTo>
                    <a:pt x="1084" y="15323"/>
                  </a:lnTo>
                  <a:lnTo>
                    <a:pt x="1208" y="15351"/>
                  </a:lnTo>
                  <a:lnTo>
                    <a:pt x="1355" y="15380"/>
                  </a:lnTo>
                  <a:lnTo>
                    <a:pt x="1513" y="15380"/>
                  </a:lnTo>
                  <a:lnTo>
                    <a:pt x="1683" y="15380"/>
                  </a:lnTo>
                  <a:lnTo>
                    <a:pt x="1864" y="15351"/>
                  </a:lnTo>
                  <a:lnTo>
                    <a:pt x="2033" y="15323"/>
                  </a:lnTo>
                  <a:lnTo>
                    <a:pt x="2225" y="15238"/>
                  </a:lnTo>
                  <a:lnTo>
                    <a:pt x="2428" y="15153"/>
                  </a:lnTo>
                  <a:lnTo>
                    <a:pt x="2745" y="15026"/>
                  </a:lnTo>
                  <a:lnTo>
                    <a:pt x="3005" y="14913"/>
                  </a:lnTo>
                  <a:lnTo>
                    <a:pt x="3264" y="14828"/>
                  </a:lnTo>
                  <a:lnTo>
                    <a:pt x="3513" y="14800"/>
                  </a:lnTo>
                  <a:lnTo>
                    <a:pt x="3615" y="14828"/>
                  </a:lnTo>
                  <a:lnTo>
                    <a:pt x="3728" y="14857"/>
                  </a:lnTo>
                  <a:lnTo>
                    <a:pt x="3807" y="14913"/>
                  </a:lnTo>
                  <a:lnTo>
                    <a:pt x="3920" y="14998"/>
                  </a:lnTo>
                  <a:lnTo>
                    <a:pt x="4010" y="15097"/>
                  </a:lnTo>
                  <a:lnTo>
                    <a:pt x="4089" y="15238"/>
                  </a:lnTo>
                  <a:lnTo>
                    <a:pt x="4179" y="15408"/>
                  </a:lnTo>
                  <a:lnTo>
                    <a:pt x="4247" y="15620"/>
                  </a:lnTo>
                  <a:lnTo>
                    <a:pt x="4326" y="15860"/>
                  </a:lnTo>
                  <a:lnTo>
                    <a:pt x="4394" y="16129"/>
                  </a:lnTo>
                  <a:lnTo>
                    <a:pt x="4439" y="16440"/>
                  </a:lnTo>
                  <a:lnTo>
                    <a:pt x="4507" y="16737"/>
                  </a:lnTo>
                  <a:lnTo>
                    <a:pt x="4552" y="17090"/>
                  </a:lnTo>
                  <a:lnTo>
                    <a:pt x="4575" y="17443"/>
                  </a:lnTo>
                  <a:lnTo>
                    <a:pt x="4586" y="17825"/>
                  </a:lnTo>
                  <a:lnTo>
                    <a:pt x="4586" y="18193"/>
                  </a:lnTo>
                  <a:lnTo>
                    <a:pt x="4586" y="18574"/>
                  </a:lnTo>
                  <a:lnTo>
                    <a:pt x="4586" y="18984"/>
                  </a:lnTo>
                  <a:lnTo>
                    <a:pt x="4552" y="19366"/>
                  </a:lnTo>
                  <a:lnTo>
                    <a:pt x="4507" y="19748"/>
                  </a:lnTo>
                  <a:lnTo>
                    <a:pt x="4462" y="20129"/>
                  </a:lnTo>
                  <a:lnTo>
                    <a:pt x="4371" y="20483"/>
                  </a:lnTo>
                  <a:lnTo>
                    <a:pt x="4292" y="20836"/>
                  </a:lnTo>
                  <a:lnTo>
                    <a:pt x="4202" y="21161"/>
                  </a:lnTo>
                  <a:lnTo>
                    <a:pt x="4744" y="21161"/>
                  </a:lnTo>
                  <a:lnTo>
                    <a:pt x="5264" y="21161"/>
                  </a:lnTo>
                  <a:lnTo>
                    <a:pt x="5784" y="21161"/>
                  </a:lnTo>
                  <a:lnTo>
                    <a:pt x="6235" y="21161"/>
                  </a:lnTo>
                  <a:lnTo>
                    <a:pt x="6676" y="21161"/>
                  </a:lnTo>
                  <a:lnTo>
                    <a:pt x="7060" y="21161"/>
                  </a:lnTo>
                  <a:lnTo>
                    <a:pt x="7410" y="21161"/>
                  </a:lnTo>
                  <a:lnTo>
                    <a:pt x="7670" y="21161"/>
                  </a:lnTo>
                  <a:lnTo>
                    <a:pt x="8020" y="21020"/>
                  </a:lnTo>
                  <a:lnTo>
                    <a:pt x="8303" y="20893"/>
                  </a:lnTo>
                  <a:lnTo>
                    <a:pt x="8563" y="20695"/>
                  </a:lnTo>
                  <a:lnTo>
                    <a:pt x="8800" y="20511"/>
                  </a:lnTo>
                  <a:lnTo>
                    <a:pt x="8969" y="20285"/>
                  </a:lnTo>
                  <a:lnTo>
                    <a:pt x="9150" y="20045"/>
                  </a:lnTo>
                  <a:lnTo>
                    <a:pt x="9252" y="19804"/>
                  </a:lnTo>
                  <a:lnTo>
                    <a:pt x="9342" y="19550"/>
                  </a:lnTo>
                  <a:lnTo>
                    <a:pt x="9410" y="19281"/>
                  </a:lnTo>
                  <a:lnTo>
                    <a:pt x="9433" y="19013"/>
                  </a:lnTo>
                  <a:lnTo>
                    <a:pt x="9433" y="18744"/>
                  </a:lnTo>
                  <a:lnTo>
                    <a:pt x="9387" y="18504"/>
                  </a:lnTo>
                  <a:lnTo>
                    <a:pt x="9320" y="18221"/>
                  </a:lnTo>
                  <a:lnTo>
                    <a:pt x="9207" y="17981"/>
                  </a:lnTo>
                  <a:lnTo>
                    <a:pt x="9105" y="17740"/>
                  </a:lnTo>
                  <a:lnTo>
                    <a:pt x="8924" y="17514"/>
                  </a:lnTo>
                  <a:lnTo>
                    <a:pt x="8777" y="17274"/>
                  </a:lnTo>
                  <a:lnTo>
                    <a:pt x="8642" y="17034"/>
                  </a:lnTo>
                  <a:lnTo>
                    <a:pt x="8563" y="16765"/>
                  </a:lnTo>
                  <a:lnTo>
                    <a:pt x="8472" y="16468"/>
                  </a:lnTo>
                  <a:lnTo>
                    <a:pt x="8450" y="16157"/>
                  </a:lnTo>
                  <a:lnTo>
                    <a:pt x="8450" y="15860"/>
                  </a:lnTo>
                  <a:lnTo>
                    <a:pt x="8472" y="15563"/>
                  </a:lnTo>
                  <a:lnTo>
                    <a:pt x="8540" y="15267"/>
                  </a:lnTo>
                  <a:lnTo>
                    <a:pt x="8642" y="14998"/>
                  </a:lnTo>
                  <a:lnTo>
                    <a:pt x="8777" y="14729"/>
                  </a:lnTo>
                  <a:lnTo>
                    <a:pt x="8868" y="14616"/>
                  </a:lnTo>
                  <a:lnTo>
                    <a:pt x="8969" y="14475"/>
                  </a:lnTo>
                  <a:lnTo>
                    <a:pt x="9060" y="14376"/>
                  </a:lnTo>
                  <a:lnTo>
                    <a:pt x="9184" y="14291"/>
                  </a:lnTo>
                  <a:lnTo>
                    <a:pt x="9297" y="14206"/>
                  </a:lnTo>
                  <a:lnTo>
                    <a:pt x="9433" y="14121"/>
                  </a:lnTo>
                  <a:lnTo>
                    <a:pt x="9579" y="14051"/>
                  </a:lnTo>
                  <a:lnTo>
                    <a:pt x="9726" y="13994"/>
                  </a:lnTo>
                  <a:lnTo>
                    <a:pt x="9884" y="13938"/>
                  </a:lnTo>
                  <a:lnTo>
                    <a:pt x="10054" y="13909"/>
                  </a:lnTo>
                  <a:lnTo>
                    <a:pt x="10257" y="13881"/>
                  </a:lnTo>
                  <a:lnTo>
                    <a:pt x="10449" y="13881"/>
                  </a:lnTo>
                  <a:lnTo>
                    <a:pt x="10664" y="13881"/>
                  </a:lnTo>
                  <a:lnTo>
                    <a:pt x="10856" y="13909"/>
                  </a:lnTo>
                  <a:lnTo>
                    <a:pt x="11037" y="13966"/>
                  </a:lnTo>
                  <a:lnTo>
                    <a:pt x="11206" y="14023"/>
                  </a:lnTo>
                  <a:lnTo>
                    <a:pt x="11353" y="14093"/>
                  </a:lnTo>
                  <a:lnTo>
                    <a:pt x="11511" y="14178"/>
                  </a:lnTo>
                  <a:lnTo>
                    <a:pt x="11635" y="14263"/>
                  </a:lnTo>
                  <a:lnTo>
                    <a:pt x="11748" y="14376"/>
                  </a:lnTo>
                  <a:lnTo>
                    <a:pt x="11861" y="14475"/>
                  </a:lnTo>
                  <a:lnTo>
                    <a:pt x="11941" y="14616"/>
                  </a:lnTo>
                  <a:lnTo>
                    <a:pt x="12031" y="14758"/>
                  </a:lnTo>
                  <a:lnTo>
                    <a:pt x="12099" y="14885"/>
                  </a:lnTo>
                  <a:lnTo>
                    <a:pt x="12200" y="15210"/>
                  </a:lnTo>
                  <a:lnTo>
                    <a:pt x="12268" y="15507"/>
                  </a:lnTo>
                  <a:lnTo>
                    <a:pt x="12291" y="15832"/>
                  </a:lnTo>
                  <a:lnTo>
                    <a:pt x="12291" y="16157"/>
                  </a:lnTo>
                  <a:lnTo>
                    <a:pt x="12246" y="16482"/>
                  </a:lnTo>
                  <a:lnTo>
                    <a:pt x="12178" y="16807"/>
                  </a:lnTo>
                  <a:lnTo>
                    <a:pt x="12099" y="17090"/>
                  </a:lnTo>
                  <a:lnTo>
                    <a:pt x="12008" y="17330"/>
                  </a:lnTo>
                  <a:lnTo>
                    <a:pt x="11884" y="17542"/>
                  </a:lnTo>
                  <a:lnTo>
                    <a:pt x="11748" y="17712"/>
                  </a:lnTo>
                  <a:lnTo>
                    <a:pt x="11613" y="17839"/>
                  </a:lnTo>
                  <a:lnTo>
                    <a:pt x="11489" y="18037"/>
                  </a:lnTo>
                  <a:lnTo>
                    <a:pt x="11398" y="18221"/>
                  </a:lnTo>
                  <a:lnTo>
                    <a:pt x="11319" y="18447"/>
                  </a:lnTo>
                  <a:lnTo>
                    <a:pt x="11251" y="18659"/>
                  </a:lnTo>
                  <a:lnTo>
                    <a:pt x="11206" y="18900"/>
                  </a:lnTo>
                  <a:lnTo>
                    <a:pt x="11184" y="19154"/>
                  </a:lnTo>
                  <a:lnTo>
                    <a:pt x="11184" y="19423"/>
                  </a:lnTo>
                  <a:lnTo>
                    <a:pt x="11229" y="19663"/>
                  </a:lnTo>
                  <a:lnTo>
                    <a:pt x="11297" y="19903"/>
                  </a:lnTo>
                  <a:lnTo>
                    <a:pt x="11376" y="20158"/>
                  </a:lnTo>
                  <a:lnTo>
                    <a:pt x="11511" y="20398"/>
                  </a:lnTo>
                  <a:lnTo>
                    <a:pt x="11681" y="20610"/>
                  </a:lnTo>
                  <a:lnTo>
                    <a:pt x="11884" y="20808"/>
                  </a:lnTo>
                  <a:lnTo>
                    <a:pt x="12121" y="20992"/>
                  </a:lnTo>
                  <a:lnTo>
                    <a:pt x="12404" y="21161"/>
                  </a:lnTo>
                  <a:lnTo>
                    <a:pt x="12528" y="21190"/>
                  </a:lnTo>
                  <a:lnTo>
                    <a:pt x="12856" y="21274"/>
                  </a:lnTo>
                  <a:lnTo>
                    <a:pt x="13330" y="21373"/>
                  </a:lnTo>
                  <a:lnTo>
                    <a:pt x="13963" y="21486"/>
                  </a:lnTo>
                  <a:lnTo>
                    <a:pt x="14313" y="21543"/>
                  </a:lnTo>
                  <a:lnTo>
                    <a:pt x="14652" y="21571"/>
                  </a:lnTo>
                  <a:lnTo>
                    <a:pt x="15025" y="21600"/>
                  </a:lnTo>
                  <a:lnTo>
                    <a:pt x="15409" y="21600"/>
                  </a:lnTo>
                  <a:lnTo>
                    <a:pt x="15782" y="21600"/>
                  </a:lnTo>
                  <a:lnTo>
                    <a:pt x="16177" y="21571"/>
                  </a:lnTo>
                  <a:lnTo>
                    <a:pt x="16516" y="21486"/>
                  </a:lnTo>
                  <a:lnTo>
                    <a:pt x="16889" y="21402"/>
                  </a:lnTo>
                  <a:lnTo>
                    <a:pt x="16821" y="21190"/>
                  </a:lnTo>
                  <a:lnTo>
                    <a:pt x="16776" y="20935"/>
                  </a:lnTo>
                  <a:lnTo>
                    <a:pt x="16742" y="20667"/>
                  </a:lnTo>
                  <a:lnTo>
                    <a:pt x="16719" y="20370"/>
                  </a:lnTo>
                  <a:lnTo>
                    <a:pt x="16697" y="19719"/>
                  </a:lnTo>
                  <a:lnTo>
                    <a:pt x="16697" y="19013"/>
                  </a:lnTo>
                  <a:lnTo>
                    <a:pt x="16719" y="18306"/>
                  </a:lnTo>
                  <a:lnTo>
                    <a:pt x="16753" y="17599"/>
                  </a:lnTo>
                  <a:lnTo>
                    <a:pt x="16821" y="16949"/>
                  </a:lnTo>
                  <a:lnTo>
                    <a:pt x="16889" y="16383"/>
                  </a:lnTo>
                  <a:lnTo>
                    <a:pt x="16934" y="16129"/>
                  </a:lnTo>
                  <a:lnTo>
                    <a:pt x="17002" y="15945"/>
                  </a:lnTo>
                  <a:lnTo>
                    <a:pt x="17081" y="15790"/>
                  </a:lnTo>
                  <a:lnTo>
                    <a:pt x="17194" y="15648"/>
                  </a:lnTo>
                  <a:lnTo>
                    <a:pt x="17318" y="15563"/>
                  </a:lnTo>
                  <a:lnTo>
                    <a:pt x="17453" y="15507"/>
                  </a:lnTo>
                  <a:lnTo>
                    <a:pt x="17600" y="15450"/>
                  </a:lnTo>
                  <a:lnTo>
                    <a:pt x="17758" y="15450"/>
                  </a:lnTo>
                  <a:lnTo>
                    <a:pt x="17905" y="15479"/>
                  </a:lnTo>
                  <a:lnTo>
                    <a:pt x="18064" y="15535"/>
                  </a:lnTo>
                  <a:lnTo>
                    <a:pt x="18233" y="15620"/>
                  </a:lnTo>
                  <a:lnTo>
                    <a:pt x="18380" y="15733"/>
                  </a:lnTo>
                  <a:lnTo>
                    <a:pt x="18561" y="15832"/>
                  </a:lnTo>
                  <a:lnTo>
                    <a:pt x="18707" y="15973"/>
                  </a:lnTo>
                  <a:lnTo>
                    <a:pt x="18866" y="16129"/>
                  </a:lnTo>
                  <a:lnTo>
                    <a:pt x="18990" y="16327"/>
                  </a:lnTo>
                  <a:lnTo>
                    <a:pt x="19125" y="16482"/>
                  </a:lnTo>
                  <a:lnTo>
                    <a:pt x="19295" y="16624"/>
                  </a:lnTo>
                  <a:lnTo>
                    <a:pt x="19464" y="16737"/>
                  </a:lnTo>
                  <a:lnTo>
                    <a:pt x="19668" y="16807"/>
                  </a:lnTo>
                  <a:lnTo>
                    <a:pt x="19860" y="16836"/>
                  </a:lnTo>
                  <a:lnTo>
                    <a:pt x="20052" y="16864"/>
                  </a:lnTo>
                  <a:lnTo>
                    <a:pt x="20266" y="16836"/>
                  </a:lnTo>
                  <a:lnTo>
                    <a:pt x="20470" y="16793"/>
                  </a:lnTo>
                  <a:lnTo>
                    <a:pt x="20662" y="16708"/>
                  </a:lnTo>
                  <a:lnTo>
                    <a:pt x="20854" y="16567"/>
                  </a:lnTo>
                  <a:lnTo>
                    <a:pt x="21035" y="16412"/>
                  </a:lnTo>
                  <a:lnTo>
                    <a:pt x="21182" y="16214"/>
                  </a:lnTo>
                  <a:lnTo>
                    <a:pt x="21340" y="16002"/>
                  </a:lnTo>
                  <a:lnTo>
                    <a:pt x="21441" y="15733"/>
                  </a:lnTo>
                  <a:lnTo>
                    <a:pt x="21532" y="15436"/>
                  </a:lnTo>
                  <a:lnTo>
                    <a:pt x="21600" y="15083"/>
                  </a:lnTo>
                  <a:lnTo>
                    <a:pt x="21600" y="14885"/>
                  </a:lnTo>
                  <a:lnTo>
                    <a:pt x="21600" y="14729"/>
                  </a:lnTo>
                  <a:lnTo>
                    <a:pt x="21600" y="14531"/>
                  </a:lnTo>
                  <a:lnTo>
                    <a:pt x="21577" y="14376"/>
                  </a:lnTo>
                  <a:lnTo>
                    <a:pt x="21532" y="14206"/>
                  </a:lnTo>
                  <a:lnTo>
                    <a:pt x="21487" y="14051"/>
                  </a:lnTo>
                  <a:lnTo>
                    <a:pt x="21419" y="13909"/>
                  </a:lnTo>
                  <a:lnTo>
                    <a:pt x="21351" y="13768"/>
                  </a:lnTo>
                  <a:lnTo>
                    <a:pt x="21204" y="13500"/>
                  </a:lnTo>
                  <a:lnTo>
                    <a:pt x="21035" y="13287"/>
                  </a:lnTo>
                  <a:lnTo>
                    <a:pt x="20809" y="13090"/>
                  </a:lnTo>
                  <a:lnTo>
                    <a:pt x="20594" y="12962"/>
                  </a:lnTo>
                  <a:lnTo>
                    <a:pt x="20357" y="12821"/>
                  </a:lnTo>
                  <a:lnTo>
                    <a:pt x="20120" y="12764"/>
                  </a:lnTo>
                  <a:lnTo>
                    <a:pt x="19882" y="12708"/>
                  </a:lnTo>
                  <a:lnTo>
                    <a:pt x="19645" y="12736"/>
                  </a:lnTo>
                  <a:lnTo>
                    <a:pt x="19430" y="12793"/>
                  </a:lnTo>
                  <a:lnTo>
                    <a:pt x="19227" y="12906"/>
                  </a:lnTo>
                  <a:lnTo>
                    <a:pt x="19148" y="12962"/>
                  </a:lnTo>
                  <a:lnTo>
                    <a:pt x="19058" y="13047"/>
                  </a:lnTo>
                  <a:lnTo>
                    <a:pt x="18990" y="13146"/>
                  </a:lnTo>
                  <a:lnTo>
                    <a:pt x="18911" y="13259"/>
                  </a:lnTo>
                  <a:lnTo>
                    <a:pt x="18775" y="13471"/>
                  </a:lnTo>
                  <a:lnTo>
                    <a:pt x="18628" y="13641"/>
                  </a:lnTo>
                  <a:lnTo>
                    <a:pt x="18470" y="13740"/>
                  </a:lnTo>
                  <a:lnTo>
                    <a:pt x="18301" y="13825"/>
                  </a:lnTo>
                  <a:lnTo>
                    <a:pt x="18143" y="13853"/>
                  </a:lnTo>
                  <a:lnTo>
                    <a:pt x="17973" y="13881"/>
                  </a:lnTo>
                  <a:lnTo>
                    <a:pt x="17804" y="13853"/>
                  </a:lnTo>
                  <a:lnTo>
                    <a:pt x="17646" y="13796"/>
                  </a:lnTo>
                  <a:lnTo>
                    <a:pt x="17499" y="13726"/>
                  </a:lnTo>
                  <a:lnTo>
                    <a:pt x="17341" y="13641"/>
                  </a:lnTo>
                  <a:lnTo>
                    <a:pt x="17216" y="13528"/>
                  </a:lnTo>
                  <a:lnTo>
                    <a:pt x="17103" y="13386"/>
                  </a:lnTo>
                  <a:lnTo>
                    <a:pt x="17024" y="13259"/>
                  </a:lnTo>
                  <a:lnTo>
                    <a:pt x="16934" y="13118"/>
                  </a:lnTo>
                  <a:lnTo>
                    <a:pt x="16889" y="12991"/>
                  </a:lnTo>
                  <a:lnTo>
                    <a:pt x="16889" y="12849"/>
                  </a:lnTo>
                  <a:lnTo>
                    <a:pt x="16889" y="12383"/>
                  </a:lnTo>
                  <a:lnTo>
                    <a:pt x="16889" y="11662"/>
                  </a:lnTo>
                  <a:lnTo>
                    <a:pt x="16889" y="10701"/>
                  </a:lnTo>
                  <a:lnTo>
                    <a:pt x="16889" y="9640"/>
                  </a:lnTo>
                  <a:lnTo>
                    <a:pt x="16889" y="8566"/>
                  </a:lnTo>
                  <a:lnTo>
                    <a:pt x="16889" y="7478"/>
                  </a:lnTo>
                  <a:lnTo>
                    <a:pt x="16889" y="6502"/>
                  </a:lnTo>
                  <a:lnTo>
                    <a:pt x="16889" y="5739"/>
                  </a:lnTo>
                  <a:lnTo>
                    <a:pt x="16674" y="5894"/>
                  </a:lnTo>
                  <a:lnTo>
                    <a:pt x="16414" y="6036"/>
                  </a:lnTo>
                  <a:lnTo>
                    <a:pt x="16154" y="6177"/>
                  </a:lnTo>
                  <a:lnTo>
                    <a:pt x="15849" y="6248"/>
                  </a:lnTo>
                  <a:lnTo>
                    <a:pt x="15544" y="6304"/>
                  </a:lnTo>
                  <a:lnTo>
                    <a:pt x="15217" y="6332"/>
                  </a:lnTo>
                  <a:lnTo>
                    <a:pt x="14866" y="6361"/>
                  </a:lnTo>
                  <a:lnTo>
                    <a:pt x="14550" y="6361"/>
                  </a:lnTo>
                  <a:lnTo>
                    <a:pt x="14200" y="6332"/>
                  </a:lnTo>
                  <a:lnTo>
                    <a:pt x="13850" y="6276"/>
                  </a:lnTo>
                  <a:lnTo>
                    <a:pt x="13522" y="6219"/>
                  </a:lnTo>
                  <a:lnTo>
                    <a:pt x="13206" y="6149"/>
                  </a:lnTo>
                  <a:lnTo>
                    <a:pt x="12901" y="6064"/>
                  </a:lnTo>
                  <a:lnTo>
                    <a:pt x="12618" y="5951"/>
                  </a:lnTo>
                  <a:lnTo>
                    <a:pt x="12358" y="5838"/>
                  </a:lnTo>
                  <a:lnTo>
                    <a:pt x="12121" y="5739"/>
                  </a:lnTo>
                  <a:lnTo>
                    <a:pt x="11941" y="5626"/>
                  </a:lnTo>
                  <a:lnTo>
                    <a:pt x="11794" y="5513"/>
                  </a:lnTo>
                  <a:lnTo>
                    <a:pt x="11658" y="5414"/>
                  </a:lnTo>
                  <a:lnTo>
                    <a:pt x="11556" y="5301"/>
                  </a:lnTo>
                  <a:lnTo>
                    <a:pt x="11466" y="5187"/>
                  </a:lnTo>
                  <a:lnTo>
                    <a:pt x="11398" y="5089"/>
                  </a:lnTo>
                  <a:lnTo>
                    <a:pt x="11376" y="4947"/>
                  </a:lnTo>
                  <a:lnTo>
                    <a:pt x="11353" y="4834"/>
                  </a:lnTo>
                  <a:lnTo>
                    <a:pt x="11353" y="4707"/>
                  </a:lnTo>
                  <a:lnTo>
                    <a:pt x="11376" y="4565"/>
                  </a:lnTo>
                  <a:lnTo>
                    <a:pt x="11443" y="4410"/>
                  </a:lnTo>
                  <a:lnTo>
                    <a:pt x="11511" y="4240"/>
                  </a:lnTo>
                  <a:lnTo>
                    <a:pt x="11703" y="3887"/>
                  </a:lnTo>
                  <a:lnTo>
                    <a:pt x="11986" y="3505"/>
                  </a:lnTo>
                  <a:lnTo>
                    <a:pt x="12144" y="3265"/>
                  </a:lnTo>
                  <a:lnTo>
                    <a:pt x="12246" y="3025"/>
                  </a:lnTo>
                  <a:lnTo>
                    <a:pt x="12336" y="2756"/>
                  </a:lnTo>
                  <a:lnTo>
                    <a:pt x="12404" y="2445"/>
                  </a:lnTo>
                  <a:lnTo>
                    <a:pt x="12438" y="2176"/>
                  </a:lnTo>
                  <a:lnTo>
                    <a:pt x="12438" y="1880"/>
                  </a:lnTo>
                  <a:lnTo>
                    <a:pt x="12404" y="1583"/>
                  </a:lnTo>
                  <a:lnTo>
                    <a:pt x="12336" y="1314"/>
                  </a:lnTo>
                  <a:lnTo>
                    <a:pt x="12246" y="1046"/>
                  </a:lnTo>
                  <a:lnTo>
                    <a:pt x="12099" y="791"/>
                  </a:lnTo>
                  <a:lnTo>
                    <a:pt x="12008" y="692"/>
                  </a:lnTo>
                  <a:lnTo>
                    <a:pt x="11918" y="579"/>
                  </a:lnTo>
                  <a:lnTo>
                    <a:pt x="11816" y="466"/>
                  </a:lnTo>
                  <a:lnTo>
                    <a:pt x="11703" y="381"/>
                  </a:lnTo>
                  <a:lnTo>
                    <a:pt x="11579" y="310"/>
                  </a:lnTo>
                  <a:lnTo>
                    <a:pt x="11443" y="226"/>
                  </a:lnTo>
                  <a:lnTo>
                    <a:pt x="11297" y="169"/>
                  </a:lnTo>
                  <a:lnTo>
                    <a:pt x="11138" y="113"/>
                  </a:lnTo>
                  <a:lnTo>
                    <a:pt x="10969" y="56"/>
                  </a:lnTo>
                  <a:lnTo>
                    <a:pt x="10800" y="28"/>
                  </a:lnTo>
                  <a:lnTo>
                    <a:pt x="10619" y="28"/>
                  </a:lnTo>
                  <a:lnTo>
                    <a:pt x="10404" y="28"/>
                  </a:lnTo>
                  <a:lnTo>
                    <a:pt x="10257" y="28"/>
                  </a:lnTo>
                  <a:lnTo>
                    <a:pt x="10076" y="56"/>
                  </a:lnTo>
                  <a:lnTo>
                    <a:pt x="9952" y="84"/>
                  </a:lnTo>
                  <a:lnTo>
                    <a:pt x="9794" y="141"/>
                  </a:lnTo>
                  <a:lnTo>
                    <a:pt x="9692" y="226"/>
                  </a:lnTo>
                  <a:lnTo>
                    <a:pt x="9557" y="282"/>
                  </a:lnTo>
                  <a:lnTo>
                    <a:pt x="9455" y="381"/>
                  </a:lnTo>
                  <a:lnTo>
                    <a:pt x="9365" y="466"/>
                  </a:lnTo>
                  <a:lnTo>
                    <a:pt x="9274" y="579"/>
                  </a:lnTo>
                  <a:lnTo>
                    <a:pt x="9184" y="692"/>
                  </a:lnTo>
                  <a:lnTo>
                    <a:pt x="9128" y="791"/>
                  </a:lnTo>
                  <a:lnTo>
                    <a:pt x="9060" y="932"/>
                  </a:lnTo>
                  <a:lnTo>
                    <a:pt x="8969" y="1201"/>
                  </a:lnTo>
                  <a:lnTo>
                    <a:pt x="8913" y="1498"/>
                  </a:lnTo>
                  <a:lnTo>
                    <a:pt x="8890" y="1795"/>
                  </a:lnTo>
                  <a:lnTo>
                    <a:pt x="8890" y="2120"/>
                  </a:lnTo>
                  <a:lnTo>
                    <a:pt x="8913" y="2445"/>
                  </a:lnTo>
                  <a:lnTo>
                    <a:pt x="8969" y="2756"/>
                  </a:lnTo>
                  <a:lnTo>
                    <a:pt x="9060" y="3081"/>
                  </a:lnTo>
                  <a:lnTo>
                    <a:pt x="9173" y="3378"/>
                  </a:lnTo>
                  <a:lnTo>
                    <a:pt x="9297" y="3647"/>
                  </a:lnTo>
                  <a:lnTo>
                    <a:pt x="9466" y="3887"/>
                  </a:lnTo>
                  <a:lnTo>
                    <a:pt x="9579" y="4085"/>
                  </a:lnTo>
                  <a:lnTo>
                    <a:pt x="9670" y="4269"/>
                  </a:lnTo>
                  <a:lnTo>
                    <a:pt x="9726" y="4467"/>
                  </a:lnTo>
                  <a:lnTo>
                    <a:pt x="9771" y="4650"/>
                  </a:lnTo>
                  <a:lnTo>
                    <a:pt x="9771" y="4834"/>
                  </a:lnTo>
                  <a:lnTo>
                    <a:pt x="9749" y="5032"/>
                  </a:lnTo>
                  <a:lnTo>
                    <a:pt x="9715" y="5216"/>
                  </a:lnTo>
                  <a:lnTo>
                    <a:pt x="9625" y="5385"/>
                  </a:lnTo>
                  <a:lnTo>
                    <a:pt x="9534" y="5513"/>
                  </a:lnTo>
                  <a:lnTo>
                    <a:pt x="9410" y="5626"/>
                  </a:lnTo>
                  <a:lnTo>
                    <a:pt x="9229" y="5710"/>
                  </a:lnTo>
                  <a:lnTo>
                    <a:pt x="9060" y="5767"/>
                  </a:lnTo>
                  <a:lnTo>
                    <a:pt x="8845" y="5767"/>
                  </a:lnTo>
                  <a:lnTo>
                    <a:pt x="8585" y="5739"/>
                  </a:lnTo>
                  <a:lnTo>
                    <a:pt x="8325" y="5654"/>
                  </a:lnTo>
                  <a:lnTo>
                    <a:pt x="8020" y="5513"/>
                  </a:lnTo>
                  <a:lnTo>
                    <a:pt x="7840" y="5442"/>
                  </a:lnTo>
                  <a:lnTo>
                    <a:pt x="7648" y="5385"/>
                  </a:lnTo>
                  <a:lnTo>
                    <a:pt x="7433" y="5329"/>
                  </a:lnTo>
                  <a:lnTo>
                    <a:pt x="7241" y="5301"/>
                  </a:lnTo>
                  <a:lnTo>
                    <a:pt x="6755" y="5301"/>
                  </a:lnTo>
                  <a:lnTo>
                    <a:pt x="6281" y="5329"/>
                  </a:lnTo>
                  <a:lnTo>
                    <a:pt x="5784" y="5385"/>
                  </a:lnTo>
                  <a:lnTo>
                    <a:pt x="5264" y="5498"/>
                  </a:lnTo>
                  <a:lnTo>
                    <a:pt x="4744" y="5597"/>
                  </a:lnTo>
                  <a:lnTo>
                    <a:pt x="4247" y="5739"/>
                  </a:lnTo>
                  <a:lnTo>
                    <a:pt x="4202" y="5894"/>
                  </a:lnTo>
                  <a:lnTo>
                    <a:pt x="4202" y="6191"/>
                  </a:lnTo>
                  <a:lnTo>
                    <a:pt x="4202" y="6545"/>
                  </a:lnTo>
                  <a:lnTo>
                    <a:pt x="4225" y="6954"/>
                  </a:lnTo>
                  <a:lnTo>
                    <a:pt x="4315" y="7930"/>
                  </a:lnTo>
                  <a:lnTo>
                    <a:pt x="4394" y="9018"/>
                  </a:lnTo>
                  <a:lnTo>
                    <a:pt x="4439" y="9570"/>
                  </a:lnTo>
                  <a:lnTo>
                    <a:pt x="4462" y="10107"/>
                  </a:lnTo>
                  <a:lnTo>
                    <a:pt x="4484" y="10630"/>
                  </a:lnTo>
                  <a:lnTo>
                    <a:pt x="4507" y="11082"/>
                  </a:lnTo>
                  <a:lnTo>
                    <a:pt x="4484" y="11520"/>
                  </a:lnTo>
                  <a:lnTo>
                    <a:pt x="4439" y="11874"/>
                  </a:lnTo>
                  <a:lnTo>
                    <a:pt x="4394" y="12029"/>
                  </a:lnTo>
                  <a:lnTo>
                    <a:pt x="4349" y="12171"/>
                  </a:lnTo>
                  <a:lnTo>
                    <a:pt x="4315" y="12284"/>
                  </a:lnTo>
                  <a:lnTo>
                    <a:pt x="4247" y="12354"/>
                  </a:lnTo>
                  <a:close/>
                </a:path>
              </a:pathLst>
            </a:custGeom>
            <a:solidFill>
              <a:srgbClr val="FFFFC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4" name="Puzzle4">
              <a:extLst>
                <a:ext uri="{FF2B5EF4-FFF2-40B4-BE49-F238E27FC236}">
                  <a16:creationId xmlns:a16="http://schemas.microsoft.com/office/drawing/2014/main" id="{A74773DB-F766-498F-9189-A66F420D8D3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2192" y="1719"/>
              <a:ext cx="1072" cy="1763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2075 w 21600"/>
                <a:gd name="T25" fmla="*/ 5660 h 21600"/>
                <a:gd name="T26" fmla="*/ 20210 w 21600"/>
                <a:gd name="T27" fmla="*/ 15976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3813" y="10590"/>
                  </a:moveTo>
                  <a:lnTo>
                    <a:pt x="3927" y="10513"/>
                  </a:lnTo>
                  <a:lnTo>
                    <a:pt x="4078" y="10425"/>
                  </a:lnTo>
                  <a:lnTo>
                    <a:pt x="4210" y="10359"/>
                  </a:lnTo>
                  <a:lnTo>
                    <a:pt x="4361" y="10315"/>
                  </a:lnTo>
                  <a:lnTo>
                    <a:pt x="4682" y="10237"/>
                  </a:lnTo>
                  <a:lnTo>
                    <a:pt x="5041" y="10193"/>
                  </a:lnTo>
                  <a:lnTo>
                    <a:pt x="5456" y="10171"/>
                  </a:lnTo>
                  <a:lnTo>
                    <a:pt x="5853" y="10193"/>
                  </a:lnTo>
                  <a:lnTo>
                    <a:pt x="6249" y="10260"/>
                  </a:lnTo>
                  <a:lnTo>
                    <a:pt x="6646" y="10337"/>
                  </a:lnTo>
                  <a:lnTo>
                    <a:pt x="7004" y="10469"/>
                  </a:lnTo>
                  <a:lnTo>
                    <a:pt x="7363" y="10612"/>
                  </a:lnTo>
                  <a:lnTo>
                    <a:pt x="7665" y="10788"/>
                  </a:lnTo>
                  <a:lnTo>
                    <a:pt x="7911" y="10998"/>
                  </a:lnTo>
                  <a:lnTo>
                    <a:pt x="8024" y="11097"/>
                  </a:lnTo>
                  <a:lnTo>
                    <a:pt x="8137" y="11207"/>
                  </a:lnTo>
                  <a:lnTo>
                    <a:pt x="8194" y="11340"/>
                  </a:lnTo>
                  <a:lnTo>
                    <a:pt x="8269" y="11461"/>
                  </a:lnTo>
                  <a:lnTo>
                    <a:pt x="8307" y="11593"/>
                  </a:lnTo>
                  <a:lnTo>
                    <a:pt x="8307" y="11714"/>
                  </a:lnTo>
                  <a:lnTo>
                    <a:pt x="8307" y="11868"/>
                  </a:lnTo>
                  <a:lnTo>
                    <a:pt x="8307" y="12012"/>
                  </a:lnTo>
                  <a:lnTo>
                    <a:pt x="8194" y="12265"/>
                  </a:lnTo>
                  <a:lnTo>
                    <a:pt x="8062" y="12519"/>
                  </a:lnTo>
                  <a:lnTo>
                    <a:pt x="7873" y="12706"/>
                  </a:lnTo>
                  <a:lnTo>
                    <a:pt x="7627" y="12904"/>
                  </a:lnTo>
                  <a:lnTo>
                    <a:pt x="7363" y="13048"/>
                  </a:lnTo>
                  <a:lnTo>
                    <a:pt x="7080" y="13180"/>
                  </a:lnTo>
                  <a:lnTo>
                    <a:pt x="6759" y="13257"/>
                  </a:lnTo>
                  <a:lnTo>
                    <a:pt x="6419" y="13345"/>
                  </a:lnTo>
                  <a:lnTo>
                    <a:pt x="6098" y="13389"/>
                  </a:lnTo>
                  <a:lnTo>
                    <a:pt x="5739" y="13389"/>
                  </a:lnTo>
                  <a:lnTo>
                    <a:pt x="5418" y="13389"/>
                  </a:lnTo>
                  <a:lnTo>
                    <a:pt x="5079" y="13345"/>
                  </a:lnTo>
                  <a:lnTo>
                    <a:pt x="4758" y="13301"/>
                  </a:lnTo>
                  <a:lnTo>
                    <a:pt x="4474" y="13213"/>
                  </a:lnTo>
                  <a:lnTo>
                    <a:pt x="4172" y="13114"/>
                  </a:lnTo>
                  <a:lnTo>
                    <a:pt x="3965" y="12982"/>
                  </a:lnTo>
                  <a:lnTo>
                    <a:pt x="3738" y="12838"/>
                  </a:lnTo>
                  <a:lnTo>
                    <a:pt x="3493" y="12706"/>
                  </a:lnTo>
                  <a:lnTo>
                    <a:pt x="3228" y="12607"/>
                  </a:lnTo>
                  <a:lnTo>
                    <a:pt x="2945" y="12519"/>
                  </a:lnTo>
                  <a:lnTo>
                    <a:pt x="2700" y="12431"/>
                  </a:lnTo>
                  <a:lnTo>
                    <a:pt x="2397" y="12375"/>
                  </a:lnTo>
                  <a:lnTo>
                    <a:pt x="2152" y="12331"/>
                  </a:lnTo>
                  <a:lnTo>
                    <a:pt x="1888" y="12309"/>
                  </a:lnTo>
                  <a:lnTo>
                    <a:pt x="1642" y="12309"/>
                  </a:lnTo>
                  <a:lnTo>
                    <a:pt x="1397" y="12331"/>
                  </a:lnTo>
                  <a:lnTo>
                    <a:pt x="1170" y="12397"/>
                  </a:lnTo>
                  <a:lnTo>
                    <a:pt x="962" y="12453"/>
                  </a:lnTo>
                  <a:lnTo>
                    <a:pt x="774" y="12563"/>
                  </a:lnTo>
                  <a:lnTo>
                    <a:pt x="623" y="12684"/>
                  </a:lnTo>
                  <a:lnTo>
                    <a:pt x="528" y="12838"/>
                  </a:lnTo>
                  <a:lnTo>
                    <a:pt x="453" y="13026"/>
                  </a:lnTo>
                  <a:lnTo>
                    <a:pt x="339" y="13477"/>
                  </a:lnTo>
                  <a:lnTo>
                    <a:pt x="226" y="13984"/>
                  </a:lnTo>
                  <a:lnTo>
                    <a:pt x="151" y="14535"/>
                  </a:lnTo>
                  <a:lnTo>
                    <a:pt x="113" y="15075"/>
                  </a:lnTo>
                  <a:lnTo>
                    <a:pt x="113" y="15626"/>
                  </a:lnTo>
                  <a:lnTo>
                    <a:pt x="151" y="16133"/>
                  </a:lnTo>
                  <a:lnTo>
                    <a:pt x="188" y="16376"/>
                  </a:lnTo>
                  <a:lnTo>
                    <a:pt x="264" y="16585"/>
                  </a:lnTo>
                  <a:lnTo>
                    <a:pt x="339" y="16773"/>
                  </a:lnTo>
                  <a:lnTo>
                    <a:pt x="453" y="16938"/>
                  </a:lnTo>
                  <a:lnTo>
                    <a:pt x="1095" y="16883"/>
                  </a:lnTo>
                  <a:lnTo>
                    <a:pt x="1963" y="16795"/>
                  </a:lnTo>
                  <a:lnTo>
                    <a:pt x="2945" y="16751"/>
                  </a:lnTo>
                  <a:lnTo>
                    <a:pt x="3965" y="16706"/>
                  </a:lnTo>
                  <a:lnTo>
                    <a:pt x="5022" y="16684"/>
                  </a:lnTo>
                  <a:lnTo>
                    <a:pt x="5947" y="16684"/>
                  </a:lnTo>
                  <a:lnTo>
                    <a:pt x="6759" y="16706"/>
                  </a:lnTo>
                  <a:lnTo>
                    <a:pt x="7363" y="16751"/>
                  </a:lnTo>
                  <a:lnTo>
                    <a:pt x="7948" y="16839"/>
                  </a:lnTo>
                  <a:lnTo>
                    <a:pt x="8458" y="16916"/>
                  </a:lnTo>
                  <a:lnTo>
                    <a:pt x="8893" y="17026"/>
                  </a:lnTo>
                  <a:lnTo>
                    <a:pt x="9289" y="17158"/>
                  </a:lnTo>
                  <a:lnTo>
                    <a:pt x="9572" y="17280"/>
                  </a:lnTo>
                  <a:lnTo>
                    <a:pt x="9799" y="17412"/>
                  </a:lnTo>
                  <a:lnTo>
                    <a:pt x="9969" y="17555"/>
                  </a:lnTo>
                  <a:lnTo>
                    <a:pt x="10120" y="17687"/>
                  </a:lnTo>
                  <a:lnTo>
                    <a:pt x="10158" y="17831"/>
                  </a:lnTo>
                  <a:lnTo>
                    <a:pt x="10195" y="17974"/>
                  </a:lnTo>
                  <a:lnTo>
                    <a:pt x="10158" y="18128"/>
                  </a:lnTo>
                  <a:lnTo>
                    <a:pt x="10082" y="18271"/>
                  </a:lnTo>
                  <a:lnTo>
                    <a:pt x="9969" y="18426"/>
                  </a:lnTo>
                  <a:lnTo>
                    <a:pt x="9837" y="18569"/>
                  </a:lnTo>
                  <a:lnTo>
                    <a:pt x="9648" y="18701"/>
                  </a:lnTo>
                  <a:lnTo>
                    <a:pt x="9440" y="18822"/>
                  </a:lnTo>
                  <a:lnTo>
                    <a:pt x="9213" y="18999"/>
                  </a:lnTo>
                  <a:lnTo>
                    <a:pt x="9044" y="19186"/>
                  </a:lnTo>
                  <a:lnTo>
                    <a:pt x="8893" y="19395"/>
                  </a:lnTo>
                  <a:lnTo>
                    <a:pt x="8817" y="19627"/>
                  </a:lnTo>
                  <a:lnTo>
                    <a:pt x="8779" y="19858"/>
                  </a:lnTo>
                  <a:lnTo>
                    <a:pt x="8779" y="20112"/>
                  </a:lnTo>
                  <a:lnTo>
                    <a:pt x="8855" y="20354"/>
                  </a:lnTo>
                  <a:lnTo>
                    <a:pt x="8968" y="20586"/>
                  </a:lnTo>
                  <a:lnTo>
                    <a:pt x="9138" y="20817"/>
                  </a:lnTo>
                  <a:lnTo>
                    <a:pt x="9365" y="21026"/>
                  </a:lnTo>
                  <a:lnTo>
                    <a:pt x="9610" y="21192"/>
                  </a:lnTo>
                  <a:lnTo>
                    <a:pt x="9950" y="21368"/>
                  </a:lnTo>
                  <a:lnTo>
                    <a:pt x="10120" y="21445"/>
                  </a:lnTo>
                  <a:lnTo>
                    <a:pt x="10346" y="21511"/>
                  </a:lnTo>
                  <a:lnTo>
                    <a:pt x="10516" y="21555"/>
                  </a:lnTo>
                  <a:lnTo>
                    <a:pt x="10743" y="21600"/>
                  </a:lnTo>
                  <a:lnTo>
                    <a:pt x="10988" y="21644"/>
                  </a:lnTo>
                  <a:lnTo>
                    <a:pt x="11215" y="21666"/>
                  </a:lnTo>
                  <a:lnTo>
                    <a:pt x="11498" y="21666"/>
                  </a:lnTo>
                  <a:lnTo>
                    <a:pt x="11762" y="21666"/>
                  </a:lnTo>
                  <a:lnTo>
                    <a:pt x="12253" y="21644"/>
                  </a:lnTo>
                  <a:lnTo>
                    <a:pt x="12763" y="21577"/>
                  </a:lnTo>
                  <a:lnTo>
                    <a:pt x="13197" y="21467"/>
                  </a:lnTo>
                  <a:lnTo>
                    <a:pt x="13556" y="21346"/>
                  </a:lnTo>
                  <a:lnTo>
                    <a:pt x="13896" y="21192"/>
                  </a:lnTo>
                  <a:lnTo>
                    <a:pt x="14179" y="21026"/>
                  </a:lnTo>
                  <a:lnTo>
                    <a:pt x="14444" y="20839"/>
                  </a:lnTo>
                  <a:lnTo>
                    <a:pt x="14576" y="20641"/>
                  </a:lnTo>
                  <a:lnTo>
                    <a:pt x="14727" y="20431"/>
                  </a:lnTo>
                  <a:lnTo>
                    <a:pt x="14765" y="20200"/>
                  </a:lnTo>
                  <a:lnTo>
                    <a:pt x="14802" y="19991"/>
                  </a:lnTo>
                  <a:lnTo>
                    <a:pt x="14727" y="19759"/>
                  </a:lnTo>
                  <a:lnTo>
                    <a:pt x="14613" y="19550"/>
                  </a:lnTo>
                  <a:lnTo>
                    <a:pt x="14444" y="19307"/>
                  </a:lnTo>
                  <a:lnTo>
                    <a:pt x="14217" y="19098"/>
                  </a:lnTo>
                  <a:lnTo>
                    <a:pt x="13934" y="18911"/>
                  </a:lnTo>
                  <a:lnTo>
                    <a:pt x="13669" y="18745"/>
                  </a:lnTo>
                  <a:lnTo>
                    <a:pt x="13462" y="18547"/>
                  </a:lnTo>
                  <a:lnTo>
                    <a:pt x="13311" y="18337"/>
                  </a:lnTo>
                  <a:lnTo>
                    <a:pt x="13197" y="18150"/>
                  </a:lnTo>
                  <a:lnTo>
                    <a:pt x="13122" y="17941"/>
                  </a:lnTo>
                  <a:lnTo>
                    <a:pt x="13122" y="17720"/>
                  </a:lnTo>
                  <a:lnTo>
                    <a:pt x="13122" y="17533"/>
                  </a:lnTo>
                  <a:lnTo>
                    <a:pt x="13197" y="17346"/>
                  </a:lnTo>
                  <a:lnTo>
                    <a:pt x="13273" y="17158"/>
                  </a:lnTo>
                  <a:lnTo>
                    <a:pt x="13386" y="16982"/>
                  </a:lnTo>
                  <a:lnTo>
                    <a:pt x="13537" y="16839"/>
                  </a:lnTo>
                  <a:lnTo>
                    <a:pt x="13707" y="16706"/>
                  </a:lnTo>
                  <a:lnTo>
                    <a:pt x="13896" y="16607"/>
                  </a:lnTo>
                  <a:lnTo>
                    <a:pt x="14104" y="16519"/>
                  </a:lnTo>
                  <a:lnTo>
                    <a:pt x="14330" y="16453"/>
                  </a:lnTo>
                  <a:lnTo>
                    <a:pt x="14538" y="16431"/>
                  </a:lnTo>
                  <a:lnTo>
                    <a:pt x="14897" y="16453"/>
                  </a:lnTo>
                  <a:lnTo>
                    <a:pt x="15406" y="16497"/>
                  </a:lnTo>
                  <a:lnTo>
                    <a:pt x="16105" y="16541"/>
                  </a:lnTo>
                  <a:lnTo>
                    <a:pt x="16898" y="16607"/>
                  </a:lnTo>
                  <a:lnTo>
                    <a:pt x="17804" y="16651"/>
                  </a:lnTo>
                  <a:lnTo>
                    <a:pt x="18786" y="16684"/>
                  </a:lnTo>
                  <a:lnTo>
                    <a:pt x="19844" y="16728"/>
                  </a:lnTo>
                  <a:lnTo>
                    <a:pt x="20920" y="16751"/>
                  </a:lnTo>
                  <a:lnTo>
                    <a:pt x="21109" y="16497"/>
                  </a:lnTo>
                  <a:lnTo>
                    <a:pt x="21241" y="16222"/>
                  </a:lnTo>
                  <a:lnTo>
                    <a:pt x="21392" y="15946"/>
                  </a:lnTo>
                  <a:lnTo>
                    <a:pt x="21467" y="15648"/>
                  </a:lnTo>
                  <a:lnTo>
                    <a:pt x="21543" y="15351"/>
                  </a:lnTo>
                  <a:lnTo>
                    <a:pt x="21618" y="15042"/>
                  </a:lnTo>
                  <a:lnTo>
                    <a:pt x="21618" y="14745"/>
                  </a:lnTo>
                  <a:lnTo>
                    <a:pt x="21618" y="14447"/>
                  </a:lnTo>
                  <a:lnTo>
                    <a:pt x="21618" y="14150"/>
                  </a:lnTo>
                  <a:lnTo>
                    <a:pt x="21581" y="13852"/>
                  </a:lnTo>
                  <a:lnTo>
                    <a:pt x="21505" y="13577"/>
                  </a:lnTo>
                  <a:lnTo>
                    <a:pt x="21430" y="13301"/>
                  </a:lnTo>
                  <a:lnTo>
                    <a:pt x="21354" y="13048"/>
                  </a:lnTo>
                  <a:lnTo>
                    <a:pt x="21241" y="12816"/>
                  </a:lnTo>
                  <a:lnTo>
                    <a:pt x="21146" y="12607"/>
                  </a:lnTo>
                  <a:lnTo>
                    <a:pt x="21033" y="12431"/>
                  </a:lnTo>
                  <a:lnTo>
                    <a:pt x="20920" y="12265"/>
                  </a:lnTo>
                  <a:lnTo>
                    <a:pt x="20769" y="12144"/>
                  </a:lnTo>
                  <a:lnTo>
                    <a:pt x="20637" y="12034"/>
                  </a:lnTo>
                  <a:lnTo>
                    <a:pt x="20486" y="11946"/>
                  </a:lnTo>
                  <a:lnTo>
                    <a:pt x="20297" y="11891"/>
                  </a:lnTo>
                  <a:lnTo>
                    <a:pt x="20165" y="11846"/>
                  </a:lnTo>
                  <a:lnTo>
                    <a:pt x="19976" y="11824"/>
                  </a:lnTo>
                  <a:lnTo>
                    <a:pt x="19806" y="11802"/>
                  </a:lnTo>
                  <a:lnTo>
                    <a:pt x="19390" y="11824"/>
                  </a:lnTo>
                  <a:lnTo>
                    <a:pt x="18956" y="11891"/>
                  </a:lnTo>
                  <a:lnTo>
                    <a:pt x="18503" y="11968"/>
                  </a:lnTo>
                  <a:lnTo>
                    <a:pt x="17993" y="12078"/>
                  </a:lnTo>
                  <a:lnTo>
                    <a:pt x="17653" y="12144"/>
                  </a:lnTo>
                  <a:lnTo>
                    <a:pt x="17332" y="12199"/>
                  </a:lnTo>
                  <a:lnTo>
                    <a:pt x="17049" y="12221"/>
                  </a:lnTo>
                  <a:lnTo>
                    <a:pt x="16747" y="12243"/>
                  </a:lnTo>
                  <a:lnTo>
                    <a:pt x="16464" y="12243"/>
                  </a:lnTo>
                  <a:lnTo>
                    <a:pt x="16218" y="12243"/>
                  </a:lnTo>
                  <a:lnTo>
                    <a:pt x="15992" y="12221"/>
                  </a:lnTo>
                  <a:lnTo>
                    <a:pt x="15746" y="12199"/>
                  </a:lnTo>
                  <a:lnTo>
                    <a:pt x="15520" y="12155"/>
                  </a:lnTo>
                  <a:lnTo>
                    <a:pt x="15350" y="12122"/>
                  </a:lnTo>
                  <a:lnTo>
                    <a:pt x="15161" y="12056"/>
                  </a:lnTo>
                  <a:lnTo>
                    <a:pt x="14972" y="11990"/>
                  </a:lnTo>
                  <a:lnTo>
                    <a:pt x="14689" y="11846"/>
                  </a:lnTo>
                  <a:lnTo>
                    <a:pt x="14444" y="11670"/>
                  </a:lnTo>
                  <a:lnTo>
                    <a:pt x="14255" y="11483"/>
                  </a:lnTo>
                  <a:lnTo>
                    <a:pt x="14104" y="11295"/>
                  </a:lnTo>
                  <a:lnTo>
                    <a:pt x="14028" y="11086"/>
                  </a:lnTo>
                  <a:lnTo>
                    <a:pt x="13972" y="10888"/>
                  </a:lnTo>
                  <a:lnTo>
                    <a:pt x="13972" y="10700"/>
                  </a:lnTo>
                  <a:lnTo>
                    <a:pt x="14009" y="10513"/>
                  </a:lnTo>
                  <a:lnTo>
                    <a:pt x="14066" y="10359"/>
                  </a:lnTo>
                  <a:lnTo>
                    <a:pt x="14179" y="10215"/>
                  </a:lnTo>
                  <a:lnTo>
                    <a:pt x="14406" y="10006"/>
                  </a:lnTo>
                  <a:lnTo>
                    <a:pt x="14651" y="9830"/>
                  </a:lnTo>
                  <a:lnTo>
                    <a:pt x="14878" y="9686"/>
                  </a:lnTo>
                  <a:lnTo>
                    <a:pt x="15123" y="9554"/>
                  </a:lnTo>
                  <a:lnTo>
                    <a:pt x="15350" y="9477"/>
                  </a:lnTo>
                  <a:lnTo>
                    <a:pt x="15558" y="9411"/>
                  </a:lnTo>
                  <a:lnTo>
                    <a:pt x="15803" y="9345"/>
                  </a:lnTo>
                  <a:lnTo>
                    <a:pt x="16030" y="9323"/>
                  </a:lnTo>
                  <a:lnTo>
                    <a:pt x="16256" y="9301"/>
                  </a:lnTo>
                  <a:lnTo>
                    <a:pt x="16464" y="9323"/>
                  </a:lnTo>
                  <a:lnTo>
                    <a:pt x="16690" y="9345"/>
                  </a:lnTo>
                  <a:lnTo>
                    <a:pt x="16898" y="9367"/>
                  </a:lnTo>
                  <a:lnTo>
                    <a:pt x="17332" y="9477"/>
                  </a:lnTo>
                  <a:lnTo>
                    <a:pt x="17767" y="9598"/>
                  </a:lnTo>
                  <a:lnTo>
                    <a:pt x="18163" y="9731"/>
                  </a:lnTo>
                  <a:lnTo>
                    <a:pt x="18597" y="9874"/>
                  </a:lnTo>
                  <a:lnTo>
                    <a:pt x="18994" y="10006"/>
                  </a:lnTo>
                  <a:lnTo>
                    <a:pt x="19428" y="10083"/>
                  </a:lnTo>
                  <a:lnTo>
                    <a:pt x="19617" y="10127"/>
                  </a:lnTo>
                  <a:lnTo>
                    <a:pt x="19844" y="10149"/>
                  </a:lnTo>
                  <a:lnTo>
                    <a:pt x="20013" y="10149"/>
                  </a:lnTo>
                  <a:lnTo>
                    <a:pt x="20240" y="10127"/>
                  </a:lnTo>
                  <a:lnTo>
                    <a:pt x="20410" y="10105"/>
                  </a:lnTo>
                  <a:lnTo>
                    <a:pt x="20637" y="10061"/>
                  </a:lnTo>
                  <a:lnTo>
                    <a:pt x="20844" y="9984"/>
                  </a:lnTo>
                  <a:lnTo>
                    <a:pt x="21033" y="9896"/>
                  </a:lnTo>
                  <a:lnTo>
                    <a:pt x="21146" y="9830"/>
                  </a:lnTo>
                  <a:lnTo>
                    <a:pt x="21203" y="9753"/>
                  </a:lnTo>
                  <a:lnTo>
                    <a:pt x="21279" y="9642"/>
                  </a:lnTo>
                  <a:lnTo>
                    <a:pt x="21354" y="9521"/>
                  </a:lnTo>
                  <a:lnTo>
                    <a:pt x="21430" y="9246"/>
                  </a:lnTo>
                  <a:lnTo>
                    <a:pt x="21430" y="8904"/>
                  </a:lnTo>
                  <a:lnTo>
                    <a:pt x="21430" y="8540"/>
                  </a:lnTo>
                  <a:lnTo>
                    <a:pt x="21392" y="8144"/>
                  </a:lnTo>
                  <a:lnTo>
                    <a:pt x="21354" y="7714"/>
                  </a:lnTo>
                  <a:lnTo>
                    <a:pt x="21279" y="7295"/>
                  </a:lnTo>
                  <a:lnTo>
                    <a:pt x="21146" y="6446"/>
                  </a:lnTo>
                  <a:lnTo>
                    <a:pt x="20995" y="5686"/>
                  </a:lnTo>
                  <a:lnTo>
                    <a:pt x="20958" y="5366"/>
                  </a:lnTo>
                  <a:lnTo>
                    <a:pt x="20958" y="5091"/>
                  </a:lnTo>
                  <a:lnTo>
                    <a:pt x="20958" y="4860"/>
                  </a:lnTo>
                  <a:lnTo>
                    <a:pt x="21033" y="4716"/>
                  </a:lnTo>
                  <a:lnTo>
                    <a:pt x="20637" y="4860"/>
                  </a:lnTo>
                  <a:lnTo>
                    <a:pt x="20127" y="4992"/>
                  </a:lnTo>
                  <a:lnTo>
                    <a:pt x="19617" y="5069"/>
                  </a:lnTo>
                  <a:lnTo>
                    <a:pt x="19032" y="5157"/>
                  </a:lnTo>
                  <a:lnTo>
                    <a:pt x="18465" y="5201"/>
                  </a:lnTo>
                  <a:lnTo>
                    <a:pt x="17842" y="5245"/>
                  </a:lnTo>
                  <a:lnTo>
                    <a:pt x="17219" y="5267"/>
                  </a:lnTo>
                  <a:lnTo>
                    <a:pt x="16615" y="5267"/>
                  </a:lnTo>
                  <a:lnTo>
                    <a:pt x="15992" y="5245"/>
                  </a:lnTo>
                  <a:lnTo>
                    <a:pt x="15369" y="5201"/>
                  </a:lnTo>
                  <a:lnTo>
                    <a:pt x="14840" y="5157"/>
                  </a:lnTo>
                  <a:lnTo>
                    <a:pt x="14293" y="5091"/>
                  </a:lnTo>
                  <a:lnTo>
                    <a:pt x="13783" y="5014"/>
                  </a:lnTo>
                  <a:lnTo>
                    <a:pt x="13386" y="4926"/>
                  </a:lnTo>
                  <a:lnTo>
                    <a:pt x="13027" y="4815"/>
                  </a:lnTo>
                  <a:lnTo>
                    <a:pt x="12725" y="4716"/>
                  </a:lnTo>
                  <a:lnTo>
                    <a:pt x="12480" y="4606"/>
                  </a:lnTo>
                  <a:lnTo>
                    <a:pt x="12291" y="4496"/>
                  </a:lnTo>
                  <a:lnTo>
                    <a:pt x="12197" y="4397"/>
                  </a:lnTo>
                  <a:lnTo>
                    <a:pt x="12083" y="4286"/>
                  </a:lnTo>
                  <a:lnTo>
                    <a:pt x="12046" y="4187"/>
                  </a:lnTo>
                  <a:lnTo>
                    <a:pt x="12008" y="4077"/>
                  </a:lnTo>
                  <a:lnTo>
                    <a:pt x="12046" y="3967"/>
                  </a:lnTo>
                  <a:lnTo>
                    <a:pt x="12121" y="3868"/>
                  </a:lnTo>
                  <a:lnTo>
                    <a:pt x="12197" y="3735"/>
                  </a:lnTo>
                  <a:lnTo>
                    <a:pt x="12291" y="3614"/>
                  </a:lnTo>
                  <a:lnTo>
                    <a:pt x="12442" y="3482"/>
                  </a:lnTo>
                  <a:lnTo>
                    <a:pt x="12631" y="3361"/>
                  </a:lnTo>
                  <a:lnTo>
                    <a:pt x="13065" y="3085"/>
                  </a:lnTo>
                  <a:lnTo>
                    <a:pt x="13537" y="2766"/>
                  </a:lnTo>
                  <a:lnTo>
                    <a:pt x="13783" y="2578"/>
                  </a:lnTo>
                  <a:lnTo>
                    <a:pt x="13934" y="2380"/>
                  </a:lnTo>
                  <a:lnTo>
                    <a:pt x="14028" y="2171"/>
                  </a:lnTo>
                  <a:lnTo>
                    <a:pt x="14104" y="1961"/>
                  </a:lnTo>
                  <a:lnTo>
                    <a:pt x="14104" y="1730"/>
                  </a:lnTo>
                  <a:lnTo>
                    <a:pt x="14066" y="1498"/>
                  </a:lnTo>
                  <a:lnTo>
                    <a:pt x="13972" y="1267"/>
                  </a:lnTo>
                  <a:lnTo>
                    <a:pt x="13820" y="1057"/>
                  </a:lnTo>
                  <a:lnTo>
                    <a:pt x="13594" y="837"/>
                  </a:lnTo>
                  <a:lnTo>
                    <a:pt x="13386" y="628"/>
                  </a:lnTo>
                  <a:lnTo>
                    <a:pt x="13103" y="462"/>
                  </a:lnTo>
                  <a:lnTo>
                    <a:pt x="12763" y="308"/>
                  </a:lnTo>
                  <a:lnTo>
                    <a:pt x="12404" y="187"/>
                  </a:lnTo>
                  <a:lnTo>
                    <a:pt x="12008" y="77"/>
                  </a:lnTo>
                  <a:lnTo>
                    <a:pt x="11574" y="33"/>
                  </a:lnTo>
                  <a:lnTo>
                    <a:pt x="11102" y="11"/>
                  </a:lnTo>
                  <a:lnTo>
                    <a:pt x="10667" y="11"/>
                  </a:lnTo>
                  <a:lnTo>
                    <a:pt x="10233" y="77"/>
                  </a:lnTo>
                  <a:lnTo>
                    <a:pt x="9837" y="187"/>
                  </a:lnTo>
                  <a:lnTo>
                    <a:pt x="9440" y="286"/>
                  </a:lnTo>
                  <a:lnTo>
                    <a:pt x="9062" y="462"/>
                  </a:lnTo>
                  <a:lnTo>
                    <a:pt x="8741" y="628"/>
                  </a:lnTo>
                  <a:lnTo>
                    <a:pt x="8458" y="815"/>
                  </a:lnTo>
                  <a:lnTo>
                    <a:pt x="8232" y="1035"/>
                  </a:lnTo>
                  <a:lnTo>
                    <a:pt x="8062" y="1245"/>
                  </a:lnTo>
                  <a:lnTo>
                    <a:pt x="7911" y="1476"/>
                  </a:lnTo>
                  <a:lnTo>
                    <a:pt x="7835" y="1708"/>
                  </a:lnTo>
                  <a:lnTo>
                    <a:pt x="7797" y="1961"/>
                  </a:lnTo>
                  <a:lnTo>
                    <a:pt x="7835" y="2193"/>
                  </a:lnTo>
                  <a:lnTo>
                    <a:pt x="7948" y="2402"/>
                  </a:lnTo>
                  <a:lnTo>
                    <a:pt x="8062" y="2534"/>
                  </a:lnTo>
                  <a:lnTo>
                    <a:pt x="8175" y="2644"/>
                  </a:lnTo>
                  <a:lnTo>
                    <a:pt x="8269" y="2744"/>
                  </a:lnTo>
                  <a:lnTo>
                    <a:pt x="8420" y="2832"/>
                  </a:lnTo>
                  <a:lnTo>
                    <a:pt x="8704" y="3019"/>
                  </a:lnTo>
                  <a:lnTo>
                    <a:pt x="8968" y="3206"/>
                  </a:lnTo>
                  <a:lnTo>
                    <a:pt x="9138" y="3405"/>
                  </a:lnTo>
                  <a:lnTo>
                    <a:pt x="9327" y="3570"/>
                  </a:lnTo>
                  <a:lnTo>
                    <a:pt x="9440" y="3735"/>
                  </a:lnTo>
                  <a:lnTo>
                    <a:pt x="9516" y="3890"/>
                  </a:lnTo>
                  <a:lnTo>
                    <a:pt x="9534" y="4033"/>
                  </a:lnTo>
                  <a:lnTo>
                    <a:pt x="9534" y="4165"/>
                  </a:lnTo>
                  <a:lnTo>
                    <a:pt x="9516" y="4286"/>
                  </a:lnTo>
                  <a:lnTo>
                    <a:pt x="9440" y="4397"/>
                  </a:lnTo>
                  <a:lnTo>
                    <a:pt x="9327" y="4496"/>
                  </a:lnTo>
                  <a:lnTo>
                    <a:pt x="9176" y="4562"/>
                  </a:lnTo>
                  <a:lnTo>
                    <a:pt x="9006" y="4628"/>
                  </a:lnTo>
                  <a:lnTo>
                    <a:pt x="8779" y="4694"/>
                  </a:lnTo>
                  <a:lnTo>
                    <a:pt x="8534" y="4716"/>
                  </a:lnTo>
                  <a:lnTo>
                    <a:pt x="8232" y="4716"/>
                  </a:lnTo>
                  <a:lnTo>
                    <a:pt x="7118" y="4738"/>
                  </a:lnTo>
                  <a:lnTo>
                    <a:pt x="5947" y="4771"/>
                  </a:lnTo>
                  <a:lnTo>
                    <a:pt x="4795" y="4815"/>
                  </a:lnTo>
                  <a:lnTo>
                    <a:pt x="3681" y="4860"/>
                  </a:lnTo>
                  <a:lnTo>
                    <a:pt x="2662" y="4882"/>
                  </a:lnTo>
                  <a:lnTo>
                    <a:pt x="1755" y="4882"/>
                  </a:lnTo>
                  <a:lnTo>
                    <a:pt x="1359" y="4860"/>
                  </a:lnTo>
                  <a:lnTo>
                    <a:pt x="981" y="4837"/>
                  </a:lnTo>
                  <a:lnTo>
                    <a:pt x="698" y="4771"/>
                  </a:lnTo>
                  <a:lnTo>
                    <a:pt x="453" y="4716"/>
                  </a:lnTo>
                  <a:lnTo>
                    <a:pt x="453" y="5322"/>
                  </a:lnTo>
                  <a:lnTo>
                    <a:pt x="453" y="6083"/>
                  </a:lnTo>
                  <a:lnTo>
                    <a:pt x="453" y="6909"/>
                  </a:lnTo>
                  <a:lnTo>
                    <a:pt x="453" y="7780"/>
                  </a:lnTo>
                  <a:lnTo>
                    <a:pt x="453" y="8606"/>
                  </a:lnTo>
                  <a:lnTo>
                    <a:pt x="453" y="9345"/>
                  </a:lnTo>
                  <a:lnTo>
                    <a:pt x="453" y="9918"/>
                  </a:lnTo>
                  <a:lnTo>
                    <a:pt x="453" y="10282"/>
                  </a:lnTo>
                  <a:lnTo>
                    <a:pt x="490" y="10381"/>
                  </a:lnTo>
                  <a:lnTo>
                    <a:pt x="547" y="10491"/>
                  </a:lnTo>
                  <a:lnTo>
                    <a:pt x="660" y="10590"/>
                  </a:lnTo>
                  <a:lnTo>
                    <a:pt x="811" y="10700"/>
                  </a:lnTo>
                  <a:lnTo>
                    <a:pt x="981" y="10811"/>
                  </a:lnTo>
                  <a:lnTo>
                    <a:pt x="1208" y="10888"/>
                  </a:lnTo>
                  <a:lnTo>
                    <a:pt x="1453" y="10954"/>
                  </a:lnTo>
                  <a:lnTo>
                    <a:pt x="1718" y="11020"/>
                  </a:lnTo>
                  <a:lnTo>
                    <a:pt x="1963" y="11064"/>
                  </a:lnTo>
                  <a:lnTo>
                    <a:pt x="2265" y="11086"/>
                  </a:lnTo>
                  <a:lnTo>
                    <a:pt x="2548" y="11064"/>
                  </a:lnTo>
                  <a:lnTo>
                    <a:pt x="2794" y="11042"/>
                  </a:lnTo>
                  <a:lnTo>
                    <a:pt x="3096" y="10976"/>
                  </a:lnTo>
                  <a:lnTo>
                    <a:pt x="3341" y="10888"/>
                  </a:lnTo>
                  <a:lnTo>
                    <a:pt x="3606" y="10766"/>
                  </a:lnTo>
                  <a:lnTo>
                    <a:pt x="3813" y="10590"/>
                  </a:lnTo>
                  <a:close/>
                </a:path>
              </a:pathLst>
            </a:custGeom>
            <a:solidFill>
              <a:srgbClr val="D8EBB3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45" name="Puzzle1">
              <a:extLst>
                <a:ext uri="{FF2B5EF4-FFF2-40B4-BE49-F238E27FC236}">
                  <a16:creationId xmlns:a16="http://schemas.microsoft.com/office/drawing/2014/main" id="{B1625805-5213-49B3-8CD2-A990B4AA66BA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824" y="1091"/>
              <a:ext cx="1800" cy="105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6084 w 21600"/>
                <a:gd name="T25" fmla="*/ 2569 h 21600"/>
                <a:gd name="T26" fmla="*/ 16128 w 21600"/>
                <a:gd name="T27" fmla="*/ 19545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9360" y="20836"/>
                  </a:moveTo>
                  <a:lnTo>
                    <a:pt x="9528" y="20836"/>
                  </a:lnTo>
                  <a:lnTo>
                    <a:pt x="9686" y="20762"/>
                  </a:lnTo>
                  <a:lnTo>
                    <a:pt x="9810" y="20687"/>
                  </a:lnTo>
                  <a:lnTo>
                    <a:pt x="9922" y="20575"/>
                  </a:lnTo>
                  <a:lnTo>
                    <a:pt x="10012" y="20426"/>
                  </a:lnTo>
                  <a:lnTo>
                    <a:pt x="10068" y="20296"/>
                  </a:lnTo>
                  <a:lnTo>
                    <a:pt x="10113" y="20110"/>
                  </a:lnTo>
                  <a:lnTo>
                    <a:pt x="10136" y="19905"/>
                  </a:lnTo>
                  <a:lnTo>
                    <a:pt x="10136" y="19682"/>
                  </a:lnTo>
                  <a:lnTo>
                    <a:pt x="10113" y="19440"/>
                  </a:lnTo>
                  <a:lnTo>
                    <a:pt x="10068" y="19142"/>
                  </a:lnTo>
                  <a:lnTo>
                    <a:pt x="10012" y="18900"/>
                  </a:lnTo>
                  <a:lnTo>
                    <a:pt x="9900" y="18620"/>
                  </a:lnTo>
                  <a:lnTo>
                    <a:pt x="9787" y="18285"/>
                  </a:lnTo>
                  <a:lnTo>
                    <a:pt x="9641" y="17968"/>
                  </a:lnTo>
                  <a:lnTo>
                    <a:pt x="9472" y="17652"/>
                  </a:lnTo>
                  <a:lnTo>
                    <a:pt x="9382" y="17466"/>
                  </a:lnTo>
                  <a:lnTo>
                    <a:pt x="9315" y="17298"/>
                  </a:lnTo>
                  <a:lnTo>
                    <a:pt x="9258" y="17112"/>
                  </a:lnTo>
                  <a:lnTo>
                    <a:pt x="9191" y="16926"/>
                  </a:lnTo>
                  <a:lnTo>
                    <a:pt x="9123" y="16535"/>
                  </a:lnTo>
                  <a:lnTo>
                    <a:pt x="9101" y="16144"/>
                  </a:lnTo>
                  <a:lnTo>
                    <a:pt x="9101" y="15753"/>
                  </a:lnTo>
                  <a:lnTo>
                    <a:pt x="9168" y="15362"/>
                  </a:lnTo>
                  <a:lnTo>
                    <a:pt x="9236" y="14971"/>
                  </a:lnTo>
                  <a:lnTo>
                    <a:pt x="9360" y="14580"/>
                  </a:lnTo>
                  <a:lnTo>
                    <a:pt x="9495" y="14244"/>
                  </a:lnTo>
                  <a:lnTo>
                    <a:pt x="9663" y="13891"/>
                  </a:lnTo>
                  <a:lnTo>
                    <a:pt x="9855" y="13611"/>
                  </a:lnTo>
                  <a:lnTo>
                    <a:pt x="10068" y="13351"/>
                  </a:lnTo>
                  <a:lnTo>
                    <a:pt x="10293" y="13146"/>
                  </a:lnTo>
                  <a:lnTo>
                    <a:pt x="10552" y="12997"/>
                  </a:lnTo>
                  <a:lnTo>
                    <a:pt x="10811" y="12885"/>
                  </a:lnTo>
                  <a:lnTo>
                    <a:pt x="11069" y="12866"/>
                  </a:lnTo>
                  <a:lnTo>
                    <a:pt x="11351" y="12885"/>
                  </a:lnTo>
                  <a:lnTo>
                    <a:pt x="11610" y="12997"/>
                  </a:lnTo>
                  <a:lnTo>
                    <a:pt x="11846" y="13183"/>
                  </a:lnTo>
                  <a:lnTo>
                    <a:pt x="12060" y="13388"/>
                  </a:lnTo>
                  <a:lnTo>
                    <a:pt x="12251" y="13648"/>
                  </a:lnTo>
                  <a:lnTo>
                    <a:pt x="12419" y="13928"/>
                  </a:lnTo>
                  <a:lnTo>
                    <a:pt x="12555" y="14244"/>
                  </a:lnTo>
                  <a:lnTo>
                    <a:pt x="12690" y="14617"/>
                  </a:lnTo>
                  <a:lnTo>
                    <a:pt x="12768" y="15008"/>
                  </a:lnTo>
                  <a:lnTo>
                    <a:pt x="12836" y="15399"/>
                  </a:lnTo>
                  <a:lnTo>
                    <a:pt x="12858" y="15753"/>
                  </a:lnTo>
                  <a:lnTo>
                    <a:pt x="12858" y="16144"/>
                  </a:lnTo>
                  <a:lnTo>
                    <a:pt x="12813" y="16535"/>
                  </a:lnTo>
                  <a:lnTo>
                    <a:pt x="12746" y="16888"/>
                  </a:lnTo>
                  <a:lnTo>
                    <a:pt x="12667" y="17224"/>
                  </a:lnTo>
                  <a:lnTo>
                    <a:pt x="12510" y="17503"/>
                  </a:lnTo>
                  <a:lnTo>
                    <a:pt x="12228" y="18043"/>
                  </a:lnTo>
                  <a:lnTo>
                    <a:pt x="11970" y="18546"/>
                  </a:lnTo>
                  <a:lnTo>
                    <a:pt x="11868" y="18751"/>
                  </a:lnTo>
                  <a:lnTo>
                    <a:pt x="11778" y="18974"/>
                  </a:lnTo>
                  <a:lnTo>
                    <a:pt x="11711" y="19179"/>
                  </a:lnTo>
                  <a:lnTo>
                    <a:pt x="11666" y="19365"/>
                  </a:lnTo>
                  <a:lnTo>
                    <a:pt x="11632" y="19570"/>
                  </a:lnTo>
                  <a:lnTo>
                    <a:pt x="11632" y="19756"/>
                  </a:lnTo>
                  <a:lnTo>
                    <a:pt x="11632" y="19942"/>
                  </a:lnTo>
                  <a:lnTo>
                    <a:pt x="11643" y="20110"/>
                  </a:lnTo>
                  <a:lnTo>
                    <a:pt x="11711" y="20296"/>
                  </a:lnTo>
                  <a:lnTo>
                    <a:pt x="11801" y="20464"/>
                  </a:lnTo>
                  <a:lnTo>
                    <a:pt x="11891" y="20650"/>
                  </a:lnTo>
                  <a:lnTo>
                    <a:pt x="12037" y="20836"/>
                  </a:lnTo>
                  <a:lnTo>
                    <a:pt x="12206" y="21004"/>
                  </a:lnTo>
                  <a:lnTo>
                    <a:pt x="12419" y="21190"/>
                  </a:lnTo>
                  <a:lnTo>
                    <a:pt x="12667" y="21320"/>
                  </a:lnTo>
                  <a:lnTo>
                    <a:pt x="12960" y="21432"/>
                  </a:lnTo>
                  <a:lnTo>
                    <a:pt x="13286" y="21544"/>
                  </a:lnTo>
                  <a:lnTo>
                    <a:pt x="13612" y="21655"/>
                  </a:lnTo>
                  <a:lnTo>
                    <a:pt x="13983" y="21693"/>
                  </a:lnTo>
                  <a:lnTo>
                    <a:pt x="14343" y="21730"/>
                  </a:lnTo>
                  <a:lnTo>
                    <a:pt x="14715" y="21730"/>
                  </a:lnTo>
                  <a:lnTo>
                    <a:pt x="15075" y="21730"/>
                  </a:lnTo>
                  <a:lnTo>
                    <a:pt x="15446" y="21655"/>
                  </a:lnTo>
                  <a:lnTo>
                    <a:pt x="15794" y="21581"/>
                  </a:lnTo>
                  <a:lnTo>
                    <a:pt x="16132" y="21432"/>
                  </a:lnTo>
                  <a:lnTo>
                    <a:pt x="16458" y="21302"/>
                  </a:lnTo>
                  <a:lnTo>
                    <a:pt x="16740" y="21078"/>
                  </a:lnTo>
                  <a:lnTo>
                    <a:pt x="16976" y="20836"/>
                  </a:lnTo>
                  <a:lnTo>
                    <a:pt x="17043" y="20650"/>
                  </a:lnTo>
                  <a:lnTo>
                    <a:pt x="17088" y="20426"/>
                  </a:lnTo>
                  <a:lnTo>
                    <a:pt x="17133" y="20222"/>
                  </a:lnTo>
                  <a:lnTo>
                    <a:pt x="17156" y="19980"/>
                  </a:lnTo>
                  <a:lnTo>
                    <a:pt x="17167" y="19477"/>
                  </a:lnTo>
                  <a:lnTo>
                    <a:pt x="17167" y="18974"/>
                  </a:lnTo>
                  <a:lnTo>
                    <a:pt x="17156" y="18397"/>
                  </a:lnTo>
                  <a:lnTo>
                    <a:pt x="17111" y="17820"/>
                  </a:lnTo>
                  <a:lnTo>
                    <a:pt x="17066" y="17261"/>
                  </a:lnTo>
                  <a:lnTo>
                    <a:pt x="16998" y="16646"/>
                  </a:lnTo>
                  <a:lnTo>
                    <a:pt x="16852" y="15511"/>
                  </a:lnTo>
                  <a:lnTo>
                    <a:pt x="16740" y="14393"/>
                  </a:lnTo>
                  <a:lnTo>
                    <a:pt x="16717" y="13928"/>
                  </a:lnTo>
                  <a:lnTo>
                    <a:pt x="16695" y="13462"/>
                  </a:lnTo>
                  <a:lnTo>
                    <a:pt x="16717" y="13071"/>
                  </a:lnTo>
                  <a:lnTo>
                    <a:pt x="16785" y="12755"/>
                  </a:lnTo>
                  <a:lnTo>
                    <a:pt x="16852" y="12419"/>
                  </a:lnTo>
                  <a:lnTo>
                    <a:pt x="16953" y="12140"/>
                  </a:lnTo>
                  <a:lnTo>
                    <a:pt x="17088" y="11898"/>
                  </a:lnTo>
                  <a:lnTo>
                    <a:pt x="17212" y="11675"/>
                  </a:lnTo>
                  <a:lnTo>
                    <a:pt x="17370" y="11470"/>
                  </a:lnTo>
                  <a:lnTo>
                    <a:pt x="17516" y="11284"/>
                  </a:lnTo>
                  <a:lnTo>
                    <a:pt x="17696" y="11135"/>
                  </a:lnTo>
                  <a:lnTo>
                    <a:pt x="17865" y="11042"/>
                  </a:lnTo>
                  <a:lnTo>
                    <a:pt x="18033" y="10930"/>
                  </a:lnTo>
                  <a:lnTo>
                    <a:pt x="18213" y="10893"/>
                  </a:lnTo>
                  <a:lnTo>
                    <a:pt x="18382" y="10893"/>
                  </a:lnTo>
                  <a:lnTo>
                    <a:pt x="18551" y="10967"/>
                  </a:lnTo>
                  <a:lnTo>
                    <a:pt x="18708" y="11042"/>
                  </a:lnTo>
                  <a:lnTo>
                    <a:pt x="18855" y="11172"/>
                  </a:lnTo>
                  <a:lnTo>
                    <a:pt x="19012" y="11358"/>
                  </a:lnTo>
                  <a:lnTo>
                    <a:pt x="19136" y="11600"/>
                  </a:lnTo>
                  <a:lnTo>
                    <a:pt x="19271" y="11861"/>
                  </a:lnTo>
                  <a:lnTo>
                    <a:pt x="19440" y="12028"/>
                  </a:lnTo>
                  <a:lnTo>
                    <a:pt x="19608" y="12177"/>
                  </a:lnTo>
                  <a:lnTo>
                    <a:pt x="19822" y="12289"/>
                  </a:lnTo>
                  <a:lnTo>
                    <a:pt x="20025" y="12289"/>
                  </a:lnTo>
                  <a:lnTo>
                    <a:pt x="20238" y="12289"/>
                  </a:lnTo>
                  <a:lnTo>
                    <a:pt x="20452" y="12215"/>
                  </a:lnTo>
                  <a:lnTo>
                    <a:pt x="20643" y="12103"/>
                  </a:lnTo>
                  <a:lnTo>
                    <a:pt x="20846" y="11973"/>
                  </a:lnTo>
                  <a:lnTo>
                    <a:pt x="21037" y="11786"/>
                  </a:lnTo>
                  <a:lnTo>
                    <a:pt x="21206" y="11563"/>
                  </a:lnTo>
                  <a:lnTo>
                    <a:pt x="21363" y="11321"/>
                  </a:lnTo>
                  <a:lnTo>
                    <a:pt x="21465" y="11079"/>
                  </a:lnTo>
                  <a:lnTo>
                    <a:pt x="21577" y="10744"/>
                  </a:lnTo>
                  <a:lnTo>
                    <a:pt x="21622" y="10427"/>
                  </a:lnTo>
                  <a:lnTo>
                    <a:pt x="21645" y="10111"/>
                  </a:lnTo>
                  <a:lnTo>
                    <a:pt x="21622" y="9608"/>
                  </a:lnTo>
                  <a:lnTo>
                    <a:pt x="21577" y="9142"/>
                  </a:lnTo>
                  <a:lnTo>
                    <a:pt x="21465" y="8751"/>
                  </a:lnTo>
                  <a:lnTo>
                    <a:pt x="21363" y="8397"/>
                  </a:lnTo>
                  <a:lnTo>
                    <a:pt x="21206" y="8062"/>
                  </a:lnTo>
                  <a:lnTo>
                    <a:pt x="21037" y="7820"/>
                  </a:lnTo>
                  <a:lnTo>
                    <a:pt x="20846" y="7597"/>
                  </a:lnTo>
                  <a:lnTo>
                    <a:pt x="20643" y="7429"/>
                  </a:lnTo>
                  <a:lnTo>
                    <a:pt x="20452" y="7317"/>
                  </a:lnTo>
                  <a:lnTo>
                    <a:pt x="20238" y="7206"/>
                  </a:lnTo>
                  <a:lnTo>
                    <a:pt x="20025" y="7168"/>
                  </a:lnTo>
                  <a:lnTo>
                    <a:pt x="19822" y="7206"/>
                  </a:lnTo>
                  <a:lnTo>
                    <a:pt x="19608" y="7243"/>
                  </a:lnTo>
                  <a:lnTo>
                    <a:pt x="19440" y="7355"/>
                  </a:lnTo>
                  <a:lnTo>
                    <a:pt x="19271" y="7504"/>
                  </a:lnTo>
                  <a:lnTo>
                    <a:pt x="19136" y="7708"/>
                  </a:lnTo>
                  <a:lnTo>
                    <a:pt x="19012" y="7895"/>
                  </a:lnTo>
                  <a:lnTo>
                    <a:pt x="18832" y="8025"/>
                  </a:lnTo>
                  <a:lnTo>
                    <a:pt x="18663" y="8174"/>
                  </a:lnTo>
                  <a:lnTo>
                    <a:pt x="18472" y="8248"/>
                  </a:lnTo>
                  <a:lnTo>
                    <a:pt x="18270" y="8286"/>
                  </a:lnTo>
                  <a:lnTo>
                    <a:pt x="18078" y="8323"/>
                  </a:lnTo>
                  <a:lnTo>
                    <a:pt x="17887" y="8323"/>
                  </a:lnTo>
                  <a:lnTo>
                    <a:pt x="17696" y="8248"/>
                  </a:lnTo>
                  <a:lnTo>
                    <a:pt x="17493" y="8174"/>
                  </a:lnTo>
                  <a:lnTo>
                    <a:pt x="17302" y="8062"/>
                  </a:lnTo>
                  <a:lnTo>
                    <a:pt x="17133" y="7969"/>
                  </a:lnTo>
                  <a:lnTo>
                    <a:pt x="16976" y="7783"/>
                  </a:lnTo>
                  <a:lnTo>
                    <a:pt x="16852" y="7597"/>
                  </a:lnTo>
                  <a:lnTo>
                    <a:pt x="16740" y="7429"/>
                  </a:lnTo>
                  <a:lnTo>
                    <a:pt x="16672" y="7168"/>
                  </a:lnTo>
                  <a:lnTo>
                    <a:pt x="16638" y="6926"/>
                  </a:lnTo>
                  <a:lnTo>
                    <a:pt x="16616" y="6498"/>
                  </a:lnTo>
                  <a:lnTo>
                    <a:pt x="16616" y="5772"/>
                  </a:lnTo>
                  <a:lnTo>
                    <a:pt x="16650" y="4915"/>
                  </a:lnTo>
                  <a:lnTo>
                    <a:pt x="16695" y="3928"/>
                  </a:lnTo>
                  <a:lnTo>
                    <a:pt x="16762" y="2960"/>
                  </a:lnTo>
                  <a:lnTo>
                    <a:pt x="16830" y="1992"/>
                  </a:lnTo>
                  <a:lnTo>
                    <a:pt x="16908" y="1173"/>
                  </a:lnTo>
                  <a:lnTo>
                    <a:pt x="16976" y="521"/>
                  </a:lnTo>
                  <a:lnTo>
                    <a:pt x="16953" y="521"/>
                  </a:lnTo>
                  <a:lnTo>
                    <a:pt x="16931" y="521"/>
                  </a:lnTo>
                  <a:lnTo>
                    <a:pt x="16267" y="484"/>
                  </a:lnTo>
                  <a:lnTo>
                    <a:pt x="15637" y="428"/>
                  </a:lnTo>
                  <a:lnTo>
                    <a:pt x="15063" y="353"/>
                  </a:lnTo>
                  <a:lnTo>
                    <a:pt x="14523" y="279"/>
                  </a:lnTo>
                  <a:lnTo>
                    <a:pt x="14040" y="167"/>
                  </a:lnTo>
                  <a:lnTo>
                    <a:pt x="13635" y="93"/>
                  </a:lnTo>
                  <a:lnTo>
                    <a:pt x="13331" y="18"/>
                  </a:lnTo>
                  <a:lnTo>
                    <a:pt x="13117" y="18"/>
                  </a:lnTo>
                  <a:lnTo>
                    <a:pt x="12982" y="18"/>
                  </a:lnTo>
                  <a:lnTo>
                    <a:pt x="12858" y="130"/>
                  </a:lnTo>
                  <a:lnTo>
                    <a:pt x="12723" y="279"/>
                  </a:lnTo>
                  <a:lnTo>
                    <a:pt x="12622" y="446"/>
                  </a:lnTo>
                  <a:lnTo>
                    <a:pt x="12510" y="670"/>
                  </a:lnTo>
                  <a:lnTo>
                    <a:pt x="12419" y="912"/>
                  </a:lnTo>
                  <a:lnTo>
                    <a:pt x="12363" y="1210"/>
                  </a:lnTo>
                  <a:lnTo>
                    <a:pt x="12318" y="1526"/>
                  </a:lnTo>
                  <a:lnTo>
                    <a:pt x="12273" y="1843"/>
                  </a:lnTo>
                  <a:lnTo>
                    <a:pt x="12251" y="2215"/>
                  </a:lnTo>
                  <a:lnTo>
                    <a:pt x="12273" y="2532"/>
                  </a:lnTo>
                  <a:lnTo>
                    <a:pt x="12318" y="2886"/>
                  </a:lnTo>
                  <a:lnTo>
                    <a:pt x="12386" y="3240"/>
                  </a:lnTo>
                  <a:lnTo>
                    <a:pt x="12464" y="3556"/>
                  </a:lnTo>
                  <a:lnTo>
                    <a:pt x="12577" y="3891"/>
                  </a:lnTo>
                  <a:lnTo>
                    <a:pt x="12746" y="4171"/>
                  </a:lnTo>
                  <a:lnTo>
                    <a:pt x="12926" y="4487"/>
                  </a:lnTo>
                  <a:lnTo>
                    <a:pt x="13050" y="4860"/>
                  </a:lnTo>
                  <a:lnTo>
                    <a:pt x="13162" y="5251"/>
                  </a:lnTo>
                  <a:lnTo>
                    <a:pt x="13218" y="5604"/>
                  </a:lnTo>
                  <a:lnTo>
                    <a:pt x="13263" y="5995"/>
                  </a:lnTo>
                  <a:lnTo>
                    <a:pt x="13241" y="6386"/>
                  </a:lnTo>
                  <a:lnTo>
                    <a:pt x="13218" y="6740"/>
                  </a:lnTo>
                  <a:lnTo>
                    <a:pt x="13139" y="7094"/>
                  </a:lnTo>
                  <a:lnTo>
                    <a:pt x="13050" y="7429"/>
                  </a:lnTo>
                  <a:lnTo>
                    <a:pt x="12903" y="7746"/>
                  </a:lnTo>
                  <a:lnTo>
                    <a:pt x="12723" y="8025"/>
                  </a:lnTo>
                  <a:lnTo>
                    <a:pt x="12532" y="8286"/>
                  </a:lnTo>
                  <a:lnTo>
                    <a:pt x="12318" y="8491"/>
                  </a:lnTo>
                  <a:lnTo>
                    <a:pt x="12060" y="8677"/>
                  </a:lnTo>
                  <a:lnTo>
                    <a:pt x="11756" y="8788"/>
                  </a:lnTo>
                  <a:lnTo>
                    <a:pt x="11452" y="8826"/>
                  </a:lnTo>
                  <a:lnTo>
                    <a:pt x="11283" y="8826"/>
                  </a:lnTo>
                  <a:lnTo>
                    <a:pt x="11126" y="8826"/>
                  </a:lnTo>
                  <a:lnTo>
                    <a:pt x="11002" y="8788"/>
                  </a:lnTo>
                  <a:lnTo>
                    <a:pt x="10845" y="8714"/>
                  </a:lnTo>
                  <a:lnTo>
                    <a:pt x="10721" y="8640"/>
                  </a:lnTo>
                  <a:lnTo>
                    <a:pt x="10608" y="8565"/>
                  </a:lnTo>
                  <a:lnTo>
                    <a:pt x="10485" y="8453"/>
                  </a:lnTo>
                  <a:lnTo>
                    <a:pt x="10372" y="8323"/>
                  </a:lnTo>
                  <a:lnTo>
                    <a:pt x="10181" y="8062"/>
                  </a:lnTo>
                  <a:lnTo>
                    <a:pt x="10035" y="7746"/>
                  </a:lnTo>
                  <a:lnTo>
                    <a:pt x="9900" y="7392"/>
                  </a:lnTo>
                  <a:lnTo>
                    <a:pt x="9787" y="7001"/>
                  </a:lnTo>
                  <a:lnTo>
                    <a:pt x="9731" y="6610"/>
                  </a:lnTo>
                  <a:lnTo>
                    <a:pt x="9686" y="6219"/>
                  </a:lnTo>
                  <a:lnTo>
                    <a:pt x="9663" y="5772"/>
                  </a:lnTo>
                  <a:lnTo>
                    <a:pt x="9686" y="5381"/>
                  </a:lnTo>
                  <a:lnTo>
                    <a:pt x="9753" y="4990"/>
                  </a:lnTo>
                  <a:lnTo>
                    <a:pt x="9832" y="4636"/>
                  </a:lnTo>
                  <a:lnTo>
                    <a:pt x="9945" y="4320"/>
                  </a:lnTo>
                  <a:lnTo>
                    <a:pt x="10068" y="4022"/>
                  </a:lnTo>
                  <a:lnTo>
                    <a:pt x="10203" y="3817"/>
                  </a:lnTo>
                  <a:lnTo>
                    <a:pt x="10316" y="3593"/>
                  </a:lnTo>
                  <a:lnTo>
                    <a:pt x="10395" y="3351"/>
                  </a:lnTo>
                  <a:lnTo>
                    <a:pt x="10462" y="3109"/>
                  </a:lnTo>
                  <a:lnTo>
                    <a:pt x="10507" y="2848"/>
                  </a:lnTo>
                  <a:lnTo>
                    <a:pt x="10530" y="2606"/>
                  </a:lnTo>
                  <a:lnTo>
                    <a:pt x="10507" y="2346"/>
                  </a:lnTo>
                  <a:lnTo>
                    <a:pt x="10462" y="2141"/>
                  </a:lnTo>
                  <a:lnTo>
                    <a:pt x="10395" y="1880"/>
                  </a:lnTo>
                  <a:lnTo>
                    <a:pt x="10293" y="1638"/>
                  </a:lnTo>
                  <a:lnTo>
                    <a:pt x="10158" y="1415"/>
                  </a:lnTo>
                  <a:lnTo>
                    <a:pt x="9967" y="1210"/>
                  </a:lnTo>
                  <a:lnTo>
                    <a:pt x="9753" y="986"/>
                  </a:lnTo>
                  <a:lnTo>
                    <a:pt x="9495" y="819"/>
                  </a:lnTo>
                  <a:lnTo>
                    <a:pt x="9191" y="670"/>
                  </a:lnTo>
                  <a:lnTo>
                    <a:pt x="8842" y="521"/>
                  </a:lnTo>
                  <a:lnTo>
                    <a:pt x="8471" y="446"/>
                  </a:lnTo>
                  <a:lnTo>
                    <a:pt x="7998" y="428"/>
                  </a:lnTo>
                  <a:lnTo>
                    <a:pt x="7413" y="428"/>
                  </a:lnTo>
                  <a:lnTo>
                    <a:pt x="6817" y="446"/>
                  </a:lnTo>
                  <a:lnTo>
                    <a:pt x="6187" y="521"/>
                  </a:lnTo>
                  <a:lnTo>
                    <a:pt x="5602" y="633"/>
                  </a:lnTo>
                  <a:lnTo>
                    <a:pt x="5107" y="744"/>
                  </a:lnTo>
                  <a:lnTo>
                    <a:pt x="4725" y="856"/>
                  </a:lnTo>
                  <a:lnTo>
                    <a:pt x="4848" y="1564"/>
                  </a:lnTo>
                  <a:lnTo>
                    <a:pt x="5028" y="2495"/>
                  </a:lnTo>
                  <a:lnTo>
                    <a:pt x="5175" y="3556"/>
                  </a:lnTo>
                  <a:lnTo>
                    <a:pt x="5298" y="4673"/>
                  </a:lnTo>
                  <a:lnTo>
                    <a:pt x="5343" y="5213"/>
                  </a:lnTo>
                  <a:lnTo>
                    <a:pt x="5388" y="5753"/>
                  </a:lnTo>
                  <a:lnTo>
                    <a:pt x="5411" y="6275"/>
                  </a:lnTo>
                  <a:lnTo>
                    <a:pt x="5411" y="6740"/>
                  </a:lnTo>
                  <a:lnTo>
                    <a:pt x="5366" y="7168"/>
                  </a:lnTo>
                  <a:lnTo>
                    <a:pt x="5321" y="7541"/>
                  </a:lnTo>
                  <a:lnTo>
                    <a:pt x="5287" y="7708"/>
                  </a:lnTo>
                  <a:lnTo>
                    <a:pt x="5242" y="7857"/>
                  </a:lnTo>
                  <a:lnTo>
                    <a:pt x="5197" y="7969"/>
                  </a:lnTo>
                  <a:lnTo>
                    <a:pt x="5130" y="8062"/>
                  </a:lnTo>
                  <a:lnTo>
                    <a:pt x="5006" y="8248"/>
                  </a:lnTo>
                  <a:lnTo>
                    <a:pt x="4848" y="8397"/>
                  </a:lnTo>
                  <a:lnTo>
                    <a:pt x="4725" y="8528"/>
                  </a:lnTo>
                  <a:lnTo>
                    <a:pt x="4567" y="8640"/>
                  </a:lnTo>
                  <a:lnTo>
                    <a:pt x="4421" y="8714"/>
                  </a:lnTo>
                  <a:lnTo>
                    <a:pt x="4263" y="8751"/>
                  </a:lnTo>
                  <a:lnTo>
                    <a:pt x="4095" y="8788"/>
                  </a:lnTo>
                  <a:lnTo>
                    <a:pt x="3948" y="8788"/>
                  </a:lnTo>
                  <a:lnTo>
                    <a:pt x="3791" y="8751"/>
                  </a:lnTo>
                  <a:lnTo>
                    <a:pt x="3667" y="8714"/>
                  </a:lnTo>
                  <a:lnTo>
                    <a:pt x="3510" y="8677"/>
                  </a:lnTo>
                  <a:lnTo>
                    <a:pt x="3386" y="8602"/>
                  </a:lnTo>
                  <a:lnTo>
                    <a:pt x="3251" y="8491"/>
                  </a:lnTo>
                  <a:lnTo>
                    <a:pt x="3127" y="8360"/>
                  </a:lnTo>
                  <a:lnTo>
                    <a:pt x="3015" y="8248"/>
                  </a:lnTo>
                  <a:lnTo>
                    <a:pt x="2925" y="8062"/>
                  </a:lnTo>
                  <a:lnTo>
                    <a:pt x="2778" y="7857"/>
                  </a:lnTo>
                  <a:lnTo>
                    <a:pt x="2610" y="7671"/>
                  </a:lnTo>
                  <a:lnTo>
                    <a:pt x="2407" y="7541"/>
                  </a:lnTo>
                  <a:lnTo>
                    <a:pt x="2171" y="7466"/>
                  </a:lnTo>
                  <a:lnTo>
                    <a:pt x="1957" y="7429"/>
                  </a:lnTo>
                  <a:lnTo>
                    <a:pt x="1698" y="7429"/>
                  </a:lnTo>
                  <a:lnTo>
                    <a:pt x="1462" y="7466"/>
                  </a:lnTo>
                  <a:lnTo>
                    <a:pt x="1226" y="7559"/>
                  </a:lnTo>
                  <a:lnTo>
                    <a:pt x="989" y="7708"/>
                  </a:lnTo>
                  <a:lnTo>
                    <a:pt x="776" y="7932"/>
                  </a:lnTo>
                  <a:lnTo>
                    <a:pt x="551" y="8211"/>
                  </a:lnTo>
                  <a:lnTo>
                    <a:pt x="382" y="8528"/>
                  </a:lnTo>
                  <a:lnTo>
                    <a:pt x="315" y="8714"/>
                  </a:lnTo>
                  <a:lnTo>
                    <a:pt x="236" y="8919"/>
                  </a:lnTo>
                  <a:lnTo>
                    <a:pt x="191" y="9142"/>
                  </a:lnTo>
                  <a:lnTo>
                    <a:pt x="123" y="9347"/>
                  </a:lnTo>
                  <a:lnTo>
                    <a:pt x="78" y="9608"/>
                  </a:lnTo>
                  <a:lnTo>
                    <a:pt x="56" y="9887"/>
                  </a:lnTo>
                  <a:lnTo>
                    <a:pt x="33" y="10185"/>
                  </a:lnTo>
                  <a:lnTo>
                    <a:pt x="33" y="10464"/>
                  </a:lnTo>
                  <a:lnTo>
                    <a:pt x="33" y="10706"/>
                  </a:lnTo>
                  <a:lnTo>
                    <a:pt x="56" y="10967"/>
                  </a:lnTo>
                  <a:lnTo>
                    <a:pt x="78" y="11172"/>
                  </a:lnTo>
                  <a:lnTo>
                    <a:pt x="123" y="11395"/>
                  </a:lnTo>
                  <a:lnTo>
                    <a:pt x="168" y="11600"/>
                  </a:lnTo>
                  <a:lnTo>
                    <a:pt x="236" y="11786"/>
                  </a:lnTo>
                  <a:lnTo>
                    <a:pt x="292" y="11973"/>
                  </a:lnTo>
                  <a:lnTo>
                    <a:pt x="382" y="12140"/>
                  </a:lnTo>
                  <a:lnTo>
                    <a:pt x="540" y="12419"/>
                  </a:lnTo>
                  <a:lnTo>
                    <a:pt x="731" y="12680"/>
                  </a:lnTo>
                  <a:lnTo>
                    <a:pt x="944" y="12866"/>
                  </a:lnTo>
                  <a:lnTo>
                    <a:pt x="1158" y="12997"/>
                  </a:lnTo>
                  <a:lnTo>
                    <a:pt x="1395" y="13108"/>
                  </a:lnTo>
                  <a:lnTo>
                    <a:pt x="1608" y="13183"/>
                  </a:lnTo>
                  <a:lnTo>
                    <a:pt x="1856" y="13183"/>
                  </a:lnTo>
                  <a:lnTo>
                    <a:pt x="2070" y="13146"/>
                  </a:lnTo>
                  <a:lnTo>
                    <a:pt x="2261" y="13071"/>
                  </a:lnTo>
                  <a:lnTo>
                    <a:pt x="2430" y="12960"/>
                  </a:lnTo>
                  <a:lnTo>
                    <a:pt x="2587" y="12792"/>
                  </a:lnTo>
                  <a:lnTo>
                    <a:pt x="2688" y="12606"/>
                  </a:lnTo>
                  <a:lnTo>
                    <a:pt x="2801" y="12419"/>
                  </a:lnTo>
                  <a:lnTo>
                    <a:pt x="2925" y="12289"/>
                  </a:lnTo>
                  <a:lnTo>
                    <a:pt x="3082" y="12177"/>
                  </a:lnTo>
                  <a:lnTo>
                    <a:pt x="3228" y="12103"/>
                  </a:lnTo>
                  <a:lnTo>
                    <a:pt x="3408" y="12103"/>
                  </a:lnTo>
                  <a:lnTo>
                    <a:pt x="3577" y="12103"/>
                  </a:lnTo>
                  <a:lnTo>
                    <a:pt x="3723" y="12177"/>
                  </a:lnTo>
                  <a:lnTo>
                    <a:pt x="3903" y="12252"/>
                  </a:lnTo>
                  <a:lnTo>
                    <a:pt x="4072" y="12364"/>
                  </a:lnTo>
                  <a:lnTo>
                    <a:pt x="4230" y="12494"/>
                  </a:lnTo>
                  <a:lnTo>
                    <a:pt x="4353" y="12643"/>
                  </a:lnTo>
                  <a:lnTo>
                    <a:pt x="4488" y="12829"/>
                  </a:lnTo>
                  <a:lnTo>
                    <a:pt x="4567" y="13034"/>
                  </a:lnTo>
                  <a:lnTo>
                    <a:pt x="4657" y="13257"/>
                  </a:lnTo>
                  <a:lnTo>
                    <a:pt x="4702" y="13462"/>
                  </a:lnTo>
                  <a:lnTo>
                    <a:pt x="4725" y="13686"/>
                  </a:lnTo>
                  <a:lnTo>
                    <a:pt x="4702" y="14282"/>
                  </a:lnTo>
                  <a:lnTo>
                    <a:pt x="4657" y="15045"/>
                  </a:lnTo>
                  <a:lnTo>
                    <a:pt x="4612" y="15976"/>
                  </a:lnTo>
                  <a:lnTo>
                    <a:pt x="4590" y="16926"/>
                  </a:lnTo>
                  <a:lnTo>
                    <a:pt x="4567" y="17968"/>
                  </a:lnTo>
                  <a:lnTo>
                    <a:pt x="4567" y="19011"/>
                  </a:lnTo>
                  <a:lnTo>
                    <a:pt x="4590" y="19514"/>
                  </a:lnTo>
                  <a:lnTo>
                    <a:pt x="4612" y="19980"/>
                  </a:lnTo>
                  <a:lnTo>
                    <a:pt x="4657" y="20426"/>
                  </a:lnTo>
                  <a:lnTo>
                    <a:pt x="4725" y="20836"/>
                  </a:lnTo>
                  <a:lnTo>
                    <a:pt x="4848" y="20929"/>
                  </a:lnTo>
                  <a:lnTo>
                    <a:pt x="5040" y="21004"/>
                  </a:lnTo>
                  <a:lnTo>
                    <a:pt x="5265" y="21078"/>
                  </a:lnTo>
                  <a:lnTo>
                    <a:pt x="5478" y="21115"/>
                  </a:lnTo>
                  <a:lnTo>
                    <a:pt x="6041" y="21115"/>
                  </a:lnTo>
                  <a:lnTo>
                    <a:pt x="6637" y="21078"/>
                  </a:lnTo>
                  <a:lnTo>
                    <a:pt x="7312" y="21004"/>
                  </a:lnTo>
                  <a:lnTo>
                    <a:pt x="7998" y="20929"/>
                  </a:lnTo>
                  <a:lnTo>
                    <a:pt x="8696" y="20855"/>
                  </a:lnTo>
                  <a:lnTo>
                    <a:pt x="9360" y="20836"/>
                  </a:lnTo>
                  <a:close/>
                </a:path>
              </a:pathLst>
            </a:custGeom>
            <a:solidFill>
              <a:srgbClr val="CCC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pic>
        <p:nvPicPr>
          <p:cNvPr id="18437" name="Picture 10">
            <a:extLst>
              <a:ext uri="{FF2B5EF4-FFF2-40B4-BE49-F238E27FC236}">
                <a16:creationId xmlns:a16="http://schemas.microsoft.com/office/drawing/2014/main" id="{8DE8A71B-1DC2-4B17-BC39-80375A19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57400"/>
            <a:ext cx="32766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8" name="Line 11">
            <a:extLst>
              <a:ext uri="{FF2B5EF4-FFF2-40B4-BE49-F238E27FC236}">
                <a16:creationId xmlns:a16="http://schemas.microsoft.com/office/drawing/2014/main" id="{FFAC3C25-0F23-4DC5-BE85-AF6C6A68C3A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3733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12">
            <a:extLst>
              <a:ext uri="{FF2B5EF4-FFF2-40B4-BE49-F238E27FC236}">
                <a16:creationId xmlns:a16="http://schemas.microsoft.com/office/drawing/2014/main" id="{5AD566B0-C13E-4D85-984D-C9FE7E69B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29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13">
            <a:extLst>
              <a:ext uri="{FF2B5EF4-FFF2-40B4-BE49-F238E27FC236}">
                <a16:creationId xmlns:a16="http://schemas.microsoft.com/office/drawing/2014/main" id="{FFEA294C-324F-4FCE-BE16-ACED83033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810000"/>
            <a:ext cx="914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14">
            <a:extLst>
              <a:ext uri="{FF2B5EF4-FFF2-40B4-BE49-F238E27FC236}">
                <a16:creationId xmlns:a16="http://schemas.microsoft.com/office/drawing/2014/main" id="{66981FCE-5C9E-4A82-AF92-7C3F2B3C0E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1981200"/>
            <a:ext cx="2590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15A35A7-E6A5-457D-B1D9-060660BBE5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Flyweight (Non software example)</a:t>
            </a:r>
          </a:p>
        </p:txBody>
      </p:sp>
      <p:pic>
        <p:nvPicPr>
          <p:cNvPr id="19459" name="Picture 4">
            <a:extLst>
              <a:ext uri="{FF2B5EF4-FFF2-40B4-BE49-F238E27FC236}">
                <a16:creationId xmlns:a16="http://schemas.microsoft.com/office/drawing/2014/main" id="{A0C59885-3F7C-4358-B64F-0B5A133D4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5562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Rectangle 5">
            <a:extLst>
              <a:ext uri="{FF2B5EF4-FFF2-40B4-BE49-F238E27FC236}">
                <a16:creationId xmlns:a16="http://schemas.microsoft.com/office/drawing/2014/main" id="{A9300B39-18DE-47A6-AA2B-3F9D6E7E8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43800" y="2438400"/>
            <a:ext cx="3124200" cy="32766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Use sharing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support large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numbers of fine-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grained objects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efficiently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14E1734-F488-4568-B2EE-722B847E03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Flyweight (Software counterpart)</a:t>
            </a:r>
          </a:p>
        </p:txBody>
      </p:sp>
      <p:pic>
        <p:nvPicPr>
          <p:cNvPr id="20483" name="Picture 4">
            <a:extLst>
              <a:ext uri="{FF2B5EF4-FFF2-40B4-BE49-F238E27FC236}">
                <a16:creationId xmlns:a16="http://schemas.microsoft.com/office/drawing/2014/main" id="{D37635F4-46D1-44A0-B8EB-BE1D9F56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9050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ectangle 5">
            <a:extLst>
              <a:ext uri="{FF2B5EF4-FFF2-40B4-BE49-F238E27FC236}">
                <a16:creationId xmlns:a16="http://schemas.microsoft.com/office/drawing/2014/main" id="{C9A6CD2C-FC8A-46BC-AA59-6853B1D24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2209800"/>
            <a:ext cx="1828800" cy="3657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485" name="Text Box 10">
            <a:extLst>
              <a:ext uri="{FF2B5EF4-FFF2-40B4-BE49-F238E27FC236}">
                <a16:creationId xmlns:a16="http://schemas.microsoft.com/office/drawing/2014/main" id="{FA45718D-9CD1-4642-AC12-52B84EA84E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9200" y="6019800"/>
            <a:ext cx="1447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Memory</a:t>
            </a:r>
          </a:p>
        </p:txBody>
      </p:sp>
      <p:sp>
        <p:nvSpPr>
          <p:cNvPr id="20486" name="Line 11">
            <a:extLst>
              <a:ext uri="{FF2B5EF4-FFF2-40B4-BE49-F238E27FC236}">
                <a16:creationId xmlns:a16="http://schemas.microsoft.com/office/drawing/2014/main" id="{65271BC7-3052-49F9-8E5B-1357A04600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4343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7" name="Line 12">
            <a:extLst>
              <a:ext uri="{FF2B5EF4-FFF2-40B4-BE49-F238E27FC236}">
                <a16:creationId xmlns:a16="http://schemas.microsoft.com/office/drawing/2014/main" id="{DAB56985-7838-434C-A148-068C52A052C9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0600" y="37338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8" name="Line 13">
            <a:extLst>
              <a:ext uri="{FF2B5EF4-FFF2-40B4-BE49-F238E27FC236}">
                <a16:creationId xmlns:a16="http://schemas.microsoft.com/office/drawing/2014/main" id="{37FF5A1B-4335-4FA3-8843-B08337CAB7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8600" y="3429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9" name="Line 14">
            <a:extLst>
              <a:ext uri="{FF2B5EF4-FFF2-40B4-BE49-F238E27FC236}">
                <a16:creationId xmlns:a16="http://schemas.microsoft.com/office/drawing/2014/main" id="{7DADA3BA-4D05-4237-AC37-926651C7B0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848600" y="40386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90" name="Picture 16" descr="untitled">
            <a:extLst>
              <a:ext uri="{FF2B5EF4-FFF2-40B4-BE49-F238E27FC236}">
                <a16:creationId xmlns:a16="http://schemas.microsoft.com/office/drawing/2014/main" id="{366C34E4-0481-4E38-A658-D083A07450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91" name="Line 17">
            <a:extLst>
              <a:ext uri="{FF2B5EF4-FFF2-40B4-BE49-F238E27FC236}">
                <a16:creationId xmlns:a16="http://schemas.microsoft.com/office/drawing/2014/main" id="{F662E0BD-B754-4F1C-A693-EB166DF686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733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1719CD-40E2-4785-8011-FDBE3712A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/>
              <a:t>Chain of Responsibility (Non software example)</a:t>
            </a:r>
          </a:p>
        </p:txBody>
      </p:sp>
      <p:pic>
        <p:nvPicPr>
          <p:cNvPr id="21507" name="Picture 5">
            <a:extLst>
              <a:ext uri="{FF2B5EF4-FFF2-40B4-BE49-F238E27FC236}">
                <a16:creationId xmlns:a16="http://schemas.microsoft.com/office/drawing/2014/main" id="{C5E50C33-86B9-4475-AD34-6DEBA996A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57401"/>
            <a:ext cx="5105400" cy="457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Rectangle 6">
            <a:extLst>
              <a:ext uri="{FF2B5EF4-FFF2-40B4-BE49-F238E27FC236}">
                <a16:creationId xmlns:a16="http://schemas.microsoft.com/office/drawing/2014/main" id="{30C69448-DC08-412C-8C65-7EF08BA92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62800" y="2438400"/>
            <a:ext cx="3124200" cy="3733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Chain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receiving objects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and pass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request along the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chain until an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object handles it.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C7F3EB62-ED05-41A2-B3D8-BE47BDF56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4000"/>
              <a:t>Chain of Responsibility (Software counterpart)</a:t>
            </a:r>
          </a:p>
        </p:txBody>
      </p:sp>
      <p:pic>
        <p:nvPicPr>
          <p:cNvPr id="22531" name="Picture 5" descr="http://www.patriotbrothers.com/images/3tier_2.png">
            <a:extLst>
              <a:ext uri="{FF2B5EF4-FFF2-40B4-BE49-F238E27FC236}">
                <a16:creationId xmlns:a16="http://schemas.microsoft.com/office/drawing/2014/main" id="{8C6CC98E-A639-4D05-98CE-D220ECCD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67000"/>
            <a:ext cx="3790950" cy="209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Text Box 5">
            <a:extLst>
              <a:ext uri="{FF2B5EF4-FFF2-40B4-BE49-F238E27FC236}">
                <a16:creationId xmlns:a16="http://schemas.microsoft.com/office/drawing/2014/main" id="{F8202BF1-48F2-41AB-A9B2-F7C9CAED9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4784726"/>
            <a:ext cx="838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FF"/>
                </a:solidFill>
              </a:rPr>
              <a:t>Login page</a:t>
            </a:r>
          </a:p>
        </p:txBody>
      </p:sp>
      <p:sp>
        <p:nvSpPr>
          <p:cNvPr id="22533" name="Text Box 6">
            <a:extLst>
              <a:ext uri="{FF2B5EF4-FFF2-40B4-BE49-F238E27FC236}">
                <a16:creationId xmlns:a16="http://schemas.microsoft.com/office/drawing/2014/main" id="{21DCCE61-54DB-493D-AA65-336B2C66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4784726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FF"/>
                </a:solidFill>
              </a:rPr>
              <a:t>Password checking</a:t>
            </a:r>
          </a:p>
        </p:txBody>
      </p:sp>
      <p:sp>
        <p:nvSpPr>
          <p:cNvPr id="22534" name="Text Box 7">
            <a:extLst>
              <a:ext uri="{FF2B5EF4-FFF2-40B4-BE49-F238E27FC236}">
                <a16:creationId xmlns:a16="http://schemas.microsoft.com/office/drawing/2014/main" id="{84F7EAB5-6056-46D2-9E30-E6970D21C4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4784726"/>
            <a:ext cx="1295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b="1">
                <a:solidFill>
                  <a:srgbClr val="0066FF"/>
                </a:solidFill>
              </a:rPr>
              <a:t>Balance statement</a:t>
            </a:r>
          </a:p>
        </p:txBody>
      </p:sp>
      <p:sp>
        <p:nvSpPr>
          <p:cNvPr id="9225" name="Cloud">
            <a:extLst>
              <a:ext uri="{FF2B5EF4-FFF2-40B4-BE49-F238E27FC236}">
                <a16:creationId xmlns:a16="http://schemas.microsoft.com/office/drawing/2014/main" id="{37D02095-77DD-43C6-8B94-FD562BFCB1F4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4648200" y="3505201"/>
            <a:ext cx="1371600" cy="919163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2536" name="Text Box 10">
            <a:extLst>
              <a:ext uri="{FF2B5EF4-FFF2-40B4-BE49-F238E27FC236}">
                <a16:creationId xmlns:a16="http://schemas.microsoft.com/office/drawing/2014/main" id="{37D41A91-77E0-43AE-8B80-21DB81B4E7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748088"/>
            <a:ext cx="1066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b="1"/>
              <a:t>Internet</a:t>
            </a:r>
          </a:p>
        </p:txBody>
      </p:sp>
      <p:pic>
        <p:nvPicPr>
          <p:cNvPr id="22537" name="Picture 11" descr="iphone_home">
            <a:extLst>
              <a:ext uri="{FF2B5EF4-FFF2-40B4-BE49-F238E27FC236}">
                <a16:creationId xmlns:a16="http://schemas.microsoft.com/office/drawing/2014/main" id="{DFF7E078-90D9-4A11-97EB-08038D8E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667000"/>
            <a:ext cx="170815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8" name="Line 12">
            <a:extLst>
              <a:ext uri="{FF2B5EF4-FFF2-40B4-BE49-F238E27FC236}">
                <a16:creationId xmlns:a16="http://schemas.microsoft.com/office/drawing/2014/main" id="{7A0F3835-C37A-418B-B71E-350AB06A0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038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3">
            <a:extLst>
              <a:ext uri="{FF2B5EF4-FFF2-40B4-BE49-F238E27FC236}">
                <a16:creationId xmlns:a16="http://schemas.microsoft.com/office/drawing/2014/main" id="{A312B210-BA36-473C-A2DB-6EDC7865C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D23631-AC4E-47EF-AAD8-06A8DADE8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Memento (Non software example)</a:t>
            </a:r>
          </a:p>
        </p:txBody>
      </p:sp>
      <p:pic>
        <p:nvPicPr>
          <p:cNvPr id="23555" name="Picture 4">
            <a:extLst>
              <a:ext uri="{FF2B5EF4-FFF2-40B4-BE49-F238E27FC236}">
                <a16:creationId xmlns:a16="http://schemas.microsoft.com/office/drawing/2014/main" id="{CD5337C7-474F-4D99-9019-6AAE7AB36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0"/>
            <a:ext cx="5257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5">
            <a:extLst>
              <a:ext uri="{FF2B5EF4-FFF2-40B4-BE49-F238E27FC236}">
                <a16:creationId xmlns:a16="http://schemas.microsoft.com/office/drawing/2014/main" id="{689B4E3D-E5DB-4812-92EC-A1CBE5DD2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0" y="2438400"/>
            <a:ext cx="3124200" cy="3733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Externalize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object’s state so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that object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restored to this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state later.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AC68DAA-CD8E-42A1-B4E0-AEF3D0DC8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/>
              <a:t>Memento (Software counterpart)</a:t>
            </a:r>
          </a:p>
        </p:txBody>
      </p:sp>
      <p:pic>
        <p:nvPicPr>
          <p:cNvPr id="24579" name="Picture 3" descr="099691148310654.JPG">
            <a:extLst>
              <a:ext uri="{FF2B5EF4-FFF2-40B4-BE49-F238E27FC236}">
                <a16:creationId xmlns:a16="http://schemas.microsoft.com/office/drawing/2014/main" id="{75D8D445-5843-4378-94B2-97F481257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828801"/>
            <a:ext cx="42545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3EA0D3A-B424-4626-86BB-5DBAB276DABF}"/>
              </a:ext>
            </a:extLst>
          </p:cNvPr>
          <p:cNvSpPr/>
          <p:nvPr/>
        </p:nvSpPr>
        <p:spPr>
          <a:xfrm>
            <a:off x="6858000" y="5638800"/>
            <a:ext cx="1371600" cy="533400"/>
          </a:xfrm>
          <a:prstGeom prst="ellipse">
            <a:avLst/>
          </a:prstGeom>
          <a:noFill/>
          <a:ln>
            <a:solidFill>
              <a:srgbClr val="00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6C5127-57A0-4D9B-8D00-84C60DEE2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C4F9D-0693-4808-BEBB-174FF2D5ADA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455106" name="Rectangle 2">
            <a:extLst>
              <a:ext uri="{FF2B5EF4-FFF2-40B4-BE49-F238E27FC236}">
                <a16:creationId xmlns:a16="http://schemas.microsoft.com/office/drawing/2014/main" id="{E69D5F28-9DA3-445E-8461-17042234BE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 patterns</a:t>
            </a:r>
          </a:p>
        </p:txBody>
      </p:sp>
      <p:sp>
        <p:nvSpPr>
          <p:cNvPr id="1455107" name="Rectangle 3">
            <a:extLst>
              <a:ext uri="{FF2B5EF4-FFF2-40B4-BE49-F238E27FC236}">
                <a16:creationId xmlns:a16="http://schemas.microsoft.com/office/drawing/2014/main" id="{1416AB5B-B6F5-4838-9823-0969EB1B26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en-US" sz="3200" dirty="0"/>
              <a:t>“A pattern describes a problem which occurs over and over again in our environment, and then describes the core of the solution to that problem, in such a way that you can use this solution a million times over, without ever doing it the same way twice.”</a:t>
            </a:r>
          </a:p>
          <a:p>
            <a:pPr lvl="1">
              <a:lnSpc>
                <a:spcPct val="80000"/>
              </a:lnSpc>
            </a:pPr>
            <a:endParaRPr lang="en-US" altLang="en-US" sz="1900" dirty="0"/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2B0342D3-305D-4E8B-8D50-673C12288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Observer (Non software example)</a:t>
            </a:r>
          </a:p>
        </p:txBody>
      </p:sp>
      <p:pic>
        <p:nvPicPr>
          <p:cNvPr id="25603" name="Picture 4">
            <a:extLst>
              <a:ext uri="{FF2B5EF4-FFF2-40B4-BE49-F238E27FC236}">
                <a16:creationId xmlns:a16="http://schemas.microsoft.com/office/drawing/2014/main" id="{30EC1DD9-F0B9-4BA7-9EEC-58FF1A5AD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209801"/>
            <a:ext cx="5105400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Rectangle 5">
            <a:extLst>
              <a:ext uri="{FF2B5EF4-FFF2-40B4-BE49-F238E27FC236}">
                <a16:creationId xmlns:a16="http://schemas.microsoft.com/office/drawing/2014/main" id="{D71C9915-FA7F-4380-B38A-51B41024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312420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/>
              <a:t>When an object 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/>
              <a:t>changes its state,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/>
              <a:t>all its dependants</a:t>
            </a:r>
          </a:p>
          <a:p>
            <a:pPr eaLnBrk="1" hangingPunct="1"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en-US" sz="3200"/>
              <a:t>are notified.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327465C4-A039-480D-A74E-92F024371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Observer (Software counterpart)</a:t>
            </a:r>
          </a:p>
        </p:txBody>
      </p:sp>
      <p:pic>
        <p:nvPicPr>
          <p:cNvPr id="26627" name="Picture 6">
            <a:extLst>
              <a:ext uri="{FF2B5EF4-FFF2-40B4-BE49-F238E27FC236}">
                <a16:creationId xmlns:a16="http://schemas.microsoft.com/office/drawing/2014/main" id="{BA263333-31EA-4F27-B2D2-A25DE378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2057401"/>
            <a:ext cx="1685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8" name="Picture 7">
            <a:extLst>
              <a:ext uri="{FF2B5EF4-FFF2-40B4-BE49-F238E27FC236}">
                <a16:creationId xmlns:a16="http://schemas.microsoft.com/office/drawing/2014/main" id="{C978655F-7DDC-4D3E-9B9F-9B89FD1CE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3657601"/>
            <a:ext cx="1685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8">
            <a:extLst>
              <a:ext uri="{FF2B5EF4-FFF2-40B4-BE49-F238E27FC236}">
                <a16:creationId xmlns:a16="http://schemas.microsoft.com/office/drawing/2014/main" id="{2C9C766D-944A-4D0F-BADD-D7A9A4340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1" y="5334001"/>
            <a:ext cx="16859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Cloud">
            <a:extLst>
              <a:ext uri="{FF2B5EF4-FFF2-40B4-BE49-F238E27FC236}">
                <a16:creationId xmlns:a16="http://schemas.microsoft.com/office/drawing/2014/main" id="{FCFE322C-D68F-44C8-A127-4C9897BA342F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5181600" y="2971801"/>
            <a:ext cx="2667000" cy="1787525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FFBE7D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charset="0"/>
            </a:endParaRPr>
          </a:p>
        </p:txBody>
      </p:sp>
      <p:sp>
        <p:nvSpPr>
          <p:cNvPr id="26631" name="tower">
            <a:extLst>
              <a:ext uri="{FF2B5EF4-FFF2-40B4-BE49-F238E27FC236}">
                <a16:creationId xmlns:a16="http://schemas.microsoft.com/office/drawing/2014/main" id="{7471A901-4FEE-4DF8-A49C-F48064F64E48}"/>
              </a:ext>
            </a:extLst>
          </p:cNvPr>
          <p:cNvSpPr>
            <a:spLocks noEditPoints="1" noChangeArrowheads="1"/>
          </p:cNvSpPr>
          <p:nvPr/>
        </p:nvSpPr>
        <p:spPr bwMode="auto">
          <a:xfrm>
            <a:off x="8686800" y="2438400"/>
            <a:ext cx="1524000" cy="28194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0 h 21600"/>
              <a:gd name="T6" fmla="*/ 2147483647 w 21600"/>
              <a:gd name="T7" fmla="*/ 0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w 21600"/>
              <a:gd name="T17" fmla="*/ 2147483647 h 21600"/>
              <a:gd name="T18" fmla="*/ 0 w 21600"/>
              <a:gd name="T19" fmla="*/ 2147483647 h 2160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459 w 21600"/>
              <a:gd name="T31" fmla="*/ 22540 h 21600"/>
              <a:gd name="T32" fmla="*/ 21485 w 21600"/>
              <a:gd name="T33" fmla="*/ 27000 h 2160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6632" name="Line 11">
            <a:extLst>
              <a:ext uri="{FF2B5EF4-FFF2-40B4-BE49-F238E27FC236}">
                <a16:creationId xmlns:a16="http://schemas.microsoft.com/office/drawing/2014/main" id="{B10A7282-2528-4F41-9CA9-28608DA3F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86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3" name="Line 12">
            <a:extLst>
              <a:ext uri="{FF2B5EF4-FFF2-40B4-BE49-F238E27FC236}">
                <a16:creationId xmlns:a16="http://schemas.microsoft.com/office/drawing/2014/main" id="{15ADA8D6-D13B-453A-B2A4-91980426ED9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962400" y="2743200"/>
            <a:ext cx="1447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4" name="Line 13">
            <a:extLst>
              <a:ext uri="{FF2B5EF4-FFF2-40B4-BE49-F238E27FC236}">
                <a16:creationId xmlns:a16="http://schemas.microsoft.com/office/drawing/2014/main" id="{C23688A3-8FF7-4AE0-B763-EFBD981D7A3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1148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5" name="Line 14">
            <a:extLst>
              <a:ext uri="{FF2B5EF4-FFF2-40B4-BE49-F238E27FC236}">
                <a16:creationId xmlns:a16="http://schemas.microsoft.com/office/drawing/2014/main" id="{4A09FB71-6066-4FBE-B7EB-3284CBFACE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4495800"/>
            <a:ext cx="15240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636" name="Text Box 15">
            <a:extLst>
              <a:ext uri="{FF2B5EF4-FFF2-40B4-BE49-F238E27FC236}">
                <a16:creationId xmlns:a16="http://schemas.microsoft.com/office/drawing/2014/main" id="{75EF2F15-33A5-4E0E-AC5D-495638DA7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581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Internet</a:t>
            </a:r>
          </a:p>
        </p:txBody>
      </p:sp>
      <p:sp>
        <p:nvSpPr>
          <p:cNvPr id="26637" name="Text Box 16">
            <a:extLst>
              <a:ext uri="{FF2B5EF4-FFF2-40B4-BE49-F238E27FC236}">
                <a16:creationId xmlns:a16="http://schemas.microsoft.com/office/drawing/2014/main" id="{43DC14E1-D5C4-4BB5-8B0D-2510774E3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5486401"/>
            <a:ext cx="1524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Cricinfo Server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0739D9F-6D0C-4744-BDEA-AAD0BE8953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Adapter (Non software example)</a:t>
            </a:r>
          </a:p>
        </p:txBody>
      </p:sp>
      <p:pic>
        <p:nvPicPr>
          <p:cNvPr id="27651" name="Picture 4">
            <a:extLst>
              <a:ext uri="{FF2B5EF4-FFF2-40B4-BE49-F238E27FC236}">
                <a16:creationId xmlns:a16="http://schemas.microsoft.com/office/drawing/2014/main" id="{E3972F92-A854-43C3-A0BB-986A49B51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33601"/>
            <a:ext cx="5181600" cy="444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5">
            <a:extLst>
              <a:ext uri="{FF2B5EF4-FFF2-40B4-BE49-F238E27FC236}">
                <a16:creationId xmlns:a16="http://schemas.microsoft.com/office/drawing/2014/main" id="{1D0CE624-DCAE-4611-ADC7-B5CE68C59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0" y="2362200"/>
            <a:ext cx="3124200" cy="34290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Convert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interface of a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class into another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Interface clients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expect.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33BEAC5-3B3F-4C41-92BE-9A84BE2E6D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Adapter (Software counterpart)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C3572A7-F2E1-40EF-9F29-A72AA6794871}"/>
              </a:ext>
            </a:extLst>
          </p:cNvPr>
          <p:cNvSpPr/>
          <p:nvPr/>
        </p:nvSpPr>
        <p:spPr>
          <a:xfrm>
            <a:off x="2590800" y="28194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Java module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393C996-0D99-48B2-A521-EF46AE7D70D2}"/>
              </a:ext>
            </a:extLst>
          </p:cNvPr>
          <p:cNvSpPr/>
          <p:nvPr/>
        </p:nvSpPr>
        <p:spPr>
          <a:xfrm>
            <a:off x="7772400" y="2819400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C++ module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FC270D4-A697-4A06-A5F4-AD0AAA7573DF}"/>
              </a:ext>
            </a:extLst>
          </p:cNvPr>
          <p:cNvSpPr/>
          <p:nvPr/>
        </p:nvSpPr>
        <p:spPr>
          <a:xfrm>
            <a:off x="4876800" y="2819400"/>
            <a:ext cx="23622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Java Native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Interface (JNI)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7850EEC-2F95-4C53-97F8-46C71DA604D5}"/>
              </a:ext>
            </a:extLst>
          </p:cNvPr>
          <p:cNvCxnSpPr>
            <a:stCxn id="19" idx="3"/>
            <a:endCxn id="21" idx="2"/>
          </p:cNvCxnSpPr>
          <p:nvPr/>
        </p:nvCxnSpPr>
        <p:spPr>
          <a:xfrm>
            <a:off x="4419600" y="32766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D924B8-54D4-4AEE-BD5B-BD43A9C36F68}"/>
              </a:ext>
            </a:extLst>
          </p:cNvPr>
          <p:cNvCxnSpPr>
            <a:stCxn id="21" idx="6"/>
            <a:endCxn id="20" idx="1"/>
          </p:cNvCxnSpPr>
          <p:nvPr/>
        </p:nvCxnSpPr>
        <p:spPr>
          <a:xfrm>
            <a:off x="7239000" y="32766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3B18123-1AD3-416B-A048-C870BA2C2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Builder (Non software example)</a:t>
            </a:r>
          </a:p>
        </p:txBody>
      </p:sp>
      <p:sp>
        <p:nvSpPr>
          <p:cNvPr id="29699" name="Rectangle 5">
            <a:extLst>
              <a:ext uri="{FF2B5EF4-FFF2-40B4-BE49-F238E27FC236}">
                <a16:creationId xmlns:a16="http://schemas.microsoft.com/office/drawing/2014/main" id="{3656BCA9-4DA5-471E-BF4F-DCF8999AF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24600" y="2514600"/>
            <a:ext cx="4191000" cy="3276600"/>
          </a:xfrm>
          <a:noFill/>
        </p:spPr>
        <p:txBody>
          <a:bodyPr>
            <a:normAutofit fontScale="85000" lnSpcReduction="20000"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Separate the construction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process of a complex object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from its representation so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that the same construction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Process can create different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800"/>
              <a:t>representations.</a:t>
            </a:r>
          </a:p>
        </p:txBody>
      </p:sp>
      <p:pic>
        <p:nvPicPr>
          <p:cNvPr id="29700" name="Picture 4" descr="Animal toys.jpg">
            <a:extLst>
              <a:ext uri="{FF2B5EF4-FFF2-40B4-BE49-F238E27FC236}">
                <a16:creationId xmlns:a16="http://schemas.microsoft.com/office/drawing/2014/main" id="{DF2B4F42-5269-4AA9-B1DA-5A0035903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264" y="1981200"/>
            <a:ext cx="4376737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D5F42B7-381A-4858-B82B-C82BEB71C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solidFill>
                  <a:schemeClr val="tx1"/>
                </a:solidFill>
              </a:rPr>
              <a:t>Builder (Software counterpart)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E56BDB4-0992-4FB2-9CCB-FF3DD2A11AC0}"/>
              </a:ext>
            </a:extLst>
          </p:cNvPr>
          <p:cNvSpPr/>
          <p:nvPr/>
        </p:nvSpPr>
        <p:spPr>
          <a:xfrm>
            <a:off x="1752600" y="23622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Lexical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8AD5CF4-4F61-4B3C-8207-56D930690188}"/>
              </a:ext>
            </a:extLst>
          </p:cNvPr>
          <p:cNvSpPr/>
          <p:nvPr/>
        </p:nvSpPr>
        <p:spPr>
          <a:xfrm>
            <a:off x="3429000" y="23622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Syntax 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52C728-B134-4807-BF85-6F7F47612CDE}"/>
              </a:ext>
            </a:extLst>
          </p:cNvPr>
          <p:cNvSpPr/>
          <p:nvPr/>
        </p:nvSpPr>
        <p:spPr>
          <a:xfrm>
            <a:off x="5105400" y="23622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Semantic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86BC1FE-34E1-41BC-8D7E-6AB990A0D11E}"/>
              </a:ext>
            </a:extLst>
          </p:cNvPr>
          <p:cNvSpPr/>
          <p:nvPr/>
        </p:nvSpPr>
        <p:spPr>
          <a:xfrm>
            <a:off x="6858000" y="23622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Intermediate code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66E062-1CCB-4E7B-A51B-8DCAA739EB60}"/>
              </a:ext>
            </a:extLst>
          </p:cNvPr>
          <p:cNvSpPr/>
          <p:nvPr/>
        </p:nvSpPr>
        <p:spPr>
          <a:xfrm>
            <a:off x="9067800" y="23622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Interpretation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3DBF81-584B-48C2-8A0C-67DC266666AD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819400" y="2819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644B88-5DEE-499F-8B80-67BABCDCE89F}"/>
              </a:ext>
            </a:extLst>
          </p:cNvPr>
          <p:cNvCxnSpPr/>
          <p:nvPr/>
        </p:nvCxnSpPr>
        <p:spPr>
          <a:xfrm>
            <a:off x="4495800" y="2819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C8FA87-D7E6-497C-B026-37BFD63EBCD7}"/>
              </a:ext>
            </a:extLst>
          </p:cNvPr>
          <p:cNvCxnSpPr>
            <a:endCxn id="11" idx="1"/>
          </p:cNvCxnSpPr>
          <p:nvPr/>
        </p:nvCxnSpPr>
        <p:spPr>
          <a:xfrm>
            <a:off x="6324600" y="28194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2F7998-6B46-4E20-A7CE-6F094998A11C}"/>
              </a:ext>
            </a:extLst>
          </p:cNvPr>
          <p:cNvCxnSpPr/>
          <p:nvPr/>
        </p:nvCxnSpPr>
        <p:spPr>
          <a:xfrm>
            <a:off x="8458200" y="28194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32" name="TextBox 21">
            <a:extLst>
              <a:ext uri="{FF2B5EF4-FFF2-40B4-BE49-F238E27FC236}">
                <a16:creationId xmlns:a16="http://schemas.microsoft.com/office/drawing/2014/main" id="{5AA7217A-B196-4973-8DF1-41CF7876C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1"/>
            <a:ext cx="2895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chemeClr val="bg1"/>
                </a:solidFill>
              </a:rPr>
              <a:t>Compiler process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56B6DBD-894E-4B23-A521-68F8D4F26CCC}"/>
              </a:ext>
            </a:extLst>
          </p:cNvPr>
          <p:cNvSpPr/>
          <p:nvPr/>
        </p:nvSpPr>
        <p:spPr>
          <a:xfrm>
            <a:off x="1752600" y="41148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Java </a:t>
            </a:r>
            <a:r>
              <a:rPr lang="en-US" b="1" dirty="0" err="1">
                <a:solidFill>
                  <a:schemeClr val="bg1"/>
                </a:solidFill>
              </a:rPr>
              <a:t>Lexer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FB9744B-DBA6-4A39-85C3-DD5E59416AD6}"/>
              </a:ext>
            </a:extLst>
          </p:cNvPr>
          <p:cNvSpPr/>
          <p:nvPr/>
        </p:nvSpPr>
        <p:spPr>
          <a:xfrm>
            <a:off x="3429000" y="41148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Java Parser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68BE69-2E3C-46D7-9CB5-1CCAB3CD1AF4}"/>
              </a:ext>
            </a:extLst>
          </p:cNvPr>
          <p:cNvSpPr/>
          <p:nvPr/>
        </p:nvSpPr>
        <p:spPr>
          <a:xfrm>
            <a:off x="5105400" y="41148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Semantic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90016DD1-4883-4D3E-B478-F4A13530A1FF}"/>
              </a:ext>
            </a:extLst>
          </p:cNvPr>
          <p:cNvSpPr/>
          <p:nvPr/>
        </p:nvSpPr>
        <p:spPr>
          <a:xfrm>
            <a:off x="6858000" y="41148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Java byte code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F842599-109B-4ED4-9F0B-6E4F3A6D2CAB}"/>
              </a:ext>
            </a:extLst>
          </p:cNvPr>
          <p:cNvSpPr/>
          <p:nvPr/>
        </p:nvSpPr>
        <p:spPr>
          <a:xfrm>
            <a:off x="9067800" y="41148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JVM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CFDC6B-EB27-42C3-883D-6EC9D9A0E1CE}"/>
              </a:ext>
            </a:extLst>
          </p:cNvPr>
          <p:cNvCxnSpPr>
            <a:stCxn id="24" idx="3"/>
            <a:endCxn id="26" idx="1"/>
          </p:cNvCxnSpPr>
          <p:nvPr/>
        </p:nvCxnSpPr>
        <p:spPr>
          <a:xfrm>
            <a:off x="2819400" y="4572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69506E7-74F4-438C-B30C-121F31F746AE}"/>
              </a:ext>
            </a:extLst>
          </p:cNvPr>
          <p:cNvCxnSpPr/>
          <p:nvPr/>
        </p:nvCxnSpPr>
        <p:spPr>
          <a:xfrm>
            <a:off x="4495800" y="4572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D78D55-D41B-42A6-B324-5C83C7847DB7}"/>
              </a:ext>
            </a:extLst>
          </p:cNvPr>
          <p:cNvCxnSpPr>
            <a:endCxn id="28" idx="1"/>
          </p:cNvCxnSpPr>
          <p:nvPr/>
        </p:nvCxnSpPr>
        <p:spPr>
          <a:xfrm>
            <a:off x="6324600" y="45720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5C87A1-298A-46A0-AB6F-B0FCDE94BBD6}"/>
              </a:ext>
            </a:extLst>
          </p:cNvPr>
          <p:cNvCxnSpPr/>
          <p:nvPr/>
        </p:nvCxnSpPr>
        <p:spPr>
          <a:xfrm>
            <a:off x="8458200" y="4572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2" name="TextBox 33">
            <a:extLst>
              <a:ext uri="{FF2B5EF4-FFF2-40B4-BE49-F238E27FC236}">
                <a16:creationId xmlns:a16="http://schemas.microsoft.com/office/drawing/2014/main" id="{928AEE8B-BAA7-4BFF-A7D3-29E4731E9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714750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Java Compiler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3FA14030-1F2E-4A5E-A6A1-C2D845DB286D}"/>
              </a:ext>
            </a:extLst>
          </p:cNvPr>
          <p:cNvSpPr/>
          <p:nvPr/>
        </p:nvSpPr>
        <p:spPr>
          <a:xfrm>
            <a:off x="1752600" y="57150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Python </a:t>
            </a:r>
            <a:r>
              <a:rPr lang="en-US" b="1" dirty="0" err="1">
                <a:solidFill>
                  <a:schemeClr val="bg1"/>
                </a:solidFill>
              </a:rPr>
              <a:t>Lexer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DEDF9A4A-7A14-494F-8E23-8A5C5532B062}"/>
              </a:ext>
            </a:extLst>
          </p:cNvPr>
          <p:cNvSpPr/>
          <p:nvPr/>
        </p:nvSpPr>
        <p:spPr>
          <a:xfrm>
            <a:off x="3429000" y="5715000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Python Parser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C4DA964-004B-4343-AD9A-F01F0BAF227F}"/>
              </a:ext>
            </a:extLst>
          </p:cNvPr>
          <p:cNvSpPr/>
          <p:nvPr/>
        </p:nvSpPr>
        <p:spPr>
          <a:xfrm>
            <a:off x="5105400" y="57150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Semantic</a:t>
            </a:r>
          </a:p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375C84DA-ADCA-44CC-911D-D16958C37C28}"/>
              </a:ext>
            </a:extLst>
          </p:cNvPr>
          <p:cNvSpPr/>
          <p:nvPr/>
        </p:nvSpPr>
        <p:spPr>
          <a:xfrm>
            <a:off x="6858000" y="5715000"/>
            <a:ext cx="1600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Python byte code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1B0D17C-6622-4FA0-8981-3191D8213C59}"/>
              </a:ext>
            </a:extLst>
          </p:cNvPr>
          <p:cNvSpPr/>
          <p:nvPr/>
        </p:nvSpPr>
        <p:spPr>
          <a:xfrm>
            <a:off x="9067800" y="5715000"/>
            <a:ext cx="12192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bg1"/>
                </a:solidFill>
              </a:rPr>
              <a:t>PVM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D4F80C-ECC9-4148-BCEE-182BDD860C7A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2819400" y="6172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F8FA22-FB46-435B-9175-FF35FA9E8461}"/>
              </a:ext>
            </a:extLst>
          </p:cNvPr>
          <p:cNvCxnSpPr/>
          <p:nvPr/>
        </p:nvCxnSpPr>
        <p:spPr>
          <a:xfrm>
            <a:off x="4495800" y="6172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7DEFB2-DBF1-45F8-ABB5-833ABA2EF792}"/>
              </a:ext>
            </a:extLst>
          </p:cNvPr>
          <p:cNvCxnSpPr>
            <a:endCxn id="38" idx="1"/>
          </p:cNvCxnSpPr>
          <p:nvPr/>
        </p:nvCxnSpPr>
        <p:spPr>
          <a:xfrm>
            <a:off x="6324600" y="6172200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6F3C9E-57D5-4D56-B038-6C36E4AC0E74}"/>
              </a:ext>
            </a:extLst>
          </p:cNvPr>
          <p:cNvCxnSpPr/>
          <p:nvPr/>
        </p:nvCxnSpPr>
        <p:spPr>
          <a:xfrm>
            <a:off x="8458200" y="6172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52" name="TextBox 43">
            <a:extLst>
              <a:ext uri="{FF2B5EF4-FFF2-40B4-BE49-F238E27FC236}">
                <a16:creationId xmlns:a16="http://schemas.microsoft.com/office/drawing/2014/main" id="{99EC105A-E45C-426D-83F2-F3C98119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5314950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bg1"/>
                </a:solidFill>
              </a:rPr>
              <a:t>Python Compiler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43CC6AEC-4161-447A-A00C-BA83E3EB4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(Non software example)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65001511-7045-4631-BE45-030100AAF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15200" y="2590800"/>
            <a:ext cx="3124200" cy="2590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Provide a way to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access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elements of a set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sequentially.</a:t>
            </a:r>
          </a:p>
        </p:txBody>
      </p:sp>
      <p:pic>
        <p:nvPicPr>
          <p:cNvPr id="31748" name="Picture 4" descr="Channels.JPG">
            <a:extLst>
              <a:ext uri="{FF2B5EF4-FFF2-40B4-BE49-F238E27FC236}">
                <a16:creationId xmlns:a16="http://schemas.microsoft.com/office/drawing/2014/main" id="{963DC509-0B71-4F4C-A72D-013E9E4DF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62201"/>
            <a:ext cx="5429250" cy="332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4EC6938-D1AC-4A2A-BB8E-29DD72735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Iterator (Software counterpart)</a:t>
            </a:r>
          </a:p>
        </p:txBody>
      </p:sp>
      <p:pic>
        <p:nvPicPr>
          <p:cNvPr id="32771" name="Picture 7" descr="Next button.png">
            <a:extLst>
              <a:ext uri="{FF2B5EF4-FFF2-40B4-BE49-F238E27FC236}">
                <a16:creationId xmlns:a16="http://schemas.microsoft.com/office/drawing/2014/main" id="{A364EE16-3B4D-48B1-9245-0E4D6B2E3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897064"/>
            <a:ext cx="5911850" cy="457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8F19ECB-CF5B-4AFB-A7CF-ECC05ED698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Interpreter (Non software example)</a:t>
            </a:r>
          </a:p>
        </p:txBody>
      </p:sp>
      <p:sp>
        <p:nvSpPr>
          <p:cNvPr id="33795" name="Rectangle 5">
            <a:extLst>
              <a:ext uri="{FF2B5EF4-FFF2-40B4-BE49-F238E27FC236}">
                <a16:creationId xmlns:a16="http://schemas.microsoft.com/office/drawing/2014/main" id="{26799881-D51D-4EC7-81DC-2D1D5AA32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0" y="2667000"/>
            <a:ext cx="3581400" cy="26670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Interpreter interprets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the sentences in a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language based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on its grammar.</a:t>
            </a:r>
          </a:p>
        </p:txBody>
      </p:sp>
      <p:pic>
        <p:nvPicPr>
          <p:cNvPr id="33796" name="Picture 5" descr="Music notation.png">
            <a:extLst>
              <a:ext uri="{FF2B5EF4-FFF2-40B4-BE49-F238E27FC236}">
                <a16:creationId xmlns:a16="http://schemas.microsoft.com/office/drawing/2014/main" id="{66D89537-4A21-40BD-B8BE-04F9B77438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6" y="1905000"/>
            <a:ext cx="4638675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FF9E0A42-AD88-46AC-B3A1-CA5D92A252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Interpreter (Software counterpart)</a:t>
            </a:r>
          </a:p>
        </p:txBody>
      </p:sp>
      <p:sp>
        <p:nvSpPr>
          <p:cNvPr id="34819" name="TextBox 3">
            <a:extLst>
              <a:ext uri="{FF2B5EF4-FFF2-40B4-BE49-F238E27FC236}">
                <a16:creationId xmlns:a16="http://schemas.microsoft.com/office/drawing/2014/main" id="{DB030D99-CDA4-4F8F-AB93-1A35C7E2C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68650"/>
            <a:ext cx="51054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/>
              <a:t>:-)  is interpreted as </a:t>
            </a:r>
            <a:r>
              <a:rPr lang="en-US" altLang="en-US" sz="4000">
                <a:sym typeface="Wingdings" panose="05000000000000000000" pitchFamily="2" charset="2"/>
              </a:rPr>
              <a:t></a:t>
            </a:r>
          </a:p>
          <a:p>
            <a:pPr eaLnBrk="1" hangingPunct="1"/>
            <a:endParaRPr lang="en-US" altLang="en-US" sz="2000">
              <a:sym typeface="Wingdings" panose="05000000000000000000" pitchFamily="2" charset="2"/>
            </a:endParaRPr>
          </a:p>
          <a:p>
            <a:pPr eaLnBrk="1" hangingPunct="1"/>
            <a:r>
              <a:rPr lang="en-US" altLang="en-US" sz="4000"/>
              <a:t>:-(  is interpreted as </a:t>
            </a:r>
            <a:r>
              <a:rPr lang="en-US" altLang="en-US" sz="4000">
                <a:sym typeface="Wingdings" panose="05000000000000000000" pitchFamily="2" charset="2"/>
              </a:rPr>
              <a:t></a:t>
            </a:r>
            <a:endParaRPr lang="en-US" altLang="en-US" sz="4000"/>
          </a:p>
        </p:txBody>
      </p:sp>
      <p:sp>
        <p:nvSpPr>
          <p:cNvPr id="34820" name="TextBox 5">
            <a:extLst>
              <a:ext uri="{FF2B5EF4-FFF2-40B4-BE49-F238E27FC236}">
                <a16:creationId xmlns:a16="http://schemas.microsoft.com/office/drawing/2014/main" id="{C6EB91E6-BB8A-4BFB-96FA-98E744D54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178050"/>
            <a:ext cx="65532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400"/>
              <a:t>In Gtalk/Yahoo messengers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C057153-4DE6-4320-8867-AEE57007C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533400"/>
            <a:ext cx="7772400" cy="5562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v-SE" altLang="en-US"/>
              <a:t>Patterns solve </a:t>
            </a:r>
            <a:r>
              <a:rPr lang="sv-SE" altLang="en-US" b="1" u="sng"/>
              <a:t>software structural problems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v-SE" altLang="en-US"/>
              <a:t>like:</a:t>
            </a:r>
          </a:p>
          <a:p>
            <a:pPr>
              <a:lnSpc>
                <a:spcPct val="90000"/>
              </a:lnSpc>
            </a:pPr>
            <a:r>
              <a:rPr lang="sv-SE" altLang="en-US"/>
              <a:t>Abstraction,</a:t>
            </a:r>
          </a:p>
          <a:p>
            <a:pPr>
              <a:lnSpc>
                <a:spcPct val="90000"/>
              </a:lnSpc>
            </a:pPr>
            <a:r>
              <a:rPr lang="sv-SE" altLang="en-US"/>
              <a:t>Encapsulation</a:t>
            </a:r>
          </a:p>
          <a:p>
            <a:pPr>
              <a:lnSpc>
                <a:spcPct val="90000"/>
              </a:lnSpc>
            </a:pPr>
            <a:r>
              <a:rPr lang="sv-SE" altLang="en-US"/>
              <a:t>Information hiding</a:t>
            </a:r>
          </a:p>
          <a:p>
            <a:pPr>
              <a:lnSpc>
                <a:spcPct val="90000"/>
              </a:lnSpc>
            </a:pPr>
            <a:r>
              <a:rPr lang="sv-SE" altLang="en-US"/>
              <a:t>Separation of concerns</a:t>
            </a:r>
          </a:p>
          <a:p>
            <a:pPr>
              <a:lnSpc>
                <a:spcPct val="90000"/>
              </a:lnSpc>
            </a:pPr>
            <a:r>
              <a:rPr lang="sv-SE" altLang="en-US"/>
              <a:t>Coupling and cohesion</a:t>
            </a:r>
          </a:p>
          <a:p>
            <a:pPr>
              <a:lnSpc>
                <a:spcPct val="90000"/>
              </a:lnSpc>
            </a:pPr>
            <a:r>
              <a:rPr lang="sv-SE" altLang="en-US"/>
              <a:t>Separation of interface and implementation</a:t>
            </a:r>
          </a:p>
          <a:p>
            <a:pPr>
              <a:lnSpc>
                <a:spcPct val="90000"/>
              </a:lnSpc>
            </a:pPr>
            <a:r>
              <a:rPr lang="sv-SE" altLang="en-US"/>
              <a:t>Single point of reference</a:t>
            </a:r>
          </a:p>
          <a:p>
            <a:pPr>
              <a:lnSpc>
                <a:spcPct val="90000"/>
              </a:lnSpc>
            </a:pPr>
            <a:r>
              <a:rPr lang="sv-SE" altLang="en-US"/>
              <a:t>Divide and conquer</a:t>
            </a:r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0306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6D106B4-24B2-4CA5-A51D-896816E40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Proxy (Non software example)</a:t>
            </a:r>
          </a:p>
        </p:txBody>
      </p:sp>
      <p:sp>
        <p:nvSpPr>
          <p:cNvPr id="39939" name="Rectangle 5">
            <a:extLst>
              <a:ext uri="{FF2B5EF4-FFF2-40B4-BE49-F238E27FC236}">
                <a16:creationId xmlns:a16="http://schemas.microsoft.com/office/drawing/2014/main" id="{05BBC50D-2824-4635-A76F-9056DB93C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48400" y="2667000"/>
            <a:ext cx="3810000" cy="25908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Provide a surrogate 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placeholder for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another object to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control access to it.</a:t>
            </a:r>
          </a:p>
        </p:txBody>
      </p:sp>
      <p:pic>
        <p:nvPicPr>
          <p:cNvPr id="39940" name="Picture 5" descr="Dispatcher.JPG">
            <a:extLst>
              <a:ext uri="{FF2B5EF4-FFF2-40B4-BE49-F238E27FC236}">
                <a16:creationId xmlns:a16="http://schemas.microsoft.com/office/drawing/2014/main" id="{4E154315-4EF5-4F10-9BB5-C40ACBF13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905000"/>
            <a:ext cx="3810000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9BFDB4E-6C3E-4DFA-923E-D95590F5CE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Proxy (Software counterpart)</a:t>
            </a:r>
          </a:p>
        </p:txBody>
      </p:sp>
      <p:pic>
        <p:nvPicPr>
          <p:cNvPr id="40963" name="Picture 3" descr="Chat user.jpg">
            <a:extLst>
              <a:ext uri="{FF2B5EF4-FFF2-40B4-BE49-F238E27FC236}">
                <a16:creationId xmlns:a16="http://schemas.microsoft.com/office/drawing/2014/main" id="{92A9B52D-3B59-48A5-933D-385AB168E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913" y="2990850"/>
            <a:ext cx="17335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 descr="Gtalk login.JPG">
            <a:extLst>
              <a:ext uri="{FF2B5EF4-FFF2-40B4-BE49-F238E27FC236}">
                <a16:creationId xmlns:a16="http://schemas.microsoft.com/office/drawing/2014/main" id="{22BBFD1E-CAE2-4C6D-8FC9-8E0E31715D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713" y="2057401"/>
            <a:ext cx="2552700" cy="433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googletalk.png">
            <a:extLst>
              <a:ext uri="{FF2B5EF4-FFF2-40B4-BE49-F238E27FC236}">
                <a16:creationId xmlns:a16="http://schemas.microsoft.com/office/drawing/2014/main" id="{374F67CE-7A48-4FF0-BBA4-529F5223D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914" y="2133600"/>
            <a:ext cx="2833687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ight Arrow 11">
            <a:extLst>
              <a:ext uri="{FF2B5EF4-FFF2-40B4-BE49-F238E27FC236}">
                <a16:creationId xmlns:a16="http://schemas.microsoft.com/office/drawing/2014/main" id="{9E6BC323-B0D9-412B-962D-2281D37E094D}"/>
              </a:ext>
            </a:extLst>
          </p:cNvPr>
          <p:cNvSpPr/>
          <p:nvPr/>
        </p:nvSpPr>
        <p:spPr>
          <a:xfrm>
            <a:off x="3109913" y="3829050"/>
            <a:ext cx="977900" cy="484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D2CD0A0-0241-4C94-BBCC-303DD5D7EB34}"/>
              </a:ext>
            </a:extLst>
          </p:cNvPr>
          <p:cNvSpPr/>
          <p:nvPr/>
        </p:nvSpPr>
        <p:spPr>
          <a:xfrm>
            <a:off x="6767514" y="3733800"/>
            <a:ext cx="852487" cy="484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D773891-D0CC-44B1-BFC6-6C24A3BD2C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(Non software example)</a:t>
            </a:r>
          </a:p>
        </p:txBody>
      </p:sp>
      <p:sp>
        <p:nvSpPr>
          <p:cNvPr id="41987" name="Rectangle 5">
            <a:extLst>
              <a:ext uri="{FF2B5EF4-FFF2-40B4-BE49-F238E27FC236}">
                <a16:creationId xmlns:a16="http://schemas.microsoft.com/office/drawing/2014/main" id="{8E964A40-5175-420C-A1A2-8578761CF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5257800"/>
            <a:ext cx="8458200" cy="12954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A Strategy defines a set of algorithms that can be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used interchangeably.</a:t>
            </a:r>
          </a:p>
        </p:txBody>
      </p:sp>
      <p:pic>
        <p:nvPicPr>
          <p:cNvPr id="41988" name="Picture 4" descr="Strategy NSE.JPG">
            <a:extLst>
              <a:ext uri="{FF2B5EF4-FFF2-40B4-BE49-F238E27FC236}">
                <a16:creationId xmlns:a16="http://schemas.microsoft.com/office/drawing/2014/main" id="{94A92126-1B54-4439-8932-725305C25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905000"/>
            <a:ext cx="706437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6F70DD1-EB25-47F6-B761-EB316E3F5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Strategy (Software counterpart)</a:t>
            </a:r>
          </a:p>
        </p:txBody>
      </p:sp>
      <p:pic>
        <p:nvPicPr>
          <p:cNvPr id="43011" name="Picture 7" descr="Counterstrike.jpg">
            <a:extLst>
              <a:ext uri="{FF2B5EF4-FFF2-40B4-BE49-F238E27FC236}">
                <a16:creationId xmlns:a16="http://schemas.microsoft.com/office/drawing/2014/main" id="{655DC1C6-8656-427B-A3FE-360A61072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752600"/>
            <a:ext cx="4724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872A5C37-8FD3-42A3-A1A4-F335FDC5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667000"/>
            <a:ext cx="3810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Multiple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interchangeable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weapons available to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attack an enemy.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709B107-333D-415A-8E1A-97D5E1A7E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Mediator (Non software example)</a:t>
            </a:r>
          </a:p>
        </p:txBody>
      </p:sp>
      <p:sp>
        <p:nvSpPr>
          <p:cNvPr id="44035" name="Rectangle 5">
            <a:extLst>
              <a:ext uri="{FF2B5EF4-FFF2-40B4-BE49-F238E27FC236}">
                <a16:creationId xmlns:a16="http://schemas.microsoft.com/office/drawing/2014/main" id="{7FB80A6A-2678-4467-8747-E2FB36C36D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1800" y="2133600"/>
            <a:ext cx="3810000" cy="4267200"/>
          </a:xfrm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Loose coupling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between colleague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objects is achieved by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having colleagues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communicate with the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Mediator, rather than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one another.</a:t>
            </a:r>
          </a:p>
        </p:txBody>
      </p:sp>
      <p:pic>
        <p:nvPicPr>
          <p:cNvPr id="44036" name="Picture 4" descr="Mediator Non software.JPG">
            <a:extLst>
              <a:ext uri="{FF2B5EF4-FFF2-40B4-BE49-F238E27FC236}">
                <a16:creationId xmlns:a16="http://schemas.microsoft.com/office/drawing/2014/main" id="{8E7108D8-1D72-46EF-8922-6CDC6B5BB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133600"/>
            <a:ext cx="529748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1CC39726-FBEB-419C-9CCD-AB9742EC97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Mediator (Software counterpart)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1E7D3D1F-E263-4109-856C-6418A0474AE6}"/>
              </a:ext>
            </a:extLst>
          </p:cNvPr>
          <p:cNvSpPr/>
          <p:nvPr/>
        </p:nvSpPr>
        <p:spPr>
          <a:xfrm>
            <a:off x="4038600" y="4057650"/>
            <a:ext cx="977900" cy="484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060" name="Picture 7" descr="server-icon.png">
            <a:extLst>
              <a:ext uri="{FF2B5EF4-FFF2-40B4-BE49-F238E27FC236}">
                <a16:creationId xmlns:a16="http://schemas.microsoft.com/office/drawing/2014/main" id="{9E2B7A66-E2A1-4568-BAD9-BDDB175EB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971800"/>
            <a:ext cx="24384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061" name="Picture 8" descr="gtalk msg.png">
            <a:extLst>
              <a:ext uri="{FF2B5EF4-FFF2-40B4-BE49-F238E27FC236}">
                <a16:creationId xmlns:a16="http://schemas.microsoft.com/office/drawing/2014/main" id="{4368B966-51B6-4DE0-8AC9-C1471A35C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276600"/>
            <a:ext cx="23447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27D1F356-E139-4054-9B01-DF5032C07960}"/>
              </a:ext>
            </a:extLst>
          </p:cNvPr>
          <p:cNvSpPr/>
          <p:nvPr/>
        </p:nvSpPr>
        <p:spPr>
          <a:xfrm>
            <a:off x="7239000" y="4038600"/>
            <a:ext cx="977900" cy="484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45063" name="Picture 10" descr="gtalk msg.png">
            <a:extLst>
              <a:ext uri="{FF2B5EF4-FFF2-40B4-BE49-F238E27FC236}">
                <a16:creationId xmlns:a16="http://schemas.microsoft.com/office/drawing/2014/main" id="{B8F62B29-DA75-4EAF-99FB-5861F9FF26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3276600"/>
            <a:ext cx="2344738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4" name="TextBox 13">
            <a:extLst>
              <a:ext uri="{FF2B5EF4-FFF2-40B4-BE49-F238E27FC236}">
                <a16:creationId xmlns:a16="http://schemas.microsoft.com/office/drawing/2014/main" id="{57229C98-7588-466C-86B8-E5A8CBB20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62201"/>
            <a:ext cx="22098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1"/>
              <a:t>Gtalk Server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41F2E5DE-1723-4204-9F8A-B8D0BC579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State (Software example)</a:t>
            </a:r>
          </a:p>
        </p:txBody>
      </p:sp>
      <p:pic>
        <p:nvPicPr>
          <p:cNvPr id="52227" name="Picture 12" descr="Vending machine.JPG">
            <a:extLst>
              <a:ext uri="{FF2B5EF4-FFF2-40B4-BE49-F238E27FC236}">
                <a16:creationId xmlns:a16="http://schemas.microsoft.com/office/drawing/2014/main" id="{496F1506-36D1-42D9-973A-E96434834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297114"/>
            <a:ext cx="6559550" cy="379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>
            <a:extLst>
              <a:ext uri="{FF2B5EF4-FFF2-40B4-BE49-F238E27FC236}">
                <a16:creationId xmlns:a16="http://schemas.microsoft.com/office/drawing/2014/main" id="{6AC1328B-4C8C-4434-9B2D-EE5D841D65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1828800"/>
            <a:ext cx="33528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An object alters its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behavior when its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internal state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changes.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C8E5AEE5-F304-4742-8E43-C3D70DC49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4000"/>
              <a:t>Template Method (Software example)</a:t>
            </a:r>
          </a:p>
        </p:txBody>
      </p:sp>
      <p:pic>
        <p:nvPicPr>
          <p:cNvPr id="53251" name="Picture 3" descr="Java swing components.JPG">
            <a:extLst>
              <a:ext uri="{FF2B5EF4-FFF2-40B4-BE49-F238E27FC236}">
                <a16:creationId xmlns:a16="http://schemas.microsoft.com/office/drawing/2014/main" id="{25C8A0D4-2CF4-4F54-8F45-B0FF3B898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1"/>
            <a:ext cx="2743200" cy="509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2FAAAAED-37C6-4956-9574-A0D8BF66C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733800"/>
            <a:ext cx="4419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Define the skeleton of an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algorithm in an operation,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deferring some steps to 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subclasses.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CFC23-C704-44FF-9457-F714BA6AE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828800"/>
            <a:ext cx="57912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Event handling in Java GUI</a:t>
            </a:r>
          </a:p>
          <a:p>
            <a:pPr marL="469900" indent="-469900">
              <a:spcBef>
                <a:spcPct val="20000"/>
              </a:spcBef>
              <a:buClr>
                <a:schemeClr val="bg2"/>
              </a:buClr>
              <a:buSzPct val="70000"/>
              <a:defRPr/>
            </a:pPr>
            <a:r>
              <a:rPr lang="en-US" sz="3200" kern="0" dirty="0"/>
              <a:t>components is unimplemented.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624D739-DFC9-4AE5-B402-A4DD47C23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Benefits of Design Patterns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A1E8DAC4-1FDB-4830-8976-EDB4F732E8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600"/>
              <a:t>Design patterns enable large-scale reuse of software architectures and also help document systems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Patterns explicitly capture expert knowledge and design tradeoffs and make it more widely available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Patterns help improve developer communication</a:t>
            </a:r>
          </a:p>
          <a:p>
            <a:pPr>
              <a:lnSpc>
                <a:spcPct val="90000"/>
              </a:lnSpc>
            </a:pPr>
            <a:r>
              <a:rPr lang="en-US" altLang="en-US" sz="2600"/>
              <a:t>Pattern names form a common vocabulary</a:t>
            </a:r>
          </a:p>
        </p:txBody>
      </p:sp>
    </p:spTree>
    <p:extLst>
      <p:ext uri="{BB962C8B-B14F-4D97-AF65-F5344CB8AC3E}">
        <p14:creationId xmlns:p14="http://schemas.microsoft.com/office/powerpoint/2010/main" val="7002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40BE696B-8D83-4CE5-8B8E-6F5DE58AE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“gang of four” (GoF)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1936ECE-8EFE-4947-B9D8-969021C573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534400" cy="4757737"/>
          </a:xfrm>
        </p:spPr>
        <p:txBody>
          <a:bodyPr>
            <a:normAutofit fontScale="92500"/>
          </a:bodyPr>
          <a:lstStyle/>
          <a:p>
            <a:r>
              <a:rPr lang="en-US" altLang="en-US" sz="2600"/>
              <a:t>Erich Gamma, Richard Helm, Ralph Johnson </a:t>
            </a:r>
            <a:br>
              <a:rPr lang="en-US" altLang="en-US" sz="2600"/>
            </a:br>
            <a:r>
              <a:rPr lang="en-US" altLang="en-US" sz="2600"/>
              <a:t>&amp; John Vlissides (Addison-Wesley, 1995)</a:t>
            </a:r>
          </a:p>
          <a:p>
            <a:pPr lvl="1"/>
            <a:r>
              <a:rPr lang="en-US" altLang="en-US" sz="2200" i="1"/>
              <a:t>Design Patterns</a:t>
            </a:r>
            <a:r>
              <a:rPr lang="en-US" altLang="en-US" sz="2200"/>
              <a:t> book </a:t>
            </a:r>
            <a:r>
              <a:rPr lang="en-US" altLang="en-US" sz="2200">
                <a:hlinkClick r:id="rId2"/>
              </a:rPr>
              <a:t>catalogs 23 different patterns</a:t>
            </a:r>
            <a:r>
              <a:rPr lang="en-US" altLang="en-US" sz="2200"/>
              <a:t> as solutions to different classes of problems, in C++ &amp; Smalltalk</a:t>
            </a:r>
          </a:p>
          <a:p>
            <a:pPr lvl="1"/>
            <a:r>
              <a:rPr lang="en-US" altLang="en-US" sz="2200"/>
              <a:t>The problems and solutions are broadly applicable, used by many people over many years</a:t>
            </a:r>
          </a:p>
          <a:p>
            <a:pPr lvl="1"/>
            <a:r>
              <a:rPr lang="en-US" altLang="en-US" sz="2200"/>
              <a:t>What design pattern did we discover with the Undo problem?</a:t>
            </a:r>
          </a:p>
          <a:p>
            <a:pPr lvl="2"/>
            <a:r>
              <a:rPr lang="en-US" altLang="en-US" sz="2100"/>
              <a:t>Why is it useful to learn about this pattern?</a:t>
            </a:r>
          </a:p>
          <a:p>
            <a:pPr lvl="2"/>
            <a:r>
              <a:rPr lang="en-US" altLang="en-US" sz="2100"/>
              <a:t>Patterns suggest opportunities for reuse in analysis, design and programming</a:t>
            </a:r>
          </a:p>
          <a:p>
            <a:pPr lvl="1"/>
            <a:r>
              <a:rPr lang="en-US" altLang="en-US" sz="2200"/>
              <a:t>GOF presents each pattern in a </a:t>
            </a:r>
            <a:r>
              <a:rPr lang="en-US" altLang="en-US" sz="2200">
                <a:hlinkClick r:id="rId3"/>
              </a:rPr>
              <a:t>structured format</a:t>
            </a:r>
            <a:endParaRPr lang="en-US" altLang="en-US" sz="2200"/>
          </a:p>
          <a:p>
            <a:pPr lvl="2"/>
            <a:r>
              <a:rPr lang="en-US" altLang="en-US" sz="2100" i="1"/>
              <a:t>What do you think of this format? Pros and cons?</a:t>
            </a:r>
          </a:p>
        </p:txBody>
      </p:sp>
    </p:spTree>
    <p:extLst>
      <p:ext uri="{BB962C8B-B14F-4D97-AF65-F5344CB8AC3E}">
        <p14:creationId xmlns:p14="http://schemas.microsoft.com/office/powerpoint/2010/main" val="14259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  <p:bldP spid="1843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E4C8E06-6395-406F-800C-31F5AC570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772400" cy="1143000"/>
          </a:xfrm>
        </p:spPr>
        <p:txBody>
          <a:bodyPr/>
          <a:lstStyle/>
          <a:p>
            <a:r>
              <a:rPr lang="sv-SE" altLang="en-US" b="1" dirty="0"/>
              <a:t>Types of Pattern</a:t>
            </a:r>
            <a:endParaRPr lang="en-GB" altLang="en-US" b="1" dirty="0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8315EC8-A7F2-4EFC-8C2E-52327AB13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828800"/>
            <a:ext cx="9372600" cy="4800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800" dirty="0"/>
              <a:t>There are</a:t>
            </a:r>
            <a:r>
              <a:rPr lang="en-US" altLang="en-US" sz="2800" b="1" u="sng" dirty="0"/>
              <a:t> 3 types</a:t>
            </a:r>
            <a:r>
              <a:rPr lang="en-US" altLang="en-US" sz="2800" dirty="0"/>
              <a:t> of pattern …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Creational</a:t>
            </a:r>
            <a:r>
              <a:rPr lang="en-US" altLang="en-US" sz="2400" dirty="0"/>
              <a:t>: address problems of creating an object in a flexible way. Separate creation, from operation/use.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Structural</a:t>
            </a:r>
            <a:r>
              <a:rPr lang="en-US" altLang="en-US" sz="2400" dirty="0"/>
              <a:t>: address problems of using O-O constructs like inheritance to organize classes and objects</a:t>
            </a:r>
          </a:p>
          <a:p>
            <a:pPr lvl="1">
              <a:lnSpc>
                <a:spcPct val="90000"/>
              </a:lnSpc>
            </a:pPr>
            <a:r>
              <a:rPr lang="en-US" altLang="en-US" sz="2400" b="1" dirty="0"/>
              <a:t>Behavioral</a:t>
            </a:r>
            <a:r>
              <a:rPr lang="en-US" altLang="en-US" sz="2400" dirty="0"/>
              <a:t>: address problems of assigning responsibilities to classes. Suggest both static relationships and patterns of communication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(use cases)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58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3E054-AC7B-4938-91F5-204AA36F1B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D02077-351E-4E1D-8A28-D70C7059E97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458178" name="Rectangle 2">
            <a:extLst>
              <a:ext uri="{FF2B5EF4-FFF2-40B4-BE49-F238E27FC236}">
                <a16:creationId xmlns:a16="http://schemas.microsoft.com/office/drawing/2014/main" id="{FBE9D350-9A35-43E0-B328-7A0480737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Gang of Four (GoF) patterns</a:t>
            </a:r>
          </a:p>
        </p:txBody>
      </p:sp>
      <p:sp>
        <p:nvSpPr>
          <p:cNvPr id="1458179" name="Rectangle 3">
            <a:extLst>
              <a:ext uri="{FF2B5EF4-FFF2-40B4-BE49-F238E27FC236}">
                <a16:creationId xmlns:a16="http://schemas.microsoft.com/office/drawing/2014/main" id="{6B7FA7FD-0DDE-4A82-B3BA-5C25413E1A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9211" y="2133600"/>
            <a:ext cx="9129023" cy="410029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1200" b="1" dirty="0"/>
              <a:t>Creational Patterns</a:t>
            </a:r>
            <a:br>
              <a:rPr lang="en-US" altLang="en-US" sz="1200" b="1" dirty="0"/>
            </a:br>
            <a:r>
              <a:rPr lang="en-US" altLang="en-US" sz="1200" dirty="0"/>
              <a:t>(abstracting the object-instantiation process)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Factory Method	Abstract Factory	Singleton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Builder	Prototype</a:t>
            </a:r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1200" b="1" dirty="0"/>
              <a:t>Structural Patterns</a:t>
            </a:r>
            <a:br>
              <a:rPr lang="en-US" altLang="en-US" sz="1200" dirty="0"/>
            </a:br>
            <a:r>
              <a:rPr lang="en-US" altLang="en-US" sz="1200" dirty="0"/>
              <a:t>(how objects/classes can be combined to form larger structures)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Adapter	Bridge	</a:t>
            </a:r>
            <a:r>
              <a:rPr lang="en-US" altLang="en-US" sz="1200" i="1" dirty="0"/>
              <a:t>Composite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i="1" dirty="0"/>
              <a:t>Decorator</a:t>
            </a:r>
            <a:r>
              <a:rPr lang="en-US" altLang="en-US" sz="1200" dirty="0"/>
              <a:t>	Facade	Flyweight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Proxy</a:t>
            </a:r>
          </a:p>
          <a:p>
            <a:pPr>
              <a:lnSpc>
                <a:spcPct val="90000"/>
              </a:lnSpc>
              <a:tabLst>
                <a:tab pos="3538538" algn="l"/>
                <a:tab pos="6977063" algn="l"/>
              </a:tabLst>
            </a:pPr>
            <a:r>
              <a:rPr lang="en-US" altLang="en-US" sz="1200" b="1" dirty="0"/>
              <a:t>Behavioral Patterns</a:t>
            </a:r>
            <a:br>
              <a:rPr lang="en-US" altLang="en-US" sz="1200" dirty="0"/>
            </a:br>
            <a:r>
              <a:rPr lang="en-US" altLang="en-US" sz="1200" dirty="0"/>
              <a:t>(communication between objects)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Command	Interpreter	</a:t>
            </a:r>
            <a:r>
              <a:rPr lang="en-US" altLang="en-US" sz="1200" i="1" dirty="0"/>
              <a:t>Iterator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Mediator	</a:t>
            </a:r>
            <a:r>
              <a:rPr lang="en-US" altLang="en-US" sz="1200" i="1" dirty="0"/>
              <a:t>Observer</a:t>
            </a:r>
            <a:r>
              <a:rPr lang="en-US" altLang="en-US" sz="1200" dirty="0"/>
              <a:t>	State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i="1" dirty="0"/>
              <a:t>Strategy</a:t>
            </a:r>
            <a:r>
              <a:rPr lang="en-US" altLang="en-US" sz="1200" dirty="0"/>
              <a:t>	Chain of Responsibility	Visitor</a:t>
            </a:r>
          </a:p>
          <a:p>
            <a:pPr lvl="1">
              <a:lnSpc>
                <a:spcPct val="80000"/>
              </a:lnSpc>
              <a:tabLst>
                <a:tab pos="3538538" algn="l"/>
                <a:tab pos="6977063" algn="l"/>
              </a:tabLst>
            </a:pPr>
            <a:r>
              <a:rPr lang="en-US" altLang="en-US" sz="1200" dirty="0"/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120958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BB204B59-80A6-4135-A115-1117A7C43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Elements of Design Patterns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B5509DD-18F0-49A1-A91E-2719CE3CF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Design patterns have 4 essential elements:</a:t>
            </a:r>
          </a:p>
          <a:p>
            <a:pPr lvl="1"/>
            <a:r>
              <a:rPr lang="en-US" altLang="en-US" dirty="0"/>
              <a:t>Pattern name: increases vocabulary of designers</a:t>
            </a:r>
          </a:p>
          <a:p>
            <a:pPr lvl="1"/>
            <a:r>
              <a:rPr lang="en-US" altLang="en-US" dirty="0"/>
              <a:t>Problem: intent, context, when to apply </a:t>
            </a:r>
          </a:p>
          <a:p>
            <a:pPr lvl="1"/>
            <a:r>
              <a:rPr lang="en-US" altLang="en-US" dirty="0"/>
              <a:t>Solution: UML-like structure, abstract code</a:t>
            </a:r>
          </a:p>
          <a:p>
            <a:pPr lvl="1"/>
            <a:r>
              <a:rPr lang="en-US" altLang="en-US" dirty="0"/>
              <a:t>Consequences: results and tradeoffs</a:t>
            </a:r>
          </a:p>
        </p:txBody>
      </p:sp>
    </p:spTree>
    <p:extLst>
      <p:ext uri="{BB962C8B-B14F-4D97-AF65-F5344CB8AC3E}">
        <p14:creationId xmlns:p14="http://schemas.microsoft.com/office/powerpoint/2010/main" val="363399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AE13645-7575-468D-93B5-D9A7ED241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Creational Patterns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5361522A-9E9E-44CF-9CDA-4AADF49CE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458200" cy="498633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100" b="1" dirty="0"/>
              <a:t>Abstract Factory</a:t>
            </a:r>
            <a:r>
              <a:rPr lang="en-US" altLang="en-US" sz="21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Factory for building related objects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Builder</a:t>
            </a:r>
            <a:r>
              <a:rPr lang="en-US" altLang="en-US" sz="21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Factory for building complex objects incrementally (multi course dinner- separate object construction- easy to understand)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Factory Method</a:t>
            </a:r>
            <a:r>
              <a:rPr lang="en-US" altLang="en-US" sz="21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Method in a derived class creates associates (person, male, female- additional types)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Prototype</a:t>
            </a:r>
            <a:r>
              <a:rPr lang="en-US" altLang="en-US" sz="21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Factory for cloning new instances from a prototype (chess game-initial setup)</a:t>
            </a:r>
          </a:p>
          <a:p>
            <a:pPr>
              <a:lnSpc>
                <a:spcPct val="90000"/>
              </a:lnSpc>
            </a:pPr>
            <a:r>
              <a:rPr lang="en-US" altLang="en-US" sz="2100" b="1" dirty="0"/>
              <a:t>Singleton</a:t>
            </a:r>
            <a:r>
              <a:rPr lang="en-US" altLang="en-US" sz="21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Factory for a singular (sole) instance (president of country-easy to write)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173</TotalTime>
  <Words>1117</Words>
  <Application>Microsoft Office PowerPoint</Application>
  <PresentationFormat>Widescreen</PresentationFormat>
  <Paragraphs>228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Century Gothic</vt:lpstr>
      <vt:lpstr>Wingdings</vt:lpstr>
      <vt:lpstr>Wingdings 3</vt:lpstr>
      <vt:lpstr>Wisp</vt:lpstr>
      <vt:lpstr>Design patterns</vt:lpstr>
      <vt:lpstr>Design patterns</vt:lpstr>
      <vt:lpstr>PowerPoint Presentation</vt:lpstr>
      <vt:lpstr>Benefits of Design Patterns</vt:lpstr>
      <vt:lpstr>The “gang of four” (GoF)</vt:lpstr>
      <vt:lpstr>Types of Pattern</vt:lpstr>
      <vt:lpstr>Gang of Four (GoF) patterns</vt:lpstr>
      <vt:lpstr>Elements of Design Patterns</vt:lpstr>
      <vt:lpstr>Creational Patterns</vt:lpstr>
      <vt:lpstr>Structural Patterns</vt:lpstr>
      <vt:lpstr>Behavioral Patterns</vt:lpstr>
      <vt:lpstr>Facade (Non software example)</vt:lpstr>
      <vt:lpstr>Facade (Software counterpart)</vt:lpstr>
      <vt:lpstr>Flyweight (Non software example)</vt:lpstr>
      <vt:lpstr>Flyweight (Software counterpart)</vt:lpstr>
      <vt:lpstr>Chain of Responsibility (Non software example)</vt:lpstr>
      <vt:lpstr>Chain of Responsibility (Software counterpart)</vt:lpstr>
      <vt:lpstr>Memento (Non software example)</vt:lpstr>
      <vt:lpstr>Memento (Software counterpart)</vt:lpstr>
      <vt:lpstr>Observer (Non software example)</vt:lpstr>
      <vt:lpstr>Observer (Software counterpart)</vt:lpstr>
      <vt:lpstr>Adapter (Non software example)</vt:lpstr>
      <vt:lpstr>Adapter (Software counterpart)</vt:lpstr>
      <vt:lpstr>Builder (Non software example)</vt:lpstr>
      <vt:lpstr>Builder (Software counterpart)</vt:lpstr>
      <vt:lpstr>Iterator (Non software example)</vt:lpstr>
      <vt:lpstr>Iterator (Software counterpart)</vt:lpstr>
      <vt:lpstr>Interpreter (Non software example)</vt:lpstr>
      <vt:lpstr>Interpreter (Software counterpart)</vt:lpstr>
      <vt:lpstr>Proxy (Non software example)</vt:lpstr>
      <vt:lpstr>Proxy (Software counterpart)</vt:lpstr>
      <vt:lpstr>Strategy (Non software example)</vt:lpstr>
      <vt:lpstr>Strategy (Software counterpart)</vt:lpstr>
      <vt:lpstr>Mediator (Non software example)</vt:lpstr>
      <vt:lpstr>Mediator (Software counterpart)</vt:lpstr>
      <vt:lpstr>State (Software example)</vt:lpstr>
      <vt:lpstr>Template Method (Software example)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asma khan</dc:creator>
  <cp:lastModifiedBy>Zaeem Tariq Mehmood Computer Science</cp:lastModifiedBy>
  <cp:revision>12</cp:revision>
  <dcterms:created xsi:type="dcterms:W3CDTF">2020-02-12T05:39:14Z</dcterms:created>
  <dcterms:modified xsi:type="dcterms:W3CDTF">2024-10-29T06:44:51Z</dcterms:modified>
</cp:coreProperties>
</file>