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67"/>
  </p:normalViewPr>
  <p:slideViewPr>
    <p:cSldViewPr snapToGrid="0" snapToObjects="1">
      <p:cViewPr varScale="1">
        <p:scale>
          <a:sx n="47" d="100"/>
          <a:sy n="47" d="100"/>
        </p:scale>
        <p:origin x="2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0" name="Shape 3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reen Title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673453" y="2594980"/>
            <a:ext cx="11037095" cy="4196048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73453" y="7014443"/>
            <a:ext cx="11037095" cy="1589137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mall Image"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15672866500_8e237d7e95_h.jpg"/>
          <p:cNvSpPr>
            <a:spLocks noGrp="1"/>
          </p:cNvSpPr>
          <p:nvPr>
            <p:ph type="pic" sz="quarter" idx="13"/>
          </p:nvPr>
        </p:nvSpPr>
        <p:spPr>
          <a:xfrm>
            <a:off x="7028408" y="2384226"/>
            <a:ext cx="10313791" cy="62418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6673453" y="8800207"/>
            <a:ext cx="11037095" cy="1379637"/>
          </a:xfrm>
          <a:prstGeom prst="rect">
            <a:avLst/>
          </a:prstGeom>
        </p:spPr>
        <p:txBody>
          <a:bodyPr lIns="53578" tIns="53578" rIns="53578" bIns="53578" anchor="b"/>
          <a:lstStyle>
            <a:lvl1pPr algn="ctr">
              <a:defRPr sz="8000">
                <a:solidFill>
                  <a:srgbClr val="464E7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73453" y="10353972"/>
            <a:ext cx="11037095" cy="1192115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 algn="ctr">
              <a:spcBef>
                <a:spcPts val="0"/>
              </a:spcBef>
              <a:buSzTx/>
              <a:buNone/>
              <a:defRPr sz="5200">
                <a:solidFill>
                  <a:srgbClr val="464E7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5200">
                <a:solidFill>
                  <a:srgbClr val="464E7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5200">
                <a:solidFill>
                  <a:srgbClr val="464E7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5200">
                <a:solidFill>
                  <a:srgbClr val="464E7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5200">
                <a:solidFill>
                  <a:srgbClr val="464E7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65718"/>
            <a:ext cx="486989" cy="3865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15672866500_8e237d7e95_h.jpg"/>
          <p:cNvSpPr>
            <a:spLocks noGrp="1"/>
          </p:cNvSpPr>
          <p:nvPr>
            <p:ph type="pic" idx="13"/>
          </p:nvPr>
        </p:nvSpPr>
        <p:spPr>
          <a:xfrm>
            <a:off x="5333999" y="1714499"/>
            <a:ext cx="13710325" cy="10287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ckground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6317137" y="2344042"/>
            <a:ext cx="11749727" cy="2105350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57804" y="4821194"/>
            <a:ext cx="11749726" cy="6242690"/>
          </a:xfrm>
          <a:prstGeom prst="rect">
            <a:avLst/>
          </a:prstGeom>
        </p:spPr>
        <p:txBody>
          <a:bodyPr lIns="53578" tIns="53578" rIns="53578" bIns="53578"/>
          <a:lstStyle>
            <a:lvl1pPr marL="642055" indent="-642055">
              <a:defRPr sz="5200"/>
            </a:lvl1pPr>
            <a:lvl2pPr marL="1086555" indent="-642055">
              <a:defRPr sz="5200"/>
            </a:lvl2pPr>
            <a:lvl3pPr marL="1531055" indent="-642055">
              <a:defRPr sz="5200"/>
            </a:lvl3pPr>
            <a:lvl4pPr marL="1975555" indent="-642055">
              <a:defRPr sz="5200"/>
            </a:lvl4pPr>
            <a:lvl5pPr marL="2420055" indent="-642055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65718"/>
            <a:ext cx="486989" cy="3865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Title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6673453" y="2594980"/>
            <a:ext cx="11037095" cy="4196048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73453" y="7014443"/>
            <a:ext cx="11037095" cy="1589137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Heading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>
                <a:solidFill>
                  <a:srgbClr val="B967C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White Heading &amp; Body"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>
                <a:solidFill>
                  <a:srgbClr val="B967C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>
                <a:solidFill>
                  <a:srgbClr val="3E4157"/>
                </a:solidFill>
              </a:defRPr>
            </a:lvl1pPr>
            <a:lvl2pPr marL="1022350" indent="-577850">
              <a:defRPr sz="5200">
                <a:solidFill>
                  <a:srgbClr val="3E4157"/>
                </a:solidFill>
              </a:defRPr>
            </a:lvl2pPr>
            <a:lvl3pPr marL="1466850" indent="-577850">
              <a:defRPr sz="5200">
                <a:solidFill>
                  <a:srgbClr val="3E4157"/>
                </a:solidFill>
              </a:defRPr>
            </a:lvl3pPr>
            <a:lvl4pPr marL="1911350" indent="-577850">
              <a:defRPr sz="5200">
                <a:solidFill>
                  <a:srgbClr val="3E4157"/>
                </a:solidFill>
              </a:defRPr>
            </a:lvl4pPr>
            <a:lvl5pPr marL="2355850" indent="-577850">
              <a:defRPr sz="5200">
                <a:solidFill>
                  <a:srgbClr val="3E415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Heading &amp; Body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/>
            </a:lvl1pPr>
            <a:lvl2pPr marL="1022350" indent="-577850">
              <a:defRPr sz="5200"/>
            </a:lvl2pPr>
            <a:lvl3pPr marL="1466850" indent="-577850">
              <a:defRPr sz="5200"/>
            </a:lvl3pPr>
            <a:lvl4pPr marL="1911350" indent="-577850">
              <a:defRPr sz="5200"/>
            </a:lvl4pPr>
            <a:lvl5pPr marL="2355850" indent="-577850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Title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6673453" y="2594980"/>
            <a:ext cx="11037095" cy="4196048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73453" y="7014443"/>
            <a:ext cx="11037095" cy="1589137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Heading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Heading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>
                <a:solidFill>
                  <a:srgbClr val="02A8F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White Heading &amp; Body"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>
                <a:solidFill>
                  <a:srgbClr val="02A8F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>
                <a:solidFill>
                  <a:srgbClr val="3E4157"/>
                </a:solidFill>
              </a:defRPr>
            </a:lvl1pPr>
            <a:lvl2pPr marL="1022350" indent="-577850">
              <a:defRPr sz="5200">
                <a:solidFill>
                  <a:srgbClr val="3E4157"/>
                </a:solidFill>
              </a:defRPr>
            </a:lvl2pPr>
            <a:lvl3pPr marL="1466850" indent="-577850">
              <a:defRPr sz="5200">
                <a:solidFill>
                  <a:srgbClr val="3E4157"/>
                </a:solidFill>
              </a:defRPr>
            </a:lvl3pPr>
            <a:lvl4pPr marL="1911350" indent="-577850">
              <a:defRPr sz="5200">
                <a:solidFill>
                  <a:srgbClr val="3E4157"/>
                </a:solidFill>
              </a:defRPr>
            </a:lvl4pPr>
            <a:lvl5pPr marL="2355850" indent="-577850">
              <a:defRPr sz="5200">
                <a:solidFill>
                  <a:srgbClr val="3E415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Heading &amp; Body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9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/>
            </a:lvl1pPr>
            <a:lvl2pPr marL="1022350" indent="-577850">
              <a:defRPr sz="5200"/>
            </a:lvl2pPr>
            <a:lvl3pPr marL="1466850" indent="-577850">
              <a:defRPr sz="5200"/>
            </a:lvl3pPr>
            <a:lvl4pPr marL="1911350" indent="-577850">
              <a:defRPr sz="5200"/>
            </a:lvl4pPr>
            <a:lvl5pPr marL="2355850" indent="-577850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Title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6673453" y="2594980"/>
            <a:ext cx="11037095" cy="4196048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73453" y="7014443"/>
            <a:ext cx="11037095" cy="1589137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Heading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>
                <a:solidFill>
                  <a:srgbClr val="00BBD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White Heading &amp; Body"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>
                <a:solidFill>
                  <a:srgbClr val="00BBD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>
                <a:solidFill>
                  <a:srgbClr val="3E4157"/>
                </a:solidFill>
              </a:defRPr>
            </a:lvl1pPr>
            <a:lvl2pPr marL="1022350" indent="-577850">
              <a:defRPr sz="5200">
                <a:solidFill>
                  <a:srgbClr val="3E4157"/>
                </a:solidFill>
              </a:defRPr>
            </a:lvl2pPr>
            <a:lvl3pPr marL="1466850" indent="-577850">
              <a:defRPr sz="5200">
                <a:solidFill>
                  <a:srgbClr val="3E4157"/>
                </a:solidFill>
              </a:defRPr>
            </a:lvl3pPr>
            <a:lvl4pPr marL="1911350" indent="-577850">
              <a:defRPr sz="5200">
                <a:solidFill>
                  <a:srgbClr val="3E4157"/>
                </a:solidFill>
              </a:defRPr>
            </a:lvl4pPr>
            <a:lvl5pPr marL="2355850" indent="-577850">
              <a:defRPr sz="5200">
                <a:solidFill>
                  <a:srgbClr val="3E415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Heading &amp; Body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2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/>
            </a:lvl1pPr>
            <a:lvl2pPr marL="1022350" indent="-577850">
              <a:defRPr sz="5200"/>
            </a:lvl2pPr>
            <a:lvl3pPr marL="1466850" indent="-577850">
              <a:defRPr sz="5200"/>
            </a:lvl3pPr>
            <a:lvl4pPr marL="1911350" indent="-577850">
              <a:defRPr sz="5200"/>
            </a:lvl4pPr>
            <a:lvl5pPr marL="2355850" indent="-577850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Title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>
            <a:spLocks noGrp="1"/>
          </p:cNvSpPr>
          <p:nvPr>
            <p:ph type="title"/>
          </p:nvPr>
        </p:nvSpPr>
        <p:spPr>
          <a:xfrm>
            <a:off x="6673453" y="2594980"/>
            <a:ext cx="11037095" cy="4196048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2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73453" y="7014443"/>
            <a:ext cx="11037095" cy="1589137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Heading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>
                <a:solidFill>
                  <a:srgbClr val="33B49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>
                <a:solidFill>
                  <a:srgbClr val="FF9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White Heading &amp; Body"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>
                <a:solidFill>
                  <a:srgbClr val="FF9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>
                <a:solidFill>
                  <a:srgbClr val="3E4157"/>
                </a:solidFill>
              </a:defRPr>
            </a:lvl1pPr>
            <a:lvl2pPr marL="1022350" indent="-577850">
              <a:defRPr sz="5200">
                <a:solidFill>
                  <a:srgbClr val="3E4157"/>
                </a:solidFill>
              </a:defRPr>
            </a:lvl2pPr>
            <a:lvl3pPr marL="1466850" indent="-577850">
              <a:defRPr sz="5200">
                <a:solidFill>
                  <a:srgbClr val="3E4157"/>
                </a:solidFill>
              </a:defRPr>
            </a:lvl3pPr>
            <a:lvl4pPr marL="1911350" indent="-577850">
              <a:defRPr sz="5200">
                <a:solidFill>
                  <a:srgbClr val="3E4157"/>
                </a:solidFill>
              </a:defRPr>
            </a:lvl4pPr>
            <a:lvl5pPr marL="2355850" indent="-577850">
              <a:defRPr sz="5200">
                <a:solidFill>
                  <a:srgbClr val="3E415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Heading &amp; Body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2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/>
            </a:lvl1pPr>
            <a:lvl2pPr marL="1022350" indent="-577850">
              <a:defRPr sz="5200"/>
            </a:lvl2pPr>
            <a:lvl3pPr marL="1466850" indent="-577850">
              <a:defRPr sz="5200"/>
            </a:lvl3pPr>
            <a:lvl4pPr marL="1911350" indent="-577850">
              <a:defRPr sz="5200"/>
            </a:lvl4pPr>
            <a:lvl5pPr marL="2355850" indent="-577850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Title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>
            <a:spLocks noGrp="1"/>
          </p:cNvSpPr>
          <p:nvPr>
            <p:ph type="title"/>
          </p:nvPr>
        </p:nvSpPr>
        <p:spPr>
          <a:xfrm>
            <a:off x="6673453" y="2594980"/>
            <a:ext cx="11037095" cy="4196048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2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73453" y="7014443"/>
            <a:ext cx="11037095" cy="1589137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Heading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>
                <a:solidFill>
                  <a:srgbClr val="FF3F8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White Heading &amp; Body"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>
                <a:solidFill>
                  <a:srgbClr val="FF3F8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>
                <a:solidFill>
                  <a:srgbClr val="3E4157"/>
                </a:solidFill>
              </a:defRPr>
            </a:lvl1pPr>
            <a:lvl2pPr marL="1022350" indent="-577850">
              <a:defRPr sz="5200">
                <a:solidFill>
                  <a:srgbClr val="3E4157"/>
                </a:solidFill>
              </a:defRPr>
            </a:lvl2pPr>
            <a:lvl3pPr marL="1466850" indent="-577850">
              <a:defRPr sz="5200">
                <a:solidFill>
                  <a:srgbClr val="3E4157"/>
                </a:solidFill>
              </a:defRPr>
            </a:lvl3pPr>
            <a:lvl4pPr marL="1911350" indent="-577850">
              <a:defRPr sz="5200">
                <a:solidFill>
                  <a:srgbClr val="3E4157"/>
                </a:solidFill>
              </a:defRPr>
            </a:lvl4pPr>
            <a:lvl5pPr marL="2355850" indent="-577850">
              <a:defRPr sz="5200">
                <a:solidFill>
                  <a:srgbClr val="3E415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Heading &amp; Body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/>
            </a:lvl1pPr>
            <a:lvl2pPr marL="1022350" indent="-577850">
              <a:defRPr sz="5200"/>
            </a:lvl2pPr>
            <a:lvl3pPr marL="1466850" indent="-577850">
              <a:defRPr sz="5200"/>
            </a:lvl3pPr>
            <a:lvl4pPr marL="1911350" indent="-577850">
              <a:defRPr sz="5200"/>
            </a:lvl4pPr>
            <a:lvl5pPr marL="2355850" indent="-577850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Title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Text"/>
          <p:cNvSpPr txBox="1">
            <a:spLocks noGrp="1"/>
          </p:cNvSpPr>
          <p:nvPr>
            <p:ph type="title"/>
          </p:nvPr>
        </p:nvSpPr>
        <p:spPr>
          <a:xfrm>
            <a:off x="6673453" y="2594980"/>
            <a:ext cx="11037095" cy="4196048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3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73453" y="7014443"/>
            <a:ext cx="11037095" cy="1589137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600">
                <a:solidFill>
                  <a:srgbClr val="464E7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Heading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White Heading &amp; Body"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>
                <a:solidFill>
                  <a:srgbClr val="33B49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>
                <a:solidFill>
                  <a:srgbClr val="3E4157"/>
                </a:solidFill>
              </a:defRPr>
            </a:lvl1pPr>
            <a:lvl2pPr marL="1022350" indent="-577850">
              <a:defRPr sz="5200">
                <a:solidFill>
                  <a:srgbClr val="3E4157"/>
                </a:solidFill>
              </a:defRPr>
            </a:lvl2pPr>
            <a:lvl3pPr marL="1466850" indent="-577850">
              <a:defRPr sz="5200">
                <a:solidFill>
                  <a:srgbClr val="3E4157"/>
                </a:solidFill>
              </a:defRPr>
            </a:lvl3pPr>
            <a:lvl4pPr marL="1911350" indent="-577850">
              <a:defRPr sz="5200">
                <a:solidFill>
                  <a:srgbClr val="3E4157"/>
                </a:solidFill>
              </a:defRPr>
            </a:lvl4pPr>
            <a:lvl5pPr marL="2355850" indent="-577850">
              <a:defRPr sz="5200">
                <a:solidFill>
                  <a:srgbClr val="3E415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>
                <a:solidFill>
                  <a:srgbClr val="FF51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White Heading &amp; Body"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>
                <a:solidFill>
                  <a:srgbClr val="FF51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>
                <a:solidFill>
                  <a:srgbClr val="3E4157"/>
                </a:solidFill>
              </a:defRPr>
            </a:lvl1pPr>
            <a:lvl2pPr marL="1022350" indent="-577850">
              <a:defRPr sz="5200">
                <a:solidFill>
                  <a:srgbClr val="3E4157"/>
                </a:solidFill>
              </a:defRPr>
            </a:lvl2pPr>
            <a:lvl3pPr marL="1466850" indent="-577850">
              <a:defRPr sz="5200">
                <a:solidFill>
                  <a:srgbClr val="3E4157"/>
                </a:solidFill>
              </a:defRPr>
            </a:lvl3pPr>
            <a:lvl4pPr marL="1911350" indent="-577850">
              <a:defRPr sz="5200">
                <a:solidFill>
                  <a:srgbClr val="3E4157"/>
                </a:solidFill>
              </a:defRPr>
            </a:lvl4pPr>
            <a:lvl5pPr marL="2355850" indent="-577850">
              <a:defRPr sz="5200">
                <a:solidFill>
                  <a:srgbClr val="3E415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Heading &amp; Body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/>
            </a:lvl1pPr>
            <a:lvl2pPr marL="1022350" indent="-577850">
              <a:defRPr sz="5200"/>
            </a:lvl2pPr>
            <a:lvl3pPr marL="1466850" indent="-577850">
              <a:defRPr sz="5200"/>
            </a:lvl3pPr>
            <a:lvl4pPr marL="1911350" indent="-577850">
              <a:defRPr sz="5200"/>
            </a:lvl4pPr>
            <a:lvl5pPr marL="2355850" indent="-577850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4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Heading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Text"/>
          <p:cNvSpPr txBox="1">
            <a:spLocks noGrp="1"/>
          </p:cNvSpPr>
          <p:nvPr>
            <p:ph type="title"/>
          </p:nvPr>
        </p:nvSpPr>
        <p:spPr>
          <a:xfrm>
            <a:off x="4833937" y="1278759"/>
            <a:ext cx="14716126" cy="1115848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3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Heading &amp; Body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/>
            </a:lvl1pPr>
            <a:lvl2pPr marL="1022350" indent="-577850">
              <a:defRPr sz="5200"/>
            </a:lvl2pPr>
            <a:lvl3pPr marL="1466850" indent="-577850">
              <a:defRPr sz="5200"/>
            </a:lvl3pPr>
            <a:lvl4pPr marL="1911350" indent="-577850">
              <a:defRPr sz="5200"/>
            </a:lvl4pPr>
            <a:lvl5pPr marL="2355850" indent="-577850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854994"/>
            <a:ext cx="11706822" cy="6234528"/>
          </a:xfrm>
          <a:prstGeom prst="rect">
            <a:avLst/>
          </a:prstGeom>
        </p:spPr>
        <p:txBody>
          <a:bodyPr lIns="53578" tIns="53578" rIns="53578" bIns="53578"/>
          <a:lstStyle>
            <a:lvl1pPr marL="577850" indent="-577850">
              <a:defRPr sz="5200"/>
            </a:lvl1pPr>
            <a:lvl2pPr marL="1022350" indent="-577850">
              <a:defRPr sz="5200"/>
            </a:lvl2pPr>
            <a:lvl3pPr marL="1466850" indent="-577850">
              <a:defRPr sz="5200"/>
            </a:lvl3pPr>
            <a:lvl4pPr marL="1911350" indent="-577850">
              <a:defRPr sz="5200"/>
            </a:lvl4pPr>
            <a:lvl5pPr marL="2355850" indent="-577850"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6673453" y="2673568"/>
            <a:ext cx="11037095" cy="8368864"/>
          </a:xfrm>
          <a:prstGeom prst="rect">
            <a:avLst/>
          </a:prstGeom>
        </p:spPr>
        <p:txBody>
          <a:bodyPr lIns="53578" tIns="53578" rIns="53578" bIns="53578"/>
          <a:lstStyle>
            <a:lvl1pPr algn="ctr">
              <a:defRPr sz="8000">
                <a:solidFill>
                  <a:srgbClr val="464E7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urce Code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322893" y="2277070"/>
            <a:ext cx="11738214" cy="216431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8000">
                <a:solidFill>
                  <a:srgbClr val="464E7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59140" y="4865040"/>
            <a:ext cx="11465720" cy="5942045"/>
          </a:xfrm>
          <a:prstGeom prst="rect">
            <a:avLst/>
          </a:prstGeom>
          <a:solidFill>
            <a:srgbClr val="464E70"/>
          </a:solidFill>
          <a:ln w="241300">
            <a:solidFill>
              <a:srgbClr val="464E70"/>
            </a:solidFill>
          </a:ln>
        </p:spPr>
        <p:txBody>
          <a:bodyPr lIns="53578" tIns="53578" rIns="53578" bIns="53578"/>
          <a:lstStyle>
            <a:lvl1pPr marL="0" indent="0"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808" y="11472416"/>
            <a:ext cx="486989" cy="38655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4187325"/>
            <a:ext cx="15609094" cy="83127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2pPr marL="1066800" indent="-622300"/>
            <a:lvl3pPr marL="1511300" indent="-622300"/>
            <a:lvl4pPr marL="1955800" indent="-622300"/>
            <a:lvl5pPr marL="2400300" indent="-6223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5029" y="13010554"/>
            <a:ext cx="556083" cy="447676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400" b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transition spd="med"/>
  <p:txStyles>
    <p:titleStyle>
      <a:lvl1pPr marL="0" marR="0" indent="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0" baseline="0">
          <a:ln>
            <a:noFill/>
          </a:ln>
          <a:solidFill>
            <a:srgbClr val="FFF5E3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22300" marR="0" indent="-622300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135944" marR="0" indent="-69144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580444" marR="0" indent="-69144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024944" marR="0" indent="-69144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469444" marR="0" indent="-69144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913944" marR="0" indent="-69144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358444" marR="0" indent="-69144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802944" marR="0" indent="-69144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247444" marR="0" indent="-69144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5E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hku-logo.png" descr="hku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  <p:pic>
        <p:nvPicPr>
          <p:cNvPr id="393" name="analytics (1).png" descr="analytics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7500" y="8351875"/>
            <a:ext cx="3429000" cy="3429001"/>
          </a:xfrm>
          <a:prstGeom prst="rect">
            <a:avLst/>
          </a:prstGeom>
          <a:ln w="3175">
            <a:miter lim="400000"/>
          </a:ln>
        </p:spPr>
      </p:pic>
      <p:sp>
        <p:nvSpPr>
          <p:cNvPr id="394" name="HKU Personal IPO"/>
          <p:cNvSpPr txBox="1"/>
          <p:nvPr/>
        </p:nvSpPr>
        <p:spPr>
          <a:xfrm>
            <a:off x="3989167" y="2795784"/>
            <a:ext cx="16405666" cy="30022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 algn="ctr">
              <a:lnSpc>
                <a:spcPct val="80000"/>
              </a:lnSpc>
              <a:defRPr sz="12000"/>
            </a:lvl1pPr>
          </a:lstStyle>
          <a:p>
            <a:r>
              <a:t>HKU Personal IPO</a:t>
            </a:r>
          </a:p>
        </p:txBody>
      </p:sp>
      <p:sp>
        <p:nvSpPr>
          <p:cNvPr id="395" name="Intelligent Personal Valuation Platform"/>
          <p:cNvSpPr txBox="1">
            <a:spLocks noGrp="1"/>
          </p:cNvSpPr>
          <p:nvPr>
            <p:ph type="body" sz="quarter" idx="4294967295"/>
          </p:nvPr>
        </p:nvSpPr>
        <p:spPr>
          <a:xfrm>
            <a:off x="4833937" y="5798576"/>
            <a:ext cx="14716126" cy="21188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8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Intelligent Personal Valuation Platform</a:t>
            </a:r>
          </a:p>
        </p:txBody>
      </p:sp>
      <p:pic>
        <p:nvPicPr>
          <p:cNvPr id="396" name="brain.png" descr="brai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05169" y="8656454"/>
            <a:ext cx="3002238" cy="3002239"/>
          </a:xfrm>
          <a:prstGeom prst="rect">
            <a:avLst/>
          </a:prstGeom>
          <a:ln w="3175">
            <a:miter lim="400000"/>
          </a:ln>
        </p:spPr>
      </p:pic>
      <p:pic>
        <p:nvPicPr>
          <p:cNvPr id="397" name="employee.png" descr="employe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9661" y="8351875"/>
            <a:ext cx="3429001" cy="3429001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398" name="growth (1).png" descr="growth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90881" y="314271"/>
            <a:ext cx="3002239" cy="300223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1"/>
          <p:cNvGrpSpPr/>
          <p:nvPr/>
        </p:nvGrpSpPr>
        <p:grpSpPr>
          <a:xfrm>
            <a:off x="9470374" y="2170924"/>
            <a:ext cx="5443252" cy="4363082"/>
            <a:chOff x="0" y="0"/>
            <a:chExt cx="5443251" cy="4363081"/>
          </a:xfrm>
        </p:grpSpPr>
        <p:sp>
          <p:nvSpPr>
            <p:cNvPr id="480" name="Freeform 69"/>
            <p:cNvSpPr/>
            <p:nvPr/>
          </p:nvSpPr>
          <p:spPr>
            <a:xfrm>
              <a:off x="1909982" y="3725074"/>
              <a:ext cx="1631361" cy="34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0985" y="0"/>
                  </a:lnTo>
                  <a:lnTo>
                    <a:pt x="642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529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1" name="Freeform 70"/>
            <p:cNvSpPr/>
            <p:nvPr/>
          </p:nvSpPr>
          <p:spPr>
            <a:xfrm>
              <a:off x="1958438" y="3367709"/>
              <a:ext cx="1536468" cy="357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805" y="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333754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2" name="Freeform 71"/>
            <p:cNvSpPr/>
            <p:nvPr/>
          </p:nvSpPr>
          <p:spPr>
            <a:xfrm>
              <a:off x="0" y="0"/>
              <a:ext cx="5443252" cy="3519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563"/>
                  </a:moveTo>
                  <a:cubicBezTo>
                    <a:pt x="21600" y="21139"/>
                    <a:pt x="21303" y="21600"/>
                    <a:pt x="20894" y="21600"/>
                  </a:cubicBezTo>
                  <a:cubicBezTo>
                    <a:pt x="669" y="21600"/>
                    <a:pt x="669" y="21600"/>
                    <a:pt x="669" y="21600"/>
                  </a:cubicBezTo>
                  <a:cubicBezTo>
                    <a:pt x="297" y="21600"/>
                    <a:pt x="0" y="21139"/>
                    <a:pt x="0" y="20563"/>
                  </a:cubicBezTo>
                  <a:cubicBezTo>
                    <a:pt x="0" y="1037"/>
                    <a:pt x="0" y="1037"/>
                    <a:pt x="0" y="1037"/>
                  </a:cubicBezTo>
                  <a:cubicBezTo>
                    <a:pt x="0" y="461"/>
                    <a:pt x="297" y="0"/>
                    <a:pt x="669" y="0"/>
                  </a:cubicBezTo>
                  <a:cubicBezTo>
                    <a:pt x="20894" y="0"/>
                    <a:pt x="20894" y="0"/>
                    <a:pt x="20894" y="0"/>
                  </a:cubicBezTo>
                  <a:cubicBezTo>
                    <a:pt x="21303" y="0"/>
                    <a:pt x="21600" y="461"/>
                    <a:pt x="21600" y="1037"/>
                  </a:cubicBezTo>
                  <a:lnTo>
                    <a:pt x="21600" y="20563"/>
                  </a:lnTo>
                  <a:close/>
                </a:path>
              </a:pathLst>
            </a:custGeom>
            <a:solidFill>
              <a:srgbClr val="000529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3" name="Rectangle 72"/>
            <p:cNvSpPr/>
            <p:nvPr/>
          </p:nvSpPr>
          <p:spPr>
            <a:xfrm>
              <a:off x="111044" y="141331"/>
              <a:ext cx="5219143" cy="2899300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4" name="Rectangle 73"/>
            <p:cNvSpPr/>
            <p:nvPr/>
          </p:nvSpPr>
          <p:spPr>
            <a:xfrm>
              <a:off x="1770669" y="4231845"/>
              <a:ext cx="1909986" cy="131237"/>
            </a:xfrm>
            <a:prstGeom prst="rect">
              <a:avLst/>
            </a:prstGeom>
            <a:solidFill>
              <a:srgbClr val="000529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5" name="Freeform 74"/>
            <p:cNvSpPr/>
            <p:nvPr/>
          </p:nvSpPr>
          <p:spPr>
            <a:xfrm>
              <a:off x="1770669" y="4072344"/>
              <a:ext cx="1909986" cy="159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02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333754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6" name="Oval 75"/>
            <p:cNvSpPr/>
            <p:nvPr/>
          </p:nvSpPr>
          <p:spPr>
            <a:xfrm>
              <a:off x="4776976" y="3218303"/>
              <a:ext cx="131237" cy="131237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7" name="Freeform 76"/>
            <p:cNvSpPr/>
            <p:nvPr/>
          </p:nvSpPr>
          <p:spPr>
            <a:xfrm>
              <a:off x="242281" y="244300"/>
              <a:ext cx="4984937" cy="2665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11"/>
                  </a:moveTo>
                  <a:cubicBezTo>
                    <a:pt x="21600" y="21144"/>
                    <a:pt x="21356" y="21600"/>
                    <a:pt x="21113" y="21600"/>
                  </a:cubicBezTo>
                  <a:cubicBezTo>
                    <a:pt x="487" y="21600"/>
                    <a:pt x="487" y="21600"/>
                    <a:pt x="487" y="21600"/>
                  </a:cubicBezTo>
                  <a:cubicBezTo>
                    <a:pt x="244" y="21600"/>
                    <a:pt x="0" y="21144"/>
                    <a:pt x="0" y="20611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380"/>
                    <a:pt x="244" y="0"/>
                    <a:pt x="487" y="0"/>
                  </a:cubicBezTo>
                  <a:cubicBezTo>
                    <a:pt x="21113" y="0"/>
                    <a:pt x="21113" y="0"/>
                    <a:pt x="21113" y="0"/>
                  </a:cubicBezTo>
                  <a:cubicBezTo>
                    <a:pt x="21356" y="0"/>
                    <a:pt x="21600" y="380"/>
                    <a:pt x="21600" y="913"/>
                  </a:cubicBezTo>
                  <a:lnTo>
                    <a:pt x="21600" y="20611"/>
                  </a:lnTo>
                  <a:close/>
                </a:path>
              </a:pathLst>
            </a:custGeom>
            <a:solidFill>
              <a:srgbClr val="8F8F8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8" name="Freeform 77"/>
            <p:cNvSpPr/>
            <p:nvPr/>
          </p:nvSpPr>
          <p:spPr>
            <a:xfrm>
              <a:off x="345250" y="337176"/>
              <a:ext cx="216037" cy="21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26"/>
                  </a:moveTo>
                  <a:lnTo>
                    <a:pt x="19783" y="0"/>
                  </a:lnTo>
                  <a:lnTo>
                    <a:pt x="11305" y="8479"/>
                  </a:lnTo>
                  <a:lnTo>
                    <a:pt x="2826" y="0"/>
                  </a:lnTo>
                  <a:lnTo>
                    <a:pt x="0" y="2826"/>
                  </a:lnTo>
                  <a:lnTo>
                    <a:pt x="8479" y="11305"/>
                  </a:lnTo>
                  <a:lnTo>
                    <a:pt x="0" y="18774"/>
                  </a:lnTo>
                  <a:lnTo>
                    <a:pt x="2826" y="21600"/>
                  </a:lnTo>
                  <a:lnTo>
                    <a:pt x="11305" y="13121"/>
                  </a:lnTo>
                  <a:lnTo>
                    <a:pt x="19783" y="21600"/>
                  </a:lnTo>
                  <a:lnTo>
                    <a:pt x="21600" y="18774"/>
                  </a:lnTo>
                  <a:lnTo>
                    <a:pt x="13121" y="11305"/>
                  </a:lnTo>
                  <a:lnTo>
                    <a:pt x="21600" y="2826"/>
                  </a:lnTo>
                  <a:close/>
                </a:path>
              </a:pathLst>
            </a:custGeom>
            <a:solidFill>
              <a:srgbClr val="666666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9" name="Rectangle 78"/>
            <p:cNvSpPr/>
            <p:nvPr/>
          </p:nvSpPr>
          <p:spPr>
            <a:xfrm>
              <a:off x="674348" y="337176"/>
              <a:ext cx="3119372" cy="205941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0" name="Rectangle 79"/>
            <p:cNvSpPr/>
            <p:nvPr/>
          </p:nvSpPr>
          <p:spPr>
            <a:xfrm>
              <a:off x="3924955" y="337176"/>
              <a:ext cx="1181122" cy="205941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1" name="Rectangle 80"/>
            <p:cNvSpPr/>
            <p:nvPr/>
          </p:nvSpPr>
          <p:spPr>
            <a:xfrm>
              <a:off x="327078" y="638007"/>
              <a:ext cx="4797169" cy="2119963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2" name="Freeform 81"/>
            <p:cNvSpPr/>
            <p:nvPr/>
          </p:nvSpPr>
          <p:spPr>
            <a:xfrm>
              <a:off x="440142" y="712711"/>
              <a:ext cx="2303693" cy="113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8000"/>
                    <a:pt x="21337" y="21600"/>
                    <a:pt x="21073" y="21600"/>
                  </a:cubicBezTo>
                  <a:cubicBezTo>
                    <a:pt x="527" y="21600"/>
                    <a:pt x="527" y="21600"/>
                    <a:pt x="527" y="21600"/>
                  </a:cubicBezTo>
                  <a:cubicBezTo>
                    <a:pt x="176" y="21600"/>
                    <a:pt x="0" y="180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5400"/>
                    <a:pt x="176" y="0"/>
                    <a:pt x="527" y="0"/>
                  </a:cubicBezTo>
                  <a:cubicBezTo>
                    <a:pt x="21073" y="0"/>
                    <a:pt x="21073" y="0"/>
                    <a:pt x="21073" y="0"/>
                  </a:cubicBezTo>
                  <a:cubicBezTo>
                    <a:pt x="21337" y="0"/>
                    <a:pt x="21600" y="5400"/>
                    <a:pt x="21600" y="10800"/>
                  </a:cubicBezTo>
                  <a:close/>
                </a:path>
              </a:pathLst>
            </a:custGeom>
            <a:solidFill>
              <a:srgbClr val="FFD44D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3" name="Freeform 82"/>
            <p:cNvSpPr/>
            <p:nvPr/>
          </p:nvSpPr>
          <p:spPr>
            <a:xfrm>
              <a:off x="2866994" y="722806"/>
              <a:ext cx="599648" cy="10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818"/>
                  </a:moveTo>
                  <a:cubicBezTo>
                    <a:pt x="21600" y="15709"/>
                    <a:pt x="20925" y="21600"/>
                    <a:pt x="19912" y="21600"/>
                  </a:cubicBezTo>
                  <a:cubicBezTo>
                    <a:pt x="2025" y="21600"/>
                    <a:pt x="2025" y="21600"/>
                    <a:pt x="2025" y="21600"/>
                  </a:cubicBezTo>
                  <a:cubicBezTo>
                    <a:pt x="1013" y="21600"/>
                    <a:pt x="0" y="15709"/>
                    <a:pt x="0" y="9818"/>
                  </a:cubicBezTo>
                  <a:cubicBezTo>
                    <a:pt x="0" y="9818"/>
                    <a:pt x="0" y="9818"/>
                    <a:pt x="0" y="9818"/>
                  </a:cubicBezTo>
                  <a:cubicBezTo>
                    <a:pt x="0" y="3927"/>
                    <a:pt x="1013" y="0"/>
                    <a:pt x="2025" y="0"/>
                  </a:cubicBezTo>
                  <a:cubicBezTo>
                    <a:pt x="19912" y="0"/>
                    <a:pt x="19912" y="0"/>
                    <a:pt x="19912" y="0"/>
                  </a:cubicBezTo>
                  <a:cubicBezTo>
                    <a:pt x="20925" y="0"/>
                    <a:pt x="21600" y="3927"/>
                    <a:pt x="21600" y="9818"/>
                  </a:cubicBezTo>
                  <a:close/>
                </a:path>
              </a:pathLst>
            </a:custGeom>
            <a:solidFill>
              <a:srgbClr val="FFD44D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4" name="Rectangle 83"/>
            <p:cNvSpPr/>
            <p:nvPr/>
          </p:nvSpPr>
          <p:spPr>
            <a:xfrm>
              <a:off x="448218" y="928744"/>
              <a:ext cx="506774" cy="506774"/>
            </a:xfrm>
            <a:prstGeom prst="rect">
              <a:avLst/>
            </a:prstGeom>
            <a:solidFill>
              <a:srgbClr val="FF7352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5" name="Rectangle 84"/>
            <p:cNvSpPr/>
            <p:nvPr/>
          </p:nvSpPr>
          <p:spPr>
            <a:xfrm>
              <a:off x="1047865" y="928744"/>
              <a:ext cx="506774" cy="506774"/>
            </a:xfrm>
            <a:prstGeom prst="rect">
              <a:avLst/>
            </a:prstGeom>
            <a:solidFill>
              <a:srgbClr val="FFD44D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6" name="Rectangle 85"/>
            <p:cNvSpPr/>
            <p:nvPr/>
          </p:nvSpPr>
          <p:spPr>
            <a:xfrm>
              <a:off x="1647512" y="928744"/>
              <a:ext cx="506774" cy="506774"/>
            </a:xfrm>
            <a:prstGeom prst="rect">
              <a:avLst/>
            </a:prstGeom>
            <a:solidFill>
              <a:srgbClr val="8FD4B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7" name="Rectangle 86"/>
            <p:cNvSpPr/>
            <p:nvPr/>
          </p:nvSpPr>
          <p:spPr>
            <a:xfrm>
              <a:off x="2257251" y="928744"/>
              <a:ext cx="496679" cy="506774"/>
            </a:xfrm>
            <a:prstGeom prst="rect">
              <a:avLst/>
            </a:prstGeom>
            <a:solidFill>
              <a:srgbClr val="94D44D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8" name="Freeform 87"/>
            <p:cNvSpPr/>
            <p:nvPr/>
          </p:nvSpPr>
          <p:spPr>
            <a:xfrm>
              <a:off x="458314" y="1548582"/>
              <a:ext cx="2305712" cy="12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631"/>
                  </a:moveTo>
                  <a:cubicBezTo>
                    <a:pt x="21600" y="16615"/>
                    <a:pt x="21337" y="21600"/>
                    <a:pt x="21073" y="21600"/>
                  </a:cubicBezTo>
                  <a:cubicBezTo>
                    <a:pt x="527" y="21600"/>
                    <a:pt x="527" y="21600"/>
                    <a:pt x="527" y="21600"/>
                  </a:cubicBezTo>
                  <a:cubicBezTo>
                    <a:pt x="263" y="21600"/>
                    <a:pt x="0" y="16615"/>
                    <a:pt x="0" y="11631"/>
                  </a:cubicBezTo>
                  <a:cubicBezTo>
                    <a:pt x="0" y="11631"/>
                    <a:pt x="0" y="11631"/>
                    <a:pt x="0" y="11631"/>
                  </a:cubicBezTo>
                  <a:cubicBezTo>
                    <a:pt x="0" y="4985"/>
                    <a:pt x="263" y="0"/>
                    <a:pt x="527" y="0"/>
                  </a:cubicBezTo>
                  <a:cubicBezTo>
                    <a:pt x="21073" y="0"/>
                    <a:pt x="21073" y="0"/>
                    <a:pt x="21073" y="0"/>
                  </a:cubicBezTo>
                  <a:cubicBezTo>
                    <a:pt x="21337" y="0"/>
                    <a:pt x="21600" y="4985"/>
                    <a:pt x="21600" y="11631"/>
                  </a:cubicBezTo>
                  <a:close/>
                </a:path>
              </a:pathLst>
            </a:custGeom>
            <a:solidFill>
              <a:srgbClr val="8FD4B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9" name="Freeform 88"/>
            <p:cNvSpPr/>
            <p:nvPr/>
          </p:nvSpPr>
          <p:spPr>
            <a:xfrm>
              <a:off x="458314" y="1744424"/>
              <a:ext cx="1273998" cy="10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7" y="0"/>
                  </a:moveTo>
                  <a:cubicBezTo>
                    <a:pt x="794" y="0"/>
                    <a:pt x="794" y="0"/>
                    <a:pt x="794" y="0"/>
                  </a:cubicBezTo>
                  <a:cubicBezTo>
                    <a:pt x="318" y="0"/>
                    <a:pt x="0" y="3927"/>
                    <a:pt x="0" y="9818"/>
                  </a:cubicBezTo>
                  <a:cubicBezTo>
                    <a:pt x="0" y="17673"/>
                    <a:pt x="318" y="21600"/>
                    <a:pt x="794" y="21600"/>
                  </a:cubicBezTo>
                  <a:cubicBezTo>
                    <a:pt x="20647" y="21600"/>
                    <a:pt x="20647" y="21600"/>
                    <a:pt x="20647" y="21600"/>
                  </a:cubicBezTo>
                  <a:cubicBezTo>
                    <a:pt x="21124" y="21600"/>
                    <a:pt x="21600" y="17673"/>
                    <a:pt x="21600" y="9818"/>
                  </a:cubicBezTo>
                  <a:cubicBezTo>
                    <a:pt x="21600" y="3927"/>
                    <a:pt x="21124" y="0"/>
                    <a:pt x="20647" y="0"/>
                  </a:cubicBezTo>
                  <a:close/>
                </a:path>
              </a:pathLst>
            </a:custGeom>
            <a:solidFill>
              <a:srgbClr val="8FD4B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00" name="Freeform 89"/>
            <p:cNvSpPr/>
            <p:nvPr/>
          </p:nvSpPr>
          <p:spPr>
            <a:xfrm>
              <a:off x="1845373" y="1744424"/>
              <a:ext cx="599648" cy="10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0"/>
                  </a:moveTo>
                  <a:cubicBezTo>
                    <a:pt x="1688" y="0"/>
                    <a:pt x="1688" y="0"/>
                    <a:pt x="1688" y="0"/>
                  </a:cubicBezTo>
                  <a:cubicBezTo>
                    <a:pt x="675" y="0"/>
                    <a:pt x="0" y="5891"/>
                    <a:pt x="0" y="11782"/>
                  </a:cubicBezTo>
                  <a:cubicBezTo>
                    <a:pt x="0" y="17673"/>
                    <a:pt x="675" y="21600"/>
                    <a:pt x="1688" y="21600"/>
                  </a:cubicBezTo>
                  <a:cubicBezTo>
                    <a:pt x="19575" y="21600"/>
                    <a:pt x="19575" y="21600"/>
                    <a:pt x="19575" y="21600"/>
                  </a:cubicBezTo>
                  <a:cubicBezTo>
                    <a:pt x="20587" y="21600"/>
                    <a:pt x="21600" y="17673"/>
                    <a:pt x="21600" y="11782"/>
                  </a:cubicBezTo>
                  <a:cubicBezTo>
                    <a:pt x="21600" y="5891"/>
                    <a:pt x="20587" y="0"/>
                    <a:pt x="19575" y="0"/>
                  </a:cubicBezTo>
                  <a:close/>
                </a:path>
              </a:pathLst>
            </a:custGeom>
            <a:solidFill>
              <a:srgbClr val="8FD4B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01" name="Freeform 90"/>
            <p:cNvSpPr/>
            <p:nvPr/>
          </p:nvSpPr>
          <p:spPr>
            <a:xfrm>
              <a:off x="468410" y="1932193"/>
              <a:ext cx="2303692" cy="113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200"/>
                    <a:pt x="21337" y="21600"/>
                    <a:pt x="21073" y="21600"/>
                  </a:cubicBezTo>
                  <a:cubicBezTo>
                    <a:pt x="527" y="21600"/>
                    <a:pt x="527" y="21600"/>
                    <a:pt x="527" y="21600"/>
                  </a:cubicBezTo>
                  <a:cubicBezTo>
                    <a:pt x="263" y="21600"/>
                    <a:pt x="0" y="162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5400"/>
                    <a:pt x="263" y="0"/>
                    <a:pt x="527" y="0"/>
                  </a:cubicBezTo>
                  <a:cubicBezTo>
                    <a:pt x="21073" y="0"/>
                    <a:pt x="21073" y="0"/>
                    <a:pt x="21073" y="0"/>
                  </a:cubicBezTo>
                  <a:cubicBezTo>
                    <a:pt x="21337" y="0"/>
                    <a:pt x="21600" y="5400"/>
                    <a:pt x="21600" y="10800"/>
                  </a:cubicBezTo>
                  <a:close/>
                </a:path>
              </a:pathLst>
            </a:custGeom>
            <a:solidFill>
              <a:srgbClr val="8FD4B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02" name="Freeform 91"/>
            <p:cNvSpPr/>
            <p:nvPr/>
          </p:nvSpPr>
          <p:spPr>
            <a:xfrm>
              <a:off x="1150834" y="2140150"/>
              <a:ext cx="599648" cy="10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782"/>
                  </a:moveTo>
                  <a:cubicBezTo>
                    <a:pt x="21600" y="17673"/>
                    <a:pt x="20587" y="21600"/>
                    <a:pt x="19575" y="21600"/>
                  </a:cubicBezTo>
                  <a:cubicBezTo>
                    <a:pt x="1688" y="21600"/>
                    <a:pt x="1688" y="21600"/>
                    <a:pt x="1688" y="21600"/>
                  </a:cubicBezTo>
                  <a:cubicBezTo>
                    <a:pt x="675" y="21600"/>
                    <a:pt x="0" y="17673"/>
                    <a:pt x="0" y="11782"/>
                  </a:cubicBezTo>
                  <a:cubicBezTo>
                    <a:pt x="0" y="11782"/>
                    <a:pt x="0" y="11782"/>
                    <a:pt x="0" y="11782"/>
                  </a:cubicBezTo>
                  <a:cubicBezTo>
                    <a:pt x="0" y="5891"/>
                    <a:pt x="675" y="0"/>
                    <a:pt x="1688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587" y="0"/>
                    <a:pt x="21600" y="5891"/>
                    <a:pt x="21600" y="11782"/>
                  </a:cubicBezTo>
                  <a:close/>
                </a:path>
              </a:pathLst>
            </a:custGeom>
            <a:solidFill>
              <a:srgbClr val="8FD4B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03" name="Freeform 92"/>
            <p:cNvSpPr/>
            <p:nvPr/>
          </p:nvSpPr>
          <p:spPr>
            <a:xfrm>
              <a:off x="3719014" y="712711"/>
              <a:ext cx="1273999" cy="113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7" y="0"/>
                  </a:moveTo>
                  <a:cubicBezTo>
                    <a:pt x="794" y="0"/>
                    <a:pt x="794" y="0"/>
                    <a:pt x="794" y="0"/>
                  </a:cubicBezTo>
                  <a:cubicBezTo>
                    <a:pt x="318" y="0"/>
                    <a:pt x="0" y="5400"/>
                    <a:pt x="0" y="10800"/>
                  </a:cubicBezTo>
                  <a:cubicBezTo>
                    <a:pt x="0" y="16200"/>
                    <a:pt x="318" y="21600"/>
                    <a:pt x="794" y="21600"/>
                  </a:cubicBezTo>
                  <a:cubicBezTo>
                    <a:pt x="20647" y="21600"/>
                    <a:pt x="20647" y="21600"/>
                    <a:pt x="20647" y="21600"/>
                  </a:cubicBezTo>
                  <a:cubicBezTo>
                    <a:pt x="21124" y="21600"/>
                    <a:pt x="21600" y="16200"/>
                    <a:pt x="21600" y="10800"/>
                  </a:cubicBezTo>
                  <a:cubicBezTo>
                    <a:pt x="21600" y="5400"/>
                    <a:pt x="21124" y="0"/>
                    <a:pt x="20647" y="0"/>
                  </a:cubicBezTo>
                  <a:close/>
                </a:path>
              </a:pathLst>
            </a:custGeom>
            <a:solidFill>
              <a:srgbClr val="FFD44D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04" name="Freeform 93"/>
            <p:cNvSpPr/>
            <p:nvPr/>
          </p:nvSpPr>
          <p:spPr>
            <a:xfrm>
              <a:off x="458314" y="2140150"/>
              <a:ext cx="599648" cy="10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12" y="0"/>
                  </a:moveTo>
                  <a:cubicBezTo>
                    <a:pt x="2025" y="0"/>
                    <a:pt x="2025" y="0"/>
                    <a:pt x="2025" y="0"/>
                  </a:cubicBezTo>
                  <a:cubicBezTo>
                    <a:pt x="1013" y="0"/>
                    <a:pt x="0" y="5891"/>
                    <a:pt x="0" y="11782"/>
                  </a:cubicBezTo>
                  <a:cubicBezTo>
                    <a:pt x="0" y="17673"/>
                    <a:pt x="1013" y="21600"/>
                    <a:pt x="2025" y="21600"/>
                  </a:cubicBezTo>
                  <a:cubicBezTo>
                    <a:pt x="19912" y="21600"/>
                    <a:pt x="19912" y="21600"/>
                    <a:pt x="19912" y="21600"/>
                  </a:cubicBezTo>
                  <a:cubicBezTo>
                    <a:pt x="20925" y="21600"/>
                    <a:pt x="21600" y="17673"/>
                    <a:pt x="21600" y="11782"/>
                  </a:cubicBezTo>
                  <a:cubicBezTo>
                    <a:pt x="21600" y="5891"/>
                    <a:pt x="20925" y="0"/>
                    <a:pt x="19912" y="0"/>
                  </a:cubicBezTo>
                  <a:close/>
                </a:path>
              </a:pathLst>
            </a:custGeom>
            <a:solidFill>
              <a:srgbClr val="8FD4B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05" name="Rectangle 94"/>
            <p:cNvSpPr/>
            <p:nvPr/>
          </p:nvSpPr>
          <p:spPr>
            <a:xfrm>
              <a:off x="3335404" y="946916"/>
              <a:ext cx="1629344" cy="1633381"/>
            </a:xfrm>
            <a:prstGeom prst="rect">
              <a:avLst/>
            </a:prstGeom>
            <a:solidFill>
              <a:srgbClr val="FFB033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2044873">
                <a:defRPr sz="900" b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</p:grpSp>
      <p:pic>
        <p:nvPicPr>
          <p:cNvPr id="507" name="hku-logo.png" descr="hku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  <p:sp>
        <p:nvSpPr>
          <p:cNvPr id="508" name="Demo"/>
          <p:cNvSpPr txBox="1"/>
          <p:nvPr/>
        </p:nvSpPr>
        <p:spPr>
          <a:xfrm>
            <a:off x="488745" y="6295297"/>
            <a:ext cx="23406510" cy="3238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ctr">
              <a:lnSpc>
                <a:spcPct val="80000"/>
              </a:lnSpc>
              <a:defRPr sz="10600">
                <a:solidFill>
                  <a:schemeClr val="accent1"/>
                </a:solidFill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Extremely Fast Matching Engine with 10x faster Python Implementation"/>
          <p:cNvSpPr txBox="1">
            <a:spLocks noGrp="1"/>
          </p:cNvSpPr>
          <p:nvPr>
            <p:ph type="body" sz="quarter" idx="1"/>
          </p:nvPr>
        </p:nvSpPr>
        <p:spPr>
          <a:xfrm>
            <a:off x="1333968" y="5641734"/>
            <a:ext cx="7966311" cy="2210787"/>
          </a:xfrm>
          <a:prstGeom prst="rect">
            <a:avLst/>
          </a:prstGeom>
        </p:spPr>
        <p:txBody>
          <a:bodyPr/>
          <a:lstStyle>
            <a:lvl1pPr algn="ctr" defTabSz="722947">
              <a:defRPr sz="4048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Extremely Fast Matching Engine with 10x faster Python Implementation</a:t>
            </a:r>
          </a:p>
        </p:txBody>
      </p:sp>
      <p:sp>
        <p:nvSpPr>
          <p:cNvPr id="511" name="Performance"/>
          <p:cNvSpPr txBox="1"/>
          <p:nvPr/>
        </p:nvSpPr>
        <p:spPr>
          <a:xfrm>
            <a:off x="706240" y="324681"/>
            <a:ext cx="13982701" cy="205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805100">
              <a:lnSpc>
                <a:spcPct val="80000"/>
              </a:lnSpc>
              <a:defRPr sz="10976"/>
            </a:lvl1pPr>
          </a:lstStyle>
          <a:p>
            <a:r>
              <a:t>Performance</a:t>
            </a:r>
          </a:p>
        </p:txBody>
      </p:sp>
      <p:pic>
        <p:nvPicPr>
          <p:cNvPr id="512" name="hku-logo.png" descr="hku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  <p:sp>
        <p:nvSpPr>
          <p:cNvPr id="513" name="🏃♂️"/>
          <p:cNvSpPr txBox="1"/>
          <p:nvPr/>
        </p:nvSpPr>
        <p:spPr>
          <a:xfrm>
            <a:off x="4153564" y="3534984"/>
            <a:ext cx="3328059" cy="24071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 fontScale="77500" lnSpcReduction="20000"/>
          </a:bodyPr>
          <a:lstStyle>
            <a:lvl1pPr defTabSz="805100">
              <a:defRPr sz="13720">
                <a:solidFill>
                  <a:srgbClr val="464E70"/>
                </a:solidFill>
              </a:defRPr>
            </a:lvl1pPr>
          </a:lstStyle>
          <a:p>
            <a:r>
              <a:rPr sz="23800" dirty="0"/>
              <a:t>🏃</a:t>
            </a:r>
            <a:r>
              <a:rPr dirty="0" smtClean="0"/>
              <a:t>‍</a:t>
            </a:r>
            <a:endParaRPr dirty="0"/>
          </a:p>
        </p:txBody>
      </p:sp>
      <p:sp>
        <p:nvSpPr>
          <p:cNvPr id="514" name="💻"/>
          <p:cNvSpPr txBox="1"/>
          <p:nvPr/>
        </p:nvSpPr>
        <p:spPr>
          <a:xfrm>
            <a:off x="11375046" y="7696"/>
            <a:ext cx="1402558" cy="1796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0100"/>
            </a:lvl1pPr>
          </a:lstStyle>
          <a:p>
            <a:r>
              <a:t>💻</a:t>
            </a:r>
          </a:p>
        </p:txBody>
      </p:sp>
      <p:sp>
        <p:nvSpPr>
          <p:cNvPr id="515" name="💻"/>
          <p:cNvSpPr txBox="1"/>
          <p:nvPr/>
        </p:nvSpPr>
        <p:spPr>
          <a:xfrm>
            <a:off x="12831067" y="7696"/>
            <a:ext cx="1402557" cy="1796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0100"/>
            </a:lvl1pPr>
          </a:lstStyle>
          <a:p>
            <a:r>
              <a:t>💻</a:t>
            </a:r>
          </a:p>
        </p:txBody>
      </p:sp>
      <p:sp>
        <p:nvSpPr>
          <p:cNvPr id="516" name="💻"/>
          <p:cNvSpPr txBox="1"/>
          <p:nvPr/>
        </p:nvSpPr>
        <p:spPr>
          <a:xfrm>
            <a:off x="11421269" y="1364789"/>
            <a:ext cx="1402557" cy="17962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0100"/>
            </a:lvl1pPr>
          </a:lstStyle>
          <a:p>
            <a:r>
              <a:t>💻</a:t>
            </a:r>
          </a:p>
        </p:txBody>
      </p:sp>
      <p:sp>
        <p:nvSpPr>
          <p:cNvPr id="517" name="💻"/>
          <p:cNvSpPr txBox="1"/>
          <p:nvPr/>
        </p:nvSpPr>
        <p:spPr>
          <a:xfrm>
            <a:off x="12831067" y="1364789"/>
            <a:ext cx="1402557" cy="17962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0100"/>
            </a:lvl1pPr>
          </a:lstStyle>
          <a:p>
            <a:r>
              <a:t>💻</a:t>
            </a:r>
          </a:p>
        </p:txBody>
      </p:sp>
      <p:sp>
        <p:nvSpPr>
          <p:cNvPr id="518" name="Load Distribution: Utilise all CPUs"/>
          <p:cNvSpPr txBox="1"/>
          <p:nvPr/>
        </p:nvSpPr>
        <p:spPr>
          <a:xfrm>
            <a:off x="9454456" y="3118832"/>
            <a:ext cx="7096821" cy="19122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/>
          </a:bodyPr>
          <a:lstStyle>
            <a:lvl1pPr algn="ctr">
              <a:defRPr sz="4600">
                <a:solidFill>
                  <a:srgbClr val="464E70"/>
                </a:solidFill>
              </a:defRPr>
            </a:lvl1pPr>
          </a:lstStyle>
          <a:p>
            <a:r>
              <a:t>Load Distribution: Utilise all CPUs</a:t>
            </a:r>
          </a:p>
        </p:txBody>
      </p:sp>
      <p:sp>
        <p:nvSpPr>
          <p:cNvPr id="519" name="🚘"/>
          <p:cNvSpPr txBox="1"/>
          <p:nvPr/>
        </p:nvSpPr>
        <p:spPr>
          <a:xfrm>
            <a:off x="19864296" y="4554324"/>
            <a:ext cx="1770857" cy="22788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3000"/>
            </a:lvl1pPr>
          </a:lstStyle>
          <a:p>
            <a:r>
              <a:t>🚘</a:t>
            </a:r>
          </a:p>
        </p:txBody>
      </p:sp>
      <p:sp>
        <p:nvSpPr>
          <p:cNvPr id="520" name="1 Exchange Engine per IPO"/>
          <p:cNvSpPr txBox="1"/>
          <p:nvPr/>
        </p:nvSpPr>
        <p:spPr>
          <a:xfrm>
            <a:off x="17201314" y="6623033"/>
            <a:ext cx="7096821" cy="19122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/>
          </a:bodyPr>
          <a:lstStyle>
            <a:lvl1pPr algn="ctr">
              <a:defRPr sz="4600">
                <a:solidFill>
                  <a:srgbClr val="464E70"/>
                </a:solidFill>
              </a:defRPr>
            </a:lvl1pPr>
          </a:lstStyle>
          <a:p>
            <a:r>
              <a:t>1 Exchange Engine per IPO</a:t>
            </a:r>
          </a:p>
        </p:txBody>
      </p:sp>
      <p:sp>
        <p:nvSpPr>
          <p:cNvPr id="521" name="💻"/>
          <p:cNvSpPr txBox="1"/>
          <p:nvPr/>
        </p:nvSpPr>
        <p:spPr>
          <a:xfrm>
            <a:off x="6996311" y="8720915"/>
            <a:ext cx="1402557" cy="1796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0100"/>
            </a:lvl1pPr>
          </a:lstStyle>
          <a:p>
            <a:r>
              <a:t>💻</a:t>
            </a:r>
          </a:p>
        </p:txBody>
      </p:sp>
      <p:sp>
        <p:nvSpPr>
          <p:cNvPr id="522" name="25,000 Transactions/Second for a single PC"/>
          <p:cNvSpPr txBox="1"/>
          <p:nvPr/>
        </p:nvSpPr>
        <p:spPr>
          <a:xfrm>
            <a:off x="4075481" y="10394055"/>
            <a:ext cx="7096821" cy="19122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 fontScale="92500" lnSpcReduction="10000"/>
          </a:bodyPr>
          <a:lstStyle>
            <a:lvl1pPr algn="ctr">
              <a:defRPr sz="4600">
                <a:solidFill>
                  <a:srgbClr val="464E70"/>
                </a:solidFill>
              </a:defRPr>
            </a:lvl1pPr>
          </a:lstStyle>
          <a:p>
            <a:r>
              <a:t>25,000 Transactions/Second for a single PC</a:t>
            </a:r>
          </a:p>
        </p:txBody>
      </p:sp>
      <p:sp>
        <p:nvSpPr>
          <p:cNvPr id="523" name="💰"/>
          <p:cNvSpPr txBox="1"/>
          <p:nvPr/>
        </p:nvSpPr>
        <p:spPr>
          <a:xfrm>
            <a:off x="16248183" y="7829721"/>
            <a:ext cx="1897857" cy="24439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4000"/>
            </a:lvl1pPr>
          </a:lstStyle>
          <a:p>
            <a:r>
              <a:t>💰</a:t>
            </a:r>
          </a:p>
        </p:txBody>
      </p:sp>
      <p:sp>
        <p:nvSpPr>
          <p:cNvPr id="524" name="Bitcoin: 7tx/s…"/>
          <p:cNvSpPr txBox="1"/>
          <p:nvPr/>
        </p:nvSpPr>
        <p:spPr>
          <a:xfrm>
            <a:off x="13945737" y="10092635"/>
            <a:ext cx="6502750" cy="24071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/>
          </a:bodyPr>
          <a:lstStyle/>
          <a:p>
            <a:pPr algn="ctr" defTabSz="788669">
              <a:defRPr sz="4416">
                <a:solidFill>
                  <a:srgbClr val="464E70"/>
                </a:solidFill>
              </a:defRPr>
            </a:pPr>
            <a:r>
              <a:t>Bitcoin: 7tx/s </a:t>
            </a:r>
          </a:p>
          <a:p>
            <a:pPr algn="ctr" defTabSz="788669">
              <a:defRPr sz="4416">
                <a:solidFill>
                  <a:srgbClr val="464E70"/>
                </a:solidFill>
              </a:defRPr>
            </a:pPr>
            <a:r>
              <a:t>Paypal: 200tx/s </a:t>
            </a:r>
          </a:p>
          <a:p>
            <a:pPr algn="ctr" defTabSz="788669">
              <a:defRPr sz="4416">
                <a:solidFill>
                  <a:srgbClr val="464E70"/>
                </a:solidFill>
              </a:defRPr>
            </a:pPr>
            <a:r>
              <a:t>Visa: 2000tx/s</a:t>
            </a:r>
          </a:p>
        </p:txBody>
      </p:sp>
      <p:pic>
        <p:nvPicPr>
          <p:cNvPr id="525" name="growth (1).png" descr="growth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3112" y="5641734"/>
            <a:ext cx="3002239" cy="300223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😼"/>
          <p:cNvSpPr txBox="1">
            <a:spLocks noGrp="1"/>
          </p:cNvSpPr>
          <p:nvPr>
            <p:ph type="body" sz="quarter" idx="1"/>
          </p:nvPr>
        </p:nvSpPr>
        <p:spPr>
          <a:xfrm>
            <a:off x="16224191" y="7892723"/>
            <a:ext cx="2050236" cy="2210787"/>
          </a:xfrm>
          <a:prstGeom prst="rect">
            <a:avLst/>
          </a:prstGeom>
        </p:spPr>
        <p:txBody>
          <a:bodyPr/>
          <a:lstStyle>
            <a:lvl1pPr algn="ctr" defTabSz="739378">
              <a:defRPr sz="126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😼</a:t>
            </a:r>
          </a:p>
        </p:txBody>
      </p:sp>
      <p:sp>
        <p:nvSpPr>
          <p:cNvPr id="528" name="Security &amp; Modifiability"/>
          <p:cNvSpPr txBox="1"/>
          <p:nvPr/>
        </p:nvSpPr>
        <p:spPr>
          <a:xfrm>
            <a:off x="706240" y="324681"/>
            <a:ext cx="11126606" cy="205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550425">
              <a:lnSpc>
                <a:spcPct val="80000"/>
              </a:lnSpc>
              <a:defRPr sz="7504"/>
            </a:lvl1pPr>
          </a:lstStyle>
          <a:p>
            <a:r>
              <a:t>Security &amp; Modifiability</a:t>
            </a:r>
          </a:p>
        </p:txBody>
      </p:sp>
      <p:pic>
        <p:nvPicPr>
          <p:cNvPr id="529" name="hku-logo.png" descr="hku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  <p:sp>
        <p:nvSpPr>
          <p:cNvPr id="530" name="Limit number of order/s per user"/>
          <p:cNvSpPr txBox="1"/>
          <p:nvPr/>
        </p:nvSpPr>
        <p:spPr>
          <a:xfrm>
            <a:off x="9225821" y="3253270"/>
            <a:ext cx="7844996" cy="16510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/>
          </a:bodyPr>
          <a:lstStyle>
            <a:lvl1pPr algn="ctr" defTabSz="788669">
              <a:defRPr sz="4416">
                <a:solidFill>
                  <a:srgbClr val="464E70"/>
                </a:solidFill>
              </a:defRPr>
            </a:lvl1pPr>
          </a:lstStyle>
          <a:p>
            <a:r>
              <a:t>Limit number of order/s per user</a:t>
            </a:r>
          </a:p>
        </p:txBody>
      </p:sp>
      <p:sp>
        <p:nvSpPr>
          <p:cNvPr id="531" name="2 Factor Authentication"/>
          <p:cNvSpPr txBox="1"/>
          <p:nvPr/>
        </p:nvSpPr>
        <p:spPr>
          <a:xfrm>
            <a:off x="16574963" y="5996683"/>
            <a:ext cx="7096821" cy="10396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/>
          </a:bodyPr>
          <a:lstStyle>
            <a:lvl1pPr algn="ctr">
              <a:defRPr sz="4600">
                <a:solidFill>
                  <a:srgbClr val="464E70"/>
                </a:solidFill>
              </a:defRPr>
            </a:lvl1pPr>
          </a:lstStyle>
          <a:p>
            <a:r>
              <a:t>2 Factor Authentication</a:t>
            </a:r>
          </a:p>
        </p:txBody>
      </p:sp>
      <p:sp>
        <p:nvSpPr>
          <p:cNvPr id="532" name="Sandboxed by Docker for enhanced security"/>
          <p:cNvSpPr txBox="1"/>
          <p:nvPr/>
        </p:nvSpPr>
        <p:spPr>
          <a:xfrm>
            <a:off x="4514551" y="10204522"/>
            <a:ext cx="7096821" cy="19122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/>
          </a:bodyPr>
          <a:lstStyle>
            <a:lvl1pPr algn="ctr">
              <a:defRPr sz="4600">
                <a:solidFill>
                  <a:srgbClr val="464E70"/>
                </a:solidFill>
              </a:defRPr>
            </a:lvl1pPr>
          </a:lstStyle>
          <a:p>
            <a:r>
              <a:t>Sandboxed by Docker for enhanced security</a:t>
            </a:r>
          </a:p>
        </p:txBody>
      </p:sp>
      <p:sp>
        <p:nvSpPr>
          <p:cNvPr id="533" name="Hack Protection from SQL Injection(Top Attack in 2017)"/>
          <p:cNvSpPr txBox="1"/>
          <p:nvPr/>
        </p:nvSpPr>
        <p:spPr>
          <a:xfrm>
            <a:off x="13997933" y="9711449"/>
            <a:ext cx="6502749" cy="24071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/>
          </a:bodyPr>
          <a:lstStyle>
            <a:lvl1pPr algn="ctr" defTabSz="788669">
              <a:defRPr sz="4416">
                <a:solidFill>
                  <a:srgbClr val="464E70"/>
                </a:solidFill>
              </a:defRPr>
            </a:lvl1pPr>
          </a:lstStyle>
          <a:p>
            <a:r>
              <a:t>Hack Protection from SQL Injection(Top Attack in 2017)</a:t>
            </a:r>
          </a:p>
        </p:txBody>
      </p:sp>
      <p:pic>
        <p:nvPicPr>
          <p:cNvPr id="534" name="growth (1).png" descr="growth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3112" y="5641734"/>
            <a:ext cx="3002239" cy="3002238"/>
          </a:xfrm>
          <a:prstGeom prst="rect">
            <a:avLst/>
          </a:prstGeom>
          <a:ln w="3175">
            <a:miter lim="400000"/>
          </a:ln>
        </p:spPr>
      </p:pic>
      <p:sp>
        <p:nvSpPr>
          <p:cNvPr id="535" name="⏱"/>
          <p:cNvSpPr txBox="1"/>
          <p:nvPr/>
        </p:nvSpPr>
        <p:spPr>
          <a:xfrm>
            <a:off x="11825303" y="800866"/>
            <a:ext cx="1897858" cy="24439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4000"/>
            </a:lvl1pPr>
          </a:lstStyle>
          <a:p>
            <a:r>
              <a:t>⏱</a:t>
            </a:r>
          </a:p>
        </p:txBody>
      </p:sp>
      <p:sp>
        <p:nvSpPr>
          <p:cNvPr id="536" name="🛡"/>
          <p:cNvSpPr txBox="1"/>
          <p:nvPr/>
        </p:nvSpPr>
        <p:spPr>
          <a:xfrm>
            <a:off x="19174446" y="3611236"/>
            <a:ext cx="1897857" cy="24439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4000"/>
            </a:lvl1pPr>
          </a:lstStyle>
          <a:p>
            <a:r>
              <a:t>🛡</a:t>
            </a:r>
          </a:p>
        </p:txBody>
      </p:sp>
      <p:sp>
        <p:nvSpPr>
          <p:cNvPr id="537" name="📦"/>
          <p:cNvSpPr txBox="1"/>
          <p:nvPr/>
        </p:nvSpPr>
        <p:spPr>
          <a:xfrm>
            <a:off x="7114033" y="7594737"/>
            <a:ext cx="1897857" cy="24439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4000"/>
            </a:lvl1pPr>
          </a:lstStyle>
          <a:p>
            <a:r>
              <a:t>📦</a:t>
            </a:r>
          </a:p>
        </p:txBody>
      </p:sp>
      <p:pic>
        <p:nvPicPr>
          <p:cNvPr id="538" name="problem.png" descr="proble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42401" y="3286123"/>
            <a:ext cx="2365376" cy="2365376"/>
          </a:xfrm>
          <a:prstGeom prst="rect">
            <a:avLst/>
          </a:prstGeom>
          <a:ln w="3175">
            <a:miter lim="400000"/>
          </a:ln>
        </p:spPr>
      </p:pic>
      <p:sp>
        <p:nvSpPr>
          <p:cNvPr id="539" name="Blockchain ? Nah"/>
          <p:cNvSpPr txBox="1"/>
          <p:nvPr/>
        </p:nvSpPr>
        <p:spPr>
          <a:xfrm>
            <a:off x="1876678" y="5901854"/>
            <a:ext cx="7096821" cy="19122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/>
          </a:bodyPr>
          <a:lstStyle>
            <a:lvl1pPr algn="ctr">
              <a:defRPr sz="4600">
                <a:solidFill>
                  <a:srgbClr val="464E70"/>
                </a:solidFill>
              </a:defRPr>
            </a:lvl1pPr>
          </a:lstStyle>
          <a:p>
            <a:r>
              <a:t>Blockchain ? Nah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hku-logo.png" descr="hku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  <p:sp>
        <p:nvSpPr>
          <p:cNvPr id="542" name="Modular Design…"/>
          <p:cNvSpPr txBox="1"/>
          <p:nvPr/>
        </p:nvSpPr>
        <p:spPr>
          <a:xfrm>
            <a:off x="-7116" y="6400539"/>
            <a:ext cx="8566984" cy="58935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algn="ctr" defTabSz="805100">
              <a:lnSpc>
                <a:spcPct val="120000"/>
              </a:lnSpc>
              <a:defRPr sz="3528">
                <a:solidFill>
                  <a:schemeClr val="accent1"/>
                </a:solidFill>
              </a:defRPr>
            </a:pPr>
            <a:r>
              <a:t> Modular Design</a:t>
            </a:r>
          </a:p>
          <a:p>
            <a:pPr algn="ctr" defTabSz="805100">
              <a:lnSpc>
                <a:spcPct val="120000"/>
              </a:lnSpc>
              <a:defRPr sz="3528">
                <a:solidFill>
                  <a:schemeClr val="accent1"/>
                </a:solidFill>
              </a:defRPr>
            </a:pPr>
            <a:r>
              <a:t> News Feed</a:t>
            </a:r>
          </a:p>
          <a:p>
            <a:pPr algn="ctr" defTabSz="805100">
              <a:lnSpc>
                <a:spcPct val="120000"/>
              </a:lnSpc>
              <a:defRPr sz="3528">
                <a:solidFill>
                  <a:schemeClr val="accent1"/>
                </a:solidFill>
              </a:defRPr>
            </a:pPr>
            <a:r>
              <a:t>Interactive Graphs</a:t>
            </a:r>
          </a:p>
          <a:p>
            <a:pPr algn="ctr" defTabSz="805100">
              <a:lnSpc>
                <a:spcPct val="120000"/>
              </a:lnSpc>
              <a:defRPr sz="3528">
                <a:solidFill>
                  <a:schemeClr val="accent1"/>
                </a:solidFill>
              </a:defRPr>
            </a:pPr>
            <a:r>
              <a:t> Risk Analysis Assistant</a:t>
            </a:r>
          </a:p>
          <a:p>
            <a:pPr algn="ctr" defTabSz="805100">
              <a:lnSpc>
                <a:spcPct val="120000"/>
              </a:lnSpc>
              <a:defRPr sz="3528">
                <a:solidFill>
                  <a:schemeClr val="accent1"/>
                </a:solidFill>
              </a:defRPr>
            </a:pPr>
            <a:r>
              <a:t> Source Controlled by GitLab</a:t>
            </a:r>
          </a:p>
          <a:p>
            <a:pPr algn="ctr" defTabSz="805100">
              <a:lnSpc>
                <a:spcPct val="120000"/>
              </a:lnSpc>
              <a:defRPr sz="3528">
                <a:solidFill>
                  <a:schemeClr val="accent1"/>
                </a:solidFill>
              </a:defRPr>
            </a:pPr>
            <a:r>
              <a:t>Microservice design allows easy replacement of components</a:t>
            </a:r>
          </a:p>
        </p:txBody>
      </p:sp>
      <p:sp>
        <p:nvSpPr>
          <p:cNvPr id="543" name="Feature Summary"/>
          <p:cNvSpPr txBox="1"/>
          <p:nvPr/>
        </p:nvSpPr>
        <p:spPr>
          <a:xfrm>
            <a:off x="645332" y="110088"/>
            <a:ext cx="8566984" cy="217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ctr" defTabSz="599717">
              <a:lnSpc>
                <a:spcPct val="80000"/>
              </a:lnSpc>
              <a:defRPr sz="7738">
                <a:solidFill>
                  <a:schemeClr val="accent1"/>
                </a:solidFill>
              </a:defRPr>
            </a:lvl1pPr>
          </a:lstStyle>
          <a:p>
            <a:r>
              <a:t>Feature Summary</a:t>
            </a:r>
          </a:p>
        </p:txBody>
      </p:sp>
      <p:sp>
        <p:nvSpPr>
          <p:cNvPr id="544" name="🛡"/>
          <p:cNvSpPr txBox="1"/>
          <p:nvPr/>
        </p:nvSpPr>
        <p:spPr>
          <a:xfrm>
            <a:off x="19345975" y="3802994"/>
            <a:ext cx="2405857" cy="31043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8000"/>
            </a:lvl1pPr>
          </a:lstStyle>
          <a:p>
            <a:r>
              <a:t>🛡</a:t>
            </a:r>
          </a:p>
        </p:txBody>
      </p:sp>
      <p:pic>
        <p:nvPicPr>
          <p:cNvPr id="545" name="web-design.png" descr="web-design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073447" y="3638320"/>
            <a:ext cx="2405670" cy="2405670"/>
          </a:xfrm>
          <a:prstGeom prst="rect">
            <a:avLst/>
          </a:prstGeom>
          <a:ln w="3175">
            <a:miter lim="400000"/>
          </a:ln>
        </p:spPr>
      </p:pic>
      <p:sp>
        <p:nvSpPr>
          <p:cNvPr id="546" name="Portfolio Factors Weighting and Suggestions…"/>
          <p:cNvSpPr txBox="1"/>
          <p:nvPr/>
        </p:nvSpPr>
        <p:spPr>
          <a:xfrm>
            <a:off x="7935047" y="6400538"/>
            <a:ext cx="9124353" cy="6703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Portfolio Factors Weighting and Suggestions 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Scoring System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Optimising Issuer Price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AI for Reference Pricing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10x Faster Python Implementation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Ready for Reinforcement Learning in the future</a:t>
            </a:r>
          </a:p>
        </p:txBody>
      </p:sp>
      <p:sp>
        <p:nvSpPr>
          <p:cNvPr id="547" name="Hack Protection…"/>
          <p:cNvSpPr txBox="1"/>
          <p:nvPr/>
        </p:nvSpPr>
        <p:spPr>
          <a:xfrm>
            <a:off x="15706630" y="6424565"/>
            <a:ext cx="9124353" cy="4463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Hack Protection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2 Factor Authentication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Ready for Real Time Trading 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Unlimited Scalability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25000 transactions/second</a:t>
            </a:r>
          </a:p>
          <a:p>
            <a:pPr algn="ctr">
              <a:lnSpc>
                <a:spcPct val="120000"/>
              </a:lnSpc>
              <a:defRPr sz="3600">
                <a:solidFill>
                  <a:schemeClr val="accent1"/>
                </a:solidFill>
              </a:defRPr>
            </a:pPr>
            <a:r>
              <a:t> Risk Analysis Assistant</a:t>
            </a:r>
          </a:p>
        </p:txBody>
      </p:sp>
      <p:pic>
        <p:nvPicPr>
          <p:cNvPr id="548" name="analytics (1).png" descr="analytics (1).png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9015883" y="3619270"/>
            <a:ext cx="2444079" cy="2444080"/>
          </a:xfrm>
          <a:prstGeom prst="rect">
            <a:avLst/>
          </a:prstGeom>
          <a:ln w="3175">
            <a:miter lim="400000"/>
          </a:ln>
        </p:spPr>
      </p:pic>
      <p:pic>
        <p:nvPicPr>
          <p:cNvPr id="549" name="brain.png" descr="brai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28552" y="3519043"/>
            <a:ext cx="2644411" cy="2644412"/>
          </a:xfrm>
          <a:prstGeom prst="rect">
            <a:avLst/>
          </a:prstGeom>
          <a:ln w="3175">
            <a:miter lim="400000"/>
          </a:ln>
        </p:spPr>
      </p:pic>
      <p:sp>
        <p:nvSpPr>
          <p:cNvPr id="550" name="➕"/>
          <p:cNvSpPr txBox="1"/>
          <p:nvPr/>
        </p:nvSpPr>
        <p:spPr>
          <a:xfrm>
            <a:off x="11485767" y="4148643"/>
            <a:ext cx="1516858" cy="19359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1000"/>
            </a:lvl1pPr>
          </a:lstStyle>
          <a:p>
            <a:r>
              <a:t>➕</a:t>
            </a:r>
          </a:p>
        </p:txBody>
      </p:sp>
      <p:sp>
        <p:nvSpPr>
          <p:cNvPr id="551" name="UI &amp; Modifiability"/>
          <p:cNvSpPr txBox="1"/>
          <p:nvPr/>
        </p:nvSpPr>
        <p:spPr>
          <a:xfrm>
            <a:off x="1871323" y="2352274"/>
            <a:ext cx="4810106" cy="12151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ctr" defTabSz="328612">
              <a:lnSpc>
                <a:spcPct val="80000"/>
              </a:lnSpc>
              <a:defRPr sz="4240">
                <a:solidFill>
                  <a:srgbClr val="000000"/>
                </a:solidFill>
              </a:defRPr>
            </a:lvl1pPr>
          </a:lstStyle>
          <a:p>
            <a:r>
              <a:t>UI &amp; Modifiability</a:t>
            </a:r>
          </a:p>
        </p:txBody>
      </p:sp>
      <p:sp>
        <p:nvSpPr>
          <p:cNvPr id="552" name="Analytics"/>
          <p:cNvSpPr txBox="1"/>
          <p:nvPr/>
        </p:nvSpPr>
        <p:spPr>
          <a:xfrm>
            <a:off x="10265988" y="2403216"/>
            <a:ext cx="3852025" cy="8787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ctr" defTabSz="328612">
              <a:lnSpc>
                <a:spcPct val="80000"/>
              </a:lnSpc>
              <a:defRPr sz="4240">
                <a:solidFill>
                  <a:srgbClr val="000000"/>
                </a:solidFill>
              </a:defRPr>
            </a:lvl1pPr>
          </a:lstStyle>
          <a:p>
            <a:r>
              <a:t>Analytics</a:t>
            </a:r>
          </a:p>
        </p:txBody>
      </p:sp>
      <p:sp>
        <p:nvSpPr>
          <p:cNvPr id="553" name="System Architecture"/>
          <p:cNvSpPr txBox="1"/>
          <p:nvPr/>
        </p:nvSpPr>
        <p:spPr>
          <a:xfrm>
            <a:off x="18005921" y="1995996"/>
            <a:ext cx="5085968" cy="16931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ctr" defTabSz="377904">
              <a:lnSpc>
                <a:spcPct val="80000"/>
              </a:lnSpc>
              <a:defRPr sz="4876">
                <a:solidFill>
                  <a:srgbClr val="000000"/>
                </a:solidFill>
              </a:defRPr>
            </a:lvl1pPr>
          </a:lstStyle>
          <a:p>
            <a:r>
              <a:t>System Architecture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A Story"/>
          <p:cNvSpPr txBox="1"/>
          <p:nvPr/>
        </p:nvSpPr>
        <p:spPr>
          <a:xfrm>
            <a:off x="616747" y="333619"/>
            <a:ext cx="5152467" cy="2085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1200"/>
            </a:lvl1pPr>
          </a:lstStyle>
          <a:p>
            <a:r>
              <a:t>A Story</a:t>
            </a:r>
          </a:p>
        </p:txBody>
      </p:sp>
      <p:pic>
        <p:nvPicPr>
          <p:cNvPr id="401" name="groom.png" descr="groo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01929" y="3396945"/>
            <a:ext cx="5456010" cy="5456010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402" name="Mr. White"/>
          <p:cNvSpPr txBox="1"/>
          <p:nvPr/>
        </p:nvSpPr>
        <p:spPr>
          <a:xfrm>
            <a:off x="15074782" y="9210979"/>
            <a:ext cx="3510306" cy="11080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/>
            </a:lvl1pPr>
          </a:lstStyle>
          <a:p>
            <a:r>
              <a:t>Mr. White</a:t>
            </a:r>
          </a:p>
        </p:txBody>
      </p:sp>
      <p:pic>
        <p:nvPicPr>
          <p:cNvPr id="403" name="woman (1).png" descr="woman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60" y="3396945"/>
            <a:ext cx="5456010" cy="5456010"/>
          </a:xfrm>
          <a:prstGeom prst="rect">
            <a:avLst/>
          </a:prstGeom>
          <a:ln w="3175">
            <a:miter lim="400000"/>
          </a:ln>
        </p:spPr>
      </p:pic>
      <p:sp>
        <p:nvSpPr>
          <p:cNvPr id="404" name="Ms. Blue"/>
          <p:cNvSpPr txBox="1"/>
          <p:nvPr/>
        </p:nvSpPr>
        <p:spPr>
          <a:xfrm>
            <a:off x="6107217" y="9210979"/>
            <a:ext cx="3085720" cy="11080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/>
            </a:lvl1pPr>
          </a:lstStyle>
          <a:p>
            <a:r>
              <a:t>Ms. Blue</a:t>
            </a:r>
          </a:p>
        </p:txBody>
      </p:sp>
      <p:pic>
        <p:nvPicPr>
          <p:cNvPr id="405" name="hku-logo.png" descr="hku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Why not loans ?"/>
          <p:cNvSpPr txBox="1"/>
          <p:nvPr/>
        </p:nvSpPr>
        <p:spPr>
          <a:xfrm>
            <a:off x="616747" y="333619"/>
            <a:ext cx="11120858" cy="2085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1200"/>
            </a:lvl1pPr>
          </a:lstStyle>
          <a:p>
            <a:r>
              <a:t>Why not loans ?</a:t>
            </a:r>
          </a:p>
        </p:txBody>
      </p:sp>
      <p:pic>
        <p:nvPicPr>
          <p:cNvPr id="408" name="bank.png" descr="ban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0750" y="3969558"/>
            <a:ext cx="3488058" cy="3488057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409" name="Bureaucratic processes delay access to finance"/>
          <p:cNvSpPr txBox="1"/>
          <p:nvPr/>
        </p:nvSpPr>
        <p:spPr>
          <a:xfrm>
            <a:off x="2163964" y="8153788"/>
            <a:ext cx="5950315" cy="23099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ctr" defTabSz="780454">
              <a:lnSpc>
                <a:spcPct val="80000"/>
              </a:lnSpc>
              <a:defRPr sz="4750" b="0"/>
            </a:lvl1pPr>
          </a:lstStyle>
          <a:p>
            <a:r>
              <a:t>Bureaucratic processes delay access to finance</a:t>
            </a:r>
          </a:p>
        </p:txBody>
      </p:sp>
      <p:pic>
        <p:nvPicPr>
          <p:cNvPr id="410" name="dollar.png" descr="doll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36730" y="3970288"/>
            <a:ext cx="3486597" cy="3486597"/>
          </a:xfrm>
          <a:prstGeom prst="rect">
            <a:avLst/>
          </a:prstGeom>
          <a:ln w="3175">
            <a:miter lim="400000"/>
          </a:ln>
        </p:spPr>
      </p:pic>
      <p:sp>
        <p:nvSpPr>
          <p:cNvPr id="411" name="Loans are expensive in the longer run"/>
          <p:cNvSpPr txBox="1"/>
          <p:nvPr/>
        </p:nvSpPr>
        <p:spPr>
          <a:xfrm>
            <a:off x="9839213" y="8265756"/>
            <a:ext cx="5681631" cy="2085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ctr" defTabSz="772239">
              <a:lnSpc>
                <a:spcPct val="80000"/>
              </a:lnSpc>
              <a:defRPr sz="4700" b="0"/>
            </a:lvl1pPr>
          </a:lstStyle>
          <a:p>
            <a:r>
              <a:t>Loans are expensive in the longer run</a:t>
            </a:r>
          </a:p>
        </p:txBody>
      </p:sp>
      <p:pic>
        <p:nvPicPr>
          <p:cNvPr id="412" name="statistics.png" descr="statistic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42565" y="3969558"/>
            <a:ext cx="3488058" cy="3488057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413" name="Quantitative Analysis denies access to loan people with potential"/>
          <p:cNvSpPr txBox="1"/>
          <p:nvPr/>
        </p:nvSpPr>
        <p:spPr>
          <a:xfrm>
            <a:off x="17245778" y="8265756"/>
            <a:ext cx="5681631" cy="2085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algn="ctr" defTabSz="690086">
              <a:lnSpc>
                <a:spcPct val="80000"/>
              </a:lnSpc>
              <a:defRPr sz="4200" b="0"/>
            </a:lvl1pPr>
          </a:lstStyle>
          <a:p>
            <a:r>
              <a:t>Quantitative Analysis denies access to loan people with potential</a:t>
            </a:r>
          </a:p>
        </p:txBody>
      </p:sp>
      <p:pic>
        <p:nvPicPr>
          <p:cNvPr id="414" name="hku-logo.png" descr="hku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raditional System"/>
          <p:cNvSpPr txBox="1">
            <a:spLocks noGrp="1"/>
          </p:cNvSpPr>
          <p:nvPr>
            <p:ph type="title"/>
          </p:nvPr>
        </p:nvSpPr>
        <p:spPr>
          <a:xfrm>
            <a:off x="922668" y="362594"/>
            <a:ext cx="13980670" cy="2053114"/>
          </a:xfrm>
          <a:prstGeom prst="rect">
            <a:avLst/>
          </a:prstGeom>
        </p:spPr>
        <p:txBody>
          <a:bodyPr/>
          <a:lstStyle/>
          <a:p>
            <a:pPr lvl="1" indent="224027" defTabSz="805100">
              <a:defRPr sz="10976"/>
            </a:pPr>
            <a:r>
              <a:t>Traditional System</a:t>
            </a:r>
          </a:p>
        </p:txBody>
      </p:sp>
      <p:sp>
        <p:nvSpPr>
          <p:cNvPr id="417" name="Blue"/>
          <p:cNvSpPr txBox="1">
            <a:spLocks noGrp="1"/>
          </p:cNvSpPr>
          <p:nvPr>
            <p:ph type="body" sz="quarter" idx="1"/>
          </p:nvPr>
        </p:nvSpPr>
        <p:spPr>
          <a:xfrm>
            <a:off x="2162177" y="8807339"/>
            <a:ext cx="5061751" cy="12223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</a:lstStyle>
          <a:p>
            <a:r>
              <a:t>Blue</a:t>
            </a:r>
          </a:p>
        </p:txBody>
      </p:sp>
      <p:pic>
        <p:nvPicPr>
          <p:cNvPr id="418" name="bank.png" descr="ban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2693" y="4695877"/>
            <a:ext cx="3725141" cy="3725141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419" name="Bank"/>
          <p:cNvSpPr txBox="1"/>
          <p:nvPr/>
        </p:nvSpPr>
        <p:spPr>
          <a:xfrm>
            <a:off x="18391460" y="8807339"/>
            <a:ext cx="2587609" cy="12223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>
              <a:defRPr sz="5800" b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Bank</a:t>
            </a:r>
          </a:p>
        </p:txBody>
      </p:sp>
      <p:sp>
        <p:nvSpPr>
          <p:cNvPr id="420" name="Blue needs a loan"/>
          <p:cNvSpPr txBox="1"/>
          <p:nvPr/>
        </p:nvSpPr>
        <p:spPr>
          <a:xfrm>
            <a:off x="10746601" y="4770225"/>
            <a:ext cx="2890798" cy="13645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501134">
              <a:defRPr sz="3538" b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Blue needs a loan </a:t>
            </a:r>
          </a:p>
        </p:txBody>
      </p:sp>
      <p:sp>
        <p:nvSpPr>
          <p:cNvPr id="421" name="Arrow"/>
          <p:cNvSpPr/>
          <p:nvPr/>
        </p:nvSpPr>
        <p:spPr>
          <a:xfrm>
            <a:off x="8221724" y="5977539"/>
            <a:ext cx="7505379" cy="1161817"/>
          </a:xfrm>
          <a:prstGeom prst="rightArrow">
            <a:avLst>
              <a:gd name="adj1" fmla="val 32000"/>
              <a:gd name="adj2" fmla="val 69959"/>
            </a:avLst>
          </a:prstGeom>
          <a:blipFill>
            <a:blip r:embed="rId3"/>
          </a:blipFill>
          <a:ln w="3175">
            <a:miter lim="400000"/>
          </a:ln>
          <a:effectLst>
            <a:outerShdw blurRad="50800" dist="25400" dir="15119855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3200" b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22" name="Arrow"/>
          <p:cNvSpPr/>
          <p:nvPr/>
        </p:nvSpPr>
        <p:spPr>
          <a:xfrm rot="10800000">
            <a:off x="8255322" y="7233430"/>
            <a:ext cx="7438183" cy="1161816"/>
          </a:xfrm>
          <a:prstGeom prst="rightArrow">
            <a:avLst>
              <a:gd name="adj1" fmla="val 32000"/>
              <a:gd name="adj2" fmla="val 69960"/>
            </a:avLst>
          </a:prstGeom>
          <a:blipFill>
            <a:blip r:embed="rId3"/>
          </a:blipFill>
          <a:ln w="3175">
            <a:miter lim="400000"/>
          </a:ln>
          <a:effectLst>
            <a:outerShdw blurRad="50800" dist="25400" dir="15119855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3200" b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23" name="Bank takes its own processing time to approve the loan"/>
          <p:cNvSpPr txBox="1"/>
          <p:nvPr/>
        </p:nvSpPr>
        <p:spPr>
          <a:xfrm>
            <a:off x="10431368" y="8489320"/>
            <a:ext cx="3521264" cy="18583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435411">
              <a:defRPr sz="3073" b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Bank takes its own processing time to approve the loan</a:t>
            </a:r>
          </a:p>
        </p:txBody>
      </p:sp>
      <p:pic>
        <p:nvPicPr>
          <p:cNvPr id="424" name="woman (1).png" descr="woman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8319" y="4543714"/>
            <a:ext cx="4029467" cy="4029467"/>
          </a:xfrm>
          <a:prstGeom prst="rect">
            <a:avLst/>
          </a:prstGeom>
          <a:ln w="3175">
            <a:miter lim="400000"/>
          </a:ln>
        </p:spPr>
      </p:pic>
      <p:pic>
        <p:nvPicPr>
          <p:cNvPr id="425" name="hku-logo.png" descr="hku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Our Idea"/>
          <p:cNvSpPr txBox="1">
            <a:spLocks noGrp="1"/>
          </p:cNvSpPr>
          <p:nvPr>
            <p:ph type="title"/>
          </p:nvPr>
        </p:nvSpPr>
        <p:spPr>
          <a:xfrm>
            <a:off x="706240" y="172281"/>
            <a:ext cx="13982701" cy="2057401"/>
          </a:xfrm>
          <a:prstGeom prst="rect">
            <a:avLst/>
          </a:prstGeom>
        </p:spPr>
        <p:txBody>
          <a:bodyPr/>
          <a:lstStyle>
            <a:lvl1pPr defTabSz="805100">
              <a:defRPr sz="10976"/>
            </a:lvl1pPr>
          </a:lstStyle>
          <a:p>
            <a:r>
              <a:t>Our Idea</a:t>
            </a:r>
          </a:p>
        </p:txBody>
      </p:sp>
      <p:sp>
        <p:nvSpPr>
          <p:cNvPr id="428" name="Arrow"/>
          <p:cNvSpPr/>
          <p:nvPr/>
        </p:nvSpPr>
        <p:spPr>
          <a:xfrm>
            <a:off x="8889614" y="4813449"/>
            <a:ext cx="6604772" cy="1161816"/>
          </a:xfrm>
          <a:prstGeom prst="rightArrow">
            <a:avLst>
              <a:gd name="adj1" fmla="val 32000"/>
              <a:gd name="adj2" fmla="val 69959"/>
            </a:avLst>
          </a:prstGeom>
          <a:blipFill>
            <a:blip r:embed="rId2"/>
          </a:blipFill>
          <a:ln w="3175">
            <a:miter lim="400000"/>
          </a:ln>
          <a:effectLst>
            <a:outerShdw blurRad="50800" dist="25400" dir="15119855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3200" b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29" name="Arrow"/>
          <p:cNvSpPr/>
          <p:nvPr/>
        </p:nvSpPr>
        <p:spPr>
          <a:xfrm rot="10800000">
            <a:off x="8889614" y="6012947"/>
            <a:ext cx="6604772" cy="1161816"/>
          </a:xfrm>
          <a:prstGeom prst="rightArrow">
            <a:avLst>
              <a:gd name="adj1" fmla="val 32000"/>
              <a:gd name="adj2" fmla="val 69959"/>
            </a:avLst>
          </a:prstGeom>
          <a:blipFill>
            <a:blip r:embed="rId2"/>
          </a:blipFill>
          <a:ln w="3175">
            <a:miter lim="400000"/>
          </a:ln>
          <a:effectLst>
            <a:outerShdw blurRad="50800" dist="25400" dir="15119855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3200" b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30" name="Shareholders of  the Personal IPO"/>
          <p:cNvSpPr txBox="1"/>
          <p:nvPr/>
        </p:nvSpPr>
        <p:spPr>
          <a:xfrm>
            <a:off x="13754996" y="12185046"/>
            <a:ext cx="5062895" cy="12695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460057">
              <a:defRPr sz="3248"/>
            </a:lvl1pPr>
          </a:lstStyle>
          <a:p>
            <a:r>
              <a:t>Shareholders of  the Personal IPO</a:t>
            </a:r>
          </a:p>
        </p:txBody>
      </p:sp>
      <p:sp>
        <p:nvSpPr>
          <p:cNvPr id="431" name="posts her personal details on the profile to do her own IPO"/>
          <p:cNvSpPr txBox="1"/>
          <p:nvPr/>
        </p:nvSpPr>
        <p:spPr>
          <a:xfrm>
            <a:off x="10597112" y="3669351"/>
            <a:ext cx="3189776" cy="13814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328612">
              <a:defRPr sz="2320"/>
            </a:lvl1pPr>
          </a:lstStyle>
          <a:p>
            <a:r>
              <a:t>posts her personal details on the profile to do her own IPO</a:t>
            </a:r>
          </a:p>
        </p:txBody>
      </p:sp>
      <p:sp>
        <p:nvSpPr>
          <p:cNvPr id="432" name="Potential shareholders bid for her stock and invest in it"/>
          <p:cNvSpPr txBox="1"/>
          <p:nvPr/>
        </p:nvSpPr>
        <p:spPr>
          <a:xfrm>
            <a:off x="10130552" y="7156895"/>
            <a:ext cx="4122896" cy="14356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353258">
              <a:defRPr sz="2494"/>
            </a:lvl1pPr>
          </a:lstStyle>
          <a:p>
            <a:r>
              <a:t>Potential shareholders bid for her stock and invest in it </a:t>
            </a:r>
          </a:p>
        </p:txBody>
      </p:sp>
      <p:pic>
        <p:nvPicPr>
          <p:cNvPr id="433" name="artificial-intelligence.png" descr="artificial-intellige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37382" y="537990"/>
            <a:ext cx="2057401" cy="2057401"/>
          </a:xfrm>
          <a:prstGeom prst="rect">
            <a:avLst/>
          </a:prstGeom>
          <a:ln w="3175">
            <a:miter lim="400000"/>
          </a:ln>
        </p:spPr>
      </p:pic>
      <p:sp>
        <p:nvSpPr>
          <p:cNvPr id="434" name="Artificial Intelligence"/>
          <p:cNvSpPr txBox="1"/>
          <p:nvPr/>
        </p:nvSpPr>
        <p:spPr>
          <a:xfrm>
            <a:off x="12816822" y="2727837"/>
            <a:ext cx="3298521" cy="6084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345043">
              <a:defRPr sz="2435"/>
            </a:lvl1pPr>
          </a:lstStyle>
          <a:p>
            <a:r>
              <a:t>Artificial Intelligence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14268893" y="5896691"/>
            <a:ext cx="6858000" cy="6096001"/>
            <a:chOff x="0" y="0"/>
            <a:chExt cx="6857999" cy="6096000"/>
          </a:xfrm>
        </p:grpSpPr>
        <p:sp>
          <p:nvSpPr>
            <p:cNvPr id="435" name="Straight Connector 7"/>
            <p:cNvSpPr/>
            <p:nvPr/>
          </p:nvSpPr>
          <p:spPr>
            <a:xfrm flipV="1">
              <a:off x="1676399" y="6"/>
              <a:ext cx="5181601" cy="1676395"/>
            </a:xfrm>
            <a:prstGeom prst="line">
              <a:avLst/>
            </a:prstGeom>
            <a:noFill/>
            <a:ln w="38100" cap="flat">
              <a:solidFill>
                <a:srgbClr val="FAFAFA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1828800">
                <a:defRPr sz="3600"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439" name="Group"/>
            <p:cNvGrpSpPr/>
            <p:nvPr/>
          </p:nvGrpSpPr>
          <p:grpSpPr>
            <a:xfrm>
              <a:off x="0" y="-1"/>
              <a:ext cx="6858000" cy="6096002"/>
              <a:chOff x="0" y="0"/>
              <a:chExt cx="6857999" cy="6096000"/>
            </a:xfrm>
          </p:grpSpPr>
          <p:sp>
            <p:nvSpPr>
              <p:cNvPr id="436" name="Oval 4"/>
              <p:cNvSpPr/>
              <p:nvPr/>
            </p:nvSpPr>
            <p:spPr>
              <a:xfrm>
                <a:off x="0" y="1600200"/>
                <a:ext cx="4419600" cy="4495801"/>
              </a:xfrm>
              <a:prstGeom prst="ellipse">
                <a:avLst/>
              </a:prstGeom>
              <a:noFill/>
              <a:ln w="50800" cap="flat">
                <a:solidFill>
                  <a:srgbClr val="FAFAFA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algn="ctr" defTabSz="1828800">
                  <a:defRPr sz="3600" b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7" name="Straight Connector 10"/>
              <p:cNvSpPr/>
              <p:nvPr/>
            </p:nvSpPr>
            <p:spPr>
              <a:xfrm flipH="1">
                <a:off x="4191000" y="0"/>
                <a:ext cx="2667000" cy="4876801"/>
              </a:xfrm>
              <a:prstGeom prst="line">
                <a:avLst/>
              </a:prstGeom>
              <a:noFill/>
              <a:ln w="38100" cap="flat">
                <a:solidFill>
                  <a:srgbClr val="FAFAFA"/>
                </a:solidFill>
                <a:prstDash val="solid"/>
                <a:round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defTabSz="1828800">
                  <a:defRPr sz="3600" b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pic>
            <p:nvPicPr>
              <p:cNvPr id="438" name="Picture 2" descr="Picture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84551" y="2226366"/>
                <a:ext cx="3450498" cy="32434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355600" dist="177800" dir="5400000" rotWithShape="0">
                  <a:srgbClr val="000000">
                    <a:alpha val="70000"/>
                  </a:srgbClr>
                </a:outerShdw>
              </a:effectLst>
            </p:spPr>
          </p:pic>
        </p:grpSp>
      </p:grpSp>
      <p:pic>
        <p:nvPicPr>
          <p:cNvPr id="441" name="growth (1).png" descr="growth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22820" y="6970179"/>
            <a:ext cx="1809076" cy="1809076"/>
          </a:xfrm>
          <a:prstGeom prst="rect">
            <a:avLst/>
          </a:prstGeom>
          <a:ln w="3175">
            <a:miter lim="400000"/>
          </a:ln>
        </p:spPr>
      </p:pic>
      <p:pic>
        <p:nvPicPr>
          <p:cNvPr id="442" name="woman (1).png" descr="woman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68919" y="3349914"/>
            <a:ext cx="4029467" cy="4029467"/>
          </a:xfrm>
          <a:prstGeom prst="rect">
            <a:avLst/>
          </a:prstGeom>
          <a:ln w="3175">
            <a:miter lim="400000"/>
          </a:ln>
        </p:spPr>
      </p:pic>
      <p:sp>
        <p:nvSpPr>
          <p:cNvPr id="443" name="Blue"/>
          <p:cNvSpPr txBox="1">
            <a:spLocks noGrp="1"/>
          </p:cNvSpPr>
          <p:nvPr>
            <p:ph type="body" sz="quarter" idx="1"/>
          </p:nvPr>
        </p:nvSpPr>
        <p:spPr>
          <a:xfrm>
            <a:off x="3152777" y="7537339"/>
            <a:ext cx="5061751" cy="12223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</a:lstStyle>
          <a:p>
            <a:r>
              <a:t>Blue</a:t>
            </a:r>
          </a:p>
        </p:txBody>
      </p:sp>
      <p:sp>
        <p:nvSpPr>
          <p:cNvPr id="444" name="Data Analytics"/>
          <p:cNvSpPr txBox="1"/>
          <p:nvPr/>
        </p:nvSpPr>
        <p:spPr>
          <a:xfrm>
            <a:off x="8371822" y="2778637"/>
            <a:ext cx="3298521" cy="6084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386119">
              <a:defRPr sz="2726"/>
            </a:lvl1pPr>
          </a:lstStyle>
          <a:p>
            <a:r>
              <a:t>Data Analytics</a:t>
            </a:r>
          </a:p>
        </p:txBody>
      </p:sp>
      <p:pic>
        <p:nvPicPr>
          <p:cNvPr id="445" name="groom.png" descr="groo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181929" y="3379623"/>
            <a:ext cx="4029468" cy="4029468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46" name="statistics.png" descr="statistic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98307" y="588790"/>
            <a:ext cx="2057401" cy="2057401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47" name="hku-logo.png" descr="hku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o how do we do it ?…">
            <a:hlinkClick r:id="" action="ppaction://hlinkshowjump?jump=nextslide"/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 how do we do it ?</a:t>
            </a:r>
          </a:p>
          <a:p>
            <a:endParaRPr/>
          </a:p>
          <a:p>
            <a:pPr>
              <a:defRPr sz="14200"/>
            </a:pPr>
            <a:r>
              <a:t>🤔</a:t>
            </a:r>
          </a:p>
        </p:txBody>
      </p:sp>
      <p:pic>
        <p:nvPicPr>
          <p:cNvPr id="450" name="hku-logo.png" descr="hku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Analytics"/>
          <p:cNvSpPr txBox="1"/>
          <p:nvPr/>
        </p:nvSpPr>
        <p:spPr>
          <a:xfrm>
            <a:off x="8587382" y="4557679"/>
            <a:ext cx="7209236" cy="24681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772239">
              <a:lnSpc>
                <a:spcPct val="80000"/>
              </a:lnSpc>
              <a:defRPr sz="12502">
                <a:solidFill>
                  <a:srgbClr val="464E70"/>
                </a:solidFill>
              </a:defRPr>
            </a:lvl1pPr>
          </a:lstStyle>
          <a:p>
            <a:r>
              <a:t>Analytics</a:t>
            </a:r>
          </a:p>
        </p:txBody>
      </p:sp>
      <p:pic>
        <p:nvPicPr>
          <p:cNvPr id="453" name="hku-logo.png" descr="hku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re Pricing"/>
          <p:cNvSpPr txBox="1"/>
          <p:nvPr/>
        </p:nvSpPr>
        <p:spPr>
          <a:xfrm>
            <a:off x="706240" y="248481"/>
            <a:ext cx="12987040" cy="16316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624363">
              <a:lnSpc>
                <a:spcPct val="80000"/>
              </a:lnSpc>
              <a:defRPr sz="8512">
                <a:solidFill>
                  <a:srgbClr val="464E70"/>
                </a:solidFill>
              </a:defRPr>
            </a:lvl1pPr>
          </a:lstStyle>
          <a:p>
            <a:r>
              <a:t>Share Pricing </a:t>
            </a:r>
          </a:p>
        </p:txBody>
      </p:sp>
      <p:pic>
        <p:nvPicPr>
          <p:cNvPr id="456" name="woman (1).png" descr="woma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003" y="4222479"/>
            <a:ext cx="4029468" cy="4029467"/>
          </a:xfrm>
          <a:prstGeom prst="rect">
            <a:avLst/>
          </a:prstGeom>
          <a:ln w="3175">
            <a:miter lim="400000"/>
          </a:ln>
        </p:spPr>
      </p:pic>
      <p:sp>
        <p:nvSpPr>
          <p:cNvPr id="457" name="Arrow"/>
          <p:cNvSpPr/>
          <p:nvPr/>
        </p:nvSpPr>
        <p:spPr>
          <a:xfrm>
            <a:off x="5011708" y="6258612"/>
            <a:ext cx="3797079" cy="1125601"/>
          </a:xfrm>
          <a:prstGeom prst="rightArrow">
            <a:avLst>
              <a:gd name="adj1" fmla="val 32000"/>
              <a:gd name="adj2" fmla="val 69959"/>
            </a:avLst>
          </a:prstGeom>
          <a:solidFill>
            <a:srgbClr val="000000"/>
          </a:solidFill>
          <a:ln w="3175">
            <a:miter lim="400000"/>
          </a:ln>
          <a:effectLst>
            <a:outerShdw blurRad="50800" dist="25400" dir="15119855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3200" b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58" name="Posts personal and financial information"/>
          <p:cNvSpPr txBox="1"/>
          <p:nvPr/>
        </p:nvSpPr>
        <p:spPr>
          <a:xfrm>
            <a:off x="4922266" y="4940532"/>
            <a:ext cx="3388092" cy="16316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402550">
              <a:defRPr sz="2842">
                <a:solidFill>
                  <a:srgbClr val="000000"/>
                </a:solidFill>
              </a:defRPr>
            </a:lvl1pPr>
          </a:lstStyle>
          <a:p>
            <a:r>
              <a:t>Posts personal and financial information</a:t>
            </a:r>
          </a:p>
        </p:txBody>
      </p:sp>
      <p:pic>
        <p:nvPicPr>
          <p:cNvPr id="459" name="growth (1).png" descr="growth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4969" y="5070005"/>
            <a:ext cx="3005355" cy="3005356"/>
          </a:xfrm>
          <a:prstGeom prst="rect">
            <a:avLst/>
          </a:prstGeom>
          <a:ln w="3175">
            <a:miter lim="400000"/>
          </a:ln>
        </p:spPr>
      </p:pic>
      <p:pic>
        <p:nvPicPr>
          <p:cNvPr id="460" name="money-2.png" descr="money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81026" y="4409868"/>
            <a:ext cx="1631653" cy="1631654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461" name="Pricing Model"/>
          <p:cNvSpPr txBox="1"/>
          <p:nvPr/>
        </p:nvSpPr>
        <p:spPr>
          <a:xfrm>
            <a:off x="12516735" y="5881092"/>
            <a:ext cx="3160236" cy="712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468272">
              <a:defRPr sz="3306">
                <a:solidFill>
                  <a:srgbClr val="000000"/>
                </a:solidFill>
              </a:defRPr>
            </a:lvl1pPr>
          </a:lstStyle>
          <a:p>
            <a:r>
              <a:t>Pricing Model</a:t>
            </a:r>
          </a:p>
        </p:txBody>
      </p:sp>
      <p:pic>
        <p:nvPicPr>
          <p:cNvPr id="462" name="brain.png" descr="brai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92963" y="7129817"/>
            <a:ext cx="1807778" cy="1807778"/>
          </a:xfrm>
          <a:prstGeom prst="rect">
            <a:avLst/>
          </a:prstGeom>
          <a:ln w="3175">
            <a:miter lim="400000"/>
          </a:ln>
        </p:spPr>
      </p:pic>
      <p:sp>
        <p:nvSpPr>
          <p:cNvPr id="463" name="AI"/>
          <p:cNvSpPr txBox="1"/>
          <p:nvPr/>
        </p:nvSpPr>
        <p:spPr>
          <a:xfrm>
            <a:off x="12198313" y="9030692"/>
            <a:ext cx="3797079" cy="712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468272">
              <a:defRPr sz="3306">
                <a:solidFill>
                  <a:srgbClr val="000000"/>
                </a:solidFill>
              </a:defRPr>
            </a:lvl1pPr>
          </a:lstStyle>
          <a:p>
            <a:r>
              <a:t>AI</a:t>
            </a:r>
          </a:p>
        </p:txBody>
      </p:sp>
      <p:sp>
        <p:nvSpPr>
          <p:cNvPr id="464" name="Oval 4"/>
          <p:cNvSpPr/>
          <p:nvPr/>
        </p:nvSpPr>
        <p:spPr>
          <a:xfrm>
            <a:off x="11276441" y="3998467"/>
            <a:ext cx="6029718" cy="5645891"/>
          </a:xfrm>
          <a:prstGeom prst="ellipse">
            <a:avLst/>
          </a:prstGeom>
          <a:ln w="50800">
            <a:solidFill>
              <a:srgbClr val="000000"/>
            </a:solidFill>
          </a:ln>
        </p:spPr>
        <p:txBody>
          <a:bodyPr tIns="91439" bIns="91439" anchor="ctr"/>
          <a:lstStyle/>
          <a:p>
            <a:pPr algn="ctr"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5" name="HKU PIPO"/>
          <p:cNvSpPr txBox="1"/>
          <p:nvPr/>
        </p:nvSpPr>
        <p:spPr>
          <a:xfrm>
            <a:off x="8299107" y="8319492"/>
            <a:ext cx="3797079" cy="712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468272">
              <a:defRPr sz="3306">
                <a:solidFill>
                  <a:srgbClr val="000000"/>
                </a:solidFill>
              </a:defRPr>
            </a:lvl1pPr>
          </a:lstStyle>
          <a:p>
            <a:r>
              <a:t>HKU PIPO</a:t>
            </a:r>
          </a:p>
        </p:txBody>
      </p:sp>
      <p:pic>
        <p:nvPicPr>
          <p:cNvPr id="466" name="payment.png" descr="paymen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092624" y="5382582"/>
            <a:ext cx="2380202" cy="2380202"/>
          </a:xfrm>
          <a:prstGeom prst="rect">
            <a:avLst/>
          </a:prstGeom>
          <a:ln w="127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467" name="Reference Price"/>
          <p:cNvSpPr txBox="1"/>
          <p:nvPr/>
        </p:nvSpPr>
        <p:spPr>
          <a:xfrm>
            <a:off x="19384917" y="8319492"/>
            <a:ext cx="3797079" cy="712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ctr" defTabSz="468272">
              <a:defRPr sz="3306">
                <a:solidFill>
                  <a:srgbClr val="000000"/>
                </a:solidFill>
              </a:defRPr>
            </a:lvl1pPr>
          </a:lstStyle>
          <a:p>
            <a:r>
              <a:t>Reference Price</a:t>
            </a:r>
          </a:p>
        </p:txBody>
      </p:sp>
      <p:sp>
        <p:nvSpPr>
          <p:cNvPr id="468" name="Arrow"/>
          <p:cNvSpPr/>
          <p:nvPr/>
        </p:nvSpPr>
        <p:spPr>
          <a:xfrm>
            <a:off x="12123928" y="6258612"/>
            <a:ext cx="4334745" cy="1125601"/>
          </a:xfrm>
          <a:prstGeom prst="rightArrow">
            <a:avLst>
              <a:gd name="adj1" fmla="val 32000"/>
              <a:gd name="adj2" fmla="val 69960"/>
            </a:avLst>
          </a:prstGeom>
          <a:solidFill>
            <a:srgbClr val="000000"/>
          </a:solidFill>
          <a:ln w="3175">
            <a:miter lim="400000"/>
          </a:ln>
          <a:effectLst>
            <a:outerShdw blurRad="50800" dist="25400" dir="15119855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3200" b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469" name="Arrow"/>
          <p:cNvSpPr/>
          <p:nvPr/>
        </p:nvSpPr>
        <p:spPr>
          <a:xfrm>
            <a:off x="17470088" y="6258612"/>
            <a:ext cx="2484007" cy="1125601"/>
          </a:xfrm>
          <a:prstGeom prst="rightArrow">
            <a:avLst>
              <a:gd name="adj1" fmla="val 32000"/>
              <a:gd name="adj2" fmla="val 69959"/>
            </a:avLst>
          </a:prstGeom>
          <a:solidFill>
            <a:srgbClr val="000000"/>
          </a:solidFill>
          <a:ln w="3175">
            <a:miter lim="400000"/>
          </a:ln>
          <a:effectLst>
            <a:outerShdw blurRad="50800" dist="25400" dir="15119855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3200" b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pic>
        <p:nvPicPr>
          <p:cNvPr id="470" name="hku-logo.png" descr="hku-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ransaction Matching"/>
          <p:cNvSpPr txBox="1"/>
          <p:nvPr/>
        </p:nvSpPr>
        <p:spPr>
          <a:xfrm>
            <a:off x="348003" y="66788"/>
            <a:ext cx="12987040" cy="16316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624363">
              <a:lnSpc>
                <a:spcPct val="80000"/>
              </a:lnSpc>
              <a:defRPr sz="8512">
                <a:solidFill>
                  <a:srgbClr val="464E70"/>
                </a:solidFill>
              </a:defRPr>
            </a:lvl1pPr>
          </a:lstStyle>
          <a:p>
            <a:r>
              <a:t>Transaction Matching</a:t>
            </a:r>
          </a:p>
        </p:txBody>
      </p:sp>
      <p:pic>
        <p:nvPicPr>
          <p:cNvPr id="473" name="woman (1).png" descr="woma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4448" y="6563739"/>
            <a:ext cx="2106777" cy="2106777"/>
          </a:xfrm>
          <a:prstGeom prst="rect">
            <a:avLst/>
          </a:prstGeom>
          <a:ln w="3175">
            <a:miter lim="400000"/>
          </a:ln>
        </p:spPr>
      </p:pic>
      <p:pic>
        <p:nvPicPr>
          <p:cNvPr id="474" name="hku-logo.png" descr="hk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8966" y="12348633"/>
            <a:ext cx="4953001" cy="939801"/>
          </a:xfrm>
          <a:prstGeom prst="rect">
            <a:avLst/>
          </a:prstGeom>
          <a:ln w="3175">
            <a:miter lim="400000"/>
          </a:ln>
        </p:spPr>
      </p:pic>
      <p:pic>
        <p:nvPicPr>
          <p:cNvPr id="475" name="pipe.png" descr="pip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6460" y="6310334"/>
            <a:ext cx="2993333" cy="2993333"/>
          </a:xfrm>
          <a:prstGeom prst="rect">
            <a:avLst/>
          </a:prstGeom>
          <a:ln w="3175">
            <a:miter lim="400000"/>
          </a:ln>
        </p:spPr>
      </p:pic>
      <p:sp>
        <p:nvSpPr>
          <p:cNvPr id="476" name="First In First Out like in Stock Exchange"/>
          <p:cNvSpPr txBox="1"/>
          <p:nvPr/>
        </p:nvSpPr>
        <p:spPr>
          <a:xfrm>
            <a:off x="4269237" y="8910659"/>
            <a:ext cx="6253149" cy="14279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>
            <a:lvl1pPr algn="ctr">
              <a:defRPr sz="3800">
                <a:solidFill>
                  <a:srgbClr val="464E70"/>
                </a:solidFill>
              </a:defRPr>
            </a:lvl1pPr>
          </a:lstStyle>
          <a:p>
            <a:r>
              <a:t>First In First Out like in Stock Exchange</a:t>
            </a:r>
          </a:p>
        </p:txBody>
      </p:sp>
      <p:sp>
        <p:nvSpPr>
          <p:cNvPr id="477" name="Customised Share Distribution like stock IPO"/>
          <p:cNvSpPr txBox="1"/>
          <p:nvPr/>
        </p:nvSpPr>
        <p:spPr>
          <a:xfrm>
            <a:off x="14333077" y="8897960"/>
            <a:ext cx="7869520" cy="14533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>
            <a:lvl1pPr algn="ctr">
              <a:defRPr sz="3900">
                <a:solidFill>
                  <a:srgbClr val="464E70"/>
                </a:solidFill>
              </a:defRPr>
            </a:lvl1pPr>
          </a:lstStyle>
          <a:p>
            <a:r>
              <a:t>Customised Share Distribution like stock IPO</a:t>
            </a:r>
          </a:p>
        </p:txBody>
      </p:sp>
      <p:sp>
        <p:nvSpPr>
          <p:cNvPr id="478" name="Bid, Ask as limited orders…"/>
          <p:cNvSpPr txBox="1"/>
          <p:nvPr/>
        </p:nvSpPr>
        <p:spPr>
          <a:xfrm>
            <a:off x="8572891" y="2274409"/>
            <a:ext cx="8273903" cy="34599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>
            <a:spAutoFit/>
          </a:bodyPr>
          <a:lstStyle/>
          <a:p>
            <a:pPr marL="457200" indent="-228599">
              <a:buSzPct val="100000"/>
              <a:buChar char="•"/>
              <a:defRPr sz="3200">
                <a:solidFill>
                  <a:srgbClr val="464E70"/>
                </a:solidFill>
              </a:defRPr>
            </a:pPr>
            <a:r>
              <a:t>Bid, Ask as limited orders</a:t>
            </a:r>
          </a:p>
          <a:p>
            <a:pPr marL="457200" indent="-228599">
              <a:buSzPct val="100000"/>
              <a:buChar char="•"/>
              <a:defRPr sz="3200">
                <a:solidFill>
                  <a:srgbClr val="464E70"/>
                </a:solidFill>
              </a:defRPr>
            </a:pPr>
            <a:r>
              <a:t>Mode Selected by Issuer</a:t>
            </a:r>
          </a:p>
          <a:p>
            <a:pPr marL="457200" indent="-228599">
              <a:buSzPct val="100000"/>
              <a:buChar char="•"/>
              <a:defRPr sz="3200">
                <a:solidFill>
                  <a:srgbClr val="464E70"/>
                </a:solidFill>
              </a:defRPr>
            </a:pPr>
            <a:r>
              <a:t>Transaction Price = min(bid,ask) when they cross</a:t>
            </a:r>
          </a:p>
          <a:p>
            <a:pPr marL="457200" indent="-228599">
              <a:buSzPct val="100000"/>
              <a:buChar char="•"/>
              <a:defRPr sz="3200">
                <a:solidFill>
                  <a:srgbClr val="464E70"/>
                </a:solidFill>
              </a:defRPr>
            </a:pPr>
            <a:r>
              <a:t>Supports multiple Personal IPOs at the same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5E3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1" i="0" u="none" strike="noStrike" cap="none" spc="0" normalizeH="0" baseline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1" i="0" u="none" strike="noStrike" cap="none" spc="0" normalizeH="0" baseline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325</Words>
  <Application>Microsoft Macintosh PowerPoint</Application>
  <PresentationFormat>Custom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Avenir Next</vt:lpstr>
      <vt:lpstr>Avenir Next Medium</vt:lpstr>
      <vt:lpstr>Avenir Roman</vt:lpstr>
      <vt:lpstr>Calibri</vt:lpstr>
      <vt:lpstr>Monaco</vt:lpstr>
      <vt:lpstr>Open Sans</vt:lpstr>
      <vt:lpstr>ヒラギノ角ゴ ProN W3</vt:lpstr>
      <vt:lpstr>White</vt:lpstr>
      <vt:lpstr>PowerPoint Presentation</vt:lpstr>
      <vt:lpstr>PowerPoint Presentation</vt:lpstr>
      <vt:lpstr>PowerPoint Presentation</vt:lpstr>
      <vt:lpstr>Traditional System</vt:lpstr>
      <vt:lpstr>Our Idea</vt:lpstr>
      <vt:lpstr>So how do we do it ?  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Tarun Sudhams</cp:lastModifiedBy>
  <cp:revision>1</cp:revision>
  <dcterms:modified xsi:type="dcterms:W3CDTF">2018-11-03T07:58:11Z</dcterms:modified>
</cp:coreProperties>
</file>