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256" r:id="rId5"/>
    <p:sldId id="257" r:id="rId6"/>
    <p:sldId id="299" r:id="rId7"/>
    <p:sldId id="300" r:id="rId8"/>
    <p:sldId id="258" r:id="rId9"/>
    <p:sldId id="260" r:id="rId10"/>
    <p:sldId id="309" r:id="rId11"/>
    <p:sldId id="259" r:id="rId12"/>
    <p:sldId id="261" r:id="rId13"/>
    <p:sldId id="262" r:id="rId14"/>
    <p:sldId id="301" r:id="rId15"/>
    <p:sldId id="263" r:id="rId16"/>
    <p:sldId id="267" r:id="rId17"/>
    <p:sldId id="268" r:id="rId18"/>
    <p:sldId id="270" r:id="rId19"/>
    <p:sldId id="310" r:id="rId20"/>
    <p:sldId id="271" r:id="rId21"/>
    <p:sldId id="302" r:id="rId22"/>
    <p:sldId id="272" r:id="rId23"/>
    <p:sldId id="273" r:id="rId24"/>
    <p:sldId id="274" r:id="rId25"/>
    <p:sldId id="303" r:id="rId26"/>
    <p:sldId id="275" r:id="rId27"/>
    <p:sldId id="276" r:id="rId28"/>
    <p:sldId id="304" r:id="rId29"/>
    <p:sldId id="305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306" r:id="rId41"/>
    <p:sldId id="287" r:id="rId42"/>
    <p:sldId id="290" r:id="rId43"/>
    <p:sldId id="307" r:id="rId44"/>
    <p:sldId id="291" r:id="rId45"/>
    <p:sldId id="308" r:id="rId46"/>
    <p:sldId id="294" r:id="rId47"/>
    <p:sldId id="297" r:id="rId48"/>
    <p:sldId id="298" r:id="rId49"/>
    <p:sldId id="26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5226" autoAdjust="0"/>
  </p:normalViewPr>
  <p:slideViewPr>
    <p:cSldViewPr>
      <p:cViewPr varScale="1">
        <p:scale>
          <a:sx n="78" d="100"/>
          <a:sy n="78" d="100"/>
        </p:scale>
        <p:origin x="1037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1/17/2024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1/17/2024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1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4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1/17/2024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1/17/2024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1/17/2024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1/17/2024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1/17/2024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1/17/2024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1/17/2024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kaggle.com/datasets/sid321axn/heart-statlog-cleveland-hungary-fina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865" y="980728"/>
            <a:ext cx="4098175" cy="1512168"/>
          </a:xfrm>
        </p:spPr>
        <p:txBody>
          <a:bodyPr>
            <a:noAutofit/>
          </a:bodyPr>
          <a:lstStyle/>
          <a:p>
            <a:r>
              <a:rPr lang="en-US" b="0" i="0" dirty="0">
                <a:ln w="22225">
                  <a:solidFill>
                    <a:schemeClr val="tx1"/>
                  </a:solidFill>
                  <a:miter lim="800000"/>
                </a:ln>
                <a:effectLst/>
                <a:latin typeface="+mn-lt"/>
              </a:rPr>
              <a:t>Cardio Pulse Guardian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865" y="2708920"/>
            <a:ext cx="4098175" cy="1152128"/>
          </a:xfrm>
        </p:spPr>
        <p:txBody>
          <a:bodyPr>
            <a:noAutofit/>
          </a:bodyPr>
          <a:lstStyle/>
          <a:p>
            <a:pPr algn="just"/>
            <a:r>
              <a:rPr lang="en-US" b="1" i="0" dirty="0">
                <a:solidFill>
                  <a:schemeClr val="accent6"/>
                </a:solidFill>
                <a:effectLst/>
                <a:latin typeface="Söhne"/>
              </a:rPr>
              <a:t>A Machine Learning Model for Cardiovascular Risk Detection and Management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FCA3B0-4DEC-54FE-3C51-E94A4AAF4873}"/>
              </a:ext>
            </a:extLst>
          </p:cNvPr>
          <p:cNvSpPr txBox="1">
            <a:spLocks/>
          </p:cNvSpPr>
          <p:nvPr/>
        </p:nvSpPr>
        <p:spPr>
          <a:xfrm>
            <a:off x="595865" y="5733256"/>
            <a:ext cx="4098175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6"/>
                </a:solidFill>
                <a:latin typeface="Söhne"/>
              </a:rPr>
              <a:t>Course Project | TTDS | 2324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600" dirty="0">
                <a:solidFill>
                  <a:schemeClr val="accent6"/>
                </a:solidFill>
                <a:latin typeface="Söhne"/>
              </a:rPr>
              <a:t>Waqas DS019 </a:t>
            </a:r>
            <a:br>
              <a:rPr lang="en-US" sz="1600" dirty="0">
                <a:solidFill>
                  <a:schemeClr val="accent6"/>
                </a:solidFill>
                <a:latin typeface="Söhne"/>
              </a:rPr>
            </a:br>
            <a:r>
              <a:rPr lang="en-US" sz="1600" dirty="0">
                <a:solidFill>
                  <a:schemeClr val="accent6"/>
                </a:solidFill>
                <a:latin typeface="Söhne"/>
              </a:rPr>
              <a:t>Emmad DS005</a:t>
            </a:r>
          </a:p>
          <a:p>
            <a:pPr algn="just"/>
            <a:endParaRPr lang="en-US" b="1" dirty="0">
              <a:solidFill>
                <a:schemeClr val="accent6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Dataset Composition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F3535C-3B97-22D9-EA60-8972FF37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12 variables in total (1 dependent, 11 independent)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7 numerical features: Age, RestingBP, Cholesterol, MaxHR, Oldpeak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5 categorical features: Gender, ChestPainType, FastingBS, RestingECG, ExerciseAngina, ST_Slope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No apparent missing values under normal circumstances.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Caution: Potential hidden missing values.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Steps For Data Cleaning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F3535C-3B97-22D9-EA60-8972FF37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Performing data cleaning to get the data ready for the next step. It involves the following steps: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Fix missing values (Imputation can be considered)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Remove duplicate values (where needed)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Check Data Types beforehand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65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 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0C52BAAA-C8C4-C14A-D913-6B927DCC5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08" y="1700808"/>
            <a:ext cx="10285784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of Numerical Feature Indicating Outliers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FC0754-4898-D4E6-2F88-31771B0F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6" y="1628800"/>
            <a:ext cx="10873208" cy="493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 Heatmap After Removing Outlier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87913E-801C-AB73-E359-D2BEA16D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28800"/>
            <a:ext cx="10945216" cy="498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48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Observation</a:t>
            </a:r>
            <a:r>
              <a:rPr lang="en-US" b="1" i="0" dirty="0">
                <a:effectLst/>
                <a:latin typeface="Söhne"/>
              </a:rPr>
              <a:t>	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3F2-85FE-B6AF-5511-0DCF70128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We have not found any significant changes in correlation before and after removing outlier.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We prefer to go with our complete dataset.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Imputation of Missing Values</a:t>
            </a:r>
            <a:r>
              <a:rPr lang="en-US" b="1" i="0" dirty="0">
                <a:effectLst/>
                <a:latin typeface="Söhne"/>
              </a:rPr>
              <a:t>	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3F2-85FE-B6AF-5511-0DCF7012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799"/>
            <a:ext cx="10501808" cy="4572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Initial data check revealed no missing values.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Noticed 0 values in numerical columns (["Age," "</a:t>
            </a:r>
            <a:r>
              <a:rPr lang="en-US" dirty="0" err="1">
                <a:solidFill>
                  <a:schemeClr val="tx1"/>
                </a:solidFill>
              </a:rPr>
              <a:t>RestingBP</a:t>
            </a:r>
            <a:r>
              <a:rPr lang="en-US" dirty="0">
                <a:solidFill>
                  <a:schemeClr val="tx1"/>
                </a:solidFill>
              </a:rPr>
              <a:t>," "Cholesterol," "</a:t>
            </a:r>
            <a:r>
              <a:rPr lang="en-US" dirty="0" err="1">
                <a:solidFill>
                  <a:schemeClr val="tx1"/>
                </a:solidFill>
              </a:rPr>
              <a:t>MaxHR</a:t>
            </a:r>
            <a:r>
              <a:rPr lang="en-US" dirty="0">
                <a:solidFill>
                  <a:schemeClr val="tx1"/>
                </a:solidFill>
              </a:rPr>
              <a:t>"]).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Treated 0 values as potential null values within practical ranges.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Replaced 0 with </a:t>
            </a:r>
            <a:r>
              <a:rPr lang="en-US" dirty="0" err="1">
                <a:solidFill>
                  <a:schemeClr val="tx1"/>
                </a:solidFill>
              </a:rPr>
              <a:t>NaN</a:t>
            </a:r>
            <a:r>
              <a:rPr lang="en-US" dirty="0">
                <a:solidFill>
                  <a:schemeClr val="tx1"/>
                </a:solidFill>
              </a:rPr>
              <a:t> and identified three columns with null values.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Utilized imputation techniques to address missing values in these columns.</a:t>
            </a:r>
          </a:p>
        </p:txBody>
      </p:sp>
    </p:spTree>
    <p:extLst>
      <p:ext uri="{BB962C8B-B14F-4D97-AF65-F5344CB8AC3E}">
        <p14:creationId xmlns:p14="http://schemas.microsoft.com/office/powerpoint/2010/main" val="113645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8341568" cy="685800"/>
          </a:xfrm>
        </p:spPr>
        <p:txBody>
          <a:bodyPr/>
          <a:lstStyle/>
          <a:p>
            <a:r>
              <a:rPr lang="en-US" dirty="0"/>
              <a:t>Visualizing key parameter and finding their trends and insight</a:t>
            </a:r>
          </a:p>
        </p:txBody>
      </p:sp>
    </p:spTree>
    <p:extLst>
      <p:ext uri="{BB962C8B-B14F-4D97-AF65-F5344CB8AC3E}">
        <p14:creationId xmlns:p14="http://schemas.microsoft.com/office/powerpoint/2010/main" val="2027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Exploring Age Group and Heart Disease </a:t>
            </a:r>
            <a:r>
              <a:rPr lang="en-US" b="1" dirty="0">
                <a:latin typeface="Söhne"/>
              </a:rPr>
              <a:t>Methodology</a:t>
            </a:r>
            <a:r>
              <a:rPr lang="en-US" b="1" i="0" dirty="0">
                <a:effectLst/>
                <a:latin typeface="Söhne"/>
              </a:rPr>
              <a:t>	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3F2-85FE-B6AF-5511-0DCF70128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relation between the age groups and cardiovascular disease will be found by :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nvestigating the impact of age on cardiovascular risk by categorizing individuals into different age groups.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Analyzing age distributions, prevalence of cardiovascular risk factors, and correlations with other health indicators to gain insights into how age influences the likelihood of heart disease in the dataset.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15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Exploring Age Group and Heart Disease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BE55F0-1F46-7366-00CD-C533478A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619250"/>
            <a:ext cx="80486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1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Introduction &amp;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7388" y="1916832"/>
            <a:ext cx="10189132" cy="4575175"/>
          </a:xfrm>
        </p:spPr>
        <p:txBody>
          <a:bodyPr>
            <a:normAutofit fontScale="92500"/>
          </a:bodyPr>
          <a:lstStyle/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Cardiovascular diseases (CVDs) are a leading cause of global mortality, accounting for approximately 17.9 million deaths annually</a:t>
            </a:r>
          </a:p>
          <a:p>
            <a:pPr lvl="1" indent="0" algn="just">
              <a:lnSpc>
                <a:spcPct val="200000"/>
              </a:lnSpc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Cardiovascular Diseases (CVDs) Statistics</a:t>
            </a:r>
            <a:endParaRPr lang="en-US" sz="2400" b="0" i="0" dirty="0">
              <a:effectLst/>
            </a:endParaRPr>
          </a:p>
          <a:p>
            <a:pPr marL="9715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CVDs contribute to 31% of all deaths worldwide.</a:t>
            </a:r>
          </a:p>
          <a:p>
            <a:pPr marL="9715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Four out of 5 CVD deaths result from heart attacks and strokes.</a:t>
            </a:r>
          </a:p>
          <a:p>
            <a:pPr marL="9715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0" i="0" dirty="0" err="1">
                <a:effectLst/>
              </a:rPr>
              <a:t>Onethird</a:t>
            </a:r>
            <a:r>
              <a:rPr lang="en-US" sz="2200" b="0" i="0" dirty="0">
                <a:effectLst/>
              </a:rPr>
              <a:t> of these deaths occur prematurely in individuals under 70 years of age.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Exploring High Risk Age Group and Heart Disease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83753B-6CA5-273F-4175-2C23808A5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96" y="1543050"/>
            <a:ext cx="7272808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66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Heart Disease Relation with Gender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358849-60C7-241D-3A3C-BDFEF080E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700808"/>
            <a:ext cx="720080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Outcome Of Heart Disease Incidence in Male	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3F2-85FE-B6AF-5511-0DCF70128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Despite a substantial representation of males in the dataset, the observed percentage of individuals with heart disease among males remains high.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suggests a potential gender-related pattern in heart disease incidence, warranting further investigation and consideration in the overall analysis.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Relationship Between Cholesterol and Age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8C6A175-27A6-CEFA-D7C8-8B9C25CF9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76494"/>
            <a:ext cx="816292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21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Relationship Between Max Heart Rate and Age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DFD5435-F5D1-CD2A-8F11-89556057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542957"/>
            <a:ext cx="816292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9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Insights	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3F2-85FE-B6AF-5511-0DCF70128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Age vs. Cholesterol Levels: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scatter plot reveals a varied distribution of cholesterol levels across different age groups. Individuals with heart disease tend to exhibit a diverse range of cholesterol levels, suggesting that cholesterol alone may not be a decisive factor in cardiovascular risk.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Age vs. Maximum Heart Rate 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MaxHR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):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scatter plot illustrates the relationship between age and maximum heart rate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MaxHR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) for individuals with and without heart disease. There seems to be a subtle negative correlation, with older individuals generally showing a lower maximum heart rate, particularly among those with heart disease. The distribution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MaxHR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varies significantly, emphasizing the need for further investigation into factors influencing cardiovascular fitness with age.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Analyzing Resting Blood Pressure with Age</a:t>
            </a:r>
            <a:r>
              <a:rPr lang="en-US" b="1" i="0" dirty="0">
                <a:effectLst/>
                <a:latin typeface="Söhne"/>
              </a:rPr>
              <a:t>	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3F2-85FE-B6AF-5511-0DCF70128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order to analyze resting blood pressure with age, following procedure was followed: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Exploring the distribution and impact of resting blood pressure on cardiovascular health.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Investigating statistical measures, visualize the relationship between blood pressure and heart disease, and identify patterns that may contribute to risk assessment.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Analyzing Resting Blood Pressure with Age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1464390-E8C9-CC3A-DDBA-98F08F404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1645275"/>
            <a:ext cx="9553575" cy="518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7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Distribution of Resting Blood Pressure And Heart Disease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89F35C3-C565-29A0-D2E0-4E6A4D935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584385"/>
            <a:ext cx="816292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2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Distribution of Heart Disease By Blood Pressure Category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A0E2029-3DDD-986F-FCFE-11CDBB0DC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7" y="1543050"/>
            <a:ext cx="816292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0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0136" y="454157"/>
            <a:ext cx="3932237" cy="1536576"/>
          </a:xfrm>
        </p:spPr>
        <p:txBody>
          <a:bodyPr anchor="b">
            <a:normAutofit/>
          </a:bodyPr>
          <a:lstStyle/>
          <a:p>
            <a:r>
              <a:rPr lang="en-US" sz="4800"/>
              <a:t>Cardio Pulse Guardian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320136" y="2276872"/>
            <a:ext cx="4104456" cy="3888432"/>
          </a:xfrm>
        </p:spPr>
        <p:txBody>
          <a:bodyPr>
            <a:normAutofit/>
          </a:bodyPr>
          <a:lstStyle/>
          <a:p>
            <a:pPr marL="55563" lvl="1" indent="0">
              <a:lnSpc>
                <a:spcPct val="150000"/>
              </a:lnSpc>
              <a:buNone/>
            </a:pPr>
            <a:r>
              <a:rPr lang="en-US" sz="2000" b="0" i="0">
                <a:solidFill>
                  <a:schemeClr val="bg1"/>
                </a:solidFill>
                <a:effectLst/>
              </a:rPr>
              <a:t>Cardio pulse Guardian is our response to this critical issue, presenting a machine learning model for early detection and effective management of high cardiovascular risk individuals.</a:t>
            </a:r>
            <a:endParaRPr lang="en-US" sz="2000" b="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Picture 4" descr="Doctor writing on tablet with pen">
            <a:extLst>
              <a:ext uri="{FF2B5EF4-FFF2-40B4-BE49-F238E27FC236}">
                <a16:creationId xmlns:a16="http://schemas.microsoft.com/office/drawing/2014/main" id="{480119A1-AD56-BA50-01F8-FDB728FC0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2" r="11218"/>
          <a:stretch/>
        </p:blipFill>
        <p:spPr>
          <a:xfrm>
            <a:off x="609600" y="457201"/>
            <a:ext cx="5943600" cy="594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811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Distribution of Heart Disease By </a:t>
            </a:r>
            <a:r>
              <a:rPr lang="en-US" sz="2800" dirty="0" err="1"/>
              <a:t>Cholestrol</a:t>
            </a:r>
            <a:r>
              <a:rPr lang="en-US" sz="2800" dirty="0"/>
              <a:t> Category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0017F42-E922-5393-A9A8-806D8CBD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628800"/>
            <a:ext cx="816292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25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Distribution of Heart Disease By Old peak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CD412F9-42F9-C580-AD64-802B7007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80" y="1561056"/>
            <a:ext cx="756084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34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Analyzing Categorical Features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2B91EA0-CE91-D022-DE51-E775D38BF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" y="1652414"/>
            <a:ext cx="10342563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91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Correlation of Categorical Feature By Cramér’s V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50EE7-9B35-2EA0-9CDE-A9EAB1CF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91790"/>
            <a:ext cx="9144000" cy="2446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1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ChiSquare</a:t>
            </a:r>
            <a:r>
              <a:rPr lang="en-US" sz="2800" dirty="0"/>
              <a:t> Test for Independence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ED0F3-4080-538F-5AC3-81F027D7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556792"/>
            <a:ext cx="7419975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6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9496" y="1799084"/>
            <a:ext cx="8280920" cy="44382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 selected three machine learning model for our heart disease predictive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Gradient Boosting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14158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9496" y="1799084"/>
            <a:ext cx="8280920" cy="44382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 applied our ML model in three different ways.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On over all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By selecting feature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By selecting feature with cross validation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Let’s discuss performance of each method one by one.</a:t>
            </a:r>
          </a:p>
        </p:txBody>
      </p:sp>
    </p:spTree>
    <p:extLst>
      <p:ext uri="{BB962C8B-B14F-4D97-AF65-F5344CB8AC3E}">
        <p14:creationId xmlns:p14="http://schemas.microsoft.com/office/powerpoint/2010/main" val="32551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On Over All Data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E53B84-335E-5132-AF7B-C9FF7EAE0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64165"/>
              </p:ext>
            </p:extLst>
          </p:nvPr>
        </p:nvGraphicFramePr>
        <p:xfrm>
          <a:off x="1507716" y="2060848"/>
          <a:ext cx="9176568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284">
                  <a:extLst>
                    <a:ext uri="{9D8B030D-6E8A-4147-A177-3AD203B41FA5}">
                      <a16:colId xmlns:a16="http://schemas.microsoft.com/office/drawing/2014/main" val="2585567340"/>
                    </a:ext>
                  </a:extLst>
                </a:gridCol>
                <a:gridCol w="4588284">
                  <a:extLst>
                    <a:ext uri="{9D8B030D-6E8A-4147-A177-3AD203B41FA5}">
                      <a16:colId xmlns:a16="http://schemas.microsoft.com/office/drawing/2014/main" val="193105067"/>
                    </a:ext>
                  </a:extLst>
                </a:gridCol>
              </a:tblGrid>
              <a:tr h="990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Machine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92160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506293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8791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9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3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018CAC14-12B0-16FD-0DE2-C014B37C7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" y="2132856"/>
            <a:ext cx="4198978" cy="33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2AFAF30-E4EF-90F6-CC29-E6EE9A7CE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28" y="2132856"/>
            <a:ext cx="3992428" cy="33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454866F-54F0-9A4D-D585-09CB046BA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756" y="2241236"/>
            <a:ext cx="3917430" cy="328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1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On Selected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9456" y="1772816"/>
            <a:ext cx="3888432" cy="37444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Following are the categorical feature we selected for our model.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ChestPainType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RestingECG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ExerciseAngina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ST_Slope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RestBP_Category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CholesterolCategory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MaxHRCategory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902E6C-758E-D639-DBBD-6C2892EB5E69}"/>
              </a:ext>
            </a:extLst>
          </p:cNvPr>
          <p:cNvSpPr txBox="1">
            <a:spLocks/>
          </p:cNvSpPr>
          <p:nvPr/>
        </p:nvSpPr>
        <p:spPr>
          <a:xfrm>
            <a:off x="5663952" y="1772816"/>
            <a:ext cx="3888432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900" dirty="0">
                <a:solidFill>
                  <a:schemeClr val="tx1"/>
                </a:solidFill>
              </a:rPr>
              <a:t>Following are the numerical feature we selected for our model.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Gender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FastingBS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Oldpeaksignificant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Project Possible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392" y="1628800"/>
            <a:ext cx="10189132" cy="4896544"/>
          </a:xfrm>
        </p:spPr>
        <p:txBody>
          <a:bodyPr>
            <a:normAutofit fontScale="62500" lnSpcReduction="20000"/>
          </a:bodyPr>
          <a:lstStyle/>
          <a:p>
            <a:pPr marL="512763" lvl="1" indent="-342900" algn="just">
              <a:lnSpc>
                <a:spcPct val="220000"/>
              </a:lnSpc>
            </a:pPr>
            <a:r>
              <a:rPr lang="en-US" sz="2400" b="1" i="0" dirty="0">
                <a:effectLst/>
              </a:rPr>
              <a:t>Early Detection</a:t>
            </a:r>
            <a:r>
              <a:rPr lang="en-US" sz="2400" b="0" i="0" dirty="0">
                <a:effectLst/>
              </a:rPr>
              <a:t>: Apply classification models (Logistic Regression, Gradient Boosting, Random Forest) for early identification of high cardiovascular risk individuals.</a:t>
            </a:r>
          </a:p>
          <a:p>
            <a:pPr marL="512763" lvl="1" indent="-342900" algn="just">
              <a:lnSpc>
                <a:spcPct val="270000"/>
              </a:lnSpc>
            </a:pPr>
            <a:r>
              <a:rPr lang="en-US" sz="2400" b="0" i="0" dirty="0">
                <a:effectLst/>
              </a:rPr>
              <a:t> </a:t>
            </a:r>
            <a:r>
              <a:rPr lang="en-US" sz="2400" b="1" i="0" dirty="0">
                <a:effectLst/>
              </a:rPr>
              <a:t>Effective Management</a:t>
            </a:r>
            <a:r>
              <a:rPr lang="en-US" sz="2400" b="0" i="0" dirty="0">
                <a:effectLst/>
              </a:rPr>
              <a:t>: Utilize both supervised and unsupervised learning. Supervised learning tailors personalized management, while unsupervised learning (clustering) reveals patterns for targeted interventions.</a:t>
            </a:r>
          </a:p>
          <a:p>
            <a:pPr marL="512763" lvl="1" indent="-342900" algn="just">
              <a:lnSpc>
                <a:spcPct val="270000"/>
              </a:lnSpc>
            </a:pPr>
            <a:r>
              <a:rPr lang="en-US" sz="2400" b="0" i="0" dirty="0">
                <a:effectLst/>
              </a:rPr>
              <a:t> </a:t>
            </a:r>
            <a:r>
              <a:rPr lang="en-US" sz="2400" b="1" i="0" dirty="0">
                <a:effectLst/>
              </a:rPr>
              <a:t>Global Impact</a:t>
            </a:r>
            <a:r>
              <a:rPr lang="en-US" sz="2400" b="0" i="0" dirty="0">
                <a:effectLst/>
              </a:rPr>
              <a:t>: Employ scalable solutions for largescale early risk identification (classification) and diverse health profile understanding (clustering)</a:t>
            </a:r>
          </a:p>
          <a:p>
            <a:pPr marL="512763" lvl="1" indent="-342900" algn="just">
              <a:lnSpc>
                <a:spcPct val="270000"/>
              </a:lnSpc>
            </a:pPr>
            <a:r>
              <a:rPr lang="en-US" sz="2400" b="0" i="0" dirty="0">
                <a:effectLst/>
              </a:rPr>
              <a:t> </a:t>
            </a:r>
            <a:r>
              <a:rPr lang="en-US" sz="2400" b="1" i="0" dirty="0">
                <a:effectLst/>
              </a:rPr>
              <a:t>Research Advancement</a:t>
            </a:r>
            <a:r>
              <a:rPr lang="en-US" sz="2400" b="0" i="0" dirty="0">
                <a:effectLst/>
              </a:rPr>
              <a:t>: Use advanced techniques to contribute insights into cardiovascular risk factors and management strategies. Combining supervised and unsupervised learning enhances research comprehensiveness.</a:t>
            </a:r>
          </a:p>
        </p:txBody>
      </p:sp>
    </p:spTree>
    <p:extLst>
      <p:ext uri="{BB962C8B-B14F-4D97-AF65-F5344CB8AC3E}">
        <p14:creationId xmlns:p14="http://schemas.microsoft.com/office/powerpoint/2010/main" val="7665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On Selected Features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E53B84-335E-5132-AF7B-C9FF7EAE0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62852"/>
              </p:ext>
            </p:extLst>
          </p:nvPr>
        </p:nvGraphicFramePr>
        <p:xfrm>
          <a:off x="1507716" y="2060848"/>
          <a:ext cx="9176568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284">
                  <a:extLst>
                    <a:ext uri="{9D8B030D-6E8A-4147-A177-3AD203B41FA5}">
                      <a16:colId xmlns:a16="http://schemas.microsoft.com/office/drawing/2014/main" val="2585567340"/>
                    </a:ext>
                  </a:extLst>
                </a:gridCol>
                <a:gridCol w="4588284">
                  <a:extLst>
                    <a:ext uri="{9D8B030D-6E8A-4147-A177-3AD203B41FA5}">
                      <a16:colId xmlns:a16="http://schemas.microsoft.com/office/drawing/2014/main" val="193105067"/>
                    </a:ext>
                  </a:extLst>
                </a:gridCol>
              </a:tblGrid>
              <a:tr h="990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Machine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92160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506293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8791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9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4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C3BFF7EC-8A7C-0988-BBAD-F3C6460B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46" y="2276873"/>
            <a:ext cx="431733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6001C29-2505-5056-625A-4A3453E1B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91" y="2276873"/>
            <a:ext cx="403559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6640C2C-E29D-AF2F-FAF1-3C43B22C6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782" y="2276873"/>
            <a:ext cx="385421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88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On Selected Features With Cross Validation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E53B84-335E-5132-AF7B-C9FF7EAE0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87195"/>
              </p:ext>
            </p:extLst>
          </p:nvPr>
        </p:nvGraphicFramePr>
        <p:xfrm>
          <a:off x="1507716" y="2060848"/>
          <a:ext cx="9176568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284">
                  <a:extLst>
                    <a:ext uri="{9D8B030D-6E8A-4147-A177-3AD203B41FA5}">
                      <a16:colId xmlns:a16="http://schemas.microsoft.com/office/drawing/2014/main" val="2585567340"/>
                    </a:ext>
                  </a:extLst>
                </a:gridCol>
                <a:gridCol w="4588284">
                  <a:extLst>
                    <a:ext uri="{9D8B030D-6E8A-4147-A177-3AD203B41FA5}">
                      <a16:colId xmlns:a16="http://schemas.microsoft.com/office/drawing/2014/main" val="193105067"/>
                    </a:ext>
                  </a:extLst>
                </a:gridCol>
              </a:tblGrid>
              <a:tr h="990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Machine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92160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506293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8791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9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93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54745AA8-8C27-175C-24B5-59EBF46D2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4239322" cy="33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040155-5401-A1E9-B9C2-BA393C940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272" y="2276872"/>
            <a:ext cx="4239322" cy="33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2C06EB2-EA89-BAB0-84D6-09FDF4CF4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36" y="2276872"/>
            <a:ext cx="3709164" cy="33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6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16832"/>
            <a:ext cx="9421688" cy="37444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 recall value of Random Forest with feature selection and cross validation is 93% for predicting presence of heart disease in heart patient, which is also greater than any other model. Hence, we chose this model as our final model.</a:t>
            </a:r>
          </a:p>
        </p:txBody>
      </p:sp>
    </p:spTree>
    <p:extLst>
      <p:ext uri="{BB962C8B-B14F-4D97-AF65-F5344CB8AC3E}">
        <p14:creationId xmlns:p14="http://schemas.microsoft.com/office/powerpoint/2010/main" val="308715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16832"/>
            <a:ext cx="9421688" cy="37444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 will try to gather more data to increase accuracy of model.</a:t>
            </a:r>
          </a:p>
          <a:p>
            <a:r>
              <a:rPr lang="en-US" dirty="0">
                <a:solidFill>
                  <a:schemeClr val="tx1"/>
                </a:solidFill>
              </a:rPr>
              <a:t>We will acquire more domain knowledge for further feature selection.</a:t>
            </a:r>
          </a:p>
          <a:p>
            <a:r>
              <a:rPr lang="en-US" dirty="0">
                <a:solidFill>
                  <a:schemeClr val="tx1"/>
                </a:solidFill>
              </a:rPr>
              <a:t>We will consider disease to incorporate in our  machine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15589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EB086D4C-3186-5DF1-F5F4-4EB3E68FF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3" r="8128"/>
          <a:stretch/>
        </p:blipFill>
        <p:spPr>
          <a:xfrm>
            <a:off x="0" y="27395"/>
            <a:ext cx="12191999" cy="685798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D17D46-26F5-89CB-8179-E0B1A3586638}"/>
              </a:ext>
            </a:extLst>
          </p:cNvPr>
          <p:cNvSpPr txBox="1"/>
          <p:nvPr/>
        </p:nvSpPr>
        <p:spPr>
          <a:xfrm>
            <a:off x="3892126" y="836712"/>
            <a:ext cx="44077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DE00E-D766-3BEB-E0AD-F79C805EB18B}"/>
              </a:ext>
            </a:extLst>
          </p:cNvPr>
          <p:cNvSpPr txBox="1"/>
          <p:nvPr/>
        </p:nvSpPr>
        <p:spPr>
          <a:xfrm>
            <a:off x="4295800" y="4365104"/>
            <a:ext cx="44230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Dataset Overview</a:t>
            </a:r>
            <a:endParaRPr lang="en-US" b="0" i="0" dirty="0"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3F2-85FE-B6AF-5511-0DCF701283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Cardiopulse</a:t>
            </a:r>
            <a:r>
              <a:rPr lang="en-US" dirty="0"/>
              <a:t> Guardian model is trained on a comprehensive dataset available at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dataset comprises 11 crucial features used to predict the likelihood of heart disease.</a:t>
            </a:r>
          </a:p>
          <a:p>
            <a:endParaRPr lang="en-US" dirty="0"/>
          </a:p>
        </p:txBody>
      </p:sp>
      <p:pic>
        <p:nvPicPr>
          <p:cNvPr id="5" name="Content Placeholder 4" descr="3D pie chart graphic">
            <a:extLst>
              <a:ext uri="{FF2B5EF4-FFF2-40B4-BE49-F238E27FC236}">
                <a16:creationId xmlns:a16="http://schemas.microsoft.com/office/drawing/2014/main" id="{564AC614-3C86-28AE-AAD0-579DC1504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197436" y="1827212"/>
            <a:ext cx="3054927" cy="4572000"/>
          </a:xfrm>
          <a:noFill/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Key Features To Predict Likelihood of Heart Disease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573816" cy="4771728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Age: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Age of the patient [years]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Sex: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Sex of the patient [M: Male, F: Female]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ChestPainType: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Chest pain type [TA: Typical Angina, ATA: Atypical Angina, NAP: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NonAnginal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Pain, ASY: Asymptomatic]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RestingBP: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Resting blood pressure [mm Hg]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Cholesterol: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Serum cholesterol [mm/dl]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FastingBS: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Fasting blood sugar [1: if FastingBS &gt; 120 mg/dl, 0: otherwise]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RestingECG: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Resting electrocardiogram results [Normal: Normal, ST: having STT wave abnormality]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MaxHR: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Maximum heart rate achieved [Numeric value between 60 and 202]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ExerciseAngina: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Exercise induced angina [Y: Yes, N: No]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Oldpeak: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Oldpeak = ST [Numeric value measured in depression]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ST_Slope: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The slope of the peak exercise ST segment [Up: upsloping, Flat: flat, Down: downsloping]</a:t>
            </a: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Key Features To Predict Likelihood of Heart Disease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092" y="1700808"/>
            <a:ext cx="10573816" cy="5057972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latin typeface="Söhne"/>
              </a:rPr>
              <a:t>1. </a:t>
            </a:r>
            <a:r>
              <a:rPr lang="en-US" sz="5600" b="1" dirty="0">
                <a:solidFill>
                  <a:schemeClr val="tx1"/>
                </a:solidFill>
                <a:latin typeface="Söhne"/>
              </a:rPr>
              <a:t>Chest Pain Type</a:t>
            </a:r>
            <a:r>
              <a:rPr lang="en-US" sz="5600" dirty="0">
                <a:solidFill>
                  <a:schemeClr val="tx1"/>
                </a:solidFill>
                <a:latin typeface="Söhne"/>
              </a:rPr>
              <a:t>: Describes the kind of chest pain someone feels.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latin typeface="Söhne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latin typeface="Söhne"/>
              </a:rPr>
              <a:t>2. </a:t>
            </a:r>
            <a:r>
              <a:rPr lang="en-US" sz="5600" b="1" dirty="0">
                <a:solidFill>
                  <a:schemeClr val="tx1"/>
                </a:solidFill>
                <a:latin typeface="Söhne"/>
              </a:rPr>
              <a:t>Resting Blood Pressure (</a:t>
            </a:r>
            <a:r>
              <a:rPr lang="en-US" sz="5600" b="1" dirty="0" err="1">
                <a:solidFill>
                  <a:schemeClr val="tx1"/>
                </a:solidFill>
                <a:latin typeface="Söhne"/>
              </a:rPr>
              <a:t>RestingBP</a:t>
            </a:r>
            <a:r>
              <a:rPr lang="en-US" sz="5600" b="1" dirty="0">
                <a:solidFill>
                  <a:schemeClr val="tx1"/>
                </a:solidFill>
                <a:latin typeface="Söhne"/>
              </a:rPr>
              <a:t>): </a:t>
            </a:r>
            <a:r>
              <a:rPr lang="en-US" sz="5600" dirty="0">
                <a:solidFill>
                  <a:schemeClr val="tx1"/>
                </a:solidFill>
                <a:latin typeface="Söhne"/>
              </a:rPr>
              <a:t>Shows how hard the blood pushes against the vessel walls when a person is at rest.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latin typeface="Söhne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latin typeface="Söhne"/>
              </a:rPr>
              <a:t>3. </a:t>
            </a:r>
            <a:r>
              <a:rPr lang="en-US" sz="5600" b="1" dirty="0">
                <a:solidFill>
                  <a:schemeClr val="tx1"/>
                </a:solidFill>
                <a:latin typeface="Söhne"/>
              </a:rPr>
              <a:t>Serum Cholesterol: </a:t>
            </a:r>
            <a:r>
              <a:rPr lang="en-US" sz="5600" dirty="0">
                <a:solidFill>
                  <a:schemeClr val="tx1"/>
                </a:solidFill>
                <a:latin typeface="Söhne"/>
              </a:rPr>
              <a:t>Indicates the level of fat in the blood, affecting heart health.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latin typeface="Söhne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latin typeface="Söhne"/>
              </a:rPr>
              <a:t>4. </a:t>
            </a:r>
            <a:r>
              <a:rPr lang="en-US" sz="5600" b="1" dirty="0">
                <a:solidFill>
                  <a:schemeClr val="tx1"/>
                </a:solidFill>
                <a:latin typeface="Söhne"/>
              </a:rPr>
              <a:t>Fasting Blood Sugar (</a:t>
            </a:r>
            <a:r>
              <a:rPr lang="en-US" sz="5600" b="1" dirty="0" err="1">
                <a:solidFill>
                  <a:schemeClr val="tx1"/>
                </a:solidFill>
                <a:latin typeface="Söhne"/>
              </a:rPr>
              <a:t>FastingBS</a:t>
            </a:r>
            <a:r>
              <a:rPr lang="en-US" sz="5600" b="1" dirty="0">
                <a:solidFill>
                  <a:schemeClr val="tx1"/>
                </a:solidFill>
                <a:latin typeface="Söhne"/>
              </a:rPr>
              <a:t>): </a:t>
            </a:r>
            <a:r>
              <a:rPr lang="en-US" sz="5600" dirty="0">
                <a:solidFill>
                  <a:schemeClr val="tx1"/>
                </a:solidFill>
                <a:latin typeface="Söhne"/>
              </a:rPr>
              <a:t>Checks if blood sugar is high after not eating for a while.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latin typeface="Söhne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latin typeface="Söhne"/>
              </a:rPr>
              <a:t>5. </a:t>
            </a:r>
            <a:r>
              <a:rPr lang="en-US" sz="5600" b="1" dirty="0">
                <a:solidFill>
                  <a:schemeClr val="tx1"/>
                </a:solidFill>
                <a:latin typeface="Söhne"/>
              </a:rPr>
              <a:t>Resting Electrocardiogram Results (</a:t>
            </a:r>
            <a:r>
              <a:rPr lang="en-US" sz="5600" b="1" dirty="0" err="1">
                <a:solidFill>
                  <a:schemeClr val="tx1"/>
                </a:solidFill>
                <a:latin typeface="Söhne"/>
              </a:rPr>
              <a:t>RestingECG</a:t>
            </a:r>
            <a:r>
              <a:rPr lang="en-US" sz="5600" b="1" dirty="0">
                <a:solidFill>
                  <a:schemeClr val="tx1"/>
                </a:solidFill>
                <a:latin typeface="Söhne"/>
              </a:rPr>
              <a:t>): </a:t>
            </a:r>
            <a:r>
              <a:rPr lang="en-US" sz="5600" dirty="0">
                <a:solidFill>
                  <a:schemeClr val="tx1"/>
                </a:solidFill>
                <a:latin typeface="Söhne"/>
              </a:rPr>
              <a:t>Records how the heart works at rest.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latin typeface="Söhne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latin typeface="Söhne"/>
              </a:rPr>
              <a:t>6. </a:t>
            </a:r>
            <a:r>
              <a:rPr lang="en-US" sz="5600" b="1" dirty="0">
                <a:solidFill>
                  <a:schemeClr val="tx1"/>
                </a:solidFill>
                <a:latin typeface="Söhne"/>
              </a:rPr>
              <a:t>Maximum Heart Rate Achieved (</a:t>
            </a:r>
            <a:r>
              <a:rPr lang="en-US" sz="5600" b="1" dirty="0" err="1">
                <a:solidFill>
                  <a:schemeClr val="tx1"/>
                </a:solidFill>
                <a:latin typeface="Söhne"/>
              </a:rPr>
              <a:t>MaxHR</a:t>
            </a:r>
            <a:r>
              <a:rPr lang="en-US" sz="5600" b="1" dirty="0">
                <a:solidFill>
                  <a:schemeClr val="tx1"/>
                </a:solidFill>
                <a:latin typeface="Söhne"/>
              </a:rPr>
              <a:t>): </a:t>
            </a:r>
            <a:r>
              <a:rPr lang="en-US" sz="5600" dirty="0">
                <a:solidFill>
                  <a:schemeClr val="tx1"/>
                </a:solidFill>
                <a:latin typeface="Söhne"/>
              </a:rPr>
              <a:t>Shows the fastest heart rate during intense activity.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latin typeface="Söhne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latin typeface="Söhne"/>
              </a:rPr>
              <a:t>7. </a:t>
            </a:r>
            <a:r>
              <a:rPr lang="en-US" sz="5600" b="1" dirty="0">
                <a:solidFill>
                  <a:schemeClr val="tx1"/>
                </a:solidFill>
                <a:latin typeface="Söhne"/>
              </a:rPr>
              <a:t>Exercise-Induced Angina (</a:t>
            </a:r>
            <a:r>
              <a:rPr lang="en-US" sz="5600" b="1" dirty="0" err="1">
                <a:solidFill>
                  <a:schemeClr val="tx1"/>
                </a:solidFill>
                <a:latin typeface="Söhne"/>
              </a:rPr>
              <a:t>ExerciseAngina</a:t>
            </a:r>
            <a:r>
              <a:rPr lang="en-US" sz="5600" b="1" dirty="0">
                <a:solidFill>
                  <a:schemeClr val="tx1"/>
                </a:solidFill>
                <a:latin typeface="Söhne"/>
              </a:rPr>
              <a:t>):</a:t>
            </a:r>
            <a:r>
              <a:rPr lang="en-US" sz="5600" dirty="0">
                <a:solidFill>
                  <a:schemeClr val="tx1"/>
                </a:solidFill>
                <a:latin typeface="Söhne"/>
              </a:rPr>
              <a:t>Indicates if chest pain occurs during exercise.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latin typeface="Söhne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latin typeface="Söhne"/>
              </a:rPr>
              <a:t>8. </a:t>
            </a:r>
            <a:r>
              <a:rPr lang="en-US" sz="5600" b="1" dirty="0" err="1">
                <a:solidFill>
                  <a:schemeClr val="tx1"/>
                </a:solidFill>
                <a:latin typeface="Söhne"/>
              </a:rPr>
              <a:t>Oldpeak</a:t>
            </a:r>
            <a:r>
              <a:rPr lang="en-US" sz="5600" b="1" dirty="0">
                <a:solidFill>
                  <a:schemeClr val="tx1"/>
                </a:solidFill>
                <a:latin typeface="Söhne"/>
              </a:rPr>
              <a:t>: </a:t>
            </a:r>
            <a:r>
              <a:rPr lang="en-US" sz="5600" dirty="0">
                <a:solidFill>
                  <a:schemeClr val="tx1"/>
                </a:solidFill>
                <a:latin typeface="Söhne"/>
              </a:rPr>
              <a:t>Describes the decrease in a specific part of the heart's electrical signal.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latin typeface="Söhne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latin typeface="Söhne"/>
              </a:rPr>
              <a:t>9. </a:t>
            </a:r>
            <a:r>
              <a:rPr lang="en-US" sz="5600" b="1" dirty="0">
                <a:solidFill>
                  <a:schemeClr val="tx1"/>
                </a:solidFill>
                <a:latin typeface="Söhne"/>
              </a:rPr>
              <a:t>The Slope of the Peak Exercise ST Segment (</a:t>
            </a:r>
            <a:r>
              <a:rPr lang="en-US" sz="5600" b="1" dirty="0" err="1">
                <a:solidFill>
                  <a:schemeClr val="tx1"/>
                </a:solidFill>
                <a:latin typeface="Söhne"/>
              </a:rPr>
              <a:t>ST_Slope</a:t>
            </a:r>
            <a:r>
              <a:rPr lang="en-US" sz="5600" b="1" dirty="0">
                <a:solidFill>
                  <a:schemeClr val="tx1"/>
                </a:solidFill>
                <a:latin typeface="Söhne"/>
              </a:rPr>
              <a:t>): </a:t>
            </a:r>
            <a:r>
              <a:rPr lang="en-US" sz="5600" dirty="0">
                <a:solidFill>
                  <a:schemeClr val="tx1"/>
                </a:solidFill>
                <a:latin typeface="Söhne"/>
              </a:rPr>
              <a:t>Describes the shape of the heart's electrical signal during intense activity.</a:t>
            </a: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95277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3140968"/>
            <a:ext cx="4813176" cy="3259831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Our goal is to predict the likelihood of heart disease (HeartDisease) based on the provided dataset.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7E54E5-5727-64CB-DD3F-2101001B1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825623"/>
            <a:ext cx="5605709" cy="383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 and Feature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C472CC54B88A4DA8C9DCE0668B7AD0" ma:contentTypeVersion="10" ma:contentTypeDescription="Create a new document." ma:contentTypeScope="" ma:versionID="f195f2300a38d68956a01035c39ba63f">
  <xsd:schema xmlns:xsd="http://www.w3.org/2001/XMLSchema" xmlns:xs="http://www.w3.org/2001/XMLSchema" xmlns:p="http://schemas.microsoft.com/office/2006/metadata/properties" xmlns:ns3="cb6c839e-8e0a-4af5-99cf-adef353af1d6" targetNamespace="http://schemas.microsoft.com/office/2006/metadata/properties" ma:root="true" ma:fieldsID="b75204e48d521357778eec79b4e69843" ns3:_="">
    <xsd:import namespace="cb6c839e-8e0a-4af5-99cf-adef353af1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c839e-8e0a-4af5-99cf-adef353af1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6c839e-8e0a-4af5-99cf-adef353af1d6" xsi:nil="true"/>
  </documentManagement>
</p:properties>
</file>

<file path=customXml/itemProps1.xml><?xml version="1.0" encoding="utf-8"?>
<ds:datastoreItem xmlns:ds="http://schemas.openxmlformats.org/officeDocument/2006/customXml" ds:itemID="{AE65A700-F950-4F00-8E37-48511F0E30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6c839e-8e0a-4af5-99cf-adef353af1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80F208-9A0F-40B9-91C7-54684DA048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D2E4B7-009C-4134-99BD-E666A621C8D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b6c839e-8e0a-4af5-99cf-adef353af1d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1535</Words>
  <Application>Microsoft Office PowerPoint</Application>
  <PresentationFormat>Widescreen</PresentationFormat>
  <Paragraphs>172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Franklin Gothic Medium</vt:lpstr>
      <vt:lpstr>Helvetica Neue</vt:lpstr>
      <vt:lpstr>Söhne</vt:lpstr>
      <vt:lpstr>Medical Design 16x9</vt:lpstr>
      <vt:lpstr>Cardio Pulse Guardian</vt:lpstr>
      <vt:lpstr>Introduction &amp; Background</vt:lpstr>
      <vt:lpstr>Cardio Pulse Guardian</vt:lpstr>
      <vt:lpstr>Project Possible Outcomes</vt:lpstr>
      <vt:lpstr>Dataset Overview</vt:lpstr>
      <vt:lpstr>Key Features To Predict Likelihood of Heart Disease</vt:lpstr>
      <vt:lpstr>Key Features To Predict Likelihood of Heart Disease</vt:lpstr>
      <vt:lpstr>Target Variable</vt:lpstr>
      <vt:lpstr>Data Preprocessing</vt:lpstr>
      <vt:lpstr>Dataset Composition</vt:lpstr>
      <vt:lpstr>Steps For Data Cleaning</vt:lpstr>
      <vt:lpstr>Correlation Heatmap </vt:lpstr>
      <vt:lpstr>Box Plot of Numerical Feature Indicating Outliers</vt:lpstr>
      <vt:lpstr>Correlation Heatmap After Removing Outlier</vt:lpstr>
      <vt:lpstr>Observation </vt:lpstr>
      <vt:lpstr>Imputation of Missing Values </vt:lpstr>
      <vt:lpstr>Exploratory Data Analysis</vt:lpstr>
      <vt:lpstr>Exploring Age Group and Heart Disease Methodology </vt:lpstr>
      <vt:lpstr>Exploring Age Group and Heart Disease</vt:lpstr>
      <vt:lpstr>Exploring High Risk Age Group and Heart Disease</vt:lpstr>
      <vt:lpstr>Heart Disease Relation with Gender</vt:lpstr>
      <vt:lpstr>Outcome Of Heart Disease Incidence in Male </vt:lpstr>
      <vt:lpstr>Relationship Between Cholesterol and Age</vt:lpstr>
      <vt:lpstr>Relationship Between Max Heart Rate and Age</vt:lpstr>
      <vt:lpstr>Insights </vt:lpstr>
      <vt:lpstr>Analyzing Resting Blood Pressure with Age </vt:lpstr>
      <vt:lpstr>Analyzing Resting Blood Pressure with Age</vt:lpstr>
      <vt:lpstr>Distribution of Resting Blood Pressure And Heart Disease</vt:lpstr>
      <vt:lpstr>Distribution of Heart Disease By Blood Pressure Category</vt:lpstr>
      <vt:lpstr>Distribution of Heart Disease By Cholestrol Category</vt:lpstr>
      <vt:lpstr>Distribution of Heart Disease By Old peak </vt:lpstr>
      <vt:lpstr>Analyzing Categorical Features</vt:lpstr>
      <vt:lpstr>Correlation of Categorical Feature By Cramér’s V Method</vt:lpstr>
      <vt:lpstr>ChiSquare Test for Independence</vt:lpstr>
      <vt:lpstr>Machine Learning Model</vt:lpstr>
      <vt:lpstr>Machine Learning Model</vt:lpstr>
      <vt:lpstr>Machine Learning Model On Over All Data</vt:lpstr>
      <vt:lpstr>Confusion Matrices</vt:lpstr>
      <vt:lpstr>Machine Learning Model On Selected Feature</vt:lpstr>
      <vt:lpstr>Machine Learning Model On Selected Features</vt:lpstr>
      <vt:lpstr>Confusion Matrices</vt:lpstr>
      <vt:lpstr>Machine Learning Model On Selected Features With Cross Validation</vt:lpstr>
      <vt:lpstr>Confusion Matrices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 pulse Guardian</dc:title>
  <dc:creator>Muhammad Waqas Ali</dc:creator>
  <cp:lastModifiedBy>Emmad</cp:lastModifiedBy>
  <cp:revision>20</cp:revision>
  <dcterms:created xsi:type="dcterms:W3CDTF">2024-01-16T06:23:26Z</dcterms:created>
  <dcterms:modified xsi:type="dcterms:W3CDTF">2024-01-17T13:01:58Z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2024-01-16T06:33:11Z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8884ccc5-f29c-48e8-a5f2-9df1be0ed724</vt:lpwstr>
  </property>
  <property fmtid="{D5CDD505-2E9C-101B-9397-08002B2CF9AE}" pid="7" name="MSIP_Label_defa4170-0d19-0005-0004-bc88714345d2_ActionId">
    <vt:lpwstr>dd569224-e38c-4244-930d-35cb1f0c80fe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0x0101003AC472CC54B88A4DA8C9DCE0668B7AD0</vt:lpwstr>
  </property>
</Properties>
</file>