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492"/>
                </a:lnTo>
                <a:lnTo>
                  <a:pt x="12192000" y="685749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568515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750" y="1819275"/>
            <a:ext cx="9665335" cy="434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before.asp" TargetMode="External"/><Relationship Id="rId7" Type="http://schemas.openxmlformats.org/officeDocument/2006/relationships/hyperlink" Target="https://www.w3schools.com/cssref/sel_selection.asp" TargetMode="External"/><Relationship Id="rId2" Type="http://schemas.openxmlformats.org/officeDocument/2006/relationships/hyperlink" Target="https://www.w3schools.com/cssref/sel_afte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marker.asp" TargetMode="External"/><Relationship Id="rId5" Type="http://schemas.openxmlformats.org/officeDocument/2006/relationships/hyperlink" Target="https://www.w3schools.com/cssref/sel_firstline.asp" TargetMode="External"/><Relationship Id="rId4" Type="http://schemas.openxmlformats.org/officeDocument/2006/relationships/hyperlink" Target="https://www.w3schools.com/cssref/sel_firstletter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552" y="2022326"/>
            <a:ext cx="7923530" cy="1958975"/>
          </a:xfrm>
          <a:prstGeom prst="rect">
            <a:avLst/>
          </a:prstGeom>
        </p:spPr>
        <p:txBody>
          <a:bodyPr vert="horz" wrap="square" lIns="0" tIns="479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75"/>
              </a:spcBef>
            </a:pPr>
            <a:r>
              <a:rPr sz="6000" spc="-20" dirty="0">
                <a:solidFill>
                  <a:srgbClr val="FFFFFF"/>
                </a:solidFill>
                <a:latin typeface="Calibri Light"/>
                <a:cs typeface="Calibri Light"/>
              </a:rPr>
              <a:t>CSC336</a:t>
            </a:r>
            <a:r>
              <a:rPr sz="6000" spc="-2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spc="-60" dirty="0">
                <a:solidFill>
                  <a:srgbClr val="FFFFFF"/>
                </a:solidFill>
                <a:latin typeface="Calibri Light"/>
                <a:cs typeface="Calibri Light"/>
              </a:rPr>
              <a:t>Web</a:t>
            </a:r>
            <a:r>
              <a:rPr sz="6000" spc="-2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6000" spc="-575" dirty="0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6000" spc="-3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6000" spc="-35" dirty="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6000" spc="-50" dirty="0">
                <a:solidFill>
                  <a:srgbClr val="FFFFFF"/>
                </a:solidFill>
                <a:latin typeface="Calibri Light"/>
                <a:cs typeface="Calibri Light"/>
              </a:rPr>
              <a:t>hn</a:t>
            </a:r>
            <a:r>
              <a:rPr sz="6000" spc="-35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6000" spc="-25" dirty="0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6000" spc="-50" dirty="0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6000" spc="-45" dirty="0">
                <a:solidFill>
                  <a:srgbClr val="FFFFFF"/>
                </a:solidFill>
                <a:latin typeface="Calibri Light"/>
                <a:cs typeface="Calibri Light"/>
              </a:rPr>
              <a:t>g</a:t>
            </a:r>
            <a:r>
              <a:rPr sz="6000" spc="-25" dirty="0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6000" spc="-40" dirty="0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6000" spc="10" dirty="0">
                <a:solidFill>
                  <a:srgbClr val="FFFFFF"/>
                </a:solidFill>
                <a:latin typeface="Calibri Light"/>
                <a:cs typeface="Calibri Light"/>
              </a:rPr>
              <a:t>s</a:t>
            </a:r>
            <a:endParaRPr sz="6000">
              <a:latin typeface="Calibri Light"/>
              <a:cs typeface="Calibri Light"/>
            </a:endParaRPr>
          </a:p>
          <a:p>
            <a:pPr marR="440690" algn="ctr">
              <a:lnSpc>
                <a:spcPct val="100000"/>
              </a:lnSpc>
              <a:spcBef>
                <a:spcPts val="147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Hours: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3(2,</a:t>
            </a:r>
            <a:r>
              <a:rPr sz="2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15585" y="1130045"/>
            <a:ext cx="2539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Lecture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#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18236"/>
            <a:ext cx="37782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Calibri"/>
                <a:cs typeface="Calibri"/>
              </a:rPr>
              <a:t>CSS</a:t>
            </a:r>
            <a:r>
              <a:rPr sz="5400" b="1" spc="-10" dirty="0">
                <a:latin typeface="Calibri"/>
                <a:cs typeface="Calibri"/>
              </a:rPr>
              <a:t> Selectors</a:t>
            </a:r>
            <a:endParaRPr sz="5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0" y="1449958"/>
            <a:ext cx="10059797" cy="50880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descendantSelector.html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558" y="1368043"/>
            <a:ext cx="5254625" cy="280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90"/>
              </a:lnSpc>
              <a:spcBef>
                <a:spcPts val="95"/>
              </a:spcBef>
            </a:pPr>
            <a:r>
              <a:rPr sz="22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200" spc="-20" dirty="0">
                <a:solidFill>
                  <a:srgbClr val="559CD5"/>
                </a:solidFill>
                <a:latin typeface="Consolas"/>
                <a:cs typeface="Consolas"/>
              </a:rPr>
              <a:t>ol</a:t>
            </a:r>
            <a:r>
              <a:rPr sz="22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931544">
              <a:lnSpc>
                <a:spcPts val="2345"/>
              </a:lnSpc>
            </a:pPr>
            <a:r>
              <a:rPr sz="2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22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22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one.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931544">
              <a:lnSpc>
                <a:spcPts val="2355"/>
              </a:lnSpc>
            </a:pPr>
            <a:r>
              <a:rPr sz="2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22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22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two.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931544">
              <a:lnSpc>
                <a:spcPts val="2345"/>
              </a:lnSpc>
            </a:pPr>
            <a:r>
              <a:rPr sz="22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200" spc="-2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22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547495">
              <a:lnSpc>
                <a:spcPts val="2345"/>
              </a:lnSpc>
            </a:pPr>
            <a:r>
              <a:rPr sz="2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sublist</a:t>
            </a:r>
            <a:r>
              <a:rPr sz="22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22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a.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547495">
              <a:lnSpc>
                <a:spcPts val="2350"/>
              </a:lnSpc>
            </a:pPr>
            <a:r>
              <a:rPr sz="2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sublist</a:t>
            </a:r>
            <a:r>
              <a:rPr sz="22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22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b.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931544">
              <a:lnSpc>
                <a:spcPts val="2345"/>
              </a:lnSpc>
            </a:pP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931544">
              <a:lnSpc>
                <a:spcPts val="2490"/>
              </a:lnSpc>
            </a:pPr>
            <a:r>
              <a:rPr sz="22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2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list</a:t>
            </a:r>
            <a:r>
              <a:rPr sz="22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item</a:t>
            </a:r>
            <a:r>
              <a:rPr sz="22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three.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ol</a:t>
            </a:r>
            <a:r>
              <a:rPr sz="22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6963" y="4181551"/>
            <a:ext cx="3523615" cy="1200785"/>
          </a:xfrm>
          <a:prstGeom prst="rect">
            <a:avLst/>
          </a:prstGeom>
          <a:ln w="9525">
            <a:solidFill>
              <a:srgbClr val="F1F1F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D6B97C"/>
                </a:solidFill>
                <a:latin typeface="Consolas"/>
                <a:cs typeface="Consolas"/>
              </a:rPr>
              <a:t>ol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D6B97C"/>
                </a:solidFill>
                <a:latin typeface="Consolas"/>
                <a:cs typeface="Consolas"/>
              </a:rPr>
              <a:t>li</a:t>
            </a:r>
            <a:r>
              <a:rPr sz="2400" spc="-50" dirty="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blue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1926" y="2469464"/>
            <a:ext cx="3523615" cy="1200785"/>
          </a:xfrm>
          <a:prstGeom prst="rect">
            <a:avLst/>
          </a:prstGeom>
          <a:ln w="9525">
            <a:solidFill>
              <a:srgbClr val="F1F1F1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D6B97C"/>
                </a:solidFill>
                <a:latin typeface="Consolas"/>
                <a:cs typeface="Consolas"/>
              </a:rPr>
              <a:t>ol</a:t>
            </a:r>
            <a:r>
              <a:rPr sz="2400" spc="-20" dirty="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6B97C"/>
                </a:solidFill>
                <a:latin typeface="Consolas"/>
                <a:cs typeface="Consolas"/>
              </a:rPr>
              <a:t>li</a:t>
            </a:r>
            <a:r>
              <a:rPr sz="2400" spc="-15" dirty="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764540">
              <a:lnSpc>
                <a:spcPct val="100000"/>
              </a:lnSpc>
            </a:pP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blue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81926" y="623773"/>
            <a:ext cx="3523615" cy="1200785"/>
          </a:xfrm>
          <a:prstGeom prst="rect">
            <a:avLst/>
          </a:prstGeom>
          <a:ln w="9525">
            <a:solidFill>
              <a:srgbClr val="F1F1F1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D6B97C"/>
                </a:solidFill>
                <a:latin typeface="Consolas"/>
                <a:cs typeface="Consolas"/>
              </a:rPr>
              <a:t>li</a:t>
            </a:r>
            <a:r>
              <a:rPr sz="2400" spc="-25" dirty="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764540">
              <a:lnSpc>
                <a:spcPct val="100000"/>
              </a:lnSpc>
            </a:pP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blue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9242" y="2059051"/>
            <a:ext cx="382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C000"/>
                </a:solidFill>
                <a:latin typeface="Calibri"/>
                <a:cs typeface="Calibri"/>
              </a:rPr>
              <a:t>Descendant</a:t>
            </a:r>
            <a:r>
              <a:rPr sz="1800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(Child +</a:t>
            </a:r>
            <a:r>
              <a:rPr sz="1800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C000"/>
                </a:solidFill>
                <a:latin typeface="Calibri"/>
                <a:cs typeface="Calibri"/>
              </a:rPr>
              <a:t>Grandchild)</a:t>
            </a:r>
            <a:r>
              <a:rPr sz="18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C000"/>
                </a:solidFill>
                <a:latin typeface="Calibri"/>
                <a:cs typeface="Calibri"/>
              </a:rPr>
              <a:t>Selector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80731" y="3831082"/>
            <a:ext cx="2443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C000"/>
                </a:solidFill>
                <a:latin typeface="Calibri"/>
                <a:cs typeface="Calibri"/>
              </a:rPr>
              <a:t>(immediate)Child</a:t>
            </a:r>
            <a:r>
              <a:rPr sz="1800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C000"/>
                </a:solidFill>
                <a:latin typeface="Calibri"/>
                <a:cs typeface="Calibri"/>
              </a:rPr>
              <a:t>Selector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attributeSelector.html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558" y="1329448"/>
            <a:ext cx="7987665" cy="203136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711835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00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sz="20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href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"https://google.com"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Google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711835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00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sz="20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href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"https://facebook.com"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Facebook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711835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000" dirty="0">
                <a:solidFill>
                  <a:srgbClr val="808080"/>
                </a:solidFill>
                <a:latin typeface="Consolas"/>
                <a:cs typeface="Consolas"/>
              </a:rPr>
              <a:t>&gt;&lt;</a:t>
            </a: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sz="20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href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"https://amazon.com"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Amazon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20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3978" y="3464661"/>
            <a:ext cx="5804535" cy="2677795"/>
          </a:xfrm>
          <a:prstGeom prst="rect">
            <a:avLst/>
          </a:prstGeom>
          <a:ln w="9525">
            <a:solidFill>
              <a:srgbClr val="F1F1F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400" spc="-25" dirty="0">
                <a:solidFill>
                  <a:srgbClr val="D6B97C"/>
                </a:solidFill>
                <a:latin typeface="Consolas"/>
                <a:cs typeface="Consolas"/>
              </a:rPr>
              <a:t>a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</a:pP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green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763905" marR="485775" indent="-672465">
              <a:lnSpc>
                <a:spcPct val="100000"/>
              </a:lnSpc>
            </a:pPr>
            <a:r>
              <a:rPr sz="2400" spc="-10" dirty="0">
                <a:solidFill>
                  <a:srgbClr val="D6B97C"/>
                </a:solidFill>
                <a:latin typeface="Consolas"/>
                <a:cs typeface="Consolas"/>
              </a:rPr>
              <a:t>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href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"https://facebook.com"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]{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blue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pseudoclassSelector.html</a:t>
            </a:r>
          </a:p>
        </p:txBody>
      </p:sp>
      <p:sp>
        <p:nvSpPr>
          <p:cNvPr id="3" name="object 3"/>
          <p:cNvSpPr/>
          <p:nvPr/>
        </p:nvSpPr>
        <p:spPr>
          <a:xfrm>
            <a:off x="2929763" y="2457742"/>
            <a:ext cx="6096000" cy="4401185"/>
          </a:xfrm>
          <a:custGeom>
            <a:avLst/>
            <a:gdLst/>
            <a:ahLst/>
            <a:cxnLst/>
            <a:rect l="l" t="t" r="r" b="b"/>
            <a:pathLst>
              <a:path w="6096000" h="4401184">
                <a:moveTo>
                  <a:pt x="0" y="4401185"/>
                </a:moveTo>
                <a:lnTo>
                  <a:pt x="6096000" y="4401185"/>
                </a:lnTo>
                <a:lnTo>
                  <a:pt x="6096000" y="0"/>
                </a:lnTo>
                <a:lnTo>
                  <a:pt x="0" y="0"/>
                </a:lnTo>
                <a:lnTo>
                  <a:pt x="0" y="4401185"/>
                </a:lnTo>
                <a:close/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47520"/>
            <a:ext cx="7781925" cy="5217160"/>
          </a:xfrm>
          <a:prstGeom prst="rect">
            <a:avLst/>
          </a:prstGeom>
        </p:spPr>
        <p:txBody>
          <a:bodyPr vert="horz" wrap="square" lIns="0" tIns="2609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205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Click</a:t>
            </a:r>
            <a:r>
              <a:rPr sz="2800" spc="-22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Me!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button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2104390">
              <a:lnSpc>
                <a:spcPct val="100000"/>
              </a:lnSpc>
              <a:spcBef>
                <a:spcPts val="1955"/>
              </a:spcBef>
            </a:pPr>
            <a:r>
              <a:rPr sz="2800" dirty="0">
                <a:solidFill>
                  <a:srgbClr val="D6B97C"/>
                </a:solidFill>
                <a:latin typeface="Consolas"/>
                <a:cs typeface="Consolas"/>
              </a:rPr>
              <a:t>button</a:t>
            </a:r>
            <a:r>
              <a:rPr sz="2800" spc="-110" dirty="0">
                <a:solidFill>
                  <a:srgbClr val="D6B97C"/>
                </a:solidFill>
                <a:latin typeface="Consolas"/>
                <a:cs typeface="Consolas"/>
              </a:rPr>
              <a:t> 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2884805" marR="201930">
              <a:lnSpc>
                <a:spcPct val="100000"/>
              </a:lnSpc>
            </a:pPr>
            <a:r>
              <a:rPr sz="2800" spc="-25" dirty="0">
                <a:solidFill>
                  <a:srgbClr val="9CDCFD"/>
                </a:solidFill>
                <a:latin typeface="Consolas"/>
                <a:cs typeface="Consolas"/>
              </a:rPr>
              <a:t>background-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green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2800" spc="-25" dirty="0">
                <a:solidFill>
                  <a:srgbClr val="9CDCFD"/>
                </a:solidFill>
                <a:latin typeface="Consolas"/>
                <a:cs typeface="Consolas"/>
              </a:rPr>
              <a:t>font-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size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B5CEA8"/>
                </a:solidFill>
                <a:latin typeface="Consolas"/>
                <a:cs typeface="Consolas"/>
              </a:rPr>
              <a:t>24</a:t>
            </a:r>
            <a:r>
              <a:rPr sz="2800" spc="-20" dirty="0">
                <a:solidFill>
                  <a:srgbClr val="D3D3D3"/>
                </a:solidFill>
                <a:latin typeface="Consolas"/>
                <a:cs typeface="Consolas"/>
              </a:rPr>
              <a:t>px;</a:t>
            </a:r>
            <a:endParaRPr sz="2800">
              <a:latin typeface="Consolas"/>
              <a:cs typeface="Consolas"/>
            </a:endParaRPr>
          </a:p>
          <a:p>
            <a:pPr marL="2884805" marR="2348865">
              <a:lnSpc>
                <a:spcPct val="100000"/>
              </a:lnSpc>
            </a:pP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width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B5CEA8"/>
                </a:solidFill>
                <a:latin typeface="Consolas"/>
                <a:cs typeface="Consolas"/>
              </a:rPr>
              <a:t>200px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height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-114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B5CEA8"/>
                </a:solidFill>
                <a:latin typeface="Consolas"/>
                <a:cs typeface="Consolas"/>
              </a:rPr>
              <a:t>50px</a:t>
            </a:r>
            <a:r>
              <a:rPr sz="2800" spc="-2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2104390">
              <a:lnSpc>
                <a:spcPct val="100000"/>
              </a:lnSpc>
              <a:spcBef>
                <a:spcPts val="5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800">
              <a:latin typeface="Consolas"/>
              <a:cs typeface="Consolas"/>
            </a:endParaRPr>
          </a:p>
          <a:p>
            <a:pPr marL="210439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D6B97C"/>
                </a:solidFill>
                <a:latin typeface="Consolas"/>
                <a:cs typeface="Consolas"/>
              </a:rPr>
              <a:t>button:hover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2884805">
              <a:lnSpc>
                <a:spcPct val="100000"/>
              </a:lnSpc>
            </a:pPr>
            <a:r>
              <a:rPr sz="2800" spc="-25" dirty="0">
                <a:solidFill>
                  <a:srgbClr val="9CDCFD"/>
                </a:solidFill>
                <a:latin typeface="Consolas"/>
                <a:cs typeface="Consolas"/>
              </a:rPr>
              <a:t>background-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color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r>
              <a:rPr sz="2800" spc="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orange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800">
              <a:latin typeface="Consolas"/>
              <a:cs typeface="Consolas"/>
            </a:endParaRPr>
          </a:p>
          <a:p>
            <a:pPr marL="2104390">
              <a:lnSpc>
                <a:spcPct val="100000"/>
              </a:lnSpc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CSS</a:t>
            </a:r>
            <a:r>
              <a:rPr spc="-70" dirty="0"/>
              <a:t> </a:t>
            </a:r>
            <a:r>
              <a:rPr dirty="0"/>
              <a:t>Pseudo</a:t>
            </a:r>
            <a:r>
              <a:rPr spc="-50" dirty="0"/>
              <a:t> </a:t>
            </a:r>
            <a:r>
              <a:rPr spc="-10" dirty="0"/>
              <a:t>Elements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19275"/>
          <a:ext cx="9665335" cy="4347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7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41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Selector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D48B2D"/>
                      </a:solidFill>
                      <a:prstDash val="solid"/>
                    </a:lnL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r>
                        <a:rPr sz="1700" b="1" spc="-8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D48B2D"/>
                      </a:solidFill>
                      <a:prstDash val="solid"/>
                    </a:lnR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::after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D48B2D"/>
                      </a:solidFill>
                      <a:prstDash val="solid"/>
                    </a:lnL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h1::after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r>
                        <a:rPr sz="1700" spc="-4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something</a:t>
                      </a:r>
                      <a:r>
                        <a:rPr sz="1700" spc="-6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after the</a:t>
                      </a:r>
                      <a:r>
                        <a:rPr sz="1700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content</a:t>
                      </a:r>
                      <a:r>
                        <a:rPr sz="1700" spc="-4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700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&lt;h1&gt;</a:t>
                      </a:r>
                      <a:r>
                        <a:rPr sz="1700" spc="-3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D48B2D"/>
                      </a:solidFill>
                      <a:prstDash val="solid"/>
                    </a:lnR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3"/>
                        </a:rPr>
                        <a:t>::before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D48B2D"/>
                      </a:solidFill>
                      <a:prstDash val="solid"/>
                    </a:lnL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h1::before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r>
                        <a:rPr sz="1700" spc="-4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something</a:t>
                      </a:r>
                      <a:r>
                        <a:rPr sz="1700" spc="-6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before</a:t>
                      </a:r>
                      <a:r>
                        <a:rPr sz="1700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2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content</a:t>
                      </a:r>
                      <a:r>
                        <a:rPr sz="1700" spc="-4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700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&lt;h1&gt;</a:t>
                      </a:r>
                      <a:r>
                        <a:rPr sz="1700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R w="12700">
                      <a:solidFill>
                        <a:srgbClr val="D48B2D"/>
                      </a:solidFill>
                      <a:prstDash val="solid"/>
                    </a:lnR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4"/>
                        </a:rPr>
                        <a:t>::first-letter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D48B2D"/>
                      </a:solidFill>
                      <a:prstDash val="solid"/>
                    </a:lnL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p::first-letter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Selects</a:t>
                      </a:r>
                      <a:r>
                        <a:rPr sz="1700" spc="-5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3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sz="1700" spc="-3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letter</a:t>
                      </a:r>
                      <a:r>
                        <a:rPr sz="1700" spc="-4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2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700" spc="-4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&lt;p&gt;</a:t>
                      </a:r>
                      <a:r>
                        <a:rPr sz="1700" spc="-3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R w="12700">
                      <a:solidFill>
                        <a:srgbClr val="D48B2D"/>
                      </a:solidFill>
                      <a:prstDash val="solid"/>
                    </a:lnR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::first-</a:t>
                      </a:r>
                      <a:r>
                        <a:rPr sz="1700" u="sng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5"/>
                        </a:rPr>
                        <a:t>line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D48B2D"/>
                      </a:solidFill>
                      <a:prstDash val="solid"/>
                    </a:lnL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p::first-</a:t>
                      </a:r>
                      <a:r>
                        <a:rPr sz="1700" spc="-2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Selects</a:t>
                      </a:r>
                      <a:r>
                        <a:rPr sz="1700" spc="-4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sz="1700" spc="-3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r>
                        <a:rPr sz="1700" spc="-5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700" spc="-3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&lt;p&gt;</a:t>
                      </a:r>
                      <a:r>
                        <a:rPr sz="1700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D48B2D"/>
                      </a:solidFill>
                      <a:prstDash val="solid"/>
                    </a:lnR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103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6"/>
                        </a:rPr>
                        <a:t>::marker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D48B2D"/>
                      </a:solidFill>
                      <a:prstDash val="solid"/>
                    </a:lnL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::marker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Selects</a:t>
                      </a:r>
                      <a:r>
                        <a:rPr sz="1700" spc="-3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markers</a:t>
                      </a:r>
                      <a:r>
                        <a:rPr sz="1700" spc="-4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of list</a:t>
                      </a:r>
                      <a:r>
                        <a:rPr sz="1700" spc="-3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2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items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D48B2D"/>
                      </a:solidFill>
                      <a:prstDash val="solid"/>
                    </a:lnR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328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u="sng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libri"/>
                          <a:cs typeface="Calibri"/>
                          <a:hlinkClick r:id="rId7"/>
                        </a:rPr>
                        <a:t>::selection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D48B2D"/>
                      </a:solidFill>
                      <a:prstDash val="solid"/>
                    </a:lnL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spc="-1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p::selection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968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Selects</a:t>
                      </a:r>
                      <a:r>
                        <a:rPr sz="1700" spc="-4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portion</a:t>
                      </a:r>
                      <a:r>
                        <a:rPr sz="1700" spc="-2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3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700" spc="-3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700" spc="-4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700" spc="-4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700" spc="-2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selected</a:t>
                      </a:r>
                      <a:r>
                        <a:rPr sz="1700" spc="-35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700" spc="-2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700" spc="-20" dirty="0">
                          <a:solidFill>
                            <a:srgbClr val="7E7E7E"/>
                          </a:solidFill>
                          <a:latin typeface="Calibri"/>
                          <a:cs typeface="Calibri"/>
                        </a:rPr>
                        <a:t> user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R w="12700">
                      <a:solidFill>
                        <a:srgbClr val="D48B2D"/>
                      </a:solidFill>
                      <a:prstDash val="solid"/>
                    </a:lnR>
                    <a:lnT w="12700">
                      <a:solidFill>
                        <a:srgbClr val="D48B2D"/>
                      </a:solidFill>
                      <a:prstDash val="solid"/>
                    </a:lnT>
                    <a:lnB w="12700">
                      <a:solidFill>
                        <a:srgbClr val="D48B2D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5661" y="2078558"/>
            <a:ext cx="22650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Q</a:t>
            </a:r>
            <a:r>
              <a:rPr sz="72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200" b="1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7200" b="1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7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MT</vt:lpstr>
      <vt:lpstr>Calibri</vt:lpstr>
      <vt:lpstr>Calibri Light</vt:lpstr>
      <vt:lpstr>Consolas</vt:lpstr>
      <vt:lpstr>Office Theme</vt:lpstr>
      <vt:lpstr>Lecture # 8</vt:lpstr>
      <vt:lpstr>CSS Selectors</vt:lpstr>
      <vt:lpstr>descendantSelector.html</vt:lpstr>
      <vt:lpstr>attributeSelector.html</vt:lpstr>
      <vt:lpstr>pseudoclassSelector.html</vt:lpstr>
      <vt:lpstr>CSS Pseudo Elements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Ijaz</dc:creator>
  <cp:lastModifiedBy>Yasmeen Jana</cp:lastModifiedBy>
  <cp:revision>1</cp:revision>
  <dcterms:created xsi:type="dcterms:W3CDTF">2025-02-27T10:42:16Z</dcterms:created>
  <dcterms:modified xsi:type="dcterms:W3CDTF">2025-02-27T10:44:46Z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2025-02-27T00:00:00Z</vt:filetime>
  </property>
  <property fmtid="{D5CDD505-2E9C-101B-9397-08002B2CF9AE}" pid="5" name="Producer">
    <vt:lpwstr>Microsoft® PowerPoint® LTSC</vt:lpwstr>
  </property>
</Properties>
</file>