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9"/>
  </p:notesMasterIdLst>
  <p:sldIdLst>
    <p:sldId id="256" r:id="rId2"/>
    <p:sldId id="277" r:id="rId3"/>
    <p:sldId id="382" r:id="rId4"/>
    <p:sldId id="376" r:id="rId5"/>
    <p:sldId id="317" r:id="rId6"/>
    <p:sldId id="325" r:id="rId7"/>
    <p:sldId id="326" r:id="rId8"/>
    <p:sldId id="330" r:id="rId9"/>
    <p:sldId id="328" r:id="rId10"/>
    <p:sldId id="383" r:id="rId11"/>
    <p:sldId id="339" r:id="rId12"/>
    <p:sldId id="347" r:id="rId13"/>
    <p:sldId id="348" r:id="rId14"/>
    <p:sldId id="349" r:id="rId15"/>
    <p:sldId id="350" r:id="rId16"/>
    <p:sldId id="353" r:id="rId17"/>
    <p:sldId id="384" r:id="rId18"/>
    <p:sldId id="336" r:id="rId19"/>
    <p:sldId id="337" r:id="rId20"/>
    <p:sldId id="338" r:id="rId21"/>
    <p:sldId id="387" r:id="rId22"/>
    <p:sldId id="385" r:id="rId23"/>
    <p:sldId id="340" r:id="rId24"/>
    <p:sldId id="341" r:id="rId25"/>
    <p:sldId id="342" r:id="rId26"/>
    <p:sldId id="386" r:id="rId27"/>
    <p:sldId id="27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7"/>
    <p:restoredTop sz="91408" autoAdjust="0"/>
  </p:normalViewPr>
  <p:slideViewPr>
    <p:cSldViewPr snapToGrid="0">
      <p:cViewPr varScale="1">
        <p:scale>
          <a:sx n="97" d="100"/>
          <a:sy n="97" d="100"/>
        </p:scale>
        <p:origin x="96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0963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0503eabe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110503eabe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163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640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182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448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244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71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카테고리가 중복 데이터가 들어갈 수 있기 때문에 제</a:t>
            </a:r>
            <a:r>
              <a:rPr lang="en-US" altLang="ko-KR" dirty="0"/>
              <a:t>1</a:t>
            </a:r>
            <a:r>
              <a:rPr lang="ko-KR" altLang="en-US" dirty="0"/>
              <a:t>정규화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영상 길이의 경우 영상 정보 테이블로 제</a:t>
            </a:r>
            <a:r>
              <a:rPr lang="en-US" altLang="ko-KR" dirty="0"/>
              <a:t>3</a:t>
            </a:r>
            <a:r>
              <a:rPr lang="ko-KR" altLang="en-US" dirty="0"/>
              <a:t>정규화에 의해 뽑아낼 수 있지만</a:t>
            </a:r>
            <a:r>
              <a:rPr lang="en-US" altLang="ko-KR" dirty="0"/>
              <a:t>, </a:t>
            </a:r>
            <a:r>
              <a:rPr lang="ko-KR" altLang="en-US" dirty="0"/>
              <a:t>보통 완전 동일한 영상을 여러 번 게시물에 게시하지는 않기 때문에 </a:t>
            </a:r>
            <a:r>
              <a:rPr lang="ko-KR" altLang="en-US" dirty="0" err="1"/>
              <a:t>안하는게</a:t>
            </a:r>
            <a:r>
              <a:rPr lang="ko-KR" altLang="en-US" dirty="0"/>
              <a:t> 더 좋다고 판단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301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861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18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748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9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015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422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15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522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44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95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134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873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0503eabe1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0503eabe1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05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96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2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https://www.fun-coding.org/mysql_basic1.html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89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https://code-lab1.tistory.com/53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33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https://gyoogle.dev/blog/computer-science/data-base/SQL%20&amp;%20NOSQL.html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관계형은 테이블 관계에 맞추어 저장하지만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비관계형은 </a:t>
            </a:r>
            <a:r>
              <a:rPr lang="en-US" altLang="ko-KR" dirty="0"/>
              <a:t>key value </a:t>
            </a:r>
            <a:r>
              <a:rPr lang="ko-KR" altLang="en-US" dirty="0"/>
              <a:t>형태로 받은 데이터를 곧바로 저장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관계형이 저장공간</a:t>
            </a:r>
            <a:r>
              <a:rPr lang="en-US" altLang="ko-KR" dirty="0"/>
              <a:t>, </a:t>
            </a:r>
            <a:r>
              <a:rPr lang="ko-KR" altLang="en-US" dirty="0"/>
              <a:t>중복 데이터가 없다는 점에서 훨씬 효율적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비관계형은 중복 데이터 저장이 발생하며</a:t>
            </a:r>
            <a:r>
              <a:rPr lang="en-US" altLang="ko-KR" dirty="0"/>
              <a:t>, </a:t>
            </a:r>
            <a:r>
              <a:rPr lang="ko-KR" altLang="en-US" dirty="0"/>
              <a:t>저장공간이 비효율적</a:t>
            </a:r>
            <a:r>
              <a:rPr lang="en-US" altLang="ko-K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ex) </a:t>
            </a:r>
            <a:r>
              <a:rPr lang="ko-KR" altLang="en-US" dirty="0"/>
              <a:t>의자를 침대로 바꾼다면</a:t>
            </a:r>
            <a:r>
              <a:rPr lang="en-US" altLang="ko-KR" dirty="0"/>
              <a:t>?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특정 값</a:t>
            </a:r>
            <a:r>
              <a:rPr lang="en-US" altLang="ko-KR" dirty="0"/>
              <a:t> </a:t>
            </a:r>
            <a:r>
              <a:rPr lang="ko-KR" altLang="en-US" dirty="0"/>
              <a:t>수정 시 비관계형은 관련된 모든 컬럼을 다 </a:t>
            </a:r>
            <a:r>
              <a:rPr lang="ko-KR" altLang="en-US" dirty="0" err="1"/>
              <a:t>바꿔줘야해서</a:t>
            </a:r>
            <a:r>
              <a:rPr lang="ko-KR" altLang="en-US" dirty="0"/>
              <a:t> 비효율적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 관계형은 특정 값 하나만 바꿔도 자동으로 관계에 맞게 갱신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05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https://gyoogle.dev/blog/computer-science/data-base/SQL%20&amp;%20NOSQL.html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관계형은 테이블 관계에 맞추어 하나씩 데이터를 결합하여 정보를 </a:t>
            </a:r>
            <a:r>
              <a:rPr lang="ko-KR" altLang="en-US" dirty="0" err="1"/>
              <a:t>가져와야함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비관계형은 곧바로 </a:t>
            </a:r>
            <a:r>
              <a:rPr lang="en-US" altLang="ko-KR" dirty="0"/>
              <a:t>key </a:t>
            </a:r>
            <a:r>
              <a:rPr lang="ko-KR" altLang="en-US" dirty="0"/>
              <a:t>값에 대응하는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ko-KR" altLang="en-US" dirty="0" err="1"/>
              <a:t>조회하면됨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비관계형이 관계형에 비해 훨씬 더 빠르게 조회할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42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https://www.notion.so/CS-19e1e0f21f684750866443dbcc150aff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70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420900"/>
            <a:ext cx="8520600" cy="1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86213" y="684700"/>
            <a:ext cx="11715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96950" y="169050"/>
            <a:ext cx="8750100" cy="480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6100" y="283650"/>
            <a:ext cx="657000" cy="6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54AD-EA25-E440-840A-C6D2639A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23B5A-CB32-D38E-8C30-0AFAFE1A0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3131A-3F00-557E-4390-5FE28C146F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555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aa@naver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cc@naver.com" TargetMode="External"/><Relationship Id="rId4" Type="http://schemas.openxmlformats.org/officeDocument/2006/relationships/hyperlink" Target="mailto:bbb@naver.co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aa@test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aa@test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311700" y="2420900"/>
            <a:ext cx="8520600" cy="1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2880" b="1" dirty="0"/>
              <a:t>3-1</a:t>
            </a:r>
            <a:r>
              <a:rPr lang="ko" sz="2880" b="1" dirty="0"/>
              <a:t> :</a:t>
            </a:r>
            <a:r>
              <a:rPr lang="en-US" altLang="ko" sz="2880" b="1" dirty="0"/>
              <a:t> </a:t>
            </a:r>
            <a:r>
              <a:rPr lang="ko-KR" altLang="en-US" sz="2880" b="1" dirty="0"/>
              <a:t>과제 피드백 및 </a:t>
            </a:r>
            <a:r>
              <a:rPr lang="en-US" altLang="ko-KR" sz="2880" b="1" dirty="0"/>
              <a:t>2</a:t>
            </a:r>
            <a:r>
              <a:rPr lang="ko-KR" altLang="en-US" sz="2880" b="1" dirty="0"/>
              <a:t>주차 내용 토론 </a:t>
            </a:r>
            <a:endParaRPr sz="288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1408059" y="2340932"/>
            <a:ext cx="632788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정규화</a:t>
            </a:r>
            <a:endParaRPr lang="en-US" altLang="ko-KR" sz="1800" b="1" dirty="0"/>
          </a:p>
        </p:txBody>
      </p:sp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7A54813E-3F01-3A10-A436-31B7208CCAD3}"/>
              </a:ext>
            </a:extLst>
          </p:cNvPr>
          <p:cNvSpPr txBox="1"/>
          <p:nvPr/>
        </p:nvSpPr>
        <p:spPr>
          <a:xfrm>
            <a:off x="441075" y="359650"/>
            <a:ext cx="2586740" cy="585000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토론 키워드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5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51AEB761-93AF-D280-7C8A-D829B7A993E7}"/>
              </a:ext>
            </a:extLst>
          </p:cNvPr>
          <p:cNvSpPr txBox="1"/>
          <p:nvPr/>
        </p:nvSpPr>
        <p:spPr>
          <a:xfrm>
            <a:off x="2928600" y="9696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정규화</a:t>
            </a:r>
            <a:endParaRPr lang="en-US" altLang="ko-KR" sz="1600" b="1" dirty="0"/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B7F15C04-5F3D-9E5A-CD92-A33ABADC960F}"/>
              </a:ext>
            </a:extLst>
          </p:cNvPr>
          <p:cNvSpPr txBox="1"/>
          <p:nvPr/>
        </p:nvSpPr>
        <p:spPr>
          <a:xfrm>
            <a:off x="1710963" y="1398244"/>
            <a:ext cx="57220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관계형 데이터베이스에서 중복을 최소화하기 위해 구조화 하는 작업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정규화는 </a:t>
            </a:r>
            <a:r>
              <a:rPr lang="en-US" altLang="ko-KR" sz="1200" dirty="0">
                <a:solidFill>
                  <a:schemeClr val="tx1"/>
                </a:solidFill>
              </a:rPr>
              <a:t>1NF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en-US" altLang="ko-KR" sz="1200" dirty="0">
                <a:solidFill>
                  <a:schemeClr val="tx1"/>
                </a:solidFill>
              </a:rPr>
              <a:t>6NF</a:t>
            </a:r>
            <a:r>
              <a:rPr lang="ko-KR" altLang="en-US" sz="1200" dirty="0">
                <a:solidFill>
                  <a:schemeClr val="tx1"/>
                </a:solidFill>
              </a:rPr>
              <a:t>까지 있지만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일반적으로 </a:t>
            </a:r>
            <a:r>
              <a:rPr lang="en-US" altLang="ko-KR" sz="1200" dirty="0">
                <a:solidFill>
                  <a:schemeClr val="tx1"/>
                </a:solidFill>
              </a:rPr>
              <a:t>3NF</a:t>
            </a:r>
            <a:r>
              <a:rPr lang="ko-KR" altLang="en-US" sz="1200" dirty="0">
                <a:solidFill>
                  <a:schemeClr val="tx1"/>
                </a:solidFill>
              </a:rPr>
              <a:t>까지만 사용된다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Google Shape;29;p6">
            <a:extLst>
              <a:ext uri="{FF2B5EF4-FFF2-40B4-BE49-F238E27FC236}">
                <a16:creationId xmlns:a16="http://schemas.microsoft.com/office/drawing/2014/main" id="{FB75DD3E-822F-F00C-2613-3C9E31842908}"/>
              </a:ext>
            </a:extLst>
          </p:cNvPr>
          <p:cNvSpPr txBox="1"/>
          <p:nvPr/>
        </p:nvSpPr>
        <p:spPr>
          <a:xfrm>
            <a:off x="441075" y="359650"/>
            <a:ext cx="2277188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정규화</a:t>
            </a:r>
            <a:endParaRPr sz="2600" b="1" dirty="0">
              <a:solidFill>
                <a:schemeClr val="l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48F7EC-62EB-EB9F-7C29-E4E2F44F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41" y="1952212"/>
            <a:ext cx="5881518" cy="245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9CB11-4837-250B-6A32-D55528DAF145}"/>
              </a:ext>
            </a:extLst>
          </p:cNvPr>
          <p:cNvSpPr txBox="1"/>
          <p:nvPr/>
        </p:nvSpPr>
        <p:spPr>
          <a:xfrm>
            <a:off x="1271847" y="4568406"/>
            <a:ext cx="66003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정규화 참고 스프레드시트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https://docs.google.com/spreadsheets/d/1QdltodKbaE7IFVnfZt429l2rwUsqRgBNzYgrXdlnPug/edit#gid=0</a:t>
            </a:r>
          </a:p>
        </p:txBody>
      </p:sp>
    </p:spTree>
    <p:extLst>
      <p:ext uri="{BB962C8B-B14F-4D97-AF65-F5344CB8AC3E}">
        <p14:creationId xmlns:p14="http://schemas.microsoft.com/office/powerpoint/2010/main" val="138612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51AEB761-93AF-D280-7C8A-D829B7A993E7}"/>
              </a:ext>
            </a:extLst>
          </p:cNvPr>
          <p:cNvSpPr txBox="1"/>
          <p:nvPr/>
        </p:nvSpPr>
        <p:spPr>
          <a:xfrm>
            <a:off x="2928600" y="9696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제</a:t>
            </a:r>
            <a:r>
              <a:rPr lang="en-US" altLang="ko-KR" sz="1600" b="1" dirty="0"/>
              <a:t>1 </a:t>
            </a:r>
            <a:r>
              <a:rPr lang="ko-KR" altLang="en-US" sz="1600" b="1" dirty="0"/>
              <a:t>정규화</a:t>
            </a:r>
            <a:endParaRPr lang="en-US" altLang="ko-KR" sz="1600" b="1" dirty="0"/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B7F15C04-5F3D-9E5A-CD92-A33ABADC960F}"/>
              </a:ext>
            </a:extLst>
          </p:cNvPr>
          <p:cNvSpPr txBox="1"/>
          <p:nvPr/>
        </p:nvSpPr>
        <p:spPr>
          <a:xfrm>
            <a:off x="1710963" y="1398244"/>
            <a:ext cx="5722073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원자화</a:t>
            </a:r>
            <a:endParaRPr lang="en-US" altLang="ko-KR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하나의 컬럼에 여러 개의 데이터가 들어갈 때</a:t>
            </a:r>
            <a:r>
              <a:rPr lang="en-US" altLang="ko-KR" sz="1100" dirty="0"/>
              <a:t>, </a:t>
            </a:r>
            <a:r>
              <a:rPr lang="ko-KR" altLang="en-US" sz="1100" dirty="0"/>
              <a:t>새로운 테이블로 분리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Google Shape;29;p6">
            <a:extLst>
              <a:ext uri="{FF2B5EF4-FFF2-40B4-BE49-F238E27FC236}">
                <a16:creationId xmlns:a16="http://schemas.microsoft.com/office/drawing/2014/main" id="{FB75DD3E-822F-F00C-2613-3C9E31842908}"/>
              </a:ext>
            </a:extLst>
          </p:cNvPr>
          <p:cNvSpPr txBox="1"/>
          <p:nvPr/>
        </p:nvSpPr>
        <p:spPr>
          <a:xfrm>
            <a:off x="441075" y="359650"/>
            <a:ext cx="2277188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정규화</a:t>
            </a:r>
            <a:endParaRPr sz="2600" b="1" dirty="0">
              <a:solidFill>
                <a:schemeClr val="l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567B89-A459-8BB5-AAAC-38087142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971" y="1921486"/>
            <a:ext cx="5036055" cy="27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51AEB761-93AF-D280-7C8A-D829B7A993E7}"/>
              </a:ext>
            </a:extLst>
          </p:cNvPr>
          <p:cNvSpPr txBox="1"/>
          <p:nvPr/>
        </p:nvSpPr>
        <p:spPr>
          <a:xfrm>
            <a:off x="2928600" y="9696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제</a:t>
            </a:r>
            <a:r>
              <a:rPr lang="en-US" altLang="ko-KR" sz="1600" b="1" dirty="0"/>
              <a:t>2 </a:t>
            </a:r>
            <a:r>
              <a:rPr lang="ko-KR" altLang="en-US" sz="1600" b="1" dirty="0"/>
              <a:t>정규화</a:t>
            </a:r>
            <a:endParaRPr lang="en-US" altLang="ko-KR" sz="1600" b="1" dirty="0"/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B7F15C04-5F3D-9E5A-CD92-A33ABADC960F}"/>
              </a:ext>
            </a:extLst>
          </p:cNvPr>
          <p:cNvSpPr txBox="1"/>
          <p:nvPr/>
        </p:nvSpPr>
        <p:spPr>
          <a:xfrm>
            <a:off x="1445685" y="1398244"/>
            <a:ext cx="625263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부분 종속성을 제거</a:t>
            </a:r>
            <a:r>
              <a:rPr lang="en-US" altLang="ko-KR" sz="1100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식별자가 아닌 속성들 중에서 주식별자 전체가 아닌 일부 속성에 종속된 속성들을 제거하는 과정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Google Shape;29;p6">
            <a:extLst>
              <a:ext uri="{FF2B5EF4-FFF2-40B4-BE49-F238E27FC236}">
                <a16:creationId xmlns:a16="http://schemas.microsoft.com/office/drawing/2014/main" id="{FB75DD3E-822F-F00C-2613-3C9E31842908}"/>
              </a:ext>
            </a:extLst>
          </p:cNvPr>
          <p:cNvSpPr txBox="1"/>
          <p:nvPr/>
        </p:nvSpPr>
        <p:spPr>
          <a:xfrm>
            <a:off x="441075" y="359650"/>
            <a:ext cx="2277188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정규화</a:t>
            </a:r>
            <a:endParaRPr sz="2600" b="1" dirty="0">
              <a:solidFill>
                <a:schemeClr val="l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C47A07-9C3C-1562-5270-E7A9B5302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59"/>
          <a:stretch/>
        </p:blipFill>
        <p:spPr>
          <a:xfrm>
            <a:off x="1575427" y="1897997"/>
            <a:ext cx="5993146" cy="12799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D2B338-0315-96DA-E42B-6854067A9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093" y="3135216"/>
            <a:ext cx="4885814" cy="17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6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51AEB761-93AF-D280-7C8A-D829B7A993E7}"/>
              </a:ext>
            </a:extLst>
          </p:cNvPr>
          <p:cNvSpPr txBox="1"/>
          <p:nvPr/>
        </p:nvSpPr>
        <p:spPr>
          <a:xfrm>
            <a:off x="2928600" y="9696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제</a:t>
            </a:r>
            <a:r>
              <a:rPr lang="en-US" altLang="ko-KR" sz="1600" b="1" dirty="0"/>
              <a:t>3 </a:t>
            </a:r>
            <a:r>
              <a:rPr lang="ko-KR" altLang="en-US" sz="1600" b="1" dirty="0"/>
              <a:t>정규화</a:t>
            </a:r>
            <a:endParaRPr lang="en-US" altLang="ko-KR" sz="1600" b="1" dirty="0"/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B7F15C04-5F3D-9E5A-CD92-A33ABADC960F}"/>
              </a:ext>
            </a:extLst>
          </p:cNvPr>
          <p:cNvSpPr txBox="1"/>
          <p:nvPr/>
        </p:nvSpPr>
        <p:spPr>
          <a:xfrm>
            <a:off x="1710963" y="1398244"/>
            <a:ext cx="5722073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/>
              <a:t>이행적</a:t>
            </a:r>
            <a:r>
              <a:rPr lang="ko-KR" altLang="en-US" sz="1100" dirty="0"/>
              <a:t> 종속성을 해결</a:t>
            </a:r>
            <a:r>
              <a:rPr lang="en-US" altLang="ko-KR" sz="1100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주식별자가 아닌 속성들 중에서 종속된 속성을 제거하는 과정이다</a:t>
            </a:r>
            <a:r>
              <a:rPr lang="en-US" altLang="ko-KR" dirty="0"/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Google Shape;29;p6">
            <a:extLst>
              <a:ext uri="{FF2B5EF4-FFF2-40B4-BE49-F238E27FC236}">
                <a16:creationId xmlns:a16="http://schemas.microsoft.com/office/drawing/2014/main" id="{FB75DD3E-822F-F00C-2613-3C9E31842908}"/>
              </a:ext>
            </a:extLst>
          </p:cNvPr>
          <p:cNvSpPr txBox="1"/>
          <p:nvPr/>
        </p:nvSpPr>
        <p:spPr>
          <a:xfrm>
            <a:off x="441075" y="359650"/>
            <a:ext cx="2277188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정규화</a:t>
            </a:r>
            <a:endParaRPr sz="2600" b="1" dirty="0">
              <a:solidFill>
                <a:schemeClr val="l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875F2F-F17D-B8A2-7B7A-C8CFE454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45" y="1967600"/>
            <a:ext cx="5405504" cy="14572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86A94B-738C-F620-2A7B-EDFA8C68A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030" y="3515925"/>
            <a:ext cx="6721887" cy="11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2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3594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유튜브 예제</a:t>
            </a:r>
            <a:endParaRPr lang="en-US" altLang="ko-KR" sz="1600" b="1" dirty="0"/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710963" y="1564499"/>
            <a:ext cx="572207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예제에서 정규화를 적용할 만한 컬럼은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07BD41-0CEC-0485-8D96-D4460DD8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95" y="2383713"/>
            <a:ext cx="7592008" cy="2147829"/>
          </a:xfrm>
          <a:prstGeom prst="rect">
            <a:avLst/>
          </a:prstGeom>
        </p:spPr>
      </p:pic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8EC4D7A9-F653-D053-10DC-194974547143}"/>
              </a:ext>
            </a:extLst>
          </p:cNvPr>
          <p:cNvSpPr txBox="1"/>
          <p:nvPr/>
        </p:nvSpPr>
        <p:spPr>
          <a:xfrm>
            <a:off x="441074" y="359650"/>
            <a:ext cx="2487525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정규화 예시</a:t>
            </a:r>
            <a:endParaRPr sz="2600" b="1" dirty="0">
              <a:solidFill>
                <a:schemeClr val="l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88E776-8CD8-8082-CD93-E00DB22493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43"/>
          <a:stretch/>
        </p:blipFill>
        <p:spPr>
          <a:xfrm>
            <a:off x="441074" y="920456"/>
            <a:ext cx="2487525" cy="12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3594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유튜브 예제</a:t>
            </a:r>
            <a:endParaRPr lang="en-US" altLang="ko-KR" sz="1600" b="1" dirty="0"/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710963" y="1564499"/>
            <a:ext cx="572207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하나의 영상 당 여러 개의 카테고리를 가진다면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제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정규화 필요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역정규화 예시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1B9A67-E0C4-F6D6-DB21-30A624E5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48" y="1995356"/>
            <a:ext cx="5962904" cy="2771847"/>
          </a:xfrm>
          <a:prstGeom prst="rect">
            <a:avLst/>
          </a:prstGeom>
        </p:spPr>
      </p:pic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A7988665-A062-61F7-D1BD-971BE9840DE5}"/>
              </a:ext>
            </a:extLst>
          </p:cNvPr>
          <p:cNvSpPr txBox="1"/>
          <p:nvPr/>
        </p:nvSpPr>
        <p:spPr>
          <a:xfrm>
            <a:off x="441074" y="359650"/>
            <a:ext cx="2487525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정규화 예시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9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1408059" y="2340932"/>
            <a:ext cx="632788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인덱스</a:t>
            </a:r>
            <a:endParaRPr lang="en-US" altLang="ko-KR" sz="1800" b="1" dirty="0"/>
          </a:p>
        </p:txBody>
      </p:sp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7A54813E-3F01-3A10-A436-31B7208CCAD3}"/>
              </a:ext>
            </a:extLst>
          </p:cNvPr>
          <p:cNvSpPr txBox="1"/>
          <p:nvPr/>
        </p:nvSpPr>
        <p:spPr>
          <a:xfrm>
            <a:off x="441075" y="359650"/>
            <a:ext cx="2586740" cy="585000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토론 키워드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9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9696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인덱스</a:t>
            </a:r>
            <a:r>
              <a:rPr lang="en-US" altLang="ko-KR" sz="1600" b="1" dirty="0"/>
              <a:t>(Index)</a:t>
            </a:r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5" y="359650"/>
            <a:ext cx="2277188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인덱스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710963" y="1398244"/>
            <a:ext cx="57220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테이블의 검색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성능을 높여주는 방법 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특정 행으로 인덱스를 만들어 두면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행을 조건으로 하는 조회 성능 향상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1F629E-CDCE-EC34-1D52-88A7ACE6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41" y="2197937"/>
            <a:ext cx="3833518" cy="234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67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9696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인덱스</a:t>
            </a:r>
            <a:r>
              <a:rPr lang="en-US" altLang="ko-KR" sz="1600" b="1" dirty="0"/>
              <a:t>(Index) </a:t>
            </a:r>
            <a:r>
              <a:rPr lang="ko-KR" altLang="en-US" sz="1600" b="1" dirty="0"/>
              <a:t>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단점</a:t>
            </a:r>
            <a:endParaRPr lang="en-US" altLang="ko-KR" sz="1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18DBDA-4B13-C30B-FF8C-EC5B5990730E}"/>
              </a:ext>
            </a:extLst>
          </p:cNvPr>
          <p:cNvGrpSpPr/>
          <p:nvPr/>
        </p:nvGrpSpPr>
        <p:grpSpPr>
          <a:xfrm>
            <a:off x="1614269" y="1942784"/>
            <a:ext cx="2794532" cy="1529569"/>
            <a:chOff x="1420020" y="1938572"/>
            <a:chExt cx="2794532" cy="1529569"/>
          </a:xfrm>
        </p:grpSpPr>
        <p:sp>
          <p:nvSpPr>
            <p:cNvPr id="3" name="Google Shape;30;p6">
              <a:extLst>
                <a:ext uri="{FF2B5EF4-FFF2-40B4-BE49-F238E27FC236}">
                  <a16:creationId xmlns:a16="http://schemas.microsoft.com/office/drawing/2014/main" id="{A0FDC1EF-1421-82DD-E7AA-28F2841BAD7D}"/>
                </a:ext>
              </a:extLst>
            </p:cNvPr>
            <p:cNvSpPr txBox="1"/>
            <p:nvPr/>
          </p:nvSpPr>
          <p:spPr>
            <a:xfrm>
              <a:off x="1794092" y="1938572"/>
              <a:ext cx="204639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장점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Google Shape;30;p6">
              <a:extLst>
                <a:ext uri="{FF2B5EF4-FFF2-40B4-BE49-F238E27FC236}">
                  <a16:creationId xmlns:a16="http://schemas.microsoft.com/office/drawing/2014/main" id="{835EF988-7B27-53C9-6E26-44F82002B9C0}"/>
                </a:ext>
              </a:extLst>
            </p:cNvPr>
            <p:cNvSpPr txBox="1"/>
            <p:nvPr/>
          </p:nvSpPr>
          <p:spPr>
            <a:xfrm>
              <a:off x="1823187" y="2589421"/>
              <a:ext cx="1988199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>
                  <a:solidFill>
                    <a:schemeClr val="tx1"/>
                  </a:solidFill>
                </a:rPr>
                <a:t>테이블 조회 속도 향상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Google Shape;30;p6">
              <a:extLst>
                <a:ext uri="{FF2B5EF4-FFF2-40B4-BE49-F238E27FC236}">
                  <a16:creationId xmlns:a16="http://schemas.microsoft.com/office/drawing/2014/main" id="{2159A24B-9536-26EB-665B-14F289DBA0CD}"/>
                </a:ext>
              </a:extLst>
            </p:cNvPr>
            <p:cNvSpPr txBox="1"/>
            <p:nvPr/>
          </p:nvSpPr>
          <p:spPr>
            <a:xfrm>
              <a:off x="1420020" y="3098839"/>
              <a:ext cx="2794532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전반적인 </a:t>
              </a:r>
              <a:r>
                <a:rPr lang="ko-KR" altLang="en-US" sz="1200">
                  <a:solidFill>
                    <a:schemeClr val="tx1"/>
                  </a:solidFill>
                </a:rPr>
                <a:t>시스템 부하 감소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F6D6F1-B48F-955D-7AE1-7882AA24B72F}"/>
              </a:ext>
            </a:extLst>
          </p:cNvPr>
          <p:cNvGrpSpPr/>
          <p:nvPr/>
        </p:nvGrpSpPr>
        <p:grpSpPr>
          <a:xfrm>
            <a:off x="4735200" y="1919674"/>
            <a:ext cx="2794532" cy="2003392"/>
            <a:chOff x="1420020" y="1938572"/>
            <a:chExt cx="2794532" cy="2003392"/>
          </a:xfrm>
        </p:grpSpPr>
        <p:sp>
          <p:nvSpPr>
            <p:cNvPr id="11" name="Google Shape;30;p6">
              <a:extLst>
                <a:ext uri="{FF2B5EF4-FFF2-40B4-BE49-F238E27FC236}">
                  <a16:creationId xmlns:a16="http://schemas.microsoft.com/office/drawing/2014/main" id="{76CFD860-7537-6546-A250-A0764A8CFD30}"/>
                </a:ext>
              </a:extLst>
            </p:cNvPr>
            <p:cNvSpPr txBox="1"/>
            <p:nvPr/>
          </p:nvSpPr>
          <p:spPr>
            <a:xfrm>
              <a:off x="1794092" y="1938572"/>
              <a:ext cx="204639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단점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30;p6">
              <a:extLst>
                <a:ext uri="{FF2B5EF4-FFF2-40B4-BE49-F238E27FC236}">
                  <a16:creationId xmlns:a16="http://schemas.microsoft.com/office/drawing/2014/main" id="{17074AAF-15E8-7D3A-E8F0-E31EE3D9DB13}"/>
                </a:ext>
              </a:extLst>
            </p:cNvPr>
            <p:cNvSpPr txBox="1"/>
            <p:nvPr/>
          </p:nvSpPr>
          <p:spPr>
            <a:xfrm>
              <a:off x="1823187" y="2589421"/>
              <a:ext cx="1988199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추가 저장공간 필요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Google Shape;30;p6">
              <a:extLst>
                <a:ext uri="{FF2B5EF4-FFF2-40B4-BE49-F238E27FC236}">
                  <a16:creationId xmlns:a16="http://schemas.microsoft.com/office/drawing/2014/main" id="{AF1D4C3B-3906-C20A-788F-495D72ECDF02}"/>
                </a:ext>
              </a:extLst>
            </p:cNvPr>
            <p:cNvSpPr txBox="1"/>
            <p:nvPr/>
          </p:nvSpPr>
          <p:spPr>
            <a:xfrm>
              <a:off x="1420020" y="3048965"/>
              <a:ext cx="2794532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>
                  <a:solidFill>
                    <a:schemeClr val="tx1"/>
                  </a:solidFill>
                </a:rPr>
                <a:t>인덱스 관리 작업 필요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Google Shape;30;p6">
              <a:extLst>
                <a:ext uri="{FF2B5EF4-FFF2-40B4-BE49-F238E27FC236}">
                  <a16:creationId xmlns:a16="http://schemas.microsoft.com/office/drawing/2014/main" id="{BD740C64-C167-08F9-1A4D-4770C01C78DC}"/>
                </a:ext>
              </a:extLst>
            </p:cNvPr>
            <p:cNvSpPr txBox="1"/>
            <p:nvPr/>
          </p:nvSpPr>
          <p:spPr>
            <a:xfrm>
              <a:off x="1420020" y="3572662"/>
              <a:ext cx="2794532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잘못 사용할 경우 역효과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생성</a:t>
              </a:r>
              <a:r>
                <a:rPr lang="en-US" altLang="ko-KR" sz="1200" dirty="0">
                  <a:solidFill>
                    <a:schemeClr val="tx1"/>
                  </a:solidFill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</a:rPr>
                <a:t> 수정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9D1A9D6-DFEB-E953-A4A3-0CBBFAC23510}"/>
              </a:ext>
            </a:extLst>
          </p:cNvPr>
          <p:cNvCxnSpPr>
            <a:cxnSpLocks/>
          </p:cNvCxnSpPr>
          <p:nvPr/>
        </p:nvCxnSpPr>
        <p:spPr>
          <a:xfrm flipV="1">
            <a:off x="4572000" y="1837113"/>
            <a:ext cx="0" cy="2336690"/>
          </a:xfrm>
          <a:prstGeom prst="line">
            <a:avLst/>
          </a:prstGeom>
          <a:ln w="19050">
            <a:solidFill>
              <a:srgbClr val="255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CF60E12F-ACC6-D1AA-1912-51500C86F45A}"/>
              </a:ext>
            </a:extLst>
          </p:cNvPr>
          <p:cNvSpPr txBox="1"/>
          <p:nvPr/>
        </p:nvSpPr>
        <p:spPr>
          <a:xfrm>
            <a:off x="441075" y="359650"/>
            <a:ext cx="2277188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인덱스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441075" y="359650"/>
            <a:ext cx="3189300" cy="585000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들어가기 전에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1594291" y="1651707"/>
            <a:ext cx="6327882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이번 시간에는</a:t>
            </a:r>
            <a:r>
              <a:rPr lang="en-US" altLang="ko-KR" sz="1600" b="1" dirty="0"/>
              <a:t>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과제 피드백</a:t>
            </a:r>
            <a:r>
              <a:rPr lang="en-US" altLang="ko-KR" sz="1600" b="1" dirty="0"/>
              <a:t> &amp; </a:t>
            </a:r>
            <a:r>
              <a:rPr lang="en-US" altLang="ko-KR" sz="1600" b="1" dirty="0" err="1"/>
              <a:t>QnA</a:t>
            </a:r>
            <a:endParaRPr lang="en-US" altLang="ko-KR"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RDB vs NoSQL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정규화</a:t>
            </a:r>
            <a:endParaRPr lang="en-US" altLang="ko-KR"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Index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트랜잭션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커넥션풀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데드락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57194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ECCBC38-BEF5-3268-0DAA-0A87E2516A0D}"/>
              </a:ext>
            </a:extLst>
          </p:cNvPr>
          <p:cNvGraphicFramePr>
            <a:graphicFrameLocks noGrp="1"/>
          </p:cNvGraphicFramePr>
          <p:nvPr/>
        </p:nvGraphicFramePr>
        <p:xfrm>
          <a:off x="1946563" y="2434230"/>
          <a:ext cx="5250874" cy="120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52">
                  <a:extLst>
                    <a:ext uri="{9D8B030D-6E8A-4147-A177-3AD203B41FA5}">
                      <a16:colId xmlns:a16="http://schemas.microsoft.com/office/drawing/2014/main" val="605358794"/>
                    </a:ext>
                  </a:extLst>
                </a:gridCol>
                <a:gridCol w="723207">
                  <a:extLst>
                    <a:ext uri="{9D8B030D-6E8A-4147-A177-3AD203B41FA5}">
                      <a16:colId xmlns:a16="http://schemas.microsoft.com/office/drawing/2014/main" val="2525151102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3738648170"/>
                    </a:ext>
                  </a:extLst>
                </a:gridCol>
                <a:gridCol w="714895">
                  <a:extLst>
                    <a:ext uri="{9D8B030D-6E8A-4147-A177-3AD203B41FA5}">
                      <a16:colId xmlns:a16="http://schemas.microsoft.com/office/drawing/2014/main" val="2177253845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214209012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2710753106"/>
                    </a:ext>
                  </a:extLst>
                </a:gridCol>
              </a:tblGrid>
              <a:tr h="215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회원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나이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2162"/>
                  </a:ext>
                </a:extLst>
              </a:tr>
              <a:tr h="237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유재석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linkClick r:id="rId3"/>
                        </a:rPr>
                        <a:t>aaa@naver.com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010-1111-1111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471587"/>
                  </a:ext>
                </a:extLst>
              </a:tr>
              <a:tr h="237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정준하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linkClick r:id="rId4"/>
                        </a:rPr>
                        <a:t>bbb@naver.com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010-2222-2222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173690"/>
                  </a:ext>
                </a:extLst>
              </a:tr>
              <a:tr h="237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노홍철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linkClick r:id="rId5"/>
                        </a:rPr>
                        <a:t>ccc@naver.com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010-3333-3333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22388"/>
                  </a:ext>
                </a:extLst>
              </a:tr>
              <a:tr h="237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박명수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ddd@naver.com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010-4444-4444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21810"/>
                  </a:ext>
                </a:extLst>
              </a:tr>
            </a:tbl>
          </a:graphicData>
        </a:graphic>
      </p:graphicFrame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51AEB761-93AF-D280-7C8A-D829B7A993E7}"/>
              </a:ext>
            </a:extLst>
          </p:cNvPr>
          <p:cNvSpPr txBox="1"/>
          <p:nvPr/>
        </p:nvSpPr>
        <p:spPr>
          <a:xfrm>
            <a:off x="2928600" y="9696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인덱스</a:t>
            </a:r>
            <a:r>
              <a:rPr lang="en-US" altLang="ko-KR" sz="1600" b="1" dirty="0"/>
              <a:t>(Index) </a:t>
            </a:r>
            <a:r>
              <a:rPr lang="ko-KR" altLang="en-US" sz="1600" b="1" dirty="0"/>
              <a:t>활용</a:t>
            </a:r>
            <a:endParaRPr lang="en-US" altLang="ko-KR" sz="1600" b="1" dirty="0"/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B7F15C04-5F3D-9E5A-CD92-A33ABADC960F}"/>
              </a:ext>
            </a:extLst>
          </p:cNvPr>
          <p:cNvSpPr txBox="1"/>
          <p:nvPr/>
        </p:nvSpPr>
        <p:spPr>
          <a:xfrm>
            <a:off x="1710963" y="1398244"/>
            <a:ext cx="5722073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수정이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적고</a:t>
            </a:r>
            <a:r>
              <a:rPr lang="en-US" altLang="ko-KR" sz="1200" dirty="0">
                <a:solidFill>
                  <a:schemeClr val="tx1"/>
                </a:solidFill>
              </a:rPr>
              <a:t> / </a:t>
            </a:r>
            <a:r>
              <a:rPr lang="ko-KR" altLang="en-US" sz="1200" dirty="0">
                <a:solidFill>
                  <a:schemeClr val="tx1"/>
                </a:solidFill>
              </a:rPr>
              <a:t>조회가 빈번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컬럼의 중복도가 적을수록 적합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다음 테이블에서 인덱스를 적용할 만한 열은 어떤 게 있을까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Google Shape;29;p6">
            <a:extLst>
              <a:ext uri="{FF2B5EF4-FFF2-40B4-BE49-F238E27FC236}">
                <a16:creationId xmlns:a16="http://schemas.microsoft.com/office/drawing/2014/main" id="{FB75DD3E-822F-F00C-2613-3C9E31842908}"/>
              </a:ext>
            </a:extLst>
          </p:cNvPr>
          <p:cNvSpPr txBox="1"/>
          <p:nvPr/>
        </p:nvSpPr>
        <p:spPr>
          <a:xfrm>
            <a:off x="441075" y="359650"/>
            <a:ext cx="2277188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인덱스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6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1408059" y="2340932"/>
            <a:ext cx="632788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트랜잭션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커넥션 풀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데드락</a:t>
            </a:r>
            <a:endParaRPr lang="en-US" altLang="ko-KR" sz="1800" b="1" dirty="0"/>
          </a:p>
        </p:txBody>
      </p:sp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7A54813E-3F01-3A10-A436-31B7208CCAD3}"/>
              </a:ext>
            </a:extLst>
          </p:cNvPr>
          <p:cNvSpPr txBox="1"/>
          <p:nvPr/>
        </p:nvSpPr>
        <p:spPr>
          <a:xfrm>
            <a:off x="441075" y="359650"/>
            <a:ext cx="2586740" cy="585000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토론 키워드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12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3594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트랜잭션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19406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트랜잭션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609862" y="1564499"/>
            <a:ext cx="592427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데이터베이스의 상태를 변환시키는 </a:t>
            </a:r>
            <a:r>
              <a:rPr lang="ko-KR" altLang="en-US" sz="1200" b="1" dirty="0">
                <a:solidFill>
                  <a:srgbClr val="2555D9"/>
                </a:solidFill>
              </a:rPr>
              <a:t>하나의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2555D9"/>
                </a:solidFill>
              </a:rPr>
              <a:t>논리적 기능</a:t>
            </a:r>
            <a:r>
              <a:rPr lang="ko-KR" altLang="en-US" sz="1200" dirty="0">
                <a:solidFill>
                  <a:schemeClr val="tx1"/>
                </a:solidFill>
              </a:rPr>
              <a:t>을 수행하기 위한 </a:t>
            </a:r>
            <a:r>
              <a:rPr lang="ko-KR" altLang="en-US" sz="1200" b="1" dirty="0">
                <a:solidFill>
                  <a:srgbClr val="2555D9"/>
                </a:solidFill>
              </a:rPr>
              <a:t>작업의 단위</a:t>
            </a:r>
            <a:endParaRPr lang="en-US" altLang="ko-KR" sz="1200" b="1" dirty="0">
              <a:solidFill>
                <a:srgbClr val="2555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트랜잭션은 </a:t>
            </a:r>
            <a:r>
              <a:rPr lang="ko-KR" altLang="en-US" sz="1200" b="1" dirty="0">
                <a:solidFill>
                  <a:srgbClr val="2555D9"/>
                </a:solidFill>
              </a:rPr>
              <a:t>독립적</a:t>
            </a:r>
            <a:r>
              <a:rPr lang="ko-KR" altLang="en-US" sz="1200" dirty="0">
                <a:solidFill>
                  <a:schemeClr val="tx1"/>
                </a:solidFill>
              </a:rPr>
              <a:t>으로 이루어진다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4C6E70-D609-15D8-31A6-5CE2D0EB47C8}"/>
              </a:ext>
            </a:extLst>
          </p:cNvPr>
          <p:cNvGrpSpPr/>
          <p:nvPr/>
        </p:nvGrpSpPr>
        <p:grpSpPr>
          <a:xfrm>
            <a:off x="1944052" y="2139054"/>
            <a:ext cx="5255895" cy="2141291"/>
            <a:chOff x="2059305" y="2139054"/>
            <a:chExt cx="5255895" cy="2141291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FF8EF80B-EBA8-1E02-47AF-A1F17AAB1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305" y="2139054"/>
              <a:ext cx="5255895" cy="2141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Google Shape;30;p6">
              <a:extLst>
                <a:ext uri="{FF2B5EF4-FFF2-40B4-BE49-F238E27FC236}">
                  <a16:creationId xmlns:a16="http://schemas.microsoft.com/office/drawing/2014/main" id="{4846F683-9104-75FB-C2E0-8CD6E3A2C3A3}"/>
                </a:ext>
              </a:extLst>
            </p:cNvPr>
            <p:cNvSpPr txBox="1"/>
            <p:nvPr/>
          </p:nvSpPr>
          <p:spPr>
            <a:xfrm>
              <a:off x="5147507" y="2900686"/>
              <a:ext cx="972841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>
                  <a:solidFill>
                    <a:srgbClr val="FF0000"/>
                  </a:solidFill>
                </a:rPr>
                <a:t>배달 테이블 저장</a:t>
              </a:r>
              <a:endParaRPr lang="en-US" altLang="ko-KR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Google Shape;30;p6">
              <a:extLst>
                <a:ext uri="{FF2B5EF4-FFF2-40B4-BE49-F238E27FC236}">
                  <a16:creationId xmlns:a16="http://schemas.microsoft.com/office/drawing/2014/main" id="{50B43CE7-E38C-7707-BF11-0008BFD451BC}"/>
                </a:ext>
              </a:extLst>
            </p:cNvPr>
            <p:cNvSpPr txBox="1"/>
            <p:nvPr/>
          </p:nvSpPr>
          <p:spPr>
            <a:xfrm>
              <a:off x="3138007" y="2900686"/>
              <a:ext cx="100475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>
                  <a:solidFill>
                    <a:srgbClr val="FF0000"/>
                  </a:solidFill>
                </a:rPr>
                <a:t>결제 테이블 저장</a:t>
              </a:r>
              <a:endParaRPr lang="en-US" altLang="ko-KR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Google Shape;30;p6">
              <a:extLst>
                <a:ext uri="{FF2B5EF4-FFF2-40B4-BE49-F238E27FC236}">
                  <a16:creationId xmlns:a16="http://schemas.microsoft.com/office/drawing/2014/main" id="{D00D942F-C52C-38E8-5ED8-0E9593E089DA}"/>
                </a:ext>
              </a:extLst>
            </p:cNvPr>
            <p:cNvSpPr txBox="1"/>
            <p:nvPr/>
          </p:nvSpPr>
          <p:spPr>
            <a:xfrm>
              <a:off x="4158711" y="2900686"/>
              <a:ext cx="972841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>
                  <a:solidFill>
                    <a:srgbClr val="FF0000"/>
                  </a:solidFill>
                </a:rPr>
                <a:t>주문 테이블 저장</a:t>
              </a:r>
              <a:endParaRPr lang="en-US" altLang="ko-KR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Google Shape;30;p6">
              <a:extLst>
                <a:ext uri="{FF2B5EF4-FFF2-40B4-BE49-F238E27FC236}">
                  <a16:creationId xmlns:a16="http://schemas.microsoft.com/office/drawing/2014/main" id="{EBDB6712-09C4-22C7-4D85-6957F3D137BE}"/>
                </a:ext>
              </a:extLst>
            </p:cNvPr>
            <p:cNvSpPr txBox="1"/>
            <p:nvPr/>
          </p:nvSpPr>
          <p:spPr>
            <a:xfrm>
              <a:off x="2096281" y="2887998"/>
              <a:ext cx="100475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>
                  <a:solidFill>
                    <a:srgbClr val="FF0000"/>
                  </a:solidFill>
                </a:rPr>
                <a:t>배달 음식 주문</a:t>
              </a:r>
              <a:endParaRPr lang="en-US" altLang="ko-KR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19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3594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커넥션 풀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19406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커넥션 풀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609862" y="1564499"/>
            <a:ext cx="592427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커넥션 풀이라는 곳에 미리 연결된 커넥션을 만들어 놓고 이를 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베이스 연결 통로의 집합</a:t>
            </a:r>
            <a:endParaRPr lang="en-US" altLang="ko-KR" sz="1200" b="1" dirty="0">
              <a:solidFill>
                <a:srgbClr val="2555D9"/>
              </a:solidFill>
            </a:endParaRPr>
          </a:p>
        </p:txBody>
      </p:sp>
      <p:pic>
        <p:nvPicPr>
          <p:cNvPr id="9218" name="Picture 2" descr="Spring] 커넥션 풀(Connection pool)이란? · linked2ev">
            <a:extLst>
              <a:ext uri="{FF2B5EF4-FFF2-40B4-BE49-F238E27FC236}">
                <a16:creationId xmlns:a16="http://schemas.microsoft.com/office/drawing/2014/main" id="{E50F1822-F189-07E1-0FC7-B33DCDB69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26" y="2186910"/>
            <a:ext cx="4331748" cy="22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3594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/>
              <a:t>데드락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교착상태</a:t>
            </a:r>
            <a:r>
              <a:rPr lang="en-US" altLang="ko-KR" sz="1600" b="1" dirty="0"/>
              <a:t>)</a:t>
            </a:r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19406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 err="1">
                <a:solidFill>
                  <a:schemeClr val="lt1"/>
                </a:solidFill>
              </a:rPr>
              <a:t>데드락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609862" y="1564499"/>
            <a:ext cx="59242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무한히 다음 자원을 기다리게 되는 상태</a:t>
            </a:r>
            <a:endParaRPr lang="en-US" altLang="ko-KR" sz="1200" b="1" dirty="0">
              <a:solidFill>
                <a:srgbClr val="2555D9"/>
              </a:solidFill>
            </a:endParaRPr>
          </a:p>
        </p:txBody>
      </p:sp>
      <p:pic>
        <p:nvPicPr>
          <p:cNvPr id="10242" name="Picture 2" descr="데드락(Deadlock) : 네이버 블로그">
            <a:extLst>
              <a:ext uri="{FF2B5EF4-FFF2-40B4-BE49-F238E27FC236}">
                <a16:creationId xmlns:a16="http://schemas.microsoft.com/office/drawing/2014/main" id="{D48E244C-2633-31D3-4783-B230D7B8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110710"/>
            <a:ext cx="40005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24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3594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스키장 예시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19406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스키장 예시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609862" y="1564499"/>
            <a:ext cx="59242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트랜잭션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커넥션 풀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예시</a:t>
            </a:r>
            <a:endParaRPr lang="en-US" altLang="ko-KR" sz="1200" b="1" dirty="0">
              <a:solidFill>
                <a:srgbClr val="2555D9"/>
              </a:solidFill>
            </a:endParaRPr>
          </a:p>
        </p:txBody>
      </p:sp>
      <p:grpSp>
        <p:nvGrpSpPr>
          <p:cNvPr id="10240" name="그룹 10239">
            <a:extLst>
              <a:ext uri="{FF2B5EF4-FFF2-40B4-BE49-F238E27FC236}">
                <a16:creationId xmlns:a16="http://schemas.microsoft.com/office/drawing/2014/main" id="{3940AEBA-8407-D093-C65F-D2F44871C562}"/>
              </a:ext>
            </a:extLst>
          </p:cNvPr>
          <p:cNvGrpSpPr/>
          <p:nvPr/>
        </p:nvGrpSpPr>
        <p:grpSpPr>
          <a:xfrm>
            <a:off x="6906299" y="2335172"/>
            <a:ext cx="1001581" cy="1623293"/>
            <a:chOff x="6742077" y="2492024"/>
            <a:chExt cx="1001581" cy="162329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76274A9-C9C7-0D6B-9405-B5F175AB7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868" y="3643802"/>
              <a:ext cx="471515" cy="47151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913689E-9B9E-0B60-030C-BF85AAD74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0740" y="3104152"/>
              <a:ext cx="384559" cy="38455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C726146-A32D-5E0F-A351-8933A2B35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944" y="2872737"/>
              <a:ext cx="603783" cy="603783"/>
            </a:xfrm>
            <a:prstGeom prst="rect">
              <a:avLst/>
            </a:prstGeom>
          </p:spPr>
        </p:pic>
        <p:pic>
          <p:nvPicPr>
            <p:cNvPr id="18" name="그림 17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532EDD6E-C6EB-F973-8D5A-8F1015A69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4180" y="2890502"/>
              <a:ext cx="319557" cy="31955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1852D33-96F2-54F0-9992-F3B432E9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8143" y="3511534"/>
              <a:ext cx="603783" cy="603783"/>
            </a:xfrm>
            <a:prstGeom prst="rect">
              <a:avLst/>
            </a:prstGeom>
          </p:spPr>
        </p:pic>
        <p:pic>
          <p:nvPicPr>
            <p:cNvPr id="22" name="그림 21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F925F436-87B8-2B5E-F581-D36C8FE0B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5379" y="3529299"/>
              <a:ext cx="319557" cy="319557"/>
            </a:xfrm>
            <a:prstGeom prst="rect">
              <a:avLst/>
            </a:prstGeom>
          </p:spPr>
        </p:pic>
        <p:sp>
          <p:nvSpPr>
            <p:cNvPr id="24" name="Google Shape;30;p6">
              <a:extLst>
                <a:ext uri="{FF2B5EF4-FFF2-40B4-BE49-F238E27FC236}">
                  <a16:creationId xmlns:a16="http://schemas.microsoft.com/office/drawing/2014/main" id="{3858E5AD-D80D-392E-81F7-BEE05CB5E2A1}"/>
                </a:ext>
              </a:extLst>
            </p:cNvPr>
            <p:cNvSpPr txBox="1"/>
            <p:nvPr/>
          </p:nvSpPr>
          <p:spPr>
            <a:xfrm>
              <a:off x="6742077" y="2492024"/>
              <a:ext cx="1001581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>
                  <a:solidFill>
                    <a:schemeClr val="tx1"/>
                  </a:solidFill>
                </a:rPr>
                <a:t>대여중</a:t>
              </a:r>
              <a:endParaRPr lang="en-US" altLang="ko-KR" sz="1200" b="1" dirty="0">
                <a:solidFill>
                  <a:srgbClr val="2555D9"/>
                </a:solidFill>
              </a:endParaRPr>
            </a:p>
          </p:txBody>
        </p:sp>
      </p:grpSp>
      <p:grpSp>
        <p:nvGrpSpPr>
          <p:cNvPr id="10249" name="그룹 10248">
            <a:extLst>
              <a:ext uri="{FF2B5EF4-FFF2-40B4-BE49-F238E27FC236}">
                <a16:creationId xmlns:a16="http://schemas.microsoft.com/office/drawing/2014/main" id="{0757D5C9-8D0C-0F4D-BDF0-8DD0AF04F797}"/>
              </a:ext>
            </a:extLst>
          </p:cNvPr>
          <p:cNvGrpSpPr/>
          <p:nvPr/>
        </p:nvGrpSpPr>
        <p:grpSpPr>
          <a:xfrm>
            <a:off x="2200338" y="2095070"/>
            <a:ext cx="4534758" cy="2273123"/>
            <a:chOff x="2200338" y="2095070"/>
            <a:chExt cx="4534758" cy="2273123"/>
          </a:xfrm>
        </p:grpSpPr>
        <p:pic>
          <p:nvPicPr>
            <p:cNvPr id="5" name="그림 4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75B5971C-6370-28E7-C5E5-525731D02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3954" y="3590046"/>
              <a:ext cx="440366" cy="44036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86FED81-C89F-79A9-B6C5-DDABD9ECD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5104" y="3055319"/>
              <a:ext cx="384559" cy="38455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572D47-5113-9B9A-165E-2B0120ECE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1627" y="2433636"/>
              <a:ext cx="471515" cy="47151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5BD4D27-3601-413E-27ED-AE325989E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7736" y="2558517"/>
              <a:ext cx="621683" cy="62168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6A71D64-25D4-DA0A-AD99-8A4582BB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5063" y="3288153"/>
              <a:ext cx="603783" cy="60378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1427981-C286-3CCD-55AC-50669D2CD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7735" y="3279204"/>
              <a:ext cx="621683" cy="621683"/>
            </a:xfrm>
            <a:prstGeom prst="rect">
              <a:avLst/>
            </a:prstGeom>
          </p:spPr>
        </p:pic>
        <p:sp>
          <p:nvSpPr>
            <p:cNvPr id="25" name="Google Shape;30;p6">
              <a:extLst>
                <a:ext uri="{FF2B5EF4-FFF2-40B4-BE49-F238E27FC236}">
                  <a16:creationId xmlns:a16="http://schemas.microsoft.com/office/drawing/2014/main" id="{60035A5F-A9C8-06C1-4BDB-15C0DCA2AC25}"/>
                </a:ext>
              </a:extLst>
            </p:cNvPr>
            <p:cNvSpPr txBox="1"/>
            <p:nvPr/>
          </p:nvSpPr>
          <p:spPr>
            <a:xfrm>
              <a:off x="3230282" y="2510759"/>
              <a:ext cx="51738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개</a:t>
              </a:r>
              <a:endParaRPr lang="en-US" altLang="ko-KR" sz="1200" b="1" dirty="0">
                <a:solidFill>
                  <a:srgbClr val="2555D9"/>
                </a:solidFill>
              </a:endParaRPr>
            </a:p>
          </p:txBody>
        </p:sp>
        <p:sp>
          <p:nvSpPr>
            <p:cNvPr id="26" name="Google Shape;30;p6">
              <a:extLst>
                <a:ext uri="{FF2B5EF4-FFF2-40B4-BE49-F238E27FC236}">
                  <a16:creationId xmlns:a16="http://schemas.microsoft.com/office/drawing/2014/main" id="{9B52689D-ED7C-97AC-2D34-8A240D58234E}"/>
                </a:ext>
              </a:extLst>
            </p:cNvPr>
            <p:cNvSpPr txBox="1"/>
            <p:nvPr/>
          </p:nvSpPr>
          <p:spPr>
            <a:xfrm>
              <a:off x="3209663" y="3073598"/>
              <a:ext cx="51738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0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개</a:t>
              </a:r>
              <a:endParaRPr lang="en-US" altLang="ko-KR" sz="1200" b="1" dirty="0">
                <a:solidFill>
                  <a:srgbClr val="2555D9"/>
                </a:solidFill>
              </a:endParaRPr>
            </a:p>
          </p:txBody>
        </p:sp>
        <p:sp>
          <p:nvSpPr>
            <p:cNvPr id="27" name="Google Shape;30;p6">
              <a:extLst>
                <a:ext uri="{FF2B5EF4-FFF2-40B4-BE49-F238E27FC236}">
                  <a16:creationId xmlns:a16="http://schemas.microsoft.com/office/drawing/2014/main" id="{8111280D-0D0A-A77B-F408-FC681930857A}"/>
                </a:ext>
              </a:extLst>
            </p:cNvPr>
            <p:cNvSpPr txBox="1"/>
            <p:nvPr/>
          </p:nvSpPr>
          <p:spPr>
            <a:xfrm>
              <a:off x="3209663" y="3655067"/>
              <a:ext cx="51738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개</a:t>
              </a:r>
              <a:endParaRPr lang="en-US" altLang="ko-KR" sz="1200" b="1" dirty="0">
                <a:solidFill>
                  <a:srgbClr val="2555D9"/>
                </a:solidFill>
              </a:endParaRPr>
            </a:p>
          </p:txBody>
        </p:sp>
        <p:sp>
          <p:nvSpPr>
            <p:cNvPr id="10241" name="직사각형 10240">
              <a:extLst>
                <a:ext uri="{FF2B5EF4-FFF2-40B4-BE49-F238E27FC236}">
                  <a16:creationId xmlns:a16="http://schemas.microsoft.com/office/drawing/2014/main" id="{2182EE9F-4B34-952A-F1D9-199E87377BFC}"/>
                </a:ext>
              </a:extLst>
            </p:cNvPr>
            <p:cNvSpPr/>
            <p:nvPr/>
          </p:nvSpPr>
          <p:spPr>
            <a:xfrm>
              <a:off x="2200338" y="2095070"/>
              <a:ext cx="4454793" cy="2273123"/>
            </a:xfrm>
            <a:prstGeom prst="rect">
              <a:avLst/>
            </a:prstGeom>
            <a:noFill/>
            <a:ln>
              <a:solidFill>
                <a:srgbClr val="255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45" name="그림 10244">
              <a:extLst>
                <a:ext uri="{FF2B5EF4-FFF2-40B4-BE49-F238E27FC236}">
                  <a16:creationId xmlns:a16="http://schemas.microsoft.com/office/drawing/2014/main" id="{F3E8B0C9-2590-1345-CFAD-284388EBB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0530" y="2578169"/>
              <a:ext cx="603783" cy="603783"/>
            </a:xfrm>
            <a:prstGeom prst="rect">
              <a:avLst/>
            </a:prstGeom>
          </p:spPr>
        </p:pic>
        <p:pic>
          <p:nvPicPr>
            <p:cNvPr id="10246" name="그림 10245">
              <a:extLst>
                <a:ext uri="{FF2B5EF4-FFF2-40B4-BE49-F238E27FC236}">
                  <a16:creationId xmlns:a16="http://schemas.microsoft.com/office/drawing/2014/main" id="{61CE0CE0-9A36-069F-2B09-6B5B5BACE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8925" y="3286040"/>
              <a:ext cx="603783" cy="603783"/>
            </a:xfrm>
            <a:prstGeom prst="rect">
              <a:avLst/>
            </a:prstGeom>
          </p:spPr>
        </p:pic>
        <p:pic>
          <p:nvPicPr>
            <p:cNvPr id="10247" name="그림 10246">
              <a:extLst>
                <a:ext uri="{FF2B5EF4-FFF2-40B4-BE49-F238E27FC236}">
                  <a16:creationId xmlns:a16="http://schemas.microsoft.com/office/drawing/2014/main" id="{BBC0E13B-A77D-CA4A-1E76-0E7267EB6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7808" y="2578168"/>
              <a:ext cx="603783" cy="603783"/>
            </a:xfrm>
            <a:prstGeom prst="rect">
              <a:avLst/>
            </a:prstGeom>
          </p:spPr>
        </p:pic>
        <p:pic>
          <p:nvPicPr>
            <p:cNvPr id="10248" name="그림 10247">
              <a:extLst>
                <a:ext uri="{FF2B5EF4-FFF2-40B4-BE49-F238E27FC236}">
                  <a16:creationId xmlns:a16="http://schemas.microsoft.com/office/drawing/2014/main" id="{2CF44898-9E45-A012-F962-162F05B8D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5481" y="2570307"/>
              <a:ext cx="603783" cy="603783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E081A26-46FD-073A-C82A-8B224B0F1945}"/>
                </a:ext>
              </a:extLst>
            </p:cNvPr>
            <p:cNvGrpSpPr/>
            <p:nvPr/>
          </p:nvGrpSpPr>
          <p:grpSpPr>
            <a:xfrm>
              <a:off x="4692854" y="2804164"/>
              <a:ext cx="2042242" cy="358059"/>
              <a:chOff x="4660521" y="2824060"/>
              <a:chExt cx="2349076" cy="358059"/>
            </a:xfrm>
          </p:grpSpPr>
          <p:sp>
            <p:nvSpPr>
              <p:cNvPr id="29" name="말풍선: 타원형 28">
                <a:extLst>
                  <a:ext uri="{FF2B5EF4-FFF2-40B4-BE49-F238E27FC236}">
                    <a16:creationId xmlns:a16="http://schemas.microsoft.com/office/drawing/2014/main" id="{9DC896C0-1C8E-02FE-9426-BBBDA0DEB3FD}"/>
                  </a:ext>
                </a:extLst>
              </p:cNvPr>
              <p:cNvSpPr/>
              <p:nvPr/>
            </p:nvSpPr>
            <p:spPr>
              <a:xfrm>
                <a:off x="5072543" y="2824060"/>
                <a:ext cx="1567810" cy="358059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Google Shape;30;p6">
                <a:extLst>
                  <a:ext uri="{FF2B5EF4-FFF2-40B4-BE49-F238E27FC236}">
                    <a16:creationId xmlns:a16="http://schemas.microsoft.com/office/drawing/2014/main" id="{52775D2C-0F16-F0CD-A2EE-8975ACC2C04A}"/>
                  </a:ext>
                </a:extLst>
              </p:cNvPr>
              <p:cNvSpPr txBox="1"/>
              <p:nvPr/>
            </p:nvSpPr>
            <p:spPr>
              <a:xfrm>
                <a:off x="4660521" y="2866512"/>
                <a:ext cx="2349076" cy="307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800" b="1" dirty="0">
                    <a:solidFill>
                      <a:schemeClr val="tx1"/>
                    </a:solidFill>
                  </a:rPr>
                  <a:t>스키복</a:t>
                </a:r>
                <a:r>
                  <a:rPr lang="en-US" altLang="ko-KR" sz="800" b="1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800" b="1" dirty="0">
                    <a:solidFill>
                      <a:schemeClr val="tx1"/>
                    </a:solidFill>
                  </a:rPr>
                  <a:t>보드 주세요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36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3594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스키장 예시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19406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스키장 예시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609862" y="1564499"/>
            <a:ext cx="59242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tx1"/>
                </a:solidFill>
              </a:rPr>
              <a:t>데드락</a:t>
            </a:r>
            <a:r>
              <a:rPr lang="ko-KR" altLang="en-US" sz="1200" dirty="0">
                <a:solidFill>
                  <a:schemeClr val="tx1"/>
                </a:solidFill>
              </a:rPr>
              <a:t> 예시</a:t>
            </a:r>
            <a:endParaRPr lang="en-US" altLang="ko-KR" sz="1200" dirty="0">
              <a:solidFill>
                <a:srgbClr val="2555D9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65CDB4-7E30-9072-71CE-3234CFB49C99}"/>
              </a:ext>
            </a:extLst>
          </p:cNvPr>
          <p:cNvGrpSpPr/>
          <p:nvPr/>
        </p:nvGrpSpPr>
        <p:grpSpPr>
          <a:xfrm>
            <a:off x="5208796" y="2535238"/>
            <a:ext cx="838355" cy="615974"/>
            <a:chOff x="5238686" y="2620967"/>
            <a:chExt cx="838355" cy="6159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913689E-9B9E-0B60-030C-BF85AAD74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2482" y="2852382"/>
              <a:ext cx="384559" cy="38455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C726146-A32D-5E0F-A351-8933A2B35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8686" y="2620967"/>
              <a:ext cx="603783" cy="603783"/>
            </a:xfrm>
            <a:prstGeom prst="rect">
              <a:avLst/>
            </a:prstGeom>
          </p:spPr>
        </p:pic>
        <p:pic>
          <p:nvPicPr>
            <p:cNvPr id="18" name="그림 17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532EDD6E-C6EB-F973-8D5A-8F1015A69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5922" y="2638732"/>
              <a:ext cx="319557" cy="31955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19A039-B813-648A-212A-36011922FC42}"/>
              </a:ext>
            </a:extLst>
          </p:cNvPr>
          <p:cNvGrpSpPr/>
          <p:nvPr/>
        </p:nvGrpSpPr>
        <p:grpSpPr>
          <a:xfrm>
            <a:off x="5207036" y="3438400"/>
            <a:ext cx="946240" cy="603783"/>
            <a:chOff x="5239885" y="3259764"/>
            <a:chExt cx="946240" cy="60378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76274A9-C9C7-0D6B-9405-B5F175AB7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4610" y="3392032"/>
              <a:ext cx="471515" cy="47151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1852D33-96F2-54F0-9992-F3B432E9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9885" y="3259764"/>
              <a:ext cx="603783" cy="603783"/>
            </a:xfrm>
            <a:prstGeom prst="rect">
              <a:avLst/>
            </a:prstGeom>
          </p:spPr>
        </p:pic>
        <p:pic>
          <p:nvPicPr>
            <p:cNvPr id="22" name="그림 21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F925F436-87B8-2B5E-F581-D36C8FE0B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7121" y="3277529"/>
              <a:ext cx="319557" cy="319557"/>
            </a:xfrm>
            <a:prstGeom prst="rect">
              <a:avLst/>
            </a:prstGeom>
          </p:spPr>
        </p:pic>
      </p:grpSp>
      <p:sp>
        <p:nvSpPr>
          <p:cNvPr id="24" name="Google Shape;30;p6">
            <a:extLst>
              <a:ext uri="{FF2B5EF4-FFF2-40B4-BE49-F238E27FC236}">
                <a16:creationId xmlns:a16="http://schemas.microsoft.com/office/drawing/2014/main" id="{3858E5AD-D80D-392E-81F7-BEE05CB5E2A1}"/>
              </a:ext>
            </a:extLst>
          </p:cNvPr>
          <p:cNvSpPr txBox="1"/>
          <p:nvPr/>
        </p:nvSpPr>
        <p:spPr>
          <a:xfrm>
            <a:off x="5213819" y="2240254"/>
            <a:ext cx="100158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solidFill>
                <a:srgbClr val="2555D9"/>
              </a:solidFill>
            </a:endParaRPr>
          </a:p>
        </p:txBody>
      </p:sp>
      <p:grpSp>
        <p:nvGrpSpPr>
          <p:cNvPr id="10244" name="그룹 10243">
            <a:extLst>
              <a:ext uri="{FF2B5EF4-FFF2-40B4-BE49-F238E27FC236}">
                <a16:creationId xmlns:a16="http://schemas.microsoft.com/office/drawing/2014/main" id="{CA747B57-B85D-A910-B79A-AC7629DA0068}"/>
              </a:ext>
            </a:extLst>
          </p:cNvPr>
          <p:cNvGrpSpPr/>
          <p:nvPr/>
        </p:nvGrpSpPr>
        <p:grpSpPr>
          <a:xfrm>
            <a:off x="2200338" y="2095070"/>
            <a:ext cx="4454793" cy="2273123"/>
            <a:chOff x="1825461" y="2077897"/>
            <a:chExt cx="4454793" cy="2273123"/>
          </a:xfrm>
        </p:grpSpPr>
        <p:pic>
          <p:nvPicPr>
            <p:cNvPr id="5" name="그림 4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75B5971C-6370-28E7-C5E5-525731D02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9077" y="3572873"/>
              <a:ext cx="440366" cy="44036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86FED81-C89F-79A9-B6C5-DDABD9ECD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0227" y="3038146"/>
              <a:ext cx="384559" cy="38455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572D47-5113-9B9A-165E-2B0120ECE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6750" y="2416463"/>
              <a:ext cx="471515" cy="47151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5BD4D27-3601-413E-27ED-AE325989E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2859" y="2541344"/>
              <a:ext cx="621683" cy="62168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1427981-C286-3CCD-55AC-50669D2CD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2858" y="3262031"/>
              <a:ext cx="621683" cy="621683"/>
            </a:xfrm>
            <a:prstGeom prst="rect">
              <a:avLst/>
            </a:prstGeom>
          </p:spPr>
        </p:pic>
        <p:sp>
          <p:nvSpPr>
            <p:cNvPr id="25" name="Google Shape;30;p6">
              <a:extLst>
                <a:ext uri="{FF2B5EF4-FFF2-40B4-BE49-F238E27FC236}">
                  <a16:creationId xmlns:a16="http://schemas.microsoft.com/office/drawing/2014/main" id="{60035A5F-A9C8-06C1-4BDB-15C0DCA2AC25}"/>
                </a:ext>
              </a:extLst>
            </p:cNvPr>
            <p:cNvSpPr txBox="1"/>
            <p:nvPr/>
          </p:nvSpPr>
          <p:spPr>
            <a:xfrm>
              <a:off x="2855405" y="2493586"/>
              <a:ext cx="51738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0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개</a:t>
              </a:r>
              <a:endParaRPr lang="en-US" altLang="ko-KR" sz="1200" b="1" dirty="0">
                <a:solidFill>
                  <a:srgbClr val="2555D9"/>
                </a:solidFill>
              </a:endParaRPr>
            </a:p>
          </p:txBody>
        </p:sp>
        <p:sp>
          <p:nvSpPr>
            <p:cNvPr id="26" name="Google Shape;30;p6">
              <a:extLst>
                <a:ext uri="{FF2B5EF4-FFF2-40B4-BE49-F238E27FC236}">
                  <a16:creationId xmlns:a16="http://schemas.microsoft.com/office/drawing/2014/main" id="{9B52689D-ED7C-97AC-2D34-8A240D58234E}"/>
                </a:ext>
              </a:extLst>
            </p:cNvPr>
            <p:cNvSpPr txBox="1"/>
            <p:nvPr/>
          </p:nvSpPr>
          <p:spPr>
            <a:xfrm>
              <a:off x="2834786" y="3056425"/>
              <a:ext cx="51738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0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개</a:t>
              </a:r>
              <a:endParaRPr lang="en-US" altLang="ko-KR" sz="1200" b="1" dirty="0">
                <a:solidFill>
                  <a:srgbClr val="2555D9"/>
                </a:solidFill>
              </a:endParaRPr>
            </a:p>
          </p:txBody>
        </p:sp>
        <p:sp>
          <p:nvSpPr>
            <p:cNvPr id="27" name="Google Shape;30;p6">
              <a:extLst>
                <a:ext uri="{FF2B5EF4-FFF2-40B4-BE49-F238E27FC236}">
                  <a16:creationId xmlns:a16="http://schemas.microsoft.com/office/drawing/2014/main" id="{8111280D-0D0A-A77B-F408-FC681930857A}"/>
                </a:ext>
              </a:extLst>
            </p:cNvPr>
            <p:cNvSpPr txBox="1"/>
            <p:nvPr/>
          </p:nvSpPr>
          <p:spPr>
            <a:xfrm>
              <a:off x="2834786" y="3637894"/>
              <a:ext cx="51738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개</a:t>
              </a:r>
              <a:endParaRPr lang="en-US" altLang="ko-KR" sz="1200" b="1" dirty="0">
                <a:solidFill>
                  <a:srgbClr val="2555D9"/>
                </a:solidFill>
              </a:endParaRPr>
            </a:p>
          </p:txBody>
        </p:sp>
        <p:sp>
          <p:nvSpPr>
            <p:cNvPr id="10241" name="직사각형 10240">
              <a:extLst>
                <a:ext uri="{FF2B5EF4-FFF2-40B4-BE49-F238E27FC236}">
                  <a16:creationId xmlns:a16="http://schemas.microsoft.com/office/drawing/2014/main" id="{2182EE9F-4B34-952A-F1D9-199E87377BFC}"/>
                </a:ext>
              </a:extLst>
            </p:cNvPr>
            <p:cNvSpPr/>
            <p:nvPr/>
          </p:nvSpPr>
          <p:spPr>
            <a:xfrm>
              <a:off x="1825461" y="2077897"/>
              <a:ext cx="4454793" cy="2273123"/>
            </a:xfrm>
            <a:prstGeom prst="rect">
              <a:avLst/>
            </a:prstGeom>
            <a:noFill/>
            <a:ln>
              <a:solidFill>
                <a:srgbClr val="255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71819C-5558-7621-878C-C58351D15E14}"/>
              </a:ext>
            </a:extLst>
          </p:cNvPr>
          <p:cNvGrpSpPr/>
          <p:nvPr/>
        </p:nvGrpSpPr>
        <p:grpSpPr>
          <a:xfrm>
            <a:off x="5049418" y="2140936"/>
            <a:ext cx="2704504" cy="382111"/>
            <a:chOff x="4813777" y="2796621"/>
            <a:chExt cx="1566440" cy="382111"/>
          </a:xfrm>
        </p:grpSpPr>
        <p:sp>
          <p:nvSpPr>
            <p:cNvPr id="20" name="말풍선: 타원형 19">
              <a:extLst>
                <a:ext uri="{FF2B5EF4-FFF2-40B4-BE49-F238E27FC236}">
                  <a16:creationId xmlns:a16="http://schemas.microsoft.com/office/drawing/2014/main" id="{99B5FE7D-29DF-A981-C860-F6145CD64B9C}"/>
                </a:ext>
              </a:extLst>
            </p:cNvPr>
            <p:cNvSpPr/>
            <p:nvPr/>
          </p:nvSpPr>
          <p:spPr>
            <a:xfrm>
              <a:off x="5146844" y="2796621"/>
              <a:ext cx="900307" cy="382111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2" name="Google Shape;30;p6">
              <a:extLst>
                <a:ext uri="{FF2B5EF4-FFF2-40B4-BE49-F238E27FC236}">
                  <a16:creationId xmlns:a16="http://schemas.microsoft.com/office/drawing/2014/main" id="{D9CEEB56-C43B-D1E0-2325-E866DFE49EBA}"/>
                </a:ext>
              </a:extLst>
            </p:cNvPr>
            <p:cNvSpPr txBox="1"/>
            <p:nvPr/>
          </p:nvSpPr>
          <p:spPr>
            <a:xfrm>
              <a:off x="4813777" y="2831555"/>
              <a:ext cx="156644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>
                  <a:solidFill>
                    <a:schemeClr val="tx1"/>
                  </a:solidFill>
                </a:rPr>
                <a:t>스키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먼저 주시면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보드 </a:t>
              </a:r>
              <a:r>
                <a:rPr lang="ko-KR" altLang="en-US" sz="800" b="1" dirty="0" err="1">
                  <a:solidFill>
                    <a:schemeClr val="tx1"/>
                  </a:solidFill>
                </a:rPr>
                <a:t>드릴게요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C302BC-DD4E-A649-9CE3-391571DF4A22}"/>
              </a:ext>
            </a:extLst>
          </p:cNvPr>
          <p:cNvGrpSpPr/>
          <p:nvPr/>
        </p:nvGrpSpPr>
        <p:grpSpPr>
          <a:xfrm>
            <a:off x="5049418" y="3008102"/>
            <a:ext cx="2704504" cy="382111"/>
            <a:chOff x="4813777" y="2796621"/>
            <a:chExt cx="1566440" cy="382111"/>
          </a:xfrm>
        </p:grpSpPr>
        <p:sp>
          <p:nvSpPr>
            <p:cNvPr id="28" name="말풍선: 타원형 27">
              <a:extLst>
                <a:ext uri="{FF2B5EF4-FFF2-40B4-BE49-F238E27FC236}">
                  <a16:creationId xmlns:a16="http://schemas.microsoft.com/office/drawing/2014/main" id="{A8F88DF9-A0FF-742F-5CF4-89490D003626}"/>
                </a:ext>
              </a:extLst>
            </p:cNvPr>
            <p:cNvSpPr/>
            <p:nvPr/>
          </p:nvSpPr>
          <p:spPr>
            <a:xfrm>
              <a:off x="5146844" y="2796621"/>
              <a:ext cx="900307" cy="382111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Google Shape;30;p6">
              <a:extLst>
                <a:ext uri="{FF2B5EF4-FFF2-40B4-BE49-F238E27FC236}">
                  <a16:creationId xmlns:a16="http://schemas.microsoft.com/office/drawing/2014/main" id="{8BE616F7-4F8F-29EB-DBE3-DF94962DF104}"/>
                </a:ext>
              </a:extLst>
            </p:cNvPr>
            <p:cNvSpPr txBox="1"/>
            <p:nvPr/>
          </p:nvSpPr>
          <p:spPr>
            <a:xfrm>
              <a:off x="4813777" y="2831555"/>
              <a:ext cx="156644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>
                  <a:solidFill>
                    <a:schemeClr val="tx1"/>
                  </a:solidFill>
                </a:rPr>
                <a:t>보드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먼저 주시면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스키 </a:t>
              </a:r>
              <a:r>
                <a:rPr lang="ko-KR" altLang="en-US" sz="800" b="1" dirty="0" err="1">
                  <a:solidFill>
                    <a:schemeClr val="tx1"/>
                  </a:solidFill>
                </a:rPr>
                <a:t>드릴게요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549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742350" y="3009775"/>
            <a:ext cx="7659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Hello World!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407642-BBEA-DCF9-4B1C-7F9A0B4D88A7}"/>
              </a:ext>
            </a:extLst>
          </p:cNvPr>
          <p:cNvSpPr txBox="1"/>
          <p:nvPr/>
        </p:nvSpPr>
        <p:spPr>
          <a:xfrm>
            <a:off x="-2150533" y="-11853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441075" y="359650"/>
            <a:ext cx="2586740" cy="585000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과제 피드백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22D4DB48-D234-92C1-9D7E-55862521D38D}"/>
              </a:ext>
            </a:extLst>
          </p:cNvPr>
          <p:cNvSpPr txBox="1"/>
          <p:nvPr/>
        </p:nvSpPr>
        <p:spPr>
          <a:xfrm>
            <a:off x="1408059" y="2455989"/>
            <a:ext cx="632788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/>
              <a:t>쿠팡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ERD </a:t>
            </a:r>
            <a:r>
              <a:rPr lang="ko-KR" altLang="en-US" sz="1800" b="1" dirty="0"/>
              <a:t>설계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프로그래머스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SQL </a:t>
            </a:r>
            <a:r>
              <a:rPr lang="ko-KR" altLang="en-US" sz="1800" b="1" dirty="0"/>
              <a:t>풀이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87641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1408059" y="2340932"/>
            <a:ext cx="632788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RDB vs NoSQL</a:t>
            </a:r>
          </a:p>
        </p:txBody>
      </p:sp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7A54813E-3F01-3A10-A436-31B7208CCAD3}"/>
              </a:ext>
            </a:extLst>
          </p:cNvPr>
          <p:cNvSpPr txBox="1"/>
          <p:nvPr/>
        </p:nvSpPr>
        <p:spPr>
          <a:xfrm>
            <a:off x="441075" y="359650"/>
            <a:ext cx="2586740" cy="585000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토론 키워드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4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97800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관계형 데이터베이스</a:t>
            </a:r>
            <a:r>
              <a:rPr lang="en-US" altLang="ko-KR" sz="1600" b="1" dirty="0"/>
              <a:t>(RDBMS)</a:t>
            </a:r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3798417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관계형 데이터베이스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710963" y="1406556"/>
            <a:ext cx="57220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2555D9"/>
                </a:solidFill>
              </a:rPr>
              <a:t>테이블 형태</a:t>
            </a:r>
            <a:r>
              <a:rPr lang="ko-KR" altLang="en-US" sz="1200" dirty="0">
                <a:solidFill>
                  <a:schemeClr val="tx1"/>
                </a:solidFill>
              </a:rPr>
              <a:t>로 데이터를 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테이블 간의 </a:t>
            </a:r>
            <a:r>
              <a:rPr lang="ko-KR" altLang="en-US" sz="1200" b="1" dirty="0">
                <a:solidFill>
                  <a:srgbClr val="2555D9"/>
                </a:solidFill>
              </a:rPr>
              <a:t>관계</a:t>
            </a:r>
            <a:r>
              <a:rPr lang="ko-KR" altLang="en-US" sz="1200" dirty="0">
                <a:solidFill>
                  <a:schemeClr val="tx1"/>
                </a:solidFill>
              </a:rPr>
              <a:t>를 매핑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E2BF6F-2795-0195-E71E-E68DEB63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69" y="3445312"/>
            <a:ext cx="5004262" cy="1338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83A67C-3F7A-8494-8C1F-EECAA91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120" y="1976587"/>
            <a:ext cx="2651761" cy="13522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8C1CDE-3B21-9F0B-B498-477106DED081}"/>
              </a:ext>
            </a:extLst>
          </p:cNvPr>
          <p:cNvSpPr/>
          <p:nvPr/>
        </p:nvSpPr>
        <p:spPr>
          <a:xfrm>
            <a:off x="2211185" y="3840480"/>
            <a:ext cx="2468880" cy="689957"/>
          </a:xfrm>
          <a:prstGeom prst="rect">
            <a:avLst/>
          </a:prstGeom>
          <a:noFill/>
          <a:ln>
            <a:solidFill>
              <a:srgbClr val="255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0E5A16-EBA8-BB34-2A7E-1B16E985C06C}"/>
              </a:ext>
            </a:extLst>
          </p:cNvPr>
          <p:cNvSpPr/>
          <p:nvPr/>
        </p:nvSpPr>
        <p:spPr>
          <a:xfrm>
            <a:off x="3246120" y="1960524"/>
            <a:ext cx="2651760" cy="1368346"/>
          </a:xfrm>
          <a:prstGeom prst="rect">
            <a:avLst/>
          </a:prstGeom>
          <a:noFill/>
          <a:ln>
            <a:solidFill>
              <a:srgbClr val="255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5B7EE1-5DAD-D5CA-9485-1CAE626F24CD}"/>
              </a:ext>
            </a:extLst>
          </p:cNvPr>
          <p:cNvCxnSpPr>
            <a:endCxn id="8" idx="0"/>
          </p:cNvCxnSpPr>
          <p:nvPr/>
        </p:nvCxnSpPr>
        <p:spPr>
          <a:xfrm flipH="1">
            <a:off x="3445625" y="3328870"/>
            <a:ext cx="145473" cy="511610"/>
          </a:xfrm>
          <a:prstGeom prst="line">
            <a:avLst/>
          </a:prstGeom>
          <a:ln w="28575">
            <a:solidFill>
              <a:srgbClr val="2555D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8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60888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비관계형 데이터베이스</a:t>
            </a:r>
            <a:r>
              <a:rPr lang="en-US" altLang="ko-KR" sz="1600" b="1" dirty="0"/>
              <a:t>(NoSQL)</a:t>
            </a:r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3798417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비관계형 데이터베이스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710963" y="1589435"/>
            <a:ext cx="57220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</a:rPr>
              <a:t>구조에 대한 정의가 없는 여러 유형의 데이터베이스를 의미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종류에는 </a:t>
            </a:r>
            <a:r>
              <a:rPr lang="en-US" altLang="ko-KR" sz="1200" dirty="0">
                <a:solidFill>
                  <a:schemeClr val="tx1"/>
                </a:solidFill>
              </a:rPr>
              <a:t>Key-Value, Wide-Column, Document, Graph </a:t>
            </a:r>
            <a:r>
              <a:rPr lang="ko-KR" altLang="en-US" sz="1200" dirty="0">
                <a:solidFill>
                  <a:schemeClr val="tx1"/>
                </a:solidFill>
              </a:rPr>
              <a:t>등이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97B5CBCA-8BEC-593F-3781-008800321FFE}"/>
              </a:ext>
            </a:extLst>
          </p:cNvPr>
          <p:cNvSpPr txBox="1"/>
          <p:nvPr/>
        </p:nvSpPr>
        <p:spPr>
          <a:xfrm>
            <a:off x="385967" y="2276384"/>
            <a:ext cx="173686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Key-Value</a:t>
            </a:r>
          </a:p>
        </p:txBody>
      </p:sp>
      <p:sp>
        <p:nvSpPr>
          <p:cNvPr id="6" name="Google Shape;30;p6">
            <a:extLst>
              <a:ext uri="{FF2B5EF4-FFF2-40B4-BE49-F238E27FC236}">
                <a16:creationId xmlns:a16="http://schemas.microsoft.com/office/drawing/2014/main" id="{69F9DE53-F324-DE72-5033-EA2C032744FE}"/>
              </a:ext>
            </a:extLst>
          </p:cNvPr>
          <p:cNvSpPr txBox="1"/>
          <p:nvPr/>
        </p:nvSpPr>
        <p:spPr>
          <a:xfrm>
            <a:off x="2412214" y="2256217"/>
            <a:ext cx="173686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Wide-Column</a:t>
            </a:r>
          </a:p>
        </p:txBody>
      </p:sp>
      <p:sp>
        <p:nvSpPr>
          <p:cNvPr id="10" name="Google Shape;30;p6">
            <a:extLst>
              <a:ext uri="{FF2B5EF4-FFF2-40B4-BE49-F238E27FC236}">
                <a16:creationId xmlns:a16="http://schemas.microsoft.com/office/drawing/2014/main" id="{462EE5FE-676E-4FB8-0F70-6ED916C05F1D}"/>
              </a:ext>
            </a:extLst>
          </p:cNvPr>
          <p:cNvSpPr txBox="1"/>
          <p:nvPr/>
        </p:nvSpPr>
        <p:spPr>
          <a:xfrm>
            <a:off x="4794810" y="2301313"/>
            <a:ext cx="173686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3" name="Google Shape;30;p6">
            <a:extLst>
              <a:ext uri="{FF2B5EF4-FFF2-40B4-BE49-F238E27FC236}">
                <a16:creationId xmlns:a16="http://schemas.microsoft.com/office/drawing/2014/main" id="{A272D562-8CEE-0E49-73A9-4C88ADAEDFC6}"/>
              </a:ext>
            </a:extLst>
          </p:cNvPr>
          <p:cNvSpPr txBox="1"/>
          <p:nvPr/>
        </p:nvSpPr>
        <p:spPr>
          <a:xfrm>
            <a:off x="7177406" y="2276384"/>
            <a:ext cx="158062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Graph</a:t>
            </a:r>
          </a:p>
        </p:txBody>
      </p:sp>
      <p:pic>
        <p:nvPicPr>
          <p:cNvPr id="9218" name="Picture 2" descr="key-value">
            <a:extLst>
              <a:ext uri="{FF2B5EF4-FFF2-40B4-BE49-F238E27FC236}">
                <a16:creationId xmlns:a16="http://schemas.microsoft.com/office/drawing/2014/main" id="{DA410FF1-A1AF-F78D-68FB-79BD9061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9" y="2755296"/>
            <a:ext cx="1802565" cy="121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ide column db">
            <a:extLst>
              <a:ext uri="{FF2B5EF4-FFF2-40B4-BE49-F238E27FC236}">
                <a16:creationId xmlns:a16="http://schemas.microsoft.com/office/drawing/2014/main" id="{DD892B08-74F5-8A7D-824E-2547AC37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613" y="2702632"/>
            <a:ext cx="1736860" cy="151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ocument db">
            <a:extLst>
              <a:ext uri="{FF2B5EF4-FFF2-40B4-BE49-F238E27FC236}">
                <a16:creationId xmlns:a16="http://schemas.microsoft.com/office/drawing/2014/main" id="{CB22C913-2CC1-C86D-E38F-9B7D518D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91" y="2678682"/>
            <a:ext cx="2504676" cy="145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DDE988-E77C-89C1-5F76-700563326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585" y="2682465"/>
            <a:ext cx="1822105" cy="1110106"/>
          </a:xfrm>
          <a:prstGeom prst="rect">
            <a:avLst/>
          </a:prstGeom>
        </p:spPr>
      </p:pic>
      <p:sp>
        <p:nvSpPr>
          <p:cNvPr id="16" name="Google Shape;30;p6">
            <a:extLst>
              <a:ext uri="{FF2B5EF4-FFF2-40B4-BE49-F238E27FC236}">
                <a16:creationId xmlns:a16="http://schemas.microsoft.com/office/drawing/2014/main" id="{008E33E0-ACEC-707B-C960-FF831092DC92}"/>
              </a:ext>
            </a:extLst>
          </p:cNvPr>
          <p:cNvSpPr txBox="1"/>
          <p:nvPr/>
        </p:nvSpPr>
        <p:spPr>
          <a:xfrm>
            <a:off x="352619" y="3983628"/>
            <a:ext cx="95688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ex) Redis</a:t>
            </a:r>
          </a:p>
        </p:txBody>
      </p:sp>
      <p:sp>
        <p:nvSpPr>
          <p:cNvPr id="17" name="Google Shape;30;p6">
            <a:extLst>
              <a:ext uri="{FF2B5EF4-FFF2-40B4-BE49-F238E27FC236}">
                <a16:creationId xmlns:a16="http://schemas.microsoft.com/office/drawing/2014/main" id="{35C3FD0B-FCC9-5E12-761E-5BE60449ABA4}"/>
              </a:ext>
            </a:extLst>
          </p:cNvPr>
          <p:cNvSpPr txBox="1"/>
          <p:nvPr/>
        </p:nvSpPr>
        <p:spPr>
          <a:xfrm>
            <a:off x="2412214" y="4322152"/>
            <a:ext cx="165271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ex)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Hbase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Vertica </a:t>
            </a:r>
          </a:p>
        </p:txBody>
      </p:sp>
      <p:sp>
        <p:nvSpPr>
          <p:cNvPr id="18" name="Google Shape;30;p6">
            <a:extLst>
              <a:ext uri="{FF2B5EF4-FFF2-40B4-BE49-F238E27FC236}">
                <a16:creationId xmlns:a16="http://schemas.microsoft.com/office/drawing/2014/main" id="{A111AAB4-5F3B-E48F-40EF-24F31725ABB6}"/>
              </a:ext>
            </a:extLst>
          </p:cNvPr>
          <p:cNvSpPr txBox="1"/>
          <p:nvPr/>
        </p:nvSpPr>
        <p:spPr>
          <a:xfrm>
            <a:off x="4349191" y="4224856"/>
            <a:ext cx="165271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ex) MongoDB,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couchDB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Google Shape;30;p6">
            <a:extLst>
              <a:ext uri="{FF2B5EF4-FFF2-40B4-BE49-F238E27FC236}">
                <a16:creationId xmlns:a16="http://schemas.microsoft.com/office/drawing/2014/main" id="{737A712E-3F23-B646-56AE-93E366E7A923}"/>
              </a:ext>
            </a:extLst>
          </p:cNvPr>
          <p:cNvSpPr txBox="1"/>
          <p:nvPr/>
        </p:nvSpPr>
        <p:spPr>
          <a:xfrm>
            <a:off x="7051585" y="3884491"/>
            <a:ext cx="165271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ex) Neo4j</a:t>
            </a:r>
          </a:p>
        </p:txBody>
      </p:sp>
    </p:spTree>
    <p:extLst>
      <p:ext uri="{BB962C8B-B14F-4D97-AF65-F5344CB8AC3E}">
        <p14:creationId xmlns:p14="http://schemas.microsoft.com/office/powerpoint/2010/main" val="159135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786024" y="1160888"/>
            <a:ext cx="357195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저장</a:t>
            </a:r>
            <a:r>
              <a:rPr lang="en-US" altLang="ko-KR" sz="1600" b="1" dirty="0"/>
              <a:t>(insert), </a:t>
            </a:r>
            <a:r>
              <a:rPr lang="ko-KR" altLang="en-US" sz="1600" b="1" dirty="0"/>
              <a:t>수정</a:t>
            </a:r>
            <a:r>
              <a:rPr lang="en-US" altLang="ko-KR" sz="1600" b="1" dirty="0"/>
              <a:t>(update) </a:t>
            </a:r>
            <a:r>
              <a:rPr lang="ko-KR" altLang="en-US" sz="1600" b="1" dirty="0"/>
              <a:t>시 차이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3" y="359650"/>
            <a:ext cx="460475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관계형</a:t>
            </a:r>
            <a:r>
              <a:rPr lang="en-US" altLang="ko-KR" sz="2600" b="1" dirty="0">
                <a:solidFill>
                  <a:schemeClr val="lt1"/>
                </a:solidFill>
              </a:rPr>
              <a:t>DB</a:t>
            </a:r>
            <a:r>
              <a:rPr lang="en-US" sz="2600" b="1" dirty="0">
                <a:solidFill>
                  <a:schemeClr val="lt1"/>
                </a:solidFill>
              </a:rPr>
              <a:t> vs </a:t>
            </a:r>
            <a:r>
              <a:rPr lang="ko-KR" altLang="en-US" sz="2600" b="1" dirty="0">
                <a:solidFill>
                  <a:schemeClr val="lt1"/>
                </a:solidFill>
              </a:rPr>
              <a:t>비관계형</a:t>
            </a:r>
            <a:r>
              <a:rPr lang="en-US" altLang="ko-KR" sz="2600" b="1" dirty="0">
                <a:solidFill>
                  <a:schemeClr val="lt1"/>
                </a:solidFill>
              </a:rPr>
              <a:t>DB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710963" y="1589435"/>
            <a:ext cx="57220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관계형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는 테이블 관계에 맞추어 저장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비관계형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는 관계를 생각하지 않고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F4B77F0-D64D-DAC1-F14D-40D2A1BFE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67758"/>
              </p:ext>
            </p:extLst>
          </p:nvPr>
        </p:nvGraphicFramePr>
        <p:xfrm>
          <a:off x="5928624" y="3278688"/>
          <a:ext cx="28152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06">
                  <a:extLst>
                    <a:ext uri="{9D8B030D-6E8A-4147-A177-3AD203B41FA5}">
                      <a16:colId xmlns:a16="http://schemas.microsoft.com/office/drawing/2014/main" val="1760412667"/>
                    </a:ext>
                  </a:extLst>
                </a:gridCol>
                <a:gridCol w="1673538">
                  <a:extLst>
                    <a:ext uri="{9D8B030D-6E8A-4147-A177-3AD203B41FA5}">
                      <a16:colId xmlns:a16="http://schemas.microsoft.com/office/drawing/2014/main" val="3078303134"/>
                    </a:ext>
                  </a:extLst>
                </a:gridCol>
              </a:tblGrid>
              <a:tr h="196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value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05615"/>
                  </a:ext>
                </a:extLst>
              </a:tr>
              <a:tr h="20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3"/>
                        </a:rPr>
                        <a:t>aaa@test.com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유재석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의자</a:t>
                      </a:r>
                      <a:r>
                        <a:rPr lang="en-US" altLang="ko-KR" sz="1000" dirty="0"/>
                        <a:t>, 1000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57990"/>
                  </a:ext>
                </a:extLst>
              </a:tr>
              <a:tr h="20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bbb@test.com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노홍철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책상</a:t>
                      </a:r>
                      <a:r>
                        <a:rPr lang="en-US" altLang="ko-KR" sz="1000" dirty="0"/>
                        <a:t> 2000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8368"/>
                  </a:ext>
                </a:extLst>
              </a:tr>
              <a:tr h="20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ccc@test.com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정준하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책</a:t>
                      </a:r>
                      <a:r>
                        <a:rPr lang="en-US" altLang="ko-KR" sz="1000" dirty="0"/>
                        <a:t>, 500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4305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10CD8E9-FF59-BFDD-66E1-0BF8BD02E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74000"/>
              </p:ext>
            </p:extLst>
          </p:nvPr>
        </p:nvGraphicFramePr>
        <p:xfrm>
          <a:off x="774205" y="2318221"/>
          <a:ext cx="238298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11">
                  <a:extLst>
                    <a:ext uri="{9D8B030D-6E8A-4147-A177-3AD203B41FA5}">
                      <a16:colId xmlns:a16="http://schemas.microsoft.com/office/drawing/2014/main" val="614955406"/>
                    </a:ext>
                  </a:extLst>
                </a:gridCol>
                <a:gridCol w="1106189">
                  <a:extLst>
                    <a:ext uri="{9D8B030D-6E8A-4147-A177-3AD203B41FA5}">
                      <a16:colId xmlns:a16="http://schemas.microsoft.com/office/drawing/2014/main" val="1636396944"/>
                    </a:ext>
                  </a:extLst>
                </a:gridCol>
                <a:gridCol w="775982">
                  <a:extLst>
                    <a:ext uri="{9D8B030D-6E8A-4147-A177-3AD203B41FA5}">
                      <a16:colId xmlns:a16="http://schemas.microsoft.com/office/drawing/2014/main" val="2388964984"/>
                    </a:ext>
                  </a:extLst>
                </a:gridCol>
              </a:tblGrid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24981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3"/>
                        </a:rPr>
                        <a:t>aaa@test.com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유재석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74684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bbb@test.com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노홍철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9065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ccc@test.com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정준하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2421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E06416-529C-00A4-0E6C-097F46B33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64375"/>
              </p:ext>
            </p:extLst>
          </p:nvPr>
        </p:nvGraphicFramePr>
        <p:xfrm>
          <a:off x="774205" y="3730573"/>
          <a:ext cx="238298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11">
                  <a:extLst>
                    <a:ext uri="{9D8B030D-6E8A-4147-A177-3AD203B41FA5}">
                      <a16:colId xmlns:a16="http://schemas.microsoft.com/office/drawing/2014/main" val="614955406"/>
                    </a:ext>
                  </a:extLst>
                </a:gridCol>
                <a:gridCol w="1106189">
                  <a:extLst>
                    <a:ext uri="{9D8B030D-6E8A-4147-A177-3AD203B41FA5}">
                      <a16:colId xmlns:a16="http://schemas.microsoft.com/office/drawing/2014/main" val="1636396944"/>
                    </a:ext>
                  </a:extLst>
                </a:gridCol>
                <a:gridCol w="775982">
                  <a:extLst>
                    <a:ext uri="{9D8B030D-6E8A-4147-A177-3AD203B41FA5}">
                      <a16:colId xmlns:a16="http://schemas.microsoft.com/office/drawing/2014/main" val="2388964984"/>
                    </a:ext>
                  </a:extLst>
                </a:gridCol>
              </a:tblGrid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product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price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24981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책상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74684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의자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9065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2421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5978ACB-6FAF-3001-D91D-601C846BB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74501"/>
              </p:ext>
            </p:extLst>
          </p:nvPr>
        </p:nvGraphicFramePr>
        <p:xfrm>
          <a:off x="3580015" y="3271883"/>
          <a:ext cx="215576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07">
                  <a:extLst>
                    <a:ext uri="{9D8B030D-6E8A-4147-A177-3AD203B41FA5}">
                      <a16:colId xmlns:a16="http://schemas.microsoft.com/office/drawing/2014/main" val="614955406"/>
                    </a:ext>
                  </a:extLst>
                </a:gridCol>
                <a:gridCol w="861502">
                  <a:extLst>
                    <a:ext uri="{9D8B030D-6E8A-4147-A177-3AD203B41FA5}">
                      <a16:colId xmlns:a16="http://schemas.microsoft.com/office/drawing/2014/main" val="1636396944"/>
                    </a:ext>
                  </a:extLst>
                </a:gridCol>
                <a:gridCol w="875858">
                  <a:extLst>
                    <a:ext uri="{9D8B030D-6E8A-4147-A177-3AD203B41FA5}">
                      <a16:colId xmlns:a16="http://schemas.microsoft.com/office/drawing/2014/main" val="2388964984"/>
                    </a:ext>
                  </a:extLst>
                </a:gridCol>
              </a:tblGrid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user_id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product_id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24981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74684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9065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24214"/>
                  </a:ext>
                </a:extLst>
              </a:tr>
            </a:tbl>
          </a:graphicData>
        </a:graphic>
      </p:graphicFrame>
      <p:sp>
        <p:nvSpPr>
          <p:cNvPr id="9" name="Google Shape;30;p6">
            <a:extLst>
              <a:ext uri="{FF2B5EF4-FFF2-40B4-BE49-F238E27FC236}">
                <a16:creationId xmlns:a16="http://schemas.microsoft.com/office/drawing/2014/main" id="{76BA3686-4714-72D8-3670-FBCF3FC9BEA1}"/>
              </a:ext>
            </a:extLst>
          </p:cNvPr>
          <p:cNvSpPr txBox="1"/>
          <p:nvPr/>
        </p:nvSpPr>
        <p:spPr>
          <a:xfrm>
            <a:off x="714556" y="2020292"/>
            <a:ext cx="61106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rgbClr val="2555D9"/>
                </a:solidFill>
              </a:rPr>
              <a:t>USER</a:t>
            </a:r>
          </a:p>
        </p:txBody>
      </p:sp>
      <p:sp>
        <p:nvSpPr>
          <p:cNvPr id="10" name="Google Shape;30;p6">
            <a:extLst>
              <a:ext uri="{FF2B5EF4-FFF2-40B4-BE49-F238E27FC236}">
                <a16:creationId xmlns:a16="http://schemas.microsoft.com/office/drawing/2014/main" id="{0598EC37-DD7A-7568-CB33-2FD4B63EB934}"/>
              </a:ext>
            </a:extLst>
          </p:cNvPr>
          <p:cNvSpPr txBox="1"/>
          <p:nvPr/>
        </p:nvSpPr>
        <p:spPr>
          <a:xfrm>
            <a:off x="706243" y="3431834"/>
            <a:ext cx="100029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rgbClr val="2555D9"/>
                </a:solidFill>
              </a:rPr>
              <a:t>PRODUCT</a:t>
            </a:r>
          </a:p>
        </p:txBody>
      </p:sp>
      <p:sp>
        <p:nvSpPr>
          <p:cNvPr id="11" name="Google Shape;30;p6">
            <a:extLst>
              <a:ext uri="{FF2B5EF4-FFF2-40B4-BE49-F238E27FC236}">
                <a16:creationId xmlns:a16="http://schemas.microsoft.com/office/drawing/2014/main" id="{D8BE2D6C-CA2E-46E0-024B-438BFC2A4600}"/>
              </a:ext>
            </a:extLst>
          </p:cNvPr>
          <p:cNvSpPr txBox="1"/>
          <p:nvPr/>
        </p:nvSpPr>
        <p:spPr>
          <a:xfrm>
            <a:off x="3513144" y="2977983"/>
            <a:ext cx="72116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rgbClr val="2555D9"/>
                </a:solidFill>
              </a:rPr>
              <a:t>ORDER</a:t>
            </a:r>
          </a:p>
        </p:txBody>
      </p:sp>
      <p:sp>
        <p:nvSpPr>
          <p:cNvPr id="12" name="Google Shape;30;p6">
            <a:extLst>
              <a:ext uri="{FF2B5EF4-FFF2-40B4-BE49-F238E27FC236}">
                <a16:creationId xmlns:a16="http://schemas.microsoft.com/office/drawing/2014/main" id="{F8D0538A-2707-7635-8D1B-78768B0A3101}"/>
              </a:ext>
            </a:extLst>
          </p:cNvPr>
          <p:cNvSpPr txBox="1"/>
          <p:nvPr/>
        </p:nvSpPr>
        <p:spPr>
          <a:xfrm>
            <a:off x="5878746" y="2988783"/>
            <a:ext cx="72116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rgbClr val="2555D9"/>
                </a:solidFill>
              </a:rPr>
              <a:t>ORDER</a:t>
            </a:r>
          </a:p>
        </p:txBody>
      </p:sp>
      <p:sp>
        <p:nvSpPr>
          <p:cNvPr id="13" name="Google Shape;30;p6">
            <a:extLst>
              <a:ext uri="{FF2B5EF4-FFF2-40B4-BE49-F238E27FC236}">
                <a16:creationId xmlns:a16="http://schemas.microsoft.com/office/drawing/2014/main" id="{D23365DB-D920-9619-2404-EFF7D485994D}"/>
              </a:ext>
            </a:extLst>
          </p:cNvPr>
          <p:cNvSpPr txBox="1"/>
          <p:nvPr/>
        </p:nvSpPr>
        <p:spPr>
          <a:xfrm>
            <a:off x="3959723" y="2611440"/>
            <a:ext cx="139634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tx1"/>
                </a:solidFill>
              </a:rPr>
              <a:t>관계형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4" name="Google Shape;30;p6">
            <a:extLst>
              <a:ext uri="{FF2B5EF4-FFF2-40B4-BE49-F238E27FC236}">
                <a16:creationId xmlns:a16="http://schemas.microsoft.com/office/drawing/2014/main" id="{226185C4-309A-0228-ADCB-9CE49A50B8EB}"/>
              </a:ext>
            </a:extLst>
          </p:cNvPr>
          <p:cNvSpPr txBox="1"/>
          <p:nvPr/>
        </p:nvSpPr>
        <p:spPr>
          <a:xfrm>
            <a:off x="6734861" y="2611440"/>
            <a:ext cx="139634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tx1"/>
                </a:solidFill>
              </a:rPr>
              <a:t>비관계형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53951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3" y="359650"/>
            <a:ext cx="460475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관계형</a:t>
            </a:r>
            <a:r>
              <a:rPr lang="en-US" altLang="ko-KR" sz="2600" b="1" dirty="0">
                <a:solidFill>
                  <a:schemeClr val="lt1"/>
                </a:solidFill>
              </a:rPr>
              <a:t>DB</a:t>
            </a:r>
            <a:r>
              <a:rPr lang="en-US" sz="2600" b="1" dirty="0">
                <a:solidFill>
                  <a:schemeClr val="lt1"/>
                </a:solidFill>
              </a:rPr>
              <a:t> vs </a:t>
            </a:r>
            <a:r>
              <a:rPr lang="ko-KR" altLang="en-US" sz="2600" b="1" dirty="0">
                <a:solidFill>
                  <a:schemeClr val="lt1"/>
                </a:solidFill>
              </a:rPr>
              <a:t>비관계형</a:t>
            </a:r>
            <a:r>
              <a:rPr lang="en-US" altLang="ko-KR" sz="2600" b="1" dirty="0">
                <a:solidFill>
                  <a:schemeClr val="lt1"/>
                </a:solidFill>
              </a:rPr>
              <a:t>DB</a:t>
            </a:r>
            <a:endParaRPr sz="2600" b="1" dirty="0">
              <a:solidFill>
                <a:schemeClr val="lt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F4B77F0-D64D-DAC1-F14D-40D2A1BFE774}"/>
              </a:ext>
            </a:extLst>
          </p:cNvPr>
          <p:cNvGraphicFramePr>
            <a:graphicFrameLocks noGrp="1"/>
          </p:cNvGraphicFramePr>
          <p:nvPr/>
        </p:nvGraphicFramePr>
        <p:xfrm>
          <a:off x="5928624" y="3278688"/>
          <a:ext cx="28152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06">
                  <a:extLst>
                    <a:ext uri="{9D8B030D-6E8A-4147-A177-3AD203B41FA5}">
                      <a16:colId xmlns:a16="http://schemas.microsoft.com/office/drawing/2014/main" val="1760412667"/>
                    </a:ext>
                  </a:extLst>
                </a:gridCol>
                <a:gridCol w="1673538">
                  <a:extLst>
                    <a:ext uri="{9D8B030D-6E8A-4147-A177-3AD203B41FA5}">
                      <a16:colId xmlns:a16="http://schemas.microsoft.com/office/drawing/2014/main" val="3078303134"/>
                    </a:ext>
                  </a:extLst>
                </a:gridCol>
              </a:tblGrid>
              <a:tr h="196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value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05615"/>
                  </a:ext>
                </a:extLst>
              </a:tr>
              <a:tr h="20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3"/>
                        </a:rPr>
                        <a:t>aaa@test.com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유재석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의자</a:t>
                      </a:r>
                      <a:r>
                        <a:rPr lang="en-US" altLang="ko-KR" sz="1000" dirty="0"/>
                        <a:t>, 1000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57990"/>
                  </a:ext>
                </a:extLst>
              </a:tr>
              <a:tr h="20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bbb@test.com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노홍철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책상</a:t>
                      </a:r>
                      <a:r>
                        <a:rPr lang="en-US" altLang="ko-KR" sz="1000" dirty="0"/>
                        <a:t> 2000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8368"/>
                  </a:ext>
                </a:extLst>
              </a:tr>
              <a:tr h="20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ccc@test.com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정준하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책</a:t>
                      </a:r>
                      <a:r>
                        <a:rPr lang="en-US" altLang="ko-KR" sz="1000" dirty="0"/>
                        <a:t>, 500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4305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10CD8E9-FF59-BFDD-66E1-0BF8BD02E796}"/>
              </a:ext>
            </a:extLst>
          </p:cNvPr>
          <p:cNvGraphicFramePr>
            <a:graphicFrameLocks noGrp="1"/>
          </p:cNvGraphicFramePr>
          <p:nvPr/>
        </p:nvGraphicFramePr>
        <p:xfrm>
          <a:off x="774205" y="2318221"/>
          <a:ext cx="238298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11">
                  <a:extLst>
                    <a:ext uri="{9D8B030D-6E8A-4147-A177-3AD203B41FA5}">
                      <a16:colId xmlns:a16="http://schemas.microsoft.com/office/drawing/2014/main" val="614955406"/>
                    </a:ext>
                  </a:extLst>
                </a:gridCol>
                <a:gridCol w="1106189">
                  <a:extLst>
                    <a:ext uri="{9D8B030D-6E8A-4147-A177-3AD203B41FA5}">
                      <a16:colId xmlns:a16="http://schemas.microsoft.com/office/drawing/2014/main" val="1636396944"/>
                    </a:ext>
                  </a:extLst>
                </a:gridCol>
                <a:gridCol w="775982">
                  <a:extLst>
                    <a:ext uri="{9D8B030D-6E8A-4147-A177-3AD203B41FA5}">
                      <a16:colId xmlns:a16="http://schemas.microsoft.com/office/drawing/2014/main" val="2388964984"/>
                    </a:ext>
                  </a:extLst>
                </a:gridCol>
              </a:tblGrid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24981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3"/>
                        </a:rPr>
                        <a:t>aaa@test.com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유재석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74684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bbb@test.com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노홍철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9065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ccc@test.com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정준하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2421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E06416-529C-00A4-0E6C-097F46B33CD4}"/>
              </a:ext>
            </a:extLst>
          </p:cNvPr>
          <p:cNvGraphicFramePr>
            <a:graphicFrameLocks noGrp="1"/>
          </p:cNvGraphicFramePr>
          <p:nvPr/>
        </p:nvGraphicFramePr>
        <p:xfrm>
          <a:off x="774205" y="3730573"/>
          <a:ext cx="238298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11">
                  <a:extLst>
                    <a:ext uri="{9D8B030D-6E8A-4147-A177-3AD203B41FA5}">
                      <a16:colId xmlns:a16="http://schemas.microsoft.com/office/drawing/2014/main" val="614955406"/>
                    </a:ext>
                  </a:extLst>
                </a:gridCol>
                <a:gridCol w="1106189">
                  <a:extLst>
                    <a:ext uri="{9D8B030D-6E8A-4147-A177-3AD203B41FA5}">
                      <a16:colId xmlns:a16="http://schemas.microsoft.com/office/drawing/2014/main" val="1636396944"/>
                    </a:ext>
                  </a:extLst>
                </a:gridCol>
                <a:gridCol w="775982">
                  <a:extLst>
                    <a:ext uri="{9D8B030D-6E8A-4147-A177-3AD203B41FA5}">
                      <a16:colId xmlns:a16="http://schemas.microsoft.com/office/drawing/2014/main" val="2388964984"/>
                    </a:ext>
                  </a:extLst>
                </a:gridCol>
              </a:tblGrid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product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price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24981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책상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74684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의자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9065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2421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5978ACB-6FAF-3001-D91D-601C846BBC6F}"/>
              </a:ext>
            </a:extLst>
          </p:cNvPr>
          <p:cNvGraphicFramePr>
            <a:graphicFrameLocks noGrp="1"/>
          </p:cNvGraphicFramePr>
          <p:nvPr/>
        </p:nvGraphicFramePr>
        <p:xfrm>
          <a:off x="3580015" y="3271883"/>
          <a:ext cx="215576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07">
                  <a:extLst>
                    <a:ext uri="{9D8B030D-6E8A-4147-A177-3AD203B41FA5}">
                      <a16:colId xmlns:a16="http://schemas.microsoft.com/office/drawing/2014/main" val="614955406"/>
                    </a:ext>
                  </a:extLst>
                </a:gridCol>
                <a:gridCol w="861502">
                  <a:extLst>
                    <a:ext uri="{9D8B030D-6E8A-4147-A177-3AD203B41FA5}">
                      <a16:colId xmlns:a16="http://schemas.microsoft.com/office/drawing/2014/main" val="1636396944"/>
                    </a:ext>
                  </a:extLst>
                </a:gridCol>
                <a:gridCol w="875858">
                  <a:extLst>
                    <a:ext uri="{9D8B030D-6E8A-4147-A177-3AD203B41FA5}">
                      <a16:colId xmlns:a16="http://schemas.microsoft.com/office/drawing/2014/main" val="2388964984"/>
                    </a:ext>
                  </a:extLst>
                </a:gridCol>
              </a:tblGrid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user_id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product_id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24981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74684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9065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24214"/>
                  </a:ext>
                </a:extLst>
              </a:tr>
            </a:tbl>
          </a:graphicData>
        </a:graphic>
      </p:graphicFrame>
      <p:sp>
        <p:nvSpPr>
          <p:cNvPr id="9" name="Google Shape;30;p6">
            <a:extLst>
              <a:ext uri="{FF2B5EF4-FFF2-40B4-BE49-F238E27FC236}">
                <a16:creationId xmlns:a16="http://schemas.microsoft.com/office/drawing/2014/main" id="{76BA3686-4714-72D8-3670-FBCF3FC9BEA1}"/>
              </a:ext>
            </a:extLst>
          </p:cNvPr>
          <p:cNvSpPr txBox="1"/>
          <p:nvPr/>
        </p:nvSpPr>
        <p:spPr>
          <a:xfrm>
            <a:off x="714556" y="2020292"/>
            <a:ext cx="61106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rgbClr val="2555D9"/>
                </a:solidFill>
              </a:rPr>
              <a:t>USER</a:t>
            </a:r>
          </a:p>
        </p:txBody>
      </p:sp>
      <p:sp>
        <p:nvSpPr>
          <p:cNvPr id="10" name="Google Shape;30;p6">
            <a:extLst>
              <a:ext uri="{FF2B5EF4-FFF2-40B4-BE49-F238E27FC236}">
                <a16:creationId xmlns:a16="http://schemas.microsoft.com/office/drawing/2014/main" id="{0598EC37-DD7A-7568-CB33-2FD4B63EB934}"/>
              </a:ext>
            </a:extLst>
          </p:cNvPr>
          <p:cNvSpPr txBox="1"/>
          <p:nvPr/>
        </p:nvSpPr>
        <p:spPr>
          <a:xfrm>
            <a:off x="706243" y="3431834"/>
            <a:ext cx="100029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rgbClr val="2555D9"/>
                </a:solidFill>
              </a:rPr>
              <a:t>PRODUCT</a:t>
            </a:r>
          </a:p>
        </p:txBody>
      </p:sp>
      <p:sp>
        <p:nvSpPr>
          <p:cNvPr id="11" name="Google Shape;30;p6">
            <a:extLst>
              <a:ext uri="{FF2B5EF4-FFF2-40B4-BE49-F238E27FC236}">
                <a16:creationId xmlns:a16="http://schemas.microsoft.com/office/drawing/2014/main" id="{D8BE2D6C-CA2E-46E0-024B-438BFC2A4600}"/>
              </a:ext>
            </a:extLst>
          </p:cNvPr>
          <p:cNvSpPr txBox="1"/>
          <p:nvPr/>
        </p:nvSpPr>
        <p:spPr>
          <a:xfrm>
            <a:off x="3513144" y="2977983"/>
            <a:ext cx="72116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rgbClr val="2555D9"/>
                </a:solidFill>
              </a:rPr>
              <a:t>ORDER</a:t>
            </a:r>
          </a:p>
        </p:txBody>
      </p:sp>
      <p:sp>
        <p:nvSpPr>
          <p:cNvPr id="12" name="Google Shape;30;p6">
            <a:extLst>
              <a:ext uri="{FF2B5EF4-FFF2-40B4-BE49-F238E27FC236}">
                <a16:creationId xmlns:a16="http://schemas.microsoft.com/office/drawing/2014/main" id="{F8D0538A-2707-7635-8D1B-78768B0A3101}"/>
              </a:ext>
            </a:extLst>
          </p:cNvPr>
          <p:cNvSpPr txBox="1"/>
          <p:nvPr/>
        </p:nvSpPr>
        <p:spPr>
          <a:xfrm>
            <a:off x="5878746" y="2988783"/>
            <a:ext cx="72116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rgbClr val="2555D9"/>
                </a:solidFill>
              </a:rPr>
              <a:t>ORDER</a:t>
            </a:r>
          </a:p>
        </p:txBody>
      </p:sp>
      <p:sp>
        <p:nvSpPr>
          <p:cNvPr id="13" name="Google Shape;30;p6">
            <a:extLst>
              <a:ext uri="{FF2B5EF4-FFF2-40B4-BE49-F238E27FC236}">
                <a16:creationId xmlns:a16="http://schemas.microsoft.com/office/drawing/2014/main" id="{D23365DB-D920-9619-2404-EFF7D485994D}"/>
              </a:ext>
            </a:extLst>
          </p:cNvPr>
          <p:cNvSpPr txBox="1"/>
          <p:nvPr/>
        </p:nvSpPr>
        <p:spPr>
          <a:xfrm>
            <a:off x="3959723" y="2611440"/>
            <a:ext cx="139634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tx1"/>
                </a:solidFill>
              </a:rPr>
              <a:t>관계형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4" name="Google Shape;30;p6">
            <a:extLst>
              <a:ext uri="{FF2B5EF4-FFF2-40B4-BE49-F238E27FC236}">
                <a16:creationId xmlns:a16="http://schemas.microsoft.com/office/drawing/2014/main" id="{226185C4-309A-0228-ADCB-9CE49A50B8EB}"/>
              </a:ext>
            </a:extLst>
          </p:cNvPr>
          <p:cNvSpPr txBox="1"/>
          <p:nvPr/>
        </p:nvSpPr>
        <p:spPr>
          <a:xfrm>
            <a:off x="6734861" y="2611440"/>
            <a:ext cx="139634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tx1"/>
                </a:solidFill>
              </a:rPr>
              <a:t>비관계형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A2CEFD37-A580-9181-2645-6829EA429534}"/>
              </a:ext>
            </a:extLst>
          </p:cNvPr>
          <p:cNvSpPr txBox="1"/>
          <p:nvPr/>
        </p:nvSpPr>
        <p:spPr>
          <a:xfrm>
            <a:off x="2928600" y="1160888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조회</a:t>
            </a:r>
            <a:r>
              <a:rPr lang="en-US" altLang="ko-KR" sz="1600" b="1" dirty="0"/>
              <a:t>(select) </a:t>
            </a:r>
            <a:r>
              <a:rPr lang="ko-KR" altLang="en-US" sz="1600" b="1" dirty="0"/>
              <a:t>시 차이</a:t>
            </a:r>
            <a:endParaRPr lang="en-US" altLang="ko-KR" sz="1600" b="1" dirty="0"/>
          </a:p>
        </p:txBody>
      </p:sp>
      <p:sp>
        <p:nvSpPr>
          <p:cNvPr id="15" name="Google Shape;30;p6">
            <a:extLst>
              <a:ext uri="{FF2B5EF4-FFF2-40B4-BE49-F238E27FC236}">
                <a16:creationId xmlns:a16="http://schemas.microsoft.com/office/drawing/2014/main" id="{8B2DA6A5-314A-F901-385B-8E3FD39167EB}"/>
              </a:ext>
            </a:extLst>
          </p:cNvPr>
          <p:cNvSpPr txBox="1"/>
          <p:nvPr/>
        </p:nvSpPr>
        <p:spPr>
          <a:xfrm>
            <a:off x="1710963" y="1589435"/>
            <a:ext cx="57220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관계형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는 테이블 관계에 맞추어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비관계형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는 관계를 생각하지 않고 곧바로 조회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6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60888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관계형 </a:t>
            </a:r>
            <a:r>
              <a:rPr lang="en-US" altLang="ko-KR" sz="1600" b="1" dirty="0"/>
              <a:t>DB</a:t>
            </a:r>
            <a:r>
              <a:rPr lang="ko-KR" altLang="en-US" sz="1600" b="1" dirty="0"/>
              <a:t>와 비관계형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비교</a:t>
            </a:r>
            <a:endParaRPr lang="en-US" altLang="ko-KR" sz="1600" b="1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21E56BE6-A05D-D22D-6C03-12A781D5D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58353"/>
              </p:ext>
            </p:extLst>
          </p:nvPr>
        </p:nvGraphicFramePr>
        <p:xfrm>
          <a:off x="1004454" y="1591745"/>
          <a:ext cx="7135092" cy="322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31">
                  <a:extLst>
                    <a:ext uri="{9D8B030D-6E8A-4147-A177-3AD203B41FA5}">
                      <a16:colId xmlns:a16="http://schemas.microsoft.com/office/drawing/2014/main" val="1342448269"/>
                    </a:ext>
                  </a:extLst>
                </a:gridCol>
                <a:gridCol w="2917428">
                  <a:extLst>
                    <a:ext uri="{9D8B030D-6E8A-4147-A177-3AD203B41FA5}">
                      <a16:colId xmlns:a16="http://schemas.microsoft.com/office/drawing/2014/main" val="273963272"/>
                    </a:ext>
                  </a:extLst>
                </a:gridCol>
                <a:gridCol w="3025833">
                  <a:extLst>
                    <a:ext uri="{9D8B030D-6E8A-4147-A177-3AD203B41FA5}">
                      <a16:colId xmlns:a16="http://schemas.microsoft.com/office/drawing/2014/main" val="903809257"/>
                    </a:ext>
                  </a:extLst>
                </a:gridCol>
              </a:tblGrid>
              <a:tr h="27480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관계형</a:t>
                      </a:r>
                      <a:r>
                        <a:rPr lang="en-US" altLang="ko-KR" sz="1000" dirty="0"/>
                        <a:t>DB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비관계형</a:t>
                      </a:r>
                      <a:r>
                        <a:rPr lang="en-US" altLang="ko-KR" sz="1000" dirty="0"/>
                        <a:t>DB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57158"/>
                  </a:ext>
                </a:extLst>
              </a:tr>
              <a:tr h="446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 저장 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table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key-value, </a:t>
                      </a:r>
                      <a:r>
                        <a:rPr lang="en-US" altLang="ko-KR" sz="1000" dirty="0" err="1"/>
                        <a:t>json</a:t>
                      </a:r>
                      <a:r>
                        <a:rPr lang="en-US" altLang="ko-KR" sz="1000" dirty="0"/>
                        <a:t>, graph </a:t>
                      </a:r>
                      <a:r>
                        <a:rPr lang="ko-KR" altLang="en-US" sz="1000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16738"/>
                  </a:ext>
                </a:extLst>
              </a:tr>
              <a:tr h="274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개발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중복 감소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애자일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확장가능성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수정가능성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32251"/>
                  </a:ext>
                </a:extLst>
              </a:tr>
              <a:tr h="274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MySQL, Oracle </a:t>
                      </a:r>
                      <a:r>
                        <a:rPr lang="ko-KR" altLang="en-US" sz="1000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Redis, MongoDB </a:t>
                      </a:r>
                      <a:r>
                        <a:rPr lang="ko-KR" altLang="en-US" sz="1000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037681"/>
                  </a:ext>
                </a:extLst>
              </a:tr>
              <a:tr h="274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스키마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엄격한 데이터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유연한 데이터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23741"/>
                  </a:ext>
                </a:extLst>
              </a:tr>
              <a:tr h="446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데이터 중복</a:t>
                      </a:r>
                      <a:r>
                        <a:rPr lang="en-US" altLang="ko-KR" sz="1000" dirty="0"/>
                        <a:t>X</a:t>
                      </a:r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데이터 </a:t>
                      </a:r>
                      <a:r>
                        <a:rPr lang="en-US" altLang="ko-KR" sz="1000" dirty="0"/>
                        <a:t>create, update</a:t>
                      </a:r>
                      <a:r>
                        <a:rPr lang="ko-KR" altLang="en-US" sz="1000" dirty="0"/>
                        <a:t>에 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새로운 필드 추가가 자유로움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수평적 확장에 용이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51583"/>
                  </a:ext>
                </a:extLst>
              </a:tr>
              <a:tr h="618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복잡한 조회 시 조인 연산 필요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성능 향상을 위해 수직적 향상만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데이터 중복 발생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수정 시 관련된 모든 컬렉션에서 수정이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92932"/>
                  </a:ext>
                </a:extLst>
              </a:tr>
              <a:tr h="618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데이터 구조가 변경될 여지가 없이 명확한 경우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데이터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가 잦은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정확한 데이터 구조가 정해지지 않는 경우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Update</a:t>
                      </a:r>
                      <a:r>
                        <a:rPr lang="ko-KR" altLang="en-US" sz="1000" dirty="0"/>
                        <a:t>가 자주 이루어지지 않는 경우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데이터 양이 매우 많고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조회가 많은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51132"/>
                  </a:ext>
                </a:extLst>
              </a:tr>
            </a:tbl>
          </a:graphicData>
        </a:graphic>
      </p:graphicFrame>
      <p:sp>
        <p:nvSpPr>
          <p:cNvPr id="21" name="Google Shape;29;p6">
            <a:extLst>
              <a:ext uri="{FF2B5EF4-FFF2-40B4-BE49-F238E27FC236}">
                <a16:creationId xmlns:a16="http://schemas.microsoft.com/office/drawing/2014/main" id="{2D0315DB-4318-D3CB-30D4-B95EA44B2AD6}"/>
              </a:ext>
            </a:extLst>
          </p:cNvPr>
          <p:cNvSpPr txBox="1"/>
          <p:nvPr/>
        </p:nvSpPr>
        <p:spPr>
          <a:xfrm>
            <a:off x="441073" y="359650"/>
            <a:ext cx="460475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관계형</a:t>
            </a:r>
            <a:r>
              <a:rPr lang="en-US" altLang="ko-KR" sz="2600" b="1" dirty="0">
                <a:solidFill>
                  <a:schemeClr val="lt1"/>
                </a:solidFill>
              </a:rPr>
              <a:t>DB</a:t>
            </a:r>
            <a:r>
              <a:rPr lang="en-US" sz="2600" b="1" dirty="0">
                <a:solidFill>
                  <a:schemeClr val="lt1"/>
                </a:solidFill>
              </a:rPr>
              <a:t> vs </a:t>
            </a:r>
            <a:r>
              <a:rPr lang="ko-KR" altLang="en-US" sz="2600" b="1" dirty="0">
                <a:solidFill>
                  <a:schemeClr val="lt1"/>
                </a:solidFill>
              </a:rPr>
              <a:t>비관계형</a:t>
            </a:r>
            <a:r>
              <a:rPr lang="en-US" altLang="ko-KR" sz="2600" b="1" dirty="0">
                <a:solidFill>
                  <a:schemeClr val="lt1"/>
                </a:solidFill>
              </a:rPr>
              <a:t>DB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41902"/>
      </p:ext>
    </p:extLst>
  </p:cSld>
  <p:clrMapOvr>
    <a:masterClrMapping/>
  </p:clrMapOvr>
</p:sld>
</file>

<file path=ppt/theme/theme1.xml><?xml version="1.0" encoding="utf-8"?>
<a:theme xmlns:a="http://schemas.openxmlformats.org/drawingml/2006/main" name="유데미 강의 PPT테마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1070</Words>
  <Application>Microsoft Office PowerPoint</Application>
  <PresentationFormat>화면 슬라이드 쇼(16:9)</PresentationFormat>
  <Paragraphs>301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Arial</vt:lpstr>
      <vt:lpstr>유데미 강의 PPT테마</vt:lpstr>
      <vt:lpstr>3-1 : 과제 피드백 및 2주차 내용 토론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:</dc:title>
  <dc:creator>NTX550</dc:creator>
  <cp:lastModifiedBy>Jeong SooBeom</cp:lastModifiedBy>
  <cp:revision>159</cp:revision>
  <dcterms:modified xsi:type="dcterms:W3CDTF">2023-06-27T09:10:58Z</dcterms:modified>
</cp:coreProperties>
</file>