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55"/>
  </p:notesMasterIdLst>
  <p:sldIdLst>
    <p:sldId id="256" r:id="rId2"/>
    <p:sldId id="277" r:id="rId3"/>
    <p:sldId id="367" r:id="rId4"/>
    <p:sldId id="368" r:id="rId5"/>
    <p:sldId id="304" r:id="rId6"/>
    <p:sldId id="369" r:id="rId7"/>
    <p:sldId id="370" r:id="rId8"/>
    <p:sldId id="371" r:id="rId9"/>
    <p:sldId id="389" r:id="rId10"/>
    <p:sldId id="390" r:id="rId11"/>
    <p:sldId id="374" r:id="rId12"/>
    <p:sldId id="375" r:id="rId13"/>
    <p:sldId id="376" r:id="rId14"/>
    <p:sldId id="377" r:id="rId15"/>
    <p:sldId id="378" r:id="rId16"/>
    <p:sldId id="379" r:id="rId17"/>
    <p:sldId id="381" r:id="rId18"/>
    <p:sldId id="382" r:id="rId19"/>
    <p:sldId id="385" r:id="rId20"/>
    <p:sldId id="383" r:id="rId21"/>
    <p:sldId id="384" r:id="rId22"/>
    <p:sldId id="386" r:id="rId23"/>
    <p:sldId id="388" r:id="rId24"/>
    <p:sldId id="391" r:id="rId25"/>
    <p:sldId id="392" r:id="rId26"/>
    <p:sldId id="372" r:id="rId27"/>
    <p:sldId id="393" r:id="rId28"/>
    <p:sldId id="394" r:id="rId29"/>
    <p:sldId id="387" r:id="rId30"/>
    <p:sldId id="395" r:id="rId31"/>
    <p:sldId id="396" r:id="rId32"/>
    <p:sldId id="273" r:id="rId33"/>
    <p:sldId id="315" r:id="rId34"/>
    <p:sldId id="397" r:id="rId35"/>
    <p:sldId id="316" r:id="rId36"/>
    <p:sldId id="276" r:id="rId37"/>
    <p:sldId id="317" r:id="rId38"/>
    <p:sldId id="264" r:id="rId39"/>
    <p:sldId id="309" r:id="rId40"/>
    <p:sldId id="366" r:id="rId41"/>
    <p:sldId id="398" r:id="rId42"/>
    <p:sldId id="399" r:id="rId43"/>
    <p:sldId id="400" r:id="rId44"/>
    <p:sldId id="401" r:id="rId45"/>
    <p:sldId id="402" r:id="rId46"/>
    <p:sldId id="403" r:id="rId47"/>
    <p:sldId id="373" r:id="rId48"/>
    <p:sldId id="404" r:id="rId49"/>
    <p:sldId id="405" r:id="rId50"/>
    <p:sldId id="349" r:id="rId51"/>
    <p:sldId id="406" r:id="rId52"/>
    <p:sldId id="407" r:id="rId53"/>
    <p:sldId id="275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5D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91408" autoAdjust="0"/>
  </p:normalViewPr>
  <p:slideViewPr>
    <p:cSldViewPr snapToGrid="0">
      <p:cViewPr varScale="1">
        <p:scale>
          <a:sx n="105" d="100"/>
          <a:sy n="105" d="100"/>
        </p:scale>
        <p:origin x="60" y="720"/>
      </p:cViewPr>
      <p:guideLst>
        <p:guide orient="horz" pos="1620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6600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0503eabe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110503eabe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상태유지 서비스는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 노트북 정보를 받은 종업원에게 개수 정보와</a:t>
            </a:r>
            <a:r>
              <a:rPr lang="en-US" altLang="ko-KR" dirty="0"/>
              <a:t> </a:t>
            </a:r>
            <a:r>
              <a:rPr lang="ko-KR" altLang="en-US" dirty="0"/>
              <a:t>결제 정보를 무조건 줘야만 서비스 이용이 가능하다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클라이언트가 보내는 정보가 적어서 효율적으로 보이지만</a:t>
            </a:r>
            <a:r>
              <a:rPr lang="en-US" altLang="ko-KR" dirty="0"/>
              <a:t>, </a:t>
            </a:r>
            <a:r>
              <a:rPr lang="ko-KR" altLang="en-US" dirty="0"/>
              <a:t>정해진 특정 서버 외에는 요청을 처리할 수 없기 때문에 확장성에서 떨어짐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무상태</a:t>
            </a:r>
            <a:r>
              <a:rPr lang="ko-KR" altLang="en-US" dirty="0"/>
              <a:t> 서비스는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 노트북 정보를 받은 후</a:t>
            </a:r>
            <a:r>
              <a:rPr lang="en-US" altLang="ko-KR" dirty="0"/>
              <a:t>, </a:t>
            </a:r>
            <a:r>
              <a:rPr lang="ko-KR" altLang="en-US" dirty="0"/>
              <a:t>다음 서비스에 필요한 정보를 모두 보내주기 때문에 어느 종업원에게나 서비스 이용이 가능하다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클라이언트가 보내는 데이터 양이 비교적 많다는 단점이 있지만</a:t>
            </a:r>
            <a:r>
              <a:rPr lang="en-US" altLang="ko-KR" dirty="0"/>
              <a:t>, </a:t>
            </a:r>
            <a:r>
              <a:rPr lang="ko-KR" altLang="en-US" dirty="0"/>
              <a:t>어느 </a:t>
            </a:r>
            <a:r>
              <a:rPr lang="ko-KR" altLang="en-US" dirty="0" err="1"/>
              <a:t>서버든지</a:t>
            </a:r>
            <a:r>
              <a:rPr lang="ko-KR" altLang="en-US" dirty="0"/>
              <a:t> 요청을 처리할 수 있어 확장성 측면에서 무한한 확장이 가능하다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3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90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1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41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구체적인 코드 내용은 구글링을 통해 알아보기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92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06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0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0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5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68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015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REST</a:t>
            </a:r>
            <a:r>
              <a:rPr lang="ko-KR" altLang="en-US" dirty="0"/>
              <a:t>가 지향점이 </a:t>
            </a:r>
            <a:r>
              <a:rPr lang="ko-KR" altLang="en-US" dirty="0" err="1"/>
              <a:t>있는거지</a:t>
            </a:r>
            <a:r>
              <a:rPr lang="en-US" altLang="ko-KR" dirty="0"/>
              <a:t>, </a:t>
            </a:r>
            <a:r>
              <a:rPr lang="ko-KR" altLang="en-US" dirty="0"/>
              <a:t>답이 있는 느낌으로 설명하지 말 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578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61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화면 자체 의존 보다는 리소스 기반으로 </a:t>
            </a:r>
            <a:r>
              <a:rPr lang="en" altLang="x-none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선호</a:t>
            </a:r>
            <a:r>
              <a:rPr lang="en-US" altLang="ko-KR" dirty="0"/>
              <a:t>.(</a:t>
            </a:r>
            <a:r>
              <a:rPr lang="ko-KR" altLang="en-US" dirty="0"/>
              <a:t>정답이 아닌 선호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→ </a:t>
            </a:r>
            <a:r>
              <a:rPr lang="en" altLang="x-none" dirty="0"/>
              <a:t>Response </a:t>
            </a:r>
            <a:r>
              <a:rPr lang="ko-KR" altLang="en-US" dirty="0"/>
              <a:t>사이즈가 너무 커지지 않게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59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duplicated-emails</a:t>
            </a:r>
            <a:r>
              <a:rPr lang="ko-KR" altLang="en-US" dirty="0"/>
              <a:t>에서 </a:t>
            </a:r>
            <a:r>
              <a:rPr lang="en-US" altLang="ko-KR" dirty="0" err="1"/>
              <a:t>userId</a:t>
            </a:r>
            <a:r>
              <a:rPr lang="ko-KR" altLang="en-US" dirty="0"/>
              <a:t>는 </a:t>
            </a:r>
            <a:r>
              <a:rPr lang="en-US" altLang="ko-KR" dirty="0"/>
              <a:t>Header</a:t>
            </a:r>
            <a:r>
              <a:rPr lang="ko-KR" altLang="en-US" dirty="0"/>
              <a:t>로 전달 된다</a:t>
            </a:r>
            <a:r>
              <a:rPr lang="en-US" altLang="ko-KR" dirty="0"/>
              <a:t>.-&gt; </a:t>
            </a:r>
            <a:r>
              <a:rPr lang="ko-KR" altLang="en-US" dirty="0"/>
              <a:t>유저 정보는 </a:t>
            </a:r>
            <a:r>
              <a:rPr lang="en-US" altLang="ko-KR" dirty="0"/>
              <a:t>Header</a:t>
            </a:r>
            <a:r>
              <a:rPr lang="ko-KR" altLang="en-US" dirty="0"/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187767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duplicated-emails</a:t>
            </a:r>
            <a:r>
              <a:rPr lang="ko-KR" altLang="en-US" dirty="0"/>
              <a:t>에서 </a:t>
            </a:r>
            <a:r>
              <a:rPr lang="en-US" altLang="ko-KR" dirty="0" err="1"/>
              <a:t>userId</a:t>
            </a:r>
            <a:r>
              <a:rPr lang="ko-KR" altLang="en-US" dirty="0"/>
              <a:t>는 </a:t>
            </a:r>
            <a:r>
              <a:rPr lang="en-US" altLang="ko-KR" dirty="0"/>
              <a:t>Header</a:t>
            </a:r>
            <a:r>
              <a:rPr lang="ko-KR" altLang="en-US" dirty="0"/>
              <a:t>로 전달 된다</a:t>
            </a:r>
            <a:r>
              <a:rPr lang="en-US" altLang="ko-KR" dirty="0"/>
              <a:t>.-&gt; </a:t>
            </a:r>
            <a:r>
              <a:rPr lang="ko-KR" altLang="en-US" dirty="0"/>
              <a:t>유저 정보는 </a:t>
            </a:r>
            <a:r>
              <a:rPr lang="en-US" altLang="ko-KR" dirty="0"/>
              <a:t>Header</a:t>
            </a:r>
            <a:r>
              <a:rPr lang="ko-KR" altLang="en-US" dirty="0"/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321351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프로그래밍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C021-B1AD-4E3C-82D1-D1D012DFE6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69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프로그래밍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C021-B1AD-4E3C-82D1-D1D012DFE6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55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86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54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11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33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4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439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33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14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23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21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61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61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44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60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0503eabe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0503eabe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5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3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0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3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0503eabe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10503eabe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상태유지 서비스는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 노트북 정보를 받은 종업원에게 개수 정보와</a:t>
            </a:r>
            <a:r>
              <a:rPr lang="en-US" altLang="ko-KR" dirty="0"/>
              <a:t> </a:t>
            </a:r>
            <a:r>
              <a:rPr lang="ko-KR" altLang="en-US" dirty="0"/>
              <a:t>결제 정보를 무조건 줘야만 서비스 이용이 가능하다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클라이언트가 보내는 정보가 적어서 효율적으로 보이지만</a:t>
            </a:r>
            <a:r>
              <a:rPr lang="en-US" altLang="ko-KR" dirty="0"/>
              <a:t>, </a:t>
            </a:r>
            <a:r>
              <a:rPr lang="ko-KR" altLang="en-US" dirty="0"/>
              <a:t>정해진 특정 서버 외에는 요청을 처리할 수 없기 때문에 확장성에서 떨어짐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무상태</a:t>
            </a:r>
            <a:r>
              <a:rPr lang="ko-KR" altLang="en-US" dirty="0"/>
              <a:t> 서비스는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 노트북 정보를 받은 후</a:t>
            </a:r>
            <a:r>
              <a:rPr lang="en-US" altLang="ko-KR" dirty="0"/>
              <a:t>, </a:t>
            </a:r>
            <a:r>
              <a:rPr lang="ko-KR" altLang="en-US" dirty="0"/>
              <a:t>다음 서비스에 필요한 정보를 모두 보내주기 때문에 어느 종업원에게나 서비스 이용이 가능하다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클라이언트가 보내는 데이터 양이 비교적 많다는 단점이 있지만</a:t>
            </a:r>
            <a:r>
              <a:rPr lang="en-US" altLang="ko-KR" dirty="0"/>
              <a:t>, </a:t>
            </a:r>
            <a:r>
              <a:rPr lang="ko-KR" altLang="en-US" dirty="0"/>
              <a:t>어느 </a:t>
            </a:r>
            <a:r>
              <a:rPr lang="ko-KR" altLang="en-US" dirty="0" err="1"/>
              <a:t>서버든지</a:t>
            </a:r>
            <a:r>
              <a:rPr lang="ko-KR" altLang="en-US" dirty="0"/>
              <a:t> 요청을 처리할 수 있어 확장성 측면에서 무한한 확장이 가능하다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02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420900"/>
            <a:ext cx="8520600" cy="1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86213" y="684700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96950" y="169050"/>
            <a:ext cx="8750100" cy="480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6100" y="283650"/>
            <a:ext cx="657000" cy="6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54AD-EA25-E440-840A-C6D2639A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23B5A-CB32-D38E-8C30-0AFAFE1A0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3131A-3F00-557E-4390-5FE28C146F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555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311700" y="2420900"/>
            <a:ext cx="8520600" cy="1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2880" b="1" dirty="0"/>
              <a:t>3-2</a:t>
            </a:r>
            <a:r>
              <a:rPr lang="ko" sz="2880" b="1" dirty="0"/>
              <a:t> :</a:t>
            </a:r>
            <a:r>
              <a:rPr lang="en-US" altLang="ko" sz="2880" b="1" dirty="0"/>
              <a:t> REST API, Spring </a:t>
            </a:r>
            <a:r>
              <a:rPr lang="ko-KR" altLang="en-US" sz="2880" b="1" dirty="0"/>
              <a:t>개요</a:t>
            </a:r>
            <a:endParaRPr sz="288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607854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/>
              <a:t>무상태</a:t>
            </a:r>
            <a:r>
              <a:rPr lang="ko-KR" altLang="en-US" sz="1600" b="1" dirty="0"/>
              <a:t> 상황에서의 통신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017771"/>
            <a:ext cx="703298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서버는 우리 상태를 항상 잊어버린다고 가정하고 요청을 보냄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노트북 정보를 받아서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노트북 구매 개수를 결정해서 전달하고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해당 결제 정보를 전달하려는 상황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CA1076-D13C-A2B8-F8A6-11B5B3CC43B8}"/>
              </a:ext>
            </a:extLst>
          </p:cNvPr>
          <p:cNvGrpSpPr/>
          <p:nvPr/>
        </p:nvGrpSpPr>
        <p:grpSpPr>
          <a:xfrm>
            <a:off x="854494" y="1776271"/>
            <a:ext cx="7423967" cy="2894673"/>
            <a:chOff x="4791074" y="1763051"/>
            <a:chExt cx="3486151" cy="28946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E7AFA2-F88C-254B-207C-1E428553C469}"/>
                </a:ext>
              </a:extLst>
            </p:cNvPr>
            <p:cNvSpPr/>
            <p:nvPr/>
          </p:nvSpPr>
          <p:spPr>
            <a:xfrm>
              <a:off x="4791074" y="1963091"/>
              <a:ext cx="3486151" cy="2694633"/>
            </a:xfrm>
            <a:prstGeom prst="rect">
              <a:avLst/>
            </a:prstGeom>
            <a:noFill/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Google Shape;30;p6">
              <a:extLst>
                <a:ext uri="{FF2B5EF4-FFF2-40B4-BE49-F238E27FC236}">
                  <a16:creationId xmlns:a16="http://schemas.microsoft.com/office/drawing/2014/main" id="{B4B8BC25-9D8F-37E2-CB08-4A25ED71388C}"/>
                </a:ext>
              </a:extLst>
            </p:cNvPr>
            <p:cNvSpPr txBox="1"/>
            <p:nvPr/>
          </p:nvSpPr>
          <p:spPr>
            <a:xfrm>
              <a:off x="5921661" y="1763051"/>
              <a:ext cx="1224975" cy="400079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 err="1"/>
                <a:t>무상태</a:t>
              </a:r>
              <a:endParaRPr lang="en-US" altLang="ko-KR" b="1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AB8D462-4944-68D1-DA86-EE22A08D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5" y="3024370"/>
            <a:ext cx="653852" cy="65385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7097E0-1C00-0F9A-A402-29C8EF718626}"/>
              </a:ext>
            </a:extLst>
          </p:cNvPr>
          <p:cNvCxnSpPr>
            <a:cxnSpLocks/>
          </p:cNvCxnSpPr>
          <p:nvPr/>
        </p:nvCxnSpPr>
        <p:spPr>
          <a:xfrm flipH="1">
            <a:off x="5038306" y="2660642"/>
            <a:ext cx="1393816" cy="427472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E2D5B5-701E-596E-96EF-DD5AEBE12B5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375782" y="3009138"/>
            <a:ext cx="1701857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30;p6">
            <a:extLst>
              <a:ext uri="{FF2B5EF4-FFF2-40B4-BE49-F238E27FC236}">
                <a16:creationId xmlns:a16="http://schemas.microsoft.com/office/drawing/2014/main" id="{FDD41B0B-6C2C-E0DC-CAD2-F4A552A6A4EF}"/>
              </a:ext>
            </a:extLst>
          </p:cNvPr>
          <p:cNvSpPr txBox="1"/>
          <p:nvPr/>
        </p:nvSpPr>
        <p:spPr>
          <a:xfrm>
            <a:off x="1191445" y="2824487"/>
            <a:ext cx="118433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</a:rPr>
              <a:t>노트북 정보 주세요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FFBE4A-01D0-9AD0-790C-9B9CD56E0F3D}"/>
              </a:ext>
            </a:extLst>
          </p:cNvPr>
          <p:cNvCxnSpPr>
            <a:cxnSpLocks/>
          </p:cNvCxnSpPr>
          <p:nvPr/>
        </p:nvCxnSpPr>
        <p:spPr>
          <a:xfrm>
            <a:off x="2990844" y="3493626"/>
            <a:ext cx="1086795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0;p6">
            <a:extLst>
              <a:ext uri="{FF2B5EF4-FFF2-40B4-BE49-F238E27FC236}">
                <a16:creationId xmlns:a16="http://schemas.microsoft.com/office/drawing/2014/main" id="{6812D7A0-3BD5-BD8C-AA0F-13FEE0992521}"/>
              </a:ext>
            </a:extLst>
          </p:cNvPr>
          <p:cNvSpPr txBox="1"/>
          <p:nvPr/>
        </p:nvSpPr>
        <p:spPr>
          <a:xfrm>
            <a:off x="1190127" y="3216642"/>
            <a:ext cx="180071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노트북 구매하는 걸 모르니까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tx1"/>
                </a:solidFill>
              </a:rPr>
              <a:t>노트북 정보</a:t>
            </a:r>
            <a:r>
              <a:rPr lang="en-US" altLang="ko-KR" sz="800" b="1" dirty="0">
                <a:solidFill>
                  <a:schemeClr val="tx1"/>
                </a:solidFill>
              </a:rPr>
              <a:t>,</a:t>
            </a:r>
            <a:r>
              <a:rPr lang="ko-KR" altLang="en-US" sz="800" b="1" dirty="0">
                <a:solidFill>
                  <a:schemeClr val="tx1"/>
                </a:solidFill>
              </a:rPr>
              <a:t> 개수 정보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</a:rPr>
              <a:t>결제 정보 모두를 보냄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4904B0-4558-8D63-E1AC-01F899013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12" y="3007886"/>
            <a:ext cx="628371" cy="628371"/>
          </a:xfrm>
          <a:prstGeom prst="rect">
            <a:avLst/>
          </a:prstGeom>
        </p:spPr>
      </p:pic>
      <p:sp>
        <p:nvSpPr>
          <p:cNvPr id="15" name="Google Shape;30;p6">
            <a:extLst>
              <a:ext uri="{FF2B5EF4-FFF2-40B4-BE49-F238E27FC236}">
                <a16:creationId xmlns:a16="http://schemas.microsoft.com/office/drawing/2014/main" id="{2BC61C21-8985-0EFC-7E29-B33F02BC4B6A}"/>
              </a:ext>
            </a:extLst>
          </p:cNvPr>
          <p:cNvSpPr txBox="1"/>
          <p:nvPr/>
        </p:nvSpPr>
        <p:spPr>
          <a:xfrm>
            <a:off x="4174610" y="3570321"/>
            <a:ext cx="81537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>
                <a:solidFill>
                  <a:schemeClr val="tx1"/>
                </a:solidFill>
              </a:rPr>
              <a:t>쿠팡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0" name="Google Shape;30;p6">
            <a:extLst>
              <a:ext uri="{FF2B5EF4-FFF2-40B4-BE49-F238E27FC236}">
                <a16:creationId xmlns:a16="http://schemas.microsoft.com/office/drawing/2014/main" id="{DBD85855-AD3E-9FC6-3985-1D266139DCFF}"/>
              </a:ext>
            </a:extLst>
          </p:cNvPr>
          <p:cNvSpPr txBox="1"/>
          <p:nvPr/>
        </p:nvSpPr>
        <p:spPr>
          <a:xfrm>
            <a:off x="6353111" y="2296848"/>
            <a:ext cx="8153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tx1"/>
                </a:solidFill>
              </a:rPr>
              <a:t>노트북 정보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00BF85-1149-0C7C-BA3A-C150D481E8B6}"/>
              </a:ext>
            </a:extLst>
          </p:cNvPr>
          <p:cNvCxnSpPr>
            <a:cxnSpLocks/>
          </p:cNvCxnSpPr>
          <p:nvPr/>
        </p:nvCxnSpPr>
        <p:spPr>
          <a:xfrm flipV="1">
            <a:off x="4995234" y="2519562"/>
            <a:ext cx="1386666" cy="427473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53704F-1835-974E-8874-932A135ADAB2}"/>
              </a:ext>
            </a:extLst>
          </p:cNvPr>
          <p:cNvSpPr txBox="1"/>
          <p:nvPr/>
        </p:nvSpPr>
        <p:spPr>
          <a:xfrm>
            <a:off x="7743263" y="2049326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1EE0-CF20-84FD-9B2B-04F2B5E155B8}"/>
              </a:ext>
            </a:extLst>
          </p:cNvPr>
          <p:cNvSpPr txBox="1"/>
          <p:nvPr/>
        </p:nvSpPr>
        <p:spPr>
          <a:xfrm>
            <a:off x="7786530" y="2947762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9586B-F5D7-BBF9-65F0-C65D517C197E}"/>
              </a:ext>
            </a:extLst>
          </p:cNvPr>
          <p:cNvSpPr txBox="1"/>
          <p:nvPr/>
        </p:nvSpPr>
        <p:spPr>
          <a:xfrm>
            <a:off x="7780958" y="3722869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C58C3F-D252-6FCF-CFB8-6390AE8BE0D9}"/>
              </a:ext>
            </a:extLst>
          </p:cNvPr>
          <p:cNvCxnSpPr>
            <a:cxnSpLocks/>
          </p:cNvCxnSpPr>
          <p:nvPr/>
        </p:nvCxnSpPr>
        <p:spPr>
          <a:xfrm>
            <a:off x="5096884" y="3324450"/>
            <a:ext cx="1439812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7DDE66-7164-26A4-7CE6-1D84358CBB10}"/>
              </a:ext>
            </a:extLst>
          </p:cNvPr>
          <p:cNvCxnSpPr>
            <a:cxnSpLocks/>
          </p:cNvCxnSpPr>
          <p:nvPr/>
        </p:nvCxnSpPr>
        <p:spPr>
          <a:xfrm>
            <a:off x="5074505" y="3551337"/>
            <a:ext cx="1484569" cy="403938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551552-5B20-CA92-F244-A4FDCDFA087B}"/>
              </a:ext>
            </a:extLst>
          </p:cNvPr>
          <p:cNvGrpSpPr/>
          <p:nvPr/>
        </p:nvGrpSpPr>
        <p:grpSpPr>
          <a:xfrm>
            <a:off x="7049878" y="2233992"/>
            <a:ext cx="815374" cy="761541"/>
            <a:chOff x="7049878" y="2233992"/>
            <a:chExt cx="815374" cy="761541"/>
          </a:xfrm>
        </p:grpSpPr>
        <p:sp>
          <p:nvSpPr>
            <p:cNvPr id="21" name="Google Shape;30;p6">
              <a:extLst>
                <a:ext uri="{FF2B5EF4-FFF2-40B4-BE49-F238E27FC236}">
                  <a16:creationId xmlns:a16="http://schemas.microsoft.com/office/drawing/2014/main" id="{98D7E826-2B73-D389-DDBB-F5F064D34F59}"/>
                </a:ext>
              </a:extLst>
            </p:cNvPr>
            <p:cNvSpPr txBox="1"/>
            <p:nvPr/>
          </p:nvSpPr>
          <p:spPr>
            <a:xfrm>
              <a:off x="7049878" y="2626231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A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0237604-D74A-DF50-308C-025A92B4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4105" y="2233992"/>
              <a:ext cx="430014" cy="430014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66D842-06ED-CF38-5735-E37B67DFF4C9}"/>
              </a:ext>
            </a:extLst>
          </p:cNvPr>
          <p:cNvGrpSpPr/>
          <p:nvPr/>
        </p:nvGrpSpPr>
        <p:grpSpPr>
          <a:xfrm>
            <a:off x="7058991" y="3007886"/>
            <a:ext cx="815374" cy="762724"/>
            <a:chOff x="7058991" y="3007886"/>
            <a:chExt cx="815374" cy="762724"/>
          </a:xfrm>
        </p:grpSpPr>
        <p:sp>
          <p:nvSpPr>
            <p:cNvPr id="25" name="Google Shape;30;p6">
              <a:extLst>
                <a:ext uri="{FF2B5EF4-FFF2-40B4-BE49-F238E27FC236}">
                  <a16:creationId xmlns:a16="http://schemas.microsoft.com/office/drawing/2014/main" id="{21AE9DD1-6061-0C07-2579-30C487ABFDF6}"/>
                </a:ext>
              </a:extLst>
            </p:cNvPr>
            <p:cNvSpPr txBox="1"/>
            <p:nvPr/>
          </p:nvSpPr>
          <p:spPr>
            <a:xfrm>
              <a:off x="7058991" y="3401308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1CFADB9-4BC2-C6DB-5DBD-DB9A03A1A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3803" y="3007886"/>
              <a:ext cx="430014" cy="430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1A1003F-A662-7493-20FA-15924B7204F7}"/>
              </a:ext>
            </a:extLst>
          </p:cNvPr>
          <p:cNvGrpSpPr/>
          <p:nvPr/>
        </p:nvGrpSpPr>
        <p:grpSpPr>
          <a:xfrm>
            <a:off x="7049878" y="3843675"/>
            <a:ext cx="815374" cy="763009"/>
            <a:chOff x="7049878" y="3843675"/>
            <a:chExt cx="815374" cy="763009"/>
          </a:xfrm>
        </p:grpSpPr>
        <p:sp>
          <p:nvSpPr>
            <p:cNvPr id="29" name="Google Shape;30;p6">
              <a:extLst>
                <a:ext uri="{FF2B5EF4-FFF2-40B4-BE49-F238E27FC236}">
                  <a16:creationId xmlns:a16="http://schemas.microsoft.com/office/drawing/2014/main" id="{40B36CB4-8FA1-362D-6395-A227D3F0AC87}"/>
                </a:ext>
              </a:extLst>
            </p:cNvPr>
            <p:cNvSpPr txBox="1"/>
            <p:nvPr/>
          </p:nvSpPr>
          <p:spPr>
            <a:xfrm>
              <a:off x="7049878" y="4237382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BCB88DA-9FE6-5FD6-0C2B-AB73CD3E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3803" y="3843675"/>
              <a:ext cx="430014" cy="430014"/>
            </a:xfrm>
            <a:prstGeom prst="rect">
              <a:avLst/>
            </a:prstGeom>
          </p:spPr>
        </p:pic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4BE8A8-1165-3BBF-081D-0B4829E659AE}"/>
              </a:ext>
            </a:extLst>
          </p:cNvPr>
          <p:cNvCxnSpPr>
            <a:cxnSpLocks/>
          </p:cNvCxnSpPr>
          <p:nvPr/>
        </p:nvCxnSpPr>
        <p:spPr>
          <a:xfrm flipH="1">
            <a:off x="2364177" y="3142903"/>
            <a:ext cx="1713462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4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메시지 구조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메시지 구조는 크게 </a:t>
            </a:r>
            <a:r>
              <a:rPr lang="ko-KR" altLang="en-US" sz="1200" b="1" dirty="0">
                <a:solidFill>
                  <a:srgbClr val="2555D9"/>
                </a:solidFill>
              </a:rPr>
              <a:t>시작 라인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헤더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공백</a:t>
            </a:r>
            <a:r>
              <a:rPr lang="en-US" altLang="ko-KR" sz="1200" b="1" dirty="0">
                <a:solidFill>
                  <a:srgbClr val="2555D9"/>
                </a:solidFill>
              </a:rPr>
              <a:t>,</a:t>
            </a:r>
            <a:r>
              <a:rPr lang="ko-KR" altLang="en-US" sz="1200" b="1" dirty="0">
                <a:solidFill>
                  <a:srgbClr val="2555D9"/>
                </a:solidFill>
              </a:rPr>
              <a:t> 바디</a:t>
            </a:r>
            <a:r>
              <a:rPr lang="ko-KR" altLang="en-US" sz="1200" dirty="0">
                <a:solidFill>
                  <a:schemeClr val="tx1"/>
                </a:solidFill>
              </a:rPr>
              <a:t>로 나뉜다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5C27BC-AD23-55A3-CAC4-D2D908674F06}"/>
              </a:ext>
            </a:extLst>
          </p:cNvPr>
          <p:cNvGrpSpPr/>
          <p:nvPr/>
        </p:nvGrpSpPr>
        <p:grpSpPr>
          <a:xfrm>
            <a:off x="2196482" y="3482614"/>
            <a:ext cx="4824061" cy="1242289"/>
            <a:chOff x="2162175" y="3364897"/>
            <a:chExt cx="4824061" cy="124228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BB06DCD-FE2D-A86D-CE9D-0CB330D30420}"/>
                </a:ext>
              </a:extLst>
            </p:cNvPr>
            <p:cNvGrpSpPr/>
            <p:nvPr/>
          </p:nvGrpSpPr>
          <p:grpSpPr>
            <a:xfrm>
              <a:off x="2302003" y="3364897"/>
              <a:ext cx="4539993" cy="866440"/>
              <a:chOff x="1675407" y="2834034"/>
              <a:chExt cx="5793185" cy="112329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433F73B-5BF7-F8BE-88C4-76EAC43F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407" y="2834034"/>
                <a:ext cx="1107966" cy="110796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4023B71-75D6-3194-F752-571B6B3B2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626" y="2849361"/>
                <a:ext cx="1107966" cy="1107966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7816BA-56A5-FF96-48C1-DED0F3919B33}"/>
                </a:ext>
              </a:extLst>
            </p:cNvPr>
            <p:cNvSpPr txBox="1"/>
            <p:nvPr/>
          </p:nvSpPr>
          <p:spPr>
            <a:xfrm>
              <a:off x="2162175" y="434557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  <a:endParaRPr lang="ko-KR" altLang="en-US" sz="11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92A3FA-1321-48C7-3744-9C3512A4927D}"/>
                </a:ext>
              </a:extLst>
            </p:cNvPr>
            <p:cNvSpPr txBox="1"/>
            <p:nvPr/>
          </p:nvSpPr>
          <p:spPr>
            <a:xfrm>
              <a:off x="5838753" y="4341428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서버</a:t>
              </a:r>
              <a:endParaRPr lang="ko-KR" alt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E1DFD-FA1D-851E-A44B-5526C0E94434}"/>
                </a:ext>
              </a:extLst>
            </p:cNvPr>
            <p:cNvSpPr txBox="1"/>
            <p:nvPr/>
          </p:nvSpPr>
          <p:spPr>
            <a:xfrm>
              <a:off x="2982127" y="3492084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요청</a:t>
              </a:r>
              <a:endParaRPr lang="ko-KR" alt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3175FF-82B3-56CA-A48D-1C9AE01DAA3F}"/>
                </a:ext>
              </a:extLst>
            </p:cNvPr>
            <p:cNvSpPr txBox="1"/>
            <p:nvPr/>
          </p:nvSpPr>
          <p:spPr>
            <a:xfrm>
              <a:off x="5014388" y="4052600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응답</a:t>
              </a:r>
              <a:endParaRPr lang="ko-KR" altLang="en-US" sz="11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C8D515E-E778-63F0-A1A7-02757B6979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165" y="3819462"/>
              <a:ext cx="2312105" cy="0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16ECBE2-9CF1-A453-6A8F-0A8852345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7610" y="3968452"/>
              <a:ext cx="2327649" cy="5768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762344E-58F8-69E3-3A1E-8C1B8F3C0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44" y="1739267"/>
            <a:ext cx="1852112" cy="1626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74DB0-EA61-F645-F43E-FD4AC7312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192" y="2445126"/>
            <a:ext cx="1880280" cy="891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9788D8-2051-9897-9656-FE7DF00F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566" y="2216680"/>
            <a:ext cx="1644093" cy="11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요청 메시지 구조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74DB0-EA61-F645-F43E-FD4AC731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89" y="2342363"/>
            <a:ext cx="3520324" cy="1668556"/>
          </a:xfrm>
          <a:prstGeom prst="rect">
            <a:avLst/>
          </a:prstGeom>
        </p:spPr>
      </p:pic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EAC4BDB1-7292-2C1B-7B91-29BA385CDDA3}"/>
              </a:ext>
            </a:extLst>
          </p:cNvPr>
          <p:cNvSpPr txBox="1"/>
          <p:nvPr/>
        </p:nvSpPr>
        <p:spPr>
          <a:xfrm>
            <a:off x="5004296" y="2091744"/>
            <a:ext cx="308419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시작 라인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HTTP </a:t>
            </a:r>
            <a:r>
              <a:rPr lang="ko-KR" altLang="en-US" sz="1000" dirty="0">
                <a:solidFill>
                  <a:schemeClr val="tx1"/>
                </a:solidFill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요청 대상</a:t>
            </a:r>
            <a:r>
              <a:rPr lang="en-US" altLang="ko-KR" sz="1000" dirty="0">
                <a:solidFill>
                  <a:schemeClr val="tx1"/>
                </a:solidFill>
              </a:rPr>
              <a:t>(PATH), HTTP </a:t>
            </a:r>
            <a:r>
              <a:rPr lang="ko-KR" altLang="en-US" sz="1000" dirty="0">
                <a:solidFill>
                  <a:schemeClr val="tx1"/>
                </a:solidFill>
              </a:rPr>
              <a:t>버전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헤더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</a:rPr>
              <a:t>HOST 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부가 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인증 정보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바디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</a:rPr>
              <a:t>실제 전송할 데이터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(body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본문은 있을 수도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없을 수도 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Google Shape;30;p6">
            <a:extLst>
              <a:ext uri="{FF2B5EF4-FFF2-40B4-BE49-F238E27FC236}">
                <a16:creationId xmlns:a16="http://schemas.microsoft.com/office/drawing/2014/main" id="{8E95FCFE-C0C6-AE9F-B498-ECEEB34EE0F9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메시지 구조는 크게 </a:t>
            </a:r>
            <a:r>
              <a:rPr lang="ko-KR" altLang="en-US" sz="1200" b="1" dirty="0">
                <a:solidFill>
                  <a:srgbClr val="2555D9"/>
                </a:solidFill>
              </a:rPr>
              <a:t>시작 라인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헤더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공백</a:t>
            </a:r>
            <a:r>
              <a:rPr lang="en-US" altLang="ko-KR" sz="1200" b="1" dirty="0">
                <a:solidFill>
                  <a:srgbClr val="2555D9"/>
                </a:solidFill>
              </a:rPr>
              <a:t>,</a:t>
            </a:r>
            <a:r>
              <a:rPr lang="ko-KR" altLang="en-US" sz="1200" b="1" dirty="0">
                <a:solidFill>
                  <a:srgbClr val="2555D9"/>
                </a:solidFill>
              </a:rPr>
              <a:t> 바디</a:t>
            </a:r>
            <a:r>
              <a:rPr lang="ko-KR" altLang="en-US" sz="1200" dirty="0">
                <a:solidFill>
                  <a:schemeClr val="tx1"/>
                </a:solidFill>
              </a:rPr>
              <a:t>로 나뉜다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35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응답 메시지 구조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EAC4BDB1-7292-2C1B-7B91-29BA385CDDA3}"/>
              </a:ext>
            </a:extLst>
          </p:cNvPr>
          <p:cNvSpPr txBox="1"/>
          <p:nvPr/>
        </p:nvSpPr>
        <p:spPr>
          <a:xfrm>
            <a:off x="5004296" y="1864923"/>
            <a:ext cx="3084198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시작 라인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HTTP </a:t>
            </a:r>
            <a:r>
              <a:rPr lang="ko-KR" altLang="en-US" sz="1000" dirty="0">
                <a:solidFill>
                  <a:schemeClr val="tx1"/>
                </a:solidFill>
              </a:rPr>
              <a:t>버전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상태코드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이유 문구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헤더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tx1"/>
                </a:solidFill>
              </a:rPr>
              <a:t>HTTP </a:t>
            </a:r>
            <a:r>
              <a:rPr lang="ko-KR" altLang="en-US" sz="1000" dirty="0">
                <a:solidFill>
                  <a:schemeClr val="tx1"/>
                </a:solidFill>
              </a:rPr>
              <a:t>전송에 필요한 모든 부가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바디 크기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압축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인증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브라우저 정보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애플리케이션 정보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캐시 정보 등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바디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tx1"/>
                </a:solidFill>
              </a:rPr>
              <a:t>실제 전송할 데이터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F8BAD-B92F-1DAE-B55C-4141A980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45" y="1940995"/>
            <a:ext cx="3628821" cy="2471291"/>
          </a:xfrm>
          <a:prstGeom prst="rect">
            <a:avLst/>
          </a:prstGeom>
        </p:spPr>
      </p:pic>
      <p:sp>
        <p:nvSpPr>
          <p:cNvPr id="7" name="Google Shape;30;p6">
            <a:extLst>
              <a:ext uri="{FF2B5EF4-FFF2-40B4-BE49-F238E27FC236}">
                <a16:creationId xmlns:a16="http://schemas.microsoft.com/office/drawing/2014/main" id="{5F7BA6A2-0C38-9F5C-EEE4-9F7B431E95AC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메시지 구조는 크게 </a:t>
            </a:r>
            <a:r>
              <a:rPr lang="ko-KR" altLang="en-US" sz="1200" b="1" dirty="0">
                <a:solidFill>
                  <a:srgbClr val="2555D9"/>
                </a:solidFill>
              </a:rPr>
              <a:t>시작 라인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헤더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공백</a:t>
            </a:r>
            <a:r>
              <a:rPr lang="en-US" altLang="ko-KR" sz="1200" b="1" dirty="0">
                <a:solidFill>
                  <a:srgbClr val="2555D9"/>
                </a:solidFill>
              </a:rPr>
              <a:t>,</a:t>
            </a:r>
            <a:r>
              <a:rPr lang="ko-KR" altLang="en-US" sz="1200" b="1" dirty="0">
                <a:solidFill>
                  <a:srgbClr val="2555D9"/>
                </a:solidFill>
              </a:rPr>
              <a:t> 바디</a:t>
            </a:r>
            <a:r>
              <a:rPr lang="ko-KR" altLang="en-US" sz="1200" dirty="0">
                <a:solidFill>
                  <a:schemeClr val="tx1"/>
                </a:solidFill>
              </a:rPr>
              <a:t>로 나뉜다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64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상태코드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클라이언트가 보낸 요청의 처리 상태를 응답에서 알려주는 기능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93B849-62A2-F9DA-9F9E-B3138CA2E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37" r="40430" b="537"/>
          <a:stretch/>
        </p:blipFill>
        <p:spPr>
          <a:xfrm>
            <a:off x="2599254" y="1660887"/>
            <a:ext cx="4018517" cy="1668102"/>
          </a:xfrm>
          <a:prstGeom prst="rect">
            <a:avLst/>
          </a:prstGeom>
        </p:spPr>
      </p:pic>
      <p:sp>
        <p:nvSpPr>
          <p:cNvPr id="17" name="Google Shape;30;p6">
            <a:extLst>
              <a:ext uri="{FF2B5EF4-FFF2-40B4-BE49-F238E27FC236}">
                <a16:creationId xmlns:a16="http://schemas.microsoft.com/office/drawing/2014/main" id="{D1AEEC0F-8248-4480-485E-87F00D154E2A}"/>
              </a:ext>
            </a:extLst>
          </p:cNvPr>
          <p:cNvSpPr txBox="1"/>
          <p:nvPr/>
        </p:nvSpPr>
        <p:spPr>
          <a:xfrm>
            <a:off x="2162175" y="3422944"/>
            <a:ext cx="5652596" cy="1396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1xx(Informational): </a:t>
            </a:r>
            <a:r>
              <a:rPr lang="ko-KR" altLang="en-US" sz="1050" dirty="0">
                <a:solidFill>
                  <a:schemeClr val="tx1"/>
                </a:solidFill>
              </a:rPr>
              <a:t>요청이 수신되어 </a:t>
            </a:r>
            <a:r>
              <a:rPr lang="ko-KR" altLang="en-US" sz="1050" dirty="0" err="1">
                <a:solidFill>
                  <a:schemeClr val="tx1"/>
                </a:solidFill>
              </a:rPr>
              <a:t>처리중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2xx(Successful): </a:t>
            </a:r>
            <a:r>
              <a:rPr lang="ko-KR" altLang="en-US" sz="1050" dirty="0">
                <a:solidFill>
                  <a:schemeClr val="tx1"/>
                </a:solidFill>
              </a:rPr>
              <a:t>요청 정상 처리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3xx(Redirection): </a:t>
            </a:r>
            <a:r>
              <a:rPr lang="ko-KR" altLang="en-US" sz="1050" dirty="0">
                <a:solidFill>
                  <a:schemeClr val="tx1"/>
                </a:solidFill>
              </a:rPr>
              <a:t>요청을 완료하려면 추가 행동이 필요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4xx(Client Error): </a:t>
            </a:r>
            <a:r>
              <a:rPr lang="ko-KR" altLang="en-US" sz="1050" dirty="0">
                <a:solidFill>
                  <a:schemeClr val="tx1"/>
                </a:solidFill>
              </a:rPr>
              <a:t>클라이언트 오류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잘못된 문법 등으로 서버가 요청을 수행할 수 없음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5xx(Server Error): </a:t>
            </a:r>
            <a:r>
              <a:rPr lang="ko-KR" altLang="en-US" sz="1050" dirty="0">
                <a:solidFill>
                  <a:schemeClr val="tx1"/>
                </a:solidFill>
              </a:rPr>
              <a:t>서버 오류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서버가 정상 요청을 처리하지 못함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9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API(Application Programming Interface)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어플리케이션 프로그래밍을 하는데 사용되는 인터페이스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12AA50-F8F0-C977-0CFB-9E8A130BAED5}"/>
              </a:ext>
            </a:extLst>
          </p:cNvPr>
          <p:cNvGrpSpPr/>
          <p:nvPr/>
        </p:nvGrpSpPr>
        <p:grpSpPr>
          <a:xfrm>
            <a:off x="1544378" y="1933451"/>
            <a:ext cx="6055244" cy="2628384"/>
            <a:chOff x="2133480" y="1983392"/>
            <a:chExt cx="6055244" cy="26283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33F73B-5BF7-F8BE-88C4-76EAC43F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2003" y="3364898"/>
              <a:ext cx="826679" cy="8136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7816BA-56A5-FF96-48C1-DED0F3919B33}"/>
                </a:ext>
              </a:extLst>
            </p:cNvPr>
            <p:cNvSpPr txBox="1"/>
            <p:nvPr/>
          </p:nvSpPr>
          <p:spPr>
            <a:xfrm>
              <a:off x="2133480" y="4345459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  <a:endParaRPr lang="ko-KR" altLang="en-US" sz="11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67AD8A-B85E-1AE1-3140-CAD31FC7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8018" y="1983392"/>
              <a:ext cx="952998" cy="95299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F447E38-B097-5E99-88A4-B8AEC562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493" y="2005162"/>
              <a:ext cx="909458" cy="90945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5FA204A-9E03-D592-AC05-32577C6E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1617" y="3327488"/>
              <a:ext cx="971334" cy="97133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B43E5C-7725-0618-0491-1C2FAFDBF395}"/>
                </a:ext>
              </a:extLst>
            </p:cNvPr>
            <p:cNvSpPr txBox="1"/>
            <p:nvPr/>
          </p:nvSpPr>
          <p:spPr>
            <a:xfrm>
              <a:off x="2200775" y="302671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대통령</a:t>
              </a:r>
              <a:endParaRPr lang="ko-KR" altLang="en-US" sz="11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1C4C2-3420-6797-0D71-E4AA6168426A}"/>
                </a:ext>
              </a:extLst>
            </p:cNvPr>
            <p:cNvSpPr txBox="1"/>
            <p:nvPr/>
          </p:nvSpPr>
          <p:spPr>
            <a:xfrm>
              <a:off x="3454480" y="302671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핵 버튼</a:t>
              </a:r>
              <a:endParaRPr lang="ko-KR" altLang="en-US" sz="11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AAF900-5583-E894-48BB-47C7F392ECE2}"/>
                </a:ext>
              </a:extLst>
            </p:cNvPr>
            <p:cNvSpPr txBox="1"/>
            <p:nvPr/>
          </p:nvSpPr>
          <p:spPr>
            <a:xfrm>
              <a:off x="3423542" y="435016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회원가입 버튼</a:t>
              </a:r>
              <a:endParaRPr lang="ko-KR" altLang="en-US" sz="1100" b="1" dirty="0"/>
            </a:p>
          </p:txBody>
        </p:sp>
        <p:sp>
          <p:nvSpPr>
            <p:cNvPr id="8" name="Google Shape;30;p6">
              <a:extLst>
                <a:ext uri="{FF2B5EF4-FFF2-40B4-BE49-F238E27FC236}">
                  <a16:creationId xmlns:a16="http://schemas.microsoft.com/office/drawing/2014/main" id="{876FC42D-A6A4-CA3C-FACD-972C50D071F4}"/>
                </a:ext>
              </a:extLst>
            </p:cNvPr>
            <p:cNvSpPr txBox="1"/>
            <p:nvPr/>
          </p:nvSpPr>
          <p:spPr>
            <a:xfrm>
              <a:off x="4805428" y="2172221"/>
              <a:ext cx="3322838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무슨 원리로 동작하는지는 모르지만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…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핵이 발사된다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Google Shape;30;p6">
              <a:extLst>
                <a:ext uri="{FF2B5EF4-FFF2-40B4-BE49-F238E27FC236}">
                  <a16:creationId xmlns:a16="http://schemas.microsoft.com/office/drawing/2014/main" id="{260376A2-4091-A587-9A42-18209BEFE89D}"/>
                </a:ext>
              </a:extLst>
            </p:cNvPr>
            <p:cNvSpPr txBox="1"/>
            <p:nvPr/>
          </p:nvSpPr>
          <p:spPr>
            <a:xfrm>
              <a:off x="4865886" y="3560189"/>
              <a:ext cx="3322838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무슨 원리로 동작하는지는 모르지만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…</a:t>
              </a: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회원가입이 된다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2" name="Google Shape;30;p6">
            <a:extLst>
              <a:ext uri="{FF2B5EF4-FFF2-40B4-BE49-F238E27FC236}">
                <a16:creationId xmlns:a16="http://schemas.microsoft.com/office/drawing/2014/main" id="{541DB5C0-B71C-DAB9-5523-45343FF51B26}"/>
              </a:ext>
            </a:extLst>
          </p:cNvPr>
          <p:cNvSpPr txBox="1"/>
          <p:nvPr/>
        </p:nvSpPr>
        <p:spPr>
          <a:xfrm>
            <a:off x="4288663" y="1516670"/>
            <a:ext cx="3516494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서로 다른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개의 요소에서 신호를 주고 받는 접점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8DB512-5B4E-330D-12D6-A8E1752B012F}"/>
              </a:ext>
            </a:extLst>
          </p:cNvPr>
          <p:cNvCxnSpPr>
            <a:cxnSpLocks/>
          </p:cNvCxnSpPr>
          <p:nvPr/>
        </p:nvCxnSpPr>
        <p:spPr>
          <a:xfrm>
            <a:off x="5717075" y="1585357"/>
            <a:ext cx="7554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3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API</a:t>
            </a: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서버는 클라이언트에게 회원가입을 시키는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</a:rPr>
              <a:t>형태로 제공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클라이언트는 서버에서 무슨 로직으로 회원가입을 동작 시키는지 전혀 모른다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ex) POST /app/users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22691D-2D4E-20B5-D189-04EB1338A612}"/>
              </a:ext>
            </a:extLst>
          </p:cNvPr>
          <p:cNvGrpSpPr/>
          <p:nvPr/>
        </p:nvGrpSpPr>
        <p:grpSpPr>
          <a:xfrm>
            <a:off x="1628640" y="2608659"/>
            <a:ext cx="5886721" cy="1284288"/>
            <a:chOff x="1499554" y="2474188"/>
            <a:chExt cx="5886721" cy="12842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33F73B-5BF7-F8BE-88C4-76EAC43F3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077" y="2511598"/>
              <a:ext cx="826679" cy="8136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7816BA-56A5-FF96-48C1-DED0F3919B33}"/>
                </a:ext>
              </a:extLst>
            </p:cNvPr>
            <p:cNvSpPr txBox="1"/>
            <p:nvPr/>
          </p:nvSpPr>
          <p:spPr>
            <a:xfrm>
              <a:off x="1499554" y="3492159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  <a:endParaRPr lang="ko-KR" altLang="en-US" sz="11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5FA204A-9E03-D592-AC05-32577C6E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7691" y="2474188"/>
              <a:ext cx="971334" cy="97133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AAF900-5583-E894-48BB-47C7F392ECE2}"/>
                </a:ext>
              </a:extLst>
            </p:cNvPr>
            <p:cNvSpPr txBox="1"/>
            <p:nvPr/>
          </p:nvSpPr>
          <p:spPr>
            <a:xfrm>
              <a:off x="2789616" y="349686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회원가입 버튼</a:t>
              </a:r>
              <a:endParaRPr lang="ko-KR" altLang="en-US" sz="1100" b="1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1DF5F12-A219-92D3-7501-0A585155C3E7}"/>
                </a:ext>
              </a:extLst>
            </p:cNvPr>
            <p:cNvCxnSpPr>
              <a:cxnSpLocks/>
            </p:cNvCxnSpPr>
            <p:nvPr/>
          </p:nvCxnSpPr>
          <p:spPr>
            <a:xfrm>
              <a:off x="4201395" y="3271773"/>
              <a:ext cx="1431187" cy="0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071A1F-004A-2DA8-8BE3-4999FD829677}"/>
                </a:ext>
              </a:extLst>
            </p:cNvPr>
            <p:cNvSpPr/>
            <p:nvPr/>
          </p:nvSpPr>
          <p:spPr>
            <a:xfrm>
              <a:off x="6086393" y="2834767"/>
              <a:ext cx="1299882" cy="461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서버</a:t>
              </a:r>
              <a:endParaRPr lang="ko-KR" altLang="en-US" dirty="0"/>
            </a:p>
          </p:txBody>
        </p:sp>
        <p:sp>
          <p:nvSpPr>
            <p:cNvPr id="19" name="Google Shape;30;p6">
              <a:extLst>
                <a:ext uri="{FF2B5EF4-FFF2-40B4-BE49-F238E27FC236}">
                  <a16:creationId xmlns:a16="http://schemas.microsoft.com/office/drawing/2014/main" id="{BE27A887-FE12-34F6-72BF-C4761D573BE6}"/>
                </a:ext>
              </a:extLst>
            </p:cNvPr>
            <p:cNvSpPr txBox="1"/>
            <p:nvPr/>
          </p:nvSpPr>
          <p:spPr>
            <a:xfrm>
              <a:off x="3842281" y="2511599"/>
              <a:ext cx="2135929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회원가입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API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호출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(POST /app/users)</a:t>
              </a:r>
            </a:p>
          </p:txBody>
        </p:sp>
      </p:grpSp>
      <p:sp>
        <p:nvSpPr>
          <p:cNvPr id="23" name="Google Shape;29;p6">
            <a:extLst>
              <a:ext uri="{FF2B5EF4-FFF2-40B4-BE49-F238E27FC236}">
                <a16:creationId xmlns:a16="http://schemas.microsoft.com/office/drawing/2014/main" id="{B511527D-5BC7-C526-958A-90B77BAFA4E3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6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</a:t>
            </a: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849573"/>
            <a:ext cx="7032987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REST API</a:t>
            </a:r>
            <a:r>
              <a:rPr lang="ko-KR" altLang="en-US" sz="1200" b="1" dirty="0">
                <a:solidFill>
                  <a:schemeClr val="tx1"/>
                </a:solidFill>
              </a:rPr>
              <a:t> 등장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2286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초기 </a:t>
            </a:r>
            <a:r>
              <a:rPr lang="en-US" altLang="ko-KR" sz="1200" dirty="0">
                <a:solidFill>
                  <a:schemeClr val="tx1"/>
                </a:solidFill>
              </a:rPr>
              <a:t>API(URL)</a:t>
            </a:r>
            <a:r>
              <a:rPr lang="ko-KR" altLang="en-US" sz="1200" dirty="0">
                <a:solidFill>
                  <a:schemeClr val="tx1"/>
                </a:solidFill>
              </a:rPr>
              <a:t>는 누가 개발했는지에 따라서 형식이 천차만별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개발자들 사이에서 가독성이 떨어지고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비효율적인 통신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를 개발함에 있어서 표준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규칙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필요했다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현재는 그 표준으로 로이 </a:t>
            </a:r>
            <a:r>
              <a:rPr lang="ko-KR" altLang="en-US" sz="1200" dirty="0" err="1">
                <a:solidFill>
                  <a:schemeClr val="tx1"/>
                </a:solidFill>
              </a:rPr>
              <a:t>필딩이</a:t>
            </a:r>
            <a:r>
              <a:rPr lang="ko-KR" altLang="en-US" sz="1200" dirty="0">
                <a:solidFill>
                  <a:schemeClr val="tx1"/>
                </a:solidFill>
              </a:rPr>
              <a:t> 박사 논문에서 소개한 </a:t>
            </a:r>
            <a:r>
              <a:rPr lang="en-US" altLang="ko-KR" sz="1200" dirty="0">
                <a:solidFill>
                  <a:schemeClr val="tx1"/>
                </a:solidFill>
              </a:rPr>
              <a:t>Restful API</a:t>
            </a:r>
            <a:r>
              <a:rPr lang="ko-KR" altLang="en-US" sz="1200" dirty="0">
                <a:solidFill>
                  <a:schemeClr val="tx1"/>
                </a:solidFill>
              </a:rPr>
              <a:t>를 주로 채택하여 사용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08CCCF1F-CA9D-6027-D538-5E9E2C7DDBCF}"/>
              </a:ext>
            </a:extLst>
          </p:cNvPr>
          <p:cNvSpPr txBox="1"/>
          <p:nvPr/>
        </p:nvSpPr>
        <p:spPr>
          <a:xfrm>
            <a:off x="1055506" y="1165517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웹 통신에서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는 어떤 규칙으로 </a:t>
            </a:r>
            <a:r>
              <a:rPr lang="ko-KR" altLang="en-US" sz="1200" dirty="0" err="1">
                <a:solidFill>
                  <a:schemeClr val="tx1"/>
                </a:solidFill>
              </a:rPr>
              <a:t>작성하는걸까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0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요청을 보낼 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메소드 </a:t>
            </a:r>
            <a:r>
              <a:rPr lang="en-US" altLang="ko-KR" sz="1200" b="1" dirty="0">
                <a:solidFill>
                  <a:srgbClr val="2555D9"/>
                </a:solidFill>
              </a:rPr>
              <a:t>+ URL </a:t>
            </a:r>
            <a:r>
              <a:rPr lang="ko-KR" altLang="en-US" sz="1200" b="1" dirty="0">
                <a:solidFill>
                  <a:srgbClr val="2555D9"/>
                </a:solidFill>
              </a:rPr>
              <a:t>형태</a:t>
            </a:r>
            <a:r>
              <a:rPr lang="ko-KR" altLang="en-US" sz="1200" dirty="0">
                <a:solidFill>
                  <a:schemeClr val="tx1"/>
                </a:solidFill>
              </a:rPr>
              <a:t>로 개발자들 사이에 널리 지켜지는 약속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각 요청이 어떤 동작이나 정보를 위한 것인지를 </a:t>
            </a:r>
            <a:r>
              <a:rPr lang="ko-KR" altLang="en-US" sz="1200" b="1" dirty="0">
                <a:solidFill>
                  <a:srgbClr val="2555D9"/>
                </a:solidFill>
              </a:rPr>
              <a:t>요청 자체로 추측 가능</a:t>
            </a:r>
            <a:endParaRPr lang="en-US" altLang="ko-KR" sz="1200" b="1" dirty="0">
              <a:solidFill>
                <a:srgbClr val="2555D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메소드는 행위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동사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나타내며</a:t>
            </a:r>
            <a:r>
              <a:rPr lang="en-US" altLang="ko-KR" sz="1200" dirty="0">
                <a:solidFill>
                  <a:schemeClr val="tx1"/>
                </a:solidFill>
              </a:rPr>
              <a:t>, URL</a:t>
            </a:r>
            <a:r>
              <a:rPr lang="ko-KR" altLang="en-US" sz="1200" dirty="0">
                <a:solidFill>
                  <a:schemeClr val="tx1"/>
                </a:solidFill>
              </a:rPr>
              <a:t>은 리소스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명사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42BA39-8FF6-BFB1-46FB-10CBDBDD22C8}"/>
              </a:ext>
            </a:extLst>
          </p:cNvPr>
          <p:cNvGrpSpPr/>
          <p:nvPr/>
        </p:nvGrpSpPr>
        <p:grpSpPr>
          <a:xfrm>
            <a:off x="2286000" y="2385094"/>
            <a:ext cx="4572000" cy="894243"/>
            <a:chOff x="2286000" y="2385094"/>
            <a:chExt cx="4572000" cy="8942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7CE4C1-7F20-236D-4097-F7C409AEBD09}"/>
                </a:ext>
              </a:extLst>
            </p:cNvPr>
            <p:cNvSpPr txBox="1"/>
            <p:nvPr/>
          </p:nvSpPr>
          <p:spPr>
            <a:xfrm>
              <a:off x="2286000" y="2385094"/>
              <a:ext cx="4572000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POST      /app/users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10677A9-4DE4-FC2D-A79D-E25D12AE9AF4}"/>
                </a:ext>
              </a:extLst>
            </p:cNvPr>
            <p:cNvCxnSpPr>
              <a:cxnSpLocks/>
            </p:cNvCxnSpPr>
            <p:nvPr/>
          </p:nvCxnSpPr>
          <p:spPr>
            <a:xfrm>
              <a:off x="3558989" y="2850045"/>
              <a:ext cx="672352" cy="0"/>
            </a:xfrm>
            <a:prstGeom prst="line">
              <a:avLst/>
            </a:prstGeom>
            <a:ln w="38100">
              <a:solidFill>
                <a:srgbClr val="2555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101BB5F-B309-F775-07AA-82A168ABFC7E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88" y="2850045"/>
              <a:ext cx="1102659" cy="0"/>
            </a:xfrm>
            <a:prstGeom prst="line">
              <a:avLst/>
            </a:prstGeom>
            <a:ln w="38100">
              <a:solidFill>
                <a:srgbClr val="2555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oogle Shape;30;p6">
              <a:extLst>
                <a:ext uri="{FF2B5EF4-FFF2-40B4-BE49-F238E27FC236}">
                  <a16:creationId xmlns:a16="http://schemas.microsoft.com/office/drawing/2014/main" id="{53FBE293-4B08-1DF7-0F25-16CC2EA9C174}"/>
                </a:ext>
              </a:extLst>
            </p:cNvPr>
            <p:cNvSpPr txBox="1"/>
            <p:nvPr/>
          </p:nvSpPr>
          <p:spPr>
            <a:xfrm>
              <a:off x="3344706" y="2817702"/>
              <a:ext cx="110091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메소드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Google Shape;30;p6">
              <a:extLst>
                <a:ext uri="{FF2B5EF4-FFF2-40B4-BE49-F238E27FC236}">
                  <a16:creationId xmlns:a16="http://schemas.microsoft.com/office/drawing/2014/main" id="{5287DF08-891C-5C75-0F66-813A3BB1B7BF}"/>
                </a:ext>
              </a:extLst>
            </p:cNvPr>
            <p:cNvSpPr txBox="1"/>
            <p:nvPr/>
          </p:nvSpPr>
          <p:spPr>
            <a:xfrm>
              <a:off x="4473388" y="2817702"/>
              <a:ext cx="110091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URL</a:t>
              </a:r>
            </a:p>
          </p:txBody>
        </p:sp>
      </p:grpSp>
      <p:sp>
        <p:nvSpPr>
          <p:cNvPr id="23" name="Google Shape;30;p6">
            <a:extLst>
              <a:ext uri="{FF2B5EF4-FFF2-40B4-BE49-F238E27FC236}">
                <a16:creationId xmlns:a16="http://schemas.microsoft.com/office/drawing/2014/main" id="{5001F8F4-9477-6C64-88F9-4C392F12A86C}"/>
              </a:ext>
            </a:extLst>
          </p:cNvPr>
          <p:cNvSpPr txBox="1"/>
          <p:nvPr/>
        </p:nvSpPr>
        <p:spPr>
          <a:xfrm>
            <a:off x="3344706" y="3275751"/>
            <a:ext cx="1100917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POST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GET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PATCH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PUT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DELETE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403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대표적인 메소드에는 </a:t>
            </a:r>
            <a:r>
              <a:rPr lang="en-US" altLang="ko-KR" sz="1200" b="1" dirty="0">
                <a:solidFill>
                  <a:srgbClr val="2555D9"/>
                </a:solidFill>
              </a:rPr>
              <a:t>POST, GET, PATCH, PUT, DELETE </a:t>
            </a:r>
            <a:r>
              <a:rPr lang="ko-KR" altLang="en-US" sz="1200" dirty="0">
                <a:solidFill>
                  <a:schemeClr val="tx1"/>
                </a:solidFill>
              </a:rPr>
              <a:t>등이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메소드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F44FAB99-E7DB-8430-F249-0D5096D6CDAE}"/>
              </a:ext>
            </a:extLst>
          </p:cNvPr>
          <p:cNvSpPr txBox="1"/>
          <p:nvPr/>
        </p:nvSpPr>
        <p:spPr>
          <a:xfrm>
            <a:off x="4445623" y="3251887"/>
            <a:ext cx="298757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Q. PATCH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의 차이점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부분 수정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전체 수정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27B436-94DD-4BC8-B277-C5712C17F956}"/>
              </a:ext>
            </a:extLst>
          </p:cNvPr>
          <p:cNvGrpSpPr/>
          <p:nvPr/>
        </p:nvGrpSpPr>
        <p:grpSpPr>
          <a:xfrm>
            <a:off x="2286000" y="1915744"/>
            <a:ext cx="4572000" cy="894243"/>
            <a:chOff x="2286000" y="2385094"/>
            <a:chExt cx="4572000" cy="894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69CD45-CCDE-3533-D0E7-7A636C29097A}"/>
                </a:ext>
              </a:extLst>
            </p:cNvPr>
            <p:cNvSpPr txBox="1"/>
            <p:nvPr/>
          </p:nvSpPr>
          <p:spPr>
            <a:xfrm>
              <a:off x="2286000" y="2385094"/>
              <a:ext cx="4572000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POST      /app/users 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D555C9-B378-66C1-321F-0FE76580C3EA}"/>
                </a:ext>
              </a:extLst>
            </p:cNvPr>
            <p:cNvCxnSpPr>
              <a:cxnSpLocks/>
            </p:cNvCxnSpPr>
            <p:nvPr/>
          </p:nvCxnSpPr>
          <p:spPr>
            <a:xfrm>
              <a:off x="3558989" y="2850045"/>
              <a:ext cx="672352" cy="0"/>
            </a:xfrm>
            <a:prstGeom prst="line">
              <a:avLst/>
            </a:prstGeom>
            <a:ln w="38100">
              <a:solidFill>
                <a:srgbClr val="2555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61FE77C-DFE0-6C93-AC41-7035A3B04DC2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88" y="2850045"/>
              <a:ext cx="1102659" cy="0"/>
            </a:xfrm>
            <a:prstGeom prst="line">
              <a:avLst/>
            </a:prstGeom>
            <a:ln w="38100">
              <a:solidFill>
                <a:srgbClr val="2555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30;p6">
              <a:extLst>
                <a:ext uri="{FF2B5EF4-FFF2-40B4-BE49-F238E27FC236}">
                  <a16:creationId xmlns:a16="http://schemas.microsoft.com/office/drawing/2014/main" id="{AD791936-F828-611C-2058-E11A01C457D8}"/>
                </a:ext>
              </a:extLst>
            </p:cNvPr>
            <p:cNvSpPr txBox="1"/>
            <p:nvPr/>
          </p:nvSpPr>
          <p:spPr>
            <a:xfrm>
              <a:off x="3344706" y="2817702"/>
              <a:ext cx="110091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메소드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Google Shape;30;p6">
              <a:extLst>
                <a:ext uri="{FF2B5EF4-FFF2-40B4-BE49-F238E27FC236}">
                  <a16:creationId xmlns:a16="http://schemas.microsoft.com/office/drawing/2014/main" id="{6A86EEA0-7558-FF23-0AD4-BED9A345FB37}"/>
                </a:ext>
              </a:extLst>
            </p:cNvPr>
            <p:cNvSpPr txBox="1"/>
            <p:nvPr/>
          </p:nvSpPr>
          <p:spPr>
            <a:xfrm>
              <a:off x="4473388" y="2817702"/>
              <a:ext cx="110091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URL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A53151-88EA-FC74-504D-D07DDFDAF19F}"/>
              </a:ext>
            </a:extLst>
          </p:cNvPr>
          <p:cNvSpPr txBox="1"/>
          <p:nvPr/>
        </p:nvSpPr>
        <p:spPr>
          <a:xfrm>
            <a:off x="1609164" y="2762805"/>
            <a:ext cx="4572000" cy="1165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POST: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GET: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PATCH, PUT: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DELETE: 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41075" y="359650"/>
            <a:ext cx="3189300" cy="585000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들어가기 전에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1594291" y="1651707"/>
            <a:ext cx="632788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이번 시간에는</a:t>
            </a:r>
            <a:r>
              <a:rPr lang="en-US" altLang="ko-KR" sz="1600" b="1" dirty="0"/>
              <a:t>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API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157194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387201" y="1342686"/>
            <a:ext cx="70329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요청하려는 기능에 맞게 메소드와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r>
              <a:rPr lang="ko-KR" altLang="en-US" sz="1200" b="1" dirty="0">
                <a:solidFill>
                  <a:schemeClr val="tx1"/>
                </a:solidFill>
              </a:rPr>
              <a:t>을 구분하여 기입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기능에 맞는 메소드를 먼저 선정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메소드는 동사형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URL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은 명사형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복수형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으로 기입한다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768395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 </a:t>
            </a:r>
            <a:r>
              <a:rPr lang="ko-KR" altLang="en-US" sz="1600" b="1" dirty="0"/>
              <a:t>설계 규칙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CEE8C-841A-0B63-DE6F-A1DC7C0375FA}"/>
              </a:ext>
            </a:extLst>
          </p:cNvPr>
          <p:cNvSpPr txBox="1"/>
          <p:nvPr/>
        </p:nvSpPr>
        <p:spPr>
          <a:xfrm>
            <a:off x="1387201" y="2358318"/>
            <a:ext cx="6714564" cy="88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2. GET</a:t>
            </a:r>
            <a:r>
              <a:rPr lang="ko-KR" altLang="en-US" sz="1200" b="1" dirty="0">
                <a:solidFill>
                  <a:schemeClr val="tx1"/>
                </a:solidFill>
              </a:rPr>
              <a:t>의 경우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요청하려는 리소스에 맞게 </a:t>
            </a:r>
            <a:r>
              <a:rPr lang="en-US" altLang="ko-KR" sz="1200" b="1" dirty="0">
                <a:solidFill>
                  <a:schemeClr val="tx1"/>
                </a:solidFill>
              </a:rPr>
              <a:t>path variable, query string </a:t>
            </a:r>
            <a:r>
              <a:rPr lang="ko-KR" altLang="en-US" sz="1200" b="1" dirty="0">
                <a:solidFill>
                  <a:schemeClr val="tx1"/>
                </a:solidFill>
              </a:rPr>
              <a:t>등을 기재한다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특정 리소스를 식별하고 싶다면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Path Variable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정적 조회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정렬이나 필터링 등을 하고싶다면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Query Parameter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사용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동적 조회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9F820-1171-331F-17F0-7802550645DF}"/>
              </a:ext>
            </a:extLst>
          </p:cNvPr>
          <p:cNvSpPr txBox="1"/>
          <p:nvPr/>
        </p:nvSpPr>
        <p:spPr>
          <a:xfrm>
            <a:off x="1387201" y="3351497"/>
            <a:ext cx="5871228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3. URL</a:t>
            </a:r>
            <a:r>
              <a:rPr lang="ko-KR" altLang="en-US" sz="1200" b="1" dirty="0">
                <a:solidFill>
                  <a:schemeClr val="tx1"/>
                </a:solidFill>
              </a:rPr>
              <a:t>에서 구분자는 </a:t>
            </a:r>
            <a:r>
              <a:rPr lang="en-US" altLang="ko-KR" sz="1200" b="1" dirty="0">
                <a:solidFill>
                  <a:schemeClr val="tx1"/>
                </a:solidFill>
              </a:rPr>
              <a:t>–(</a:t>
            </a:r>
            <a:r>
              <a:rPr lang="ko-KR" altLang="en-US" sz="1200" b="1" dirty="0">
                <a:solidFill>
                  <a:schemeClr val="tx1"/>
                </a:solidFill>
              </a:rPr>
              <a:t>하이픈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한다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0F530-8187-BD1A-733A-DD9B9A0B5D61}"/>
              </a:ext>
            </a:extLst>
          </p:cNvPr>
          <p:cNvSpPr txBox="1"/>
          <p:nvPr/>
        </p:nvSpPr>
        <p:spPr>
          <a:xfrm>
            <a:off x="1387201" y="3898697"/>
            <a:ext cx="6821487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리소스를 명사형으로 표현하기 애매한 상황엔 형용사를 섞는다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단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마지막은 명사형으로 유지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GET /users/blocked-sub-users </a:t>
            </a:r>
          </a:p>
        </p:txBody>
      </p:sp>
    </p:spTree>
    <p:extLst>
      <p:ext uri="{BB962C8B-B14F-4D97-AF65-F5344CB8AC3E}">
        <p14:creationId xmlns:p14="http://schemas.microsoft.com/office/powerpoint/2010/main" val="256698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1046301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 </a:t>
            </a:r>
            <a:r>
              <a:rPr lang="ko-KR" altLang="en-US" sz="1600" b="1" dirty="0"/>
              <a:t>설계 예시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CEE8C-841A-0B63-DE6F-A1DC7C0375FA}"/>
              </a:ext>
            </a:extLst>
          </p:cNvPr>
          <p:cNvSpPr txBox="1"/>
          <p:nvPr/>
        </p:nvSpPr>
        <p:spPr>
          <a:xfrm>
            <a:off x="1127224" y="2135291"/>
            <a:ext cx="671456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1.</a:t>
            </a:r>
            <a:r>
              <a:rPr lang="ko-KR" altLang="en-US" sz="1200" b="1" dirty="0">
                <a:solidFill>
                  <a:schemeClr val="tx1"/>
                </a:solidFill>
              </a:rPr>
              <a:t>유저 조회에 해당하는 메소드를 고민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</a:rPr>
              <a:t>POST, GET, PATCH, PUT, DELETE </a:t>
            </a:r>
            <a:r>
              <a:rPr lang="ko-KR" altLang="en-US" sz="1100" dirty="0">
                <a:solidFill>
                  <a:schemeClr val="tx1"/>
                </a:solidFill>
              </a:rPr>
              <a:t>중에서 조회에 해당하는 메소드인 </a:t>
            </a:r>
            <a:r>
              <a:rPr lang="en-US" altLang="ko-KR" sz="1100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CD2C95EA-21E7-B9CF-ECCF-AE97A12BA205}"/>
              </a:ext>
            </a:extLst>
          </p:cNvPr>
          <p:cNvSpPr txBox="1"/>
          <p:nvPr/>
        </p:nvSpPr>
        <p:spPr>
          <a:xfrm>
            <a:off x="1055507" y="1477158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유저를 조회하는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를 만들어야 한다면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38E39-6C50-C17E-7152-00C36ACB2C1D}"/>
              </a:ext>
            </a:extLst>
          </p:cNvPr>
          <p:cNvSpPr txBox="1"/>
          <p:nvPr/>
        </p:nvSpPr>
        <p:spPr>
          <a:xfrm>
            <a:off x="1055507" y="2872225"/>
            <a:ext cx="6714564" cy="109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chemeClr val="tx1"/>
                </a:solidFill>
              </a:rPr>
              <a:t>2.</a:t>
            </a:r>
            <a:r>
              <a:rPr lang="ko-KR" altLang="en-US" sz="1200" b="1" dirty="0">
                <a:solidFill>
                  <a:schemeClr val="tx1"/>
                </a:solidFill>
              </a:rPr>
              <a:t>유저 조회에 어울리는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r>
              <a:rPr lang="ko-KR" altLang="en-US" sz="1200" b="1" dirty="0">
                <a:solidFill>
                  <a:schemeClr val="tx1"/>
                </a:solidFill>
              </a:rPr>
              <a:t>을 설계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tx1"/>
                </a:solidFill>
              </a:rPr>
              <a:t>전체 유저 조회일 경우엔</a:t>
            </a:r>
            <a:r>
              <a:rPr lang="en-US" altLang="ko-KR" sz="1100" dirty="0">
                <a:solidFill>
                  <a:schemeClr val="tx1"/>
                </a:solidFill>
              </a:rPr>
              <a:t>, GET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/users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tx1"/>
                </a:solidFill>
              </a:rPr>
              <a:t>특정 유저를 조회하는 경우엔 </a:t>
            </a:r>
            <a:r>
              <a:rPr lang="en-US" altLang="ko-KR" sz="1100" dirty="0">
                <a:solidFill>
                  <a:schemeClr val="tx1"/>
                </a:solidFill>
              </a:rPr>
              <a:t>path variable </a:t>
            </a:r>
            <a:r>
              <a:rPr lang="ko-KR" altLang="en-US" sz="1100" dirty="0">
                <a:solidFill>
                  <a:schemeClr val="tx1"/>
                </a:solidFill>
              </a:rPr>
              <a:t>이용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GET /users/{</a:t>
            </a:r>
            <a:r>
              <a:rPr lang="en-US" altLang="ko-KR" sz="1100" dirty="0" err="1">
                <a:solidFill>
                  <a:schemeClr val="tx1"/>
                </a:solidFill>
              </a:rPr>
              <a:t>userId</a:t>
            </a:r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tx1"/>
                </a:solidFill>
              </a:rPr>
              <a:t>특정 조건에 맞는 유저를 조회하는 경우엔 </a:t>
            </a:r>
            <a:r>
              <a:rPr lang="en-US" altLang="ko-KR" sz="1100" dirty="0">
                <a:solidFill>
                  <a:schemeClr val="tx1"/>
                </a:solidFill>
              </a:rPr>
              <a:t>query string </a:t>
            </a:r>
            <a:r>
              <a:rPr lang="ko-KR" altLang="en-US" sz="1100" dirty="0">
                <a:solidFill>
                  <a:schemeClr val="tx1"/>
                </a:solidFill>
              </a:rPr>
              <a:t>이용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GET /</a:t>
            </a:r>
            <a:r>
              <a:rPr lang="en-US" altLang="ko-KR" sz="1100" dirty="0" err="1">
                <a:solidFill>
                  <a:schemeClr val="tx1"/>
                </a:solidFill>
              </a:rPr>
              <a:t>users?name</a:t>
            </a:r>
            <a:r>
              <a:rPr lang="en-US" altLang="ko-KR" sz="1100" dirty="0">
                <a:solidFill>
                  <a:schemeClr val="tx1"/>
                </a:solidFill>
              </a:rPr>
              <a:t>=</a:t>
            </a:r>
            <a:r>
              <a:rPr lang="en-US" altLang="ko-KR" sz="1100" dirty="0" err="1">
                <a:solidFill>
                  <a:schemeClr val="tx1"/>
                </a:solidFill>
              </a:rPr>
              <a:t>james&amp;age</a:t>
            </a:r>
            <a:r>
              <a:rPr lang="en-US" altLang="ko-KR" sz="1100" dirty="0">
                <a:solidFill>
                  <a:schemeClr val="tx1"/>
                </a:solidFill>
              </a:rPr>
              <a:t>=20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2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1046301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 </a:t>
            </a:r>
            <a:r>
              <a:rPr lang="ko-KR" altLang="en-US" sz="1600" b="1" dirty="0"/>
              <a:t>설계 실습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CD2C95EA-21E7-B9CF-ECCF-AE97A12BA205}"/>
              </a:ext>
            </a:extLst>
          </p:cNvPr>
          <p:cNvSpPr txBox="1"/>
          <p:nvPr/>
        </p:nvSpPr>
        <p:spPr>
          <a:xfrm>
            <a:off x="1055507" y="1477158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다음 상황의 </a:t>
            </a:r>
            <a:r>
              <a:rPr lang="en-US" altLang="ko-KR" sz="1200" dirty="0">
                <a:solidFill>
                  <a:schemeClr val="tx1"/>
                </a:solidFill>
              </a:rPr>
              <a:t>REST API</a:t>
            </a:r>
            <a:r>
              <a:rPr lang="ko-KR" altLang="en-US" sz="1200" dirty="0">
                <a:solidFill>
                  <a:schemeClr val="tx1"/>
                </a:solidFill>
              </a:rPr>
              <a:t>를 설계해보자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CAB5FA-892F-D9EA-CF88-634D87933136}"/>
              </a:ext>
            </a:extLst>
          </p:cNvPr>
          <p:cNvSpPr/>
          <p:nvPr/>
        </p:nvSpPr>
        <p:spPr>
          <a:xfrm>
            <a:off x="2828924" y="2009921"/>
            <a:ext cx="3486151" cy="2694633"/>
          </a:xfrm>
          <a:prstGeom prst="rect">
            <a:avLst/>
          </a:prstGeom>
          <a:noFill/>
          <a:ln>
            <a:solidFill>
              <a:srgbClr val="255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8D87E-CE5C-98FE-FE63-83A57C763828}"/>
              </a:ext>
            </a:extLst>
          </p:cNvPr>
          <p:cNvSpPr txBox="1"/>
          <p:nvPr/>
        </p:nvSpPr>
        <p:spPr>
          <a:xfrm>
            <a:off x="2693505" y="2846456"/>
            <a:ext cx="3756988" cy="10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 작성 일자를 기준으로 게시물 조회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이메일 중복 검사 조회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특정 게시물의 특정 댓글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367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1046301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 </a:t>
            </a:r>
            <a:r>
              <a:rPr lang="ko-KR" altLang="en-US" sz="1600" b="1" dirty="0"/>
              <a:t>설계 실습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CD2C95EA-21E7-B9CF-ECCF-AE97A12BA205}"/>
              </a:ext>
            </a:extLst>
          </p:cNvPr>
          <p:cNvSpPr txBox="1"/>
          <p:nvPr/>
        </p:nvSpPr>
        <p:spPr>
          <a:xfrm>
            <a:off x="1055507" y="1477158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다음 상황의 </a:t>
            </a:r>
            <a:r>
              <a:rPr lang="en-US" altLang="ko-KR" sz="1200" dirty="0">
                <a:solidFill>
                  <a:schemeClr val="tx1"/>
                </a:solidFill>
              </a:rPr>
              <a:t>REST API</a:t>
            </a:r>
            <a:r>
              <a:rPr lang="ko-KR" altLang="en-US" sz="1200" dirty="0">
                <a:solidFill>
                  <a:schemeClr val="tx1"/>
                </a:solidFill>
              </a:rPr>
              <a:t>를 설계해보자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CAB5FA-892F-D9EA-CF88-634D87933136}"/>
              </a:ext>
            </a:extLst>
          </p:cNvPr>
          <p:cNvSpPr/>
          <p:nvPr/>
        </p:nvSpPr>
        <p:spPr>
          <a:xfrm>
            <a:off x="2647110" y="2009921"/>
            <a:ext cx="3849781" cy="2694633"/>
          </a:xfrm>
          <a:prstGeom prst="rect">
            <a:avLst/>
          </a:prstGeom>
          <a:noFill/>
          <a:ln>
            <a:solidFill>
              <a:srgbClr val="255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8D87E-CE5C-98FE-FE63-83A57C763828}"/>
              </a:ext>
            </a:extLst>
          </p:cNvPr>
          <p:cNvSpPr txBox="1"/>
          <p:nvPr/>
        </p:nvSpPr>
        <p:spPr>
          <a:xfrm>
            <a:off x="2693505" y="2253787"/>
            <a:ext cx="3756988" cy="220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 작성 일자를 기준으로 게시물 조회</a:t>
            </a:r>
            <a:endParaRPr lang="en-US" altLang="ko-KR" dirty="0"/>
          </a:p>
          <a:p>
            <a:pPr algn="ctr"/>
            <a:r>
              <a:rPr lang="en-US" altLang="ko-KR" dirty="0"/>
              <a:t>[GET] /</a:t>
            </a:r>
            <a:r>
              <a:rPr lang="en-US" altLang="ko-KR" dirty="0" err="1"/>
              <a:t>boards?title</a:t>
            </a:r>
            <a:r>
              <a:rPr lang="en-US" altLang="ko-KR" dirty="0"/>
              <a:t>=&amp;</a:t>
            </a:r>
            <a:r>
              <a:rPr lang="en-US" altLang="ko-KR" dirty="0" err="1"/>
              <a:t>startDate</a:t>
            </a:r>
            <a:r>
              <a:rPr lang="en-US" altLang="ko-KR" dirty="0"/>
              <a:t>=&amp;</a:t>
            </a:r>
            <a:r>
              <a:rPr lang="en-US" altLang="ko-KR" dirty="0" err="1"/>
              <a:t>endDate</a:t>
            </a:r>
            <a:r>
              <a:rPr lang="en-US" altLang="ko-KR" dirty="0"/>
              <a:t>=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/>
            <a:r>
              <a:rPr lang="ko-KR" altLang="en-US" dirty="0"/>
              <a:t>이메일 중복 검사 조회</a:t>
            </a:r>
            <a:endParaRPr lang="en-US" altLang="ko-KR" dirty="0"/>
          </a:p>
          <a:p>
            <a:pPr algn="ctr"/>
            <a:r>
              <a:rPr lang="en-US" altLang="ko-KR" dirty="0"/>
              <a:t>[GET] /duplicated-emails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특정 게시물의 특정 댓글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[PATCH] /boards/{</a:t>
            </a:r>
            <a:r>
              <a:rPr lang="en-US" altLang="ko-KR" dirty="0" err="1"/>
              <a:t>boardId</a:t>
            </a:r>
            <a:r>
              <a:rPr lang="en-US" altLang="ko-KR" dirty="0"/>
              <a:t>}/reviews/{</a:t>
            </a:r>
            <a:r>
              <a:rPr lang="en-US" altLang="ko-KR" dirty="0" err="1"/>
              <a:t>reviewId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06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01399AC-A729-DF78-453E-01198B9A1FD5}"/>
              </a:ext>
            </a:extLst>
          </p:cNvPr>
          <p:cNvSpPr txBox="1"/>
          <p:nvPr/>
        </p:nvSpPr>
        <p:spPr>
          <a:xfrm>
            <a:off x="441074" y="359650"/>
            <a:ext cx="220603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API </a:t>
            </a:r>
            <a:r>
              <a:rPr lang="ko-KR" altLang="en-US" sz="2600" b="1" dirty="0">
                <a:solidFill>
                  <a:schemeClr val="lt1"/>
                </a:solidFill>
              </a:rPr>
              <a:t>명세서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4" name="Google Shape;30;p6">
            <a:extLst>
              <a:ext uri="{FF2B5EF4-FFF2-40B4-BE49-F238E27FC236}">
                <a16:creationId xmlns:a16="http://schemas.microsoft.com/office/drawing/2014/main" id="{3DB635EF-06AA-FAF8-C3F3-05FB10CD07E8}"/>
              </a:ext>
            </a:extLst>
          </p:cNvPr>
          <p:cNvSpPr txBox="1"/>
          <p:nvPr/>
        </p:nvSpPr>
        <p:spPr>
          <a:xfrm>
            <a:off x="2298018" y="1046301"/>
            <a:ext cx="45479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API </a:t>
            </a:r>
            <a:r>
              <a:rPr lang="ko-KR" altLang="en-US" sz="1600" b="1" dirty="0"/>
              <a:t>명세서</a:t>
            </a:r>
            <a:endParaRPr lang="en-US" altLang="ko-KR" sz="1600" b="1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CD2C95EA-21E7-B9CF-ECCF-AE97A12BA205}"/>
              </a:ext>
            </a:extLst>
          </p:cNvPr>
          <p:cNvSpPr txBox="1"/>
          <p:nvPr/>
        </p:nvSpPr>
        <p:spPr>
          <a:xfrm>
            <a:off x="1055507" y="1477158"/>
            <a:ext cx="703298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설계한 </a:t>
            </a:r>
            <a:r>
              <a:rPr lang="en-US" altLang="ko-KR" sz="1200" dirty="0">
                <a:solidFill>
                  <a:schemeClr val="tx1"/>
                </a:solidFill>
              </a:rPr>
              <a:t>REST API</a:t>
            </a:r>
            <a:r>
              <a:rPr lang="ko-KR" altLang="en-US" sz="1200" dirty="0">
                <a:solidFill>
                  <a:schemeClr val="tx1"/>
                </a:solidFill>
              </a:rPr>
              <a:t>를 문서화하여 기록한 것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협업 과정에서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를 공유할 때 필요하다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Google Shape;30;p6">
            <a:extLst>
              <a:ext uri="{FF2B5EF4-FFF2-40B4-BE49-F238E27FC236}">
                <a16:creationId xmlns:a16="http://schemas.microsoft.com/office/drawing/2014/main" id="{A692EC22-7404-C7C6-359C-55792A73CBC2}"/>
              </a:ext>
            </a:extLst>
          </p:cNvPr>
          <p:cNvSpPr txBox="1"/>
          <p:nvPr/>
        </p:nvSpPr>
        <p:spPr>
          <a:xfrm>
            <a:off x="1055506" y="2465171"/>
            <a:ext cx="70329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문서를 활용하는 방법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엑셀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프로그램을 활용하는 방법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포스트맨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라이브러리를 활용하는 방법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스웨거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43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8104D719-3A1C-41D6-A167-CCD67D74DCBD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8A231-3A16-81BE-86C8-8BA183E48489}"/>
              </a:ext>
            </a:extLst>
          </p:cNvPr>
          <p:cNvSpPr txBox="1"/>
          <p:nvPr/>
        </p:nvSpPr>
        <p:spPr>
          <a:xfrm>
            <a:off x="1227952" y="1530148"/>
            <a:ext cx="673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서버는 클라이언트에게 이미 만들어 놓은 고정된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HTML, CSS, JS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전달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유저는 매 번 똑같은 페이지만 볼 수 있음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6B6B6-B5C9-5C11-6864-2812DB87C499}"/>
              </a:ext>
            </a:extLst>
          </p:cNvPr>
          <p:cNvSpPr txBox="1"/>
          <p:nvPr/>
        </p:nvSpPr>
        <p:spPr>
          <a:xfrm>
            <a:off x="3665952" y="2257241"/>
            <a:ext cx="1812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Ex)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학교 홈페이지에서 학교 소개</a:t>
            </a:r>
            <a:endParaRPr lang="en-US" altLang="ko-KR" sz="1050" spc="-113" dirty="0">
              <a:solidFill>
                <a:schemeClr val="bg1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1F93B6-9418-C68D-AD11-086A6B654A8D}"/>
              </a:ext>
            </a:extLst>
          </p:cNvPr>
          <p:cNvGrpSpPr/>
          <p:nvPr/>
        </p:nvGrpSpPr>
        <p:grpSpPr>
          <a:xfrm>
            <a:off x="2931979" y="2915041"/>
            <a:ext cx="3798950" cy="1799063"/>
            <a:chOff x="3909306" y="3886722"/>
            <a:chExt cx="5065266" cy="23987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270067-A2E1-4705-EB53-91B127100278}"/>
                </a:ext>
              </a:extLst>
            </p:cNvPr>
            <p:cNvGrpSpPr/>
            <p:nvPr/>
          </p:nvGrpSpPr>
          <p:grpSpPr>
            <a:xfrm>
              <a:off x="3909306" y="3886722"/>
              <a:ext cx="5065266" cy="2398750"/>
              <a:chOff x="3909306" y="3390333"/>
              <a:chExt cx="5065266" cy="239875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E59BD74-78D4-4B8B-28EF-F6B1542E3199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>
                <a:off x="4910374" y="4612953"/>
                <a:ext cx="20329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D01A6AF-DC9D-925F-0280-41DDA286A9CA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4910957" y="5055803"/>
                <a:ext cx="2032391" cy="3666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88E548D-C325-9E3F-F9BF-3431CA4170FA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 flipV="1">
                <a:off x="4910957" y="3756973"/>
                <a:ext cx="2032391" cy="3547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7E56D3D-73A5-31A2-F72B-ABC7DE938F47}"/>
                  </a:ext>
                </a:extLst>
              </p:cNvPr>
              <p:cNvSpPr/>
              <p:nvPr/>
            </p:nvSpPr>
            <p:spPr>
              <a:xfrm>
                <a:off x="3909306" y="3390333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/>
                  <a:t>김철수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C744F1F-BB54-AEFA-2EC6-6BF5E8EB58C9}"/>
                  </a:ext>
                </a:extLst>
              </p:cNvPr>
              <p:cNvSpPr/>
              <p:nvPr/>
            </p:nvSpPr>
            <p:spPr>
              <a:xfrm>
                <a:off x="6943348" y="3671858"/>
                <a:ext cx="2031224" cy="18821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서버</a:t>
                </a:r>
                <a:endParaRPr lang="ko-KR" altLang="en-US" sz="105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AB722D-9091-59DE-7201-1388D2BA379E}"/>
                  </a:ext>
                </a:extLst>
              </p:cNvPr>
              <p:cNvSpPr/>
              <p:nvPr/>
            </p:nvSpPr>
            <p:spPr>
              <a:xfrm>
                <a:off x="3909307" y="4223068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/>
                  <a:t>김영희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F8870A6-A2B0-17D0-B968-96FE5972C9AB}"/>
                  </a:ext>
                </a:extLst>
              </p:cNvPr>
              <p:cNvSpPr/>
              <p:nvPr/>
            </p:nvSpPr>
            <p:spPr>
              <a:xfrm>
                <a:off x="3909306" y="5055803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 err="1"/>
                  <a:t>김길동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A96E5B7-B620-6975-19FB-E04388FC0ACB}"/>
                  </a:ext>
                </a:extLst>
              </p:cNvPr>
              <p:cNvSpPr/>
              <p:nvPr/>
            </p:nvSpPr>
            <p:spPr>
              <a:xfrm>
                <a:off x="5426036" y="3780113"/>
                <a:ext cx="1001650" cy="331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75"/>
                  <a:t>학교 소개 파일</a:t>
                </a:r>
                <a:endParaRPr lang="ko-KR" altLang="en-US" sz="675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0B0F37-64F5-5B25-4481-6ACCEE28B0D6}"/>
                </a:ext>
              </a:extLst>
            </p:cNvPr>
            <p:cNvSpPr/>
            <p:nvPr/>
          </p:nvSpPr>
          <p:spPr>
            <a:xfrm>
              <a:off x="5426036" y="4920272"/>
              <a:ext cx="1001650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학교 소개 파일</a:t>
              </a:r>
              <a:endParaRPr lang="ko-KR" altLang="en-US" sz="675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6065A6-8458-EA1D-FCE2-B5FA55CFCE47}"/>
                </a:ext>
              </a:extLst>
            </p:cNvPr>
            <p:cNvSpPr/>
            <p:nvPr/>
          </p:nvSpPr>
          <p:spPr>
            <a:xfrm>
              <a:off x="5443010" y="5587182"/>
              <a:ext cx="1001650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학교 소개 파일</a:t>
              </a:r>
              <a:endParaRPr lang="ko-KR" altLang="en-US" sz="675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4507E3-8E41-3462-BDC1-8C69AE08D03D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정적 페이지 전달</a:t>
            </a:r>
          </a:p>
        </p:txBody>
      </p:sp>
    </p:spTree>
    <p:extLst>
      <p:ext uri="{BB962C8B-B14F-4D97-AF65-F5344CB8AC3E}">
        <p14:creationId xmlns:p14="http://schemas.microsoft.com/office/powerpoint/2010/main" val="21280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35073F1D-1A02-B1AD-0A48-5D74B0D0927F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AD29E8-D2FB-1D41-3FF7-C9F146A7F0AA}"/>
              </a:ext>
            </a:extLst>
          </p:cNvPr>
          <p:cNvGrpSpPr/>
          <p:nvPr/>
        </p:nvGrpSpPr>
        <p:grpSpPr>
          <a:xfrm>
            <a:off x="2931979" y="2915041"/>
            <a:ext cx="3798950" cy="1799063"/>
            <a:chOff x="3909306" y="3886722"/>
            <a:chExt cx="5065266" cy="239875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22F3ECE-37C8-6CF3-C6BA-E308C1CA779E}"/>
                </a:ext>
              </a:extLst>
            </p:cNvPr>
            <p:cNvGrpSpPr/>
            <p:nvPr/>
          </p:nvGrpSpPr>
          <p:grpSpPr>
            <a:xfrm>
              <a:off x="3909306" y="3886722"/>
              <a:ext cx="5065266" cy="2398750"/>
              <a:chOff x="3909306" y="3390333"/>
              <a:chExt cx="5065266" cy="2398750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0AE28EC0-CC43-652C-ECCD-E8185DC68FE2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4910374" y="4612953"/>
                <a:ext cx="20329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C1E46CA-FB41-4E7D-5E79-4E6E29341E57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>
                <a:off x="4910957" y="5055803"/>
                <a:ext cx="2032391" cy="3666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5F43ED8-4336-7658-F9DA-BA985A2AB5F5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H="1" flipV="1">
                <a:off x="4910957" y="3756973"/>
                <a:ext cx="2032391" cy="3547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054DA7F-9164-269B-7A0D-9EE2D5BED500}"/>
                  </a:ext>
                </a:extLst>
              </p:cNvPr>
              <p:cNvSpPr/>
              <p:nvPr/>
            </p:nvSpPr>
            <p:spPr>
              <a:xfrm>
                <a:off x="3909306" y="3390333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/>
                  <a:t>김철수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42AB78C-CE5A-9058-648B-2A4B3BA3D54D}"/>
                  </a:ext>
                </a:extLst>
              </p:cNvPr>
              <p:cNvSpPr/>
              <p:nvPr/>
            </p:nvSpPr>
            <p:spPr>
              <a:xfrm>
                <a:off x="6943348" y="3671858"/>
                <a:ext cx="2031224" cy="18821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서버</a:t>
                </a:r>
                <a:endParaRPr lang="ko-KR" altLang="en-US" sz="105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B15E35F-522B-BECD-1ECD-D79949E8857E}"/>
                  </a:ext>
                </a:extLst>
              </p:cNvPr>
              <p:cNvSpPr/>
              <p:nvPr/>
            </p:nvSpPr>
            <p:spPr>
              <a:xfrm>
                <a:off x="3909307" y="4223068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/>
                  <a:t>김영희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0E7973-B7F7-2E94-3920-BC61600017F2}"/>
                  </a:ext>
                </a:extLst>
              </p:cNvPr>
              <p:cNvSpPr/>
              <p:nvPr/>
            </p:nvSpPr>
            <p:spPr>
              <a:xfrm>
                <a:off x="3909306" y="5055803"/>
                <a:ext cx="1001651" cy="7332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25" dirty="0"/>
                  <a:t>클라이언트</a:t>
                </a:r>
                <a:endParaRPr lang="en-US" altLang="ko-KR" sz="825" dirty="0"/>
              </a:p>
              <a:p>
                <a:pPr algn="ctr"/>
                <a:r>
                  <a:rPr lang="en-US" altLang="ko-KR" sz="825" dirty="0"/>
                  <a:t>(</a:t>
                </a:r>
                <a:r>
                  <a:rPr lang="ko-KR" altLang="en-US" sz="825" dirty="0" err="1"/>
                  <a:t>김길동</a:t>
                </a:r>
                <a:r>
                  <a:rPr lang="en-US" altLang="ko-KR" sz="825" dirty="0"/>
                  <a:t>)</a:t>
                </a:r>
                <a:endParaRPr lang="ko-KR" altLang="en-US" sz="825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B29F7E-4D84-0D91-634C-EA976CB713F4}"/>
                  </a:ext>
                </a:extLst>
              </p:cNvPr>
              <p:cNvSpPr/>
              <p:nvPr/>
            </p:nvSpPr>
            <p:spPr>
              <a:xfrm>
                <a:off x="5426036" y="3780113"/>
                <a:ext cx="1001650" cy="331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75"/>
                  <a:t>학교 소개 파일</a:t>
                </a:r>
                <a:endParaRPr lang="ko-KR" altLang="en-US" sz="675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D79F96-9605-1331-EEC1-92C54FBB229E}"/>
                </a:ext>
              </a:extLst>
            </p:cNvPr>
            <p:cNvSpPr/>
            <p:nvPr/>
          </p:nvSpPr>
          <p:spPr>
            <a:xfrm>
              <a:off x="5426036" y="4920272"/>
              <a:ext cx="1001650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학교 소개 파일</a:t>
              </a:r>
              <a:endParaRPr lang="ko-KR" altLang="en-US" sz="675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5F9741-697A-F7B4-B7B4-5E99A44FDC93}"/>
                </a:ext>
              </a:extLst>
            </p:cNvPr>
            <p:cNvSpPr/>
            <p:nvPr/>
          </p:nvSpPr>
          <p:spPr>
            <a:xfrm>
              <a:off x="5443010" y="5587182"/>
              <a:ext cx="1001650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학교 소개 파일</a:t>
              </a:r>
              <a:endParaRPr lang="ko-KR" altLang="en-US" sz="675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CFDF66-AA68-C64B-D2B7-5FC02FE2BF9C}"/>
              </a:ext>
            </a:extLst>
          </p:cNvPr>
          <p:cNvSpPr txBox="1"/>
          <p:nvPr/>
        </p:nvSpPr>
        <p:spPr>
          <a:xfrm>
            <a:off x="1227952" y="1530148"/>
            <a:ext cx="673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서버는 클라이언트에게 이미 만들어 놓은 고정된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HTML, CSS, JS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전달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유저는 매 번 똑같은 페이지만 볼 수 있음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23636-F447-06FA-433D-A475CACD8554}"/>
              </a:ext>
            </a:extLst>
          </p:cNvPr>
          <p:cNvSpPr txBox="1"/>
          <p:nvPr/>
        </p:nvSpPr>
        <p:spPr>
          <a:xfrm>
            <a:off x="3665950" y="2257241"/>
            <a:ext cx="1812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Ex)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학교 홈페이지에서 학교 소개</a:t>
            </a:r>
            <a:endParaRPr lang="en-US" altLang="ko-KR" sz="1050" spc="-113" dirty="0">
              <a:solidFill>
                <a:schemeClr val="bg1">
                  <a:lumMod val="50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59939B-5400-9242-C566-D18C18E8D484}"/>
              </a:ext>
            </a:extLst>
          </p:cNvPr>
          <p:cNvSpPr/>
          <p:nvPr/>
        </p:nvSpPr>
        <p:spPr>
          <a:xfrm>
            <a:off x="0" y="1355834"/>
            <a:ext cx="9144000" cy="359172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9831-516D-A5A5-1357-3C29023633CC}"/>
              </a:ext>
            </a:extLst>
          </p:cNvPr>
          <p:cNvSpPr txBox="1"/>
          <p:nvPr/>
        </p:nvSpPr>
        <p:spPr>
          <a:xfrm>
            <a:off x="1422132" y="2017315"/>
            <a:ext cx="6299738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만약</a:t>
            </a:r>
            <a:r>
              <a:rPr lang="en-US" altLang="ko-KR" sz="15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</a:t>
            </a:r>
          </a:p>
          <a:p>
            <a:pPr algn="ctr"/>
            <a:r>
              <a:rPr lang="ko-KR" altLang="en-US" sz="15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철수는 철학과</a:t>
            </a:r>
            <a:endParaRPr lang="en-US" altLang="ko-KR" sz="1500" spc="-113" dirty="0">
              <a:solidFill>
                <a:schemeClr val="bg1">
                  <a:lumMod val="9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5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영희는 경영학과</a:t>
            </a:r>
            <a:endParaRPr lang="en-US" altLang="ko-KR" sz="1500" spc="-113" dirty="0">
              <a:solidFill>
                <a:schemeClr val="bg1">
                  <a:lumMod val="9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5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길동은 컴퓨터공학과</a:t>
            </a:r>
            <a:endParaRPr lang="en-US" altLang="ko-KR" sz="1500" spc="-113" dirty="0">
              <a:solidFill>
                <a:schemeClr val="bg1">
                  <a:lumMod val="9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endParaRPr lang="en-US" altLang="ko-KR" sz="1050" spc="-113" dirty="0">
              <a:solidFill>
                <a:schemeClr val="bg1">
                  <a:lumMod val="9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21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유저 마다 다른 과목 커리큘럼 페이지를 보여줘야 한다</a:t>
            </a:r>
            <a:endParaRPr lang="en-US" altLang="ko-KR" sz="210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210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43C239-85D7-5835-198A-EE9AE9E4C8B7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정적 페이지 전달</a:t>
            </a:r>
          </a:p>
        </p:txBody>
      </p:sp>
    </p:spTree>
    <p:extLst>
      <p:ext uri="{BB962C8B-B14F-4D97-AF65-F5344CB8AC3E}">
        <p14:creationId xmlns:p14="http://schemas.microsoft.com/office/powerpoint/2010/main" val="1124893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5D4F8-DD12-877E-CCE1-04E9C4534758}"/>
              </a:ext>
            </a:extLst>
          </p:cNvPr>
          <p:cNvSpPr txBox="1"/>
          <p:nvPr/>
        </p:nvSpPr>
        <p:spPr>
          <a:xfrm>
            <a:off x="2073057" y="1530148"/>
            <a:ext cx="504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서버는 클라이언트에 맞추어 데이터를 가공하여 전달 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유저 마다 다른 페이지를 볼 수 있게 됨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2729A2-1DE7-73F2-0B06-95D1322FBE16}"/>
              </a:ext>
            </a:extLst>
          </p:cNvPr>
          <p:cNvGrpSpPr/>
          <p:nvPr/>
        </p:nvGrpSpPr>
        <p:grpSpPr>
          <a:xfrm>
            <a:off x="2931979" y="2542750"/>
            <a:ext cx="3798950" cy="1799063"/>
            <a:chOff x="3909306" y="3390333"/>
            <a:chExt cx="5065266" cy="239875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2855389-0E81-9114-4357-2BCB5EDBAED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910374" y="4612953"/>
              <a:ext cx="20329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C48441-0368-A33E-D1CC-3C3687E3C12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10957" y="5055803"/>
              <a:ext cx="2032391" cy="366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91E990A-DA63-AF67-810E-30C0BAAEDF8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 flipV="1">
              <a:off x="4910957" y="3756973"/>
              <a:ext cx="2032391" cy="35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CD8B46-9A69-2489-C4FA-7FF1F1602784}"/>
                </a:ext>
              </a:extLst>
            </p:cNvPr>
            <p:cNvSpPr/>
            <p:nvPr/>
          </p:nvSpPr>
          <p:spPr>
            <a:xfrm>
              <a:off x="3909306" y="339033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김철수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48F99C-A486-A8BB-3213-87FC2B175EAD}"/>
                </a:ext>
              </a:extLst>
            </p:cNvPr>
            <p:cNvSpPr/>
            <p:nvPr/>
          </p:nvSpPr>
          <p:spPr>
            <a:xfrm>
              <a:off x="6943348" y="3671858"/>
              <a:ext cx="2031224" cy="1882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서버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ABA8BD-CF7F-7438-C8D7-3FC05428CE2F}"/>
                </a:ext>
              </a:extLst>
            </p:cNvPr>
            <p:cNvSpPr/>
            <p:nvPr/>
          </p:nvSpPr>
          <p:spPr>
            <a:xfrm>
              <a:off x="3909307" y="422306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김영희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63B2BE1-A107-AC19-740B-7D5233EDCD1D}"/>
                </a:ext>
              </a:extLst>
            </p:cNvPr>
            <p:cNvSpPr/>
            <p:nvPr/>
          </p:nvSpPr>
          <p:spPr>
            <a:xfrm>
              <a:off x="3909306" y="505580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 err="1"/>
                <a:t>김길동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58804A-142C-FEA9-A34F-0EAC04D4C26A}"/>
                </a:ext>
              </a:extLst>
            </p:cNvPr>
            <p:cNvSpPr/>
            <p:nvPr/>
          </p:nvSpPr>
          <p:spPr>
            <a:xfrm>
              <a:off x="5482673" y="3763335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철학과 과목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7DDF4F-6F76-70FA-37A4-A4919A606541}"/>
                </a:ext>
              </a:extLst>
            </p:cNvPr>
            <p:cNvSpPr/>
            <p:nvPr/>
          </p:nvSpPr>
          <p:spPr>
            <a:xfrm>
              <a:off x="5393027" y="4447127"/>
              <a:ext cx="106766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경영학과 과목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6AD8DF-5ACB-011C-C45F-D218EA2D3075}"/>
                </a:ext>
              </a:extLst>
            </p:cNvPr>
            <p:cNvSpPr/>
            <p:nvPr/>
          </p:nvSpPr>
          <p:spPr>
            <a:xfrm>
              <a:off x="5482673" y="5108288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 err="1"/>
                <a:t>컴공</a:t>
              </a:r>
              <a:r>
                <a:rPr lang="ko-KR" altLang="en-US" sz="675" dirty="0"/>
                <a:t> 과목</a:t>
              </a:r>
              <a:endParaRPr lang="ko-KR" altLang="en-US" sz="825" dirty="0"/>
            </a:p>
          </p:txBody>
        </p:sp>
      </p:grpSp>
      <p:sp>
        <p:nvSpPr>
          <p:cNvPr id="14" name="Google Shape;29;p6">
            <a:extLst>
              <a:ext uri="{FF2B5EF4-FFF2-40B4-BE49-F238E27FC236}">
                <a16:creationId xmlns:a16="http://schemas.microsoft.com/office/drawing/2014/main" id="{7A34EBE5-4E38-8CAD-916C-30C9601AC086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A3CE-B699-0F91-F964-B86A01A69AEA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동적 페이지 전달</a:t>
            </a:r>
          </a:p>
        </p:txBody>
      </p:sp>
    </p:spTree>
    <p:extLst>
      <p:ext uri="{BB962C8B-B14F-4D97-AF65-F5344CB8AC3E}">
        <p14:creationId xmlns:p14="http://schemas.microsoft.com/office/powerpoint/2010/main" val="74003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12DB289-937D-AE29-2B30-1D6AB8EFD240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6DD3980-C8CB-F674-A0E7-A1A53F69A90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82780" y="3459715"/>
            <a:ext cx="15247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5168354-3F5C-992B-E598-2273B6D8A7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683218" y="3791852"/>
            <a:ext cx="1524293" cy="274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C39EF1-8985-7DD8-0CC0-28AB4364182F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683218" y="2817730"/>
            <a:ext cx="1524293" cy="266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35F21-2447-19A9-9778-ECB1F1686981}"/>
              </a:ext>
            </a:extLst>
          </p:cNvPr>
          <p:cNvSpPr/>
          <p:nvPr/>
        </p:nvSpPr>
        <p:spPr>
          <a:xfrm>
            <a:off x="2931980" y="2542750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/>
              <a:t>김철수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B71AD-BC8A-51EE-E736-3F6FA6F5C8F8}"/>
              </a:ext>
            </a:extLst>
          </p:cNvPr>
          <p:cNvSpPr/>
          <p:nvPr/>
        </p:nvSpPr>
        <p:spPr>
          <a:xfrm>
            <a:off x="5207511" y="2753894"/>
            <a:ext cx="1523418" cy="14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서버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E02859-B0D4-791D-F29E-CD91EA84E8B7}"/>
              </a:ext>
            </a:extLst>
          </p:cNvPr>
          <p:cNvSpPr/>
          <p:nvPr/>
        </p:nvSpPr>
        <p:spPr>
          <a:xfrm>
            <a:off x="2931981" y="3167301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/>
              <a:t>김영희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2B187C-66CE-8A61-86FA-F570263B1958}"/>
              </a:ext>
            </a:extLst>
          </p:cNvPr>
          <p:cNvSpPr/>
          <p:nvPr/>
        </p:nvSpPr>
        <p:spPr>
          <a:xfrm>
            <a:off x="2931980" y="3791852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 err="1"/>
              <a:t>김길동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8A27D7-C380-7D5E-3D4D-F456B2872A33}"/>
              </a:ext>
            </a:extLst>
          </p:cNvPr>
          <p:cNvSpPr/>
          <p:nvPr/>
        </p:nvSpPr>
        <p:spPr>
          <a:xfrm>
            <a:off x="4112005" y="2822501"/>
            <a:ext cx="66628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철학과 과목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781B5F-8FC5-76D4-4855-760C2CA7128A}"/>
              </a:ext>
            </a:extLst>
          </p:cNvPr>
          <p:cNvSpPr/>
          <p:nvPr/>
        </p:nvSpPr>
        <p:spPr>
          <a:xfrm>
            <a:off x="4044771" y="3335345"/>
            <a:ext cx="80075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경영학과 과목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AE459-BB14-C292-17F4-2A69A7C52BEE}"/>
              </a:ext>
            </a:extLst>
          </p:cNvPr>
          <p:cNvSpPr/>
          <p:nvPr/>
        </p:nvSpPr>
        <p:spPr>
          <a:xfrm>
            <a:off x="4112005" y="3831216"/>
            <a:ext cx="66628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 err="1"/>
              <a:t>컴공</a:t>
            </a:r>
            <a:r>
              <a:rPr lang="ko-KR" altLang="en-US" sz="675" dirty="0"/>
              <a:t> 과목</a:t>
            </a:r>
            <a:endParaRPr lang="ko-KR" altLang="en-US" sz="8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882F3-6BDB-05D6-80F8-A08E9CC4915F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동적 페이지 전달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DAC95-579B-2FE5-FEA7-32C8640180E8}"/>
              </a:ext>
            </a:extLst>
          </p:cNvPr>
          <p:cNvSpPr txBox="1"/>
          <p:nvPr/>
        </p:nvSpPr>
        <p:spPr>
          <a:xfrm>
            <a:off x="2073057" y="1530148"/>
            <a:ext cx="504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서버는 클라이언트에 맞추어 데이터를 가공하여 전달 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유저 마다 다른 페이지를 볼 수 있게 됨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E13BE-C730-2B92-90EA-F7827D7559B0}"/>
              </a:ext>
            </a:extLst>
          </p:cNvPr>
          <p:cNvSpPr/>
          <p:nvPr/>
        </p:nvSpPr>
        <p:spPr>
          <a:xfrm>
            <a:off x="4979709" y="2479068"/>
            <a:ext cx="1979023" cy="1911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ACE5C-190A-5676-2BAC-59577BD64BCC}"/>
              </a:ext>
            </a:extLst>
          </p:cNvPr>
          <p:cNvSpPr txBox="1"/>
          <p:nvPr/>
        </p:nvSpPr>
        <p:spPr>
          <a:xfrm>
            <a:off x="3521233" y="4526273"/>
            <a:ext cx="4551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HOW? </a:t>
            </a:r>
            <a:r>
              <a:rPr lang="ko-KR" altLang="en-US" sz="105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서버에 프로그래밍 언어를 작성하여</a:t>
            </a:r>
            <a:r>
              <a:rPr lang="en-US" altLang="ko-KR" sz="105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5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동적 처리를 수행하는 프로그램을 추가하자</a:t>
            </a:r>
            <a:endParaRPr lang="en-US" altLang="ko-KR" sz="1050" spc="-113" dirty="0">
              <a:solidFill>
                <a:srgbClr val="FF0000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608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13A31-73E1-E362-B2C5-97501529EE67}"/>
              </a:ext>
            </a:extLst>
          </p:cNvPr>
          <p:cNvSpPr txBox="1"/>
          <p:nvPr/>
        </p:nvSpPr>
        <p:spPr>
          <a:xfrm>
            <a:off x="4186721" y="689636"/>
            <a:ext cx="822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13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CGI </a:t>
            </a:r>
            <a:r>
              <a:rPr lang="ko-KR" altLang="en-US" sz="160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규약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3B875-C271-D749-676E-8032DF827DF5}"/>
              </a:ext>
            </a:extLst>
          </p:cNvPr>
          <p:cNvSpPr txBox="1"/>
          <p:nvPr/>
        </p:nvSpPr>
        <p:spPr>
          <a:xfrm>
            <a:off x="276067" y="1226435"/>
            <a:ext cx="864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동적 데이터를 제공하기 위해 웹 서버와 동적 처리를 수행하는 프로그램과의 통신이 필요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프로그래밍 언어는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C, Java, PHP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 다양한 언어로 구현이 가능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다양한 프로그래밍 언어를 사용할 수 있었기 때문에 일정한 통신을 하기 위한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규약이 탄생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EEC6B7-230F-AB52-97C5-E4095D7AEB28}"/>
              </a:ext>
            </a:extLst>
          </p:cNvPr>
          <p:cNvGrpSpPr/>
          <p:nvPr/>
        </p:nvGrpSpPr>
        <p:grpSpPr>
          <a:xfrm>
            <a:off x="2060032" y="2473695"/>
            <a:ext cx="4846954" cy="2239056"/>
            <a:chOff x="2746709" y="3298260"/>
            <a:chExt cx="6462605" cy="2985408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2D4E4BC-33FD-C7F4-2885-56094A340C1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3748361" y="4781460"/>
              <a:ext cx="2032390" cy="23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851FC35-8F79-A8DF-203F-03863AA36E9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3748360" y="5247555"/>
              <a:ext cx="2032391" cy="366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5486C7D-E319-A3D9-0BF6-7829E42DBEB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3748360" y="3948725"/>
              <a:ext cx="2032391" cy="35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9AA392-354F-B885-A0B2-1F20BD47A0DE}"/>
                </a:ext>
              </a:extLst>
            </p:cNvPr>
            <p:cNvSpPr/>
            <p:nvPr/>
          </p:nvSpPr>
          <p:spPr>
            <a:xfrm>
              <a:off x="2746709" y="358208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김철수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E11BDA-E966-A821-6344-0E55CF3D7E21}"/>
                </a:ext>
              </a:extLst>
            </p:cNvPr>
            <p:cNvSpPr/>
            <p:nvPr/>
          </p:nvSpPr>
          <p:spPr>
            <a:xfrm>
              <a:off x="5780751" y="3298260"/>
              <a:ext cx="3428563" cy="2985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서버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F5D1-2BAE-97E2-FFC9-42279742192D}"/>
                </a:ext>
              </a:extLst>
            </p:cNvPr>
            <p:cNvSpPr/>
            <p:nvPr/>
          </p:nvSpPr>
          <p:spPr>
            <a:xfrm>
              <a:off x="2746710" y="4414820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김영희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DD54DF-6383-335D-65FD-06EB637436DA}"/>
                </a:ext>
              </a:extLst>
            </p:cNvPr>
            <p:cNvSpPr/>
            <p:nvPr/>
          </p:nvSpPr>
          <p:spPr>
            <a:xfrm>
              <a:off x="2746709" y="524755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 err="1"/>
                <a:t>김길동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D36ECA-0575-AFEE-413C-3FF752424BBB}"/>
                </a:ext>
              </a:extLst>
            </p:cNvPr>
            <p:cNvSpPr/>
            <p:nvPr/>
          </p:nvSpPr>
          <p:spPr>
            <a:xfrm>
              <a:off x="7582190" y="3534485"/>
              <a:ext cx="1370652" cy="682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동적 처리 </a:t>
              </a:r>
              <a:endParaRPr lang="en-US" altLang="ko-KR" sz="825" dirty="0"/>
            </a:p>
            <a:p>
              <a:pPr algn="ctr"/>
              <a:r>
                <a:rPr lang="ko-KR" altLang="en-US" sz="825" dirty="0"/>
                <a:t>프로그램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DFE63A-D5FE-1363-D9CB-21AD5B9F1035}"/>
                </a:ext>
              </a:extLst>
            </p:cNvPr>
            <p:cNvSpPr/>
            <p:nvPr/>
          </p:nvSpPr>
          <p:spPr>
            <a:xfrm>
              <a:off x="7165334" y="3703825"/>
              <a:ext cx="506722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75" dirty="0"/>
                <a:t>CGI </a:t>
              </a:r>
              <a:endParaRPr lang="ko-KR" altLang="en-US" sz="675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A5185C-34F0-D935-EC04-DEE4AECA8C7B}"/>
                </a:ext>
              </a:extLst>
            </p:cNvPr>
            <p:cNvSpPr/>
            <p:nvPr/>
          </p:nvSpPr>
          <p:spPr>
            <a:xfrm>
              <a:off x="7076432" y="3429000"/>
              <a:ext cx="2015317" cy="90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F3C85D-2BAA-BD62-FF40-174A6637F00A}"/>
                </a:ext>
              </a:extLst>
            </p:cNvPr>
            <p:cNvSpPr/>
            <p:nvPr/>
          </p:nvSpPr>
          <p:spPr>
            <a:xfrm>
              <a:off x="4343764" y="3931843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철학과 과목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7EA4CE9-0EF6-318D-A8C3-3CFBF3DBB09C}"/>
                </a:ext>
              </a:extLst>
            </p:cNvPr>
            <p:cNvSpPr/>
            <p:nvPr/>
          </p:nvSpPr>
          <p:spPr>
            <a:xfrm>
              <a:off x="4254118" y="4615635"/>
              <a:ext cx="106766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경영학과 과목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886F85-87DF-F65A-C1ED-5B5AF0945B09}"/>
                </a:ext>
              </a:extLst>
            </p:cNvPr>
            <p:cNvSpPr/>
            <p:nvPr/>
          </p:nvSpPr>
          <p:spPr>
            <a:xfrm>
              <a:off x="4343764" y="5276796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 err="1"/>
                <a:t>컴공</a:t>
              </a:r>
              <a:r>
                <a:rPr lang="ko-KR" altLang="en-US" sz="675" dirty="0"/>
                <a:t> 과목</a:t>
              </a:r>
              <a:endParaRPr lang="ko-KR" altLang="en-US" sz="825" dirty="0"/>
            </a:p>
          </p:txBody>
        </p:sp>
      </p:grpSp>
      <p:sp>
        <p:nvSpPr>
          <p:cNvPr id="18" name="Google Shape;29;p6">
            <a:extLst>
              <a:ext uri="{FF2B5EF4-FFF2-40B4-BE49-F238E27FC236}">
                <a16:creationId xmlns:a16="http://schemas.microsoft.com/office/drawing/2014/main" id="{D98E09BE-9936-52B6-E855-E49D717050A3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택배 예시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48752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들어가기 전에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566806"/>
            <a:ext cx="703298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친구에게 택배를 보내려고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어떻게 </a:t>
            </a:r>
            <a:r>
              <a:rPr lang="ko-KR" altLang="en-US" sz="1200" dirty="0" err="1">
                <a:solidFill>
                  <a:schemeClr val="tx1"/>
                </a:solidFill>
              </a:rPr>
              <a:t>해야할까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C05DF-7DF1-D78A-CF92-73C42B25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55" y="2885220"/>
            <a:ext cx="1103187" cy="1103187"/>
          </a:xfrm>
          <a:prstGeom prst="rect">
            <a:avLst/>
          </a:prstGeom>
        </p:spPr>
      </p:pic>
      <p:pic>
        <p:nvPicPr>
          <p:cNvPr id="7" name="그림 6" descr="텍스트, 벡터그래픽, 명함이(가) 표시된 사진&#10;&#10;자동 생성된 설명">
            <a:extLst>
              <a:ext uri="{FF2B5EF4-FFF2-40B4-BE49-F238E27FC236}">
                <a16:creationId xmlns:a16="http://schemas.microsoft.com/office/drawing/2014/main" id="{BBDC6239-89D7-CFD9-0294-451BE222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78" y="2386440"/>
            <a:ext cx="925843" cy="925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2C1D42-9649-16B0-EA64-7CB7D742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8" y="2885220"/>
            <a:ext cx="1103187" cy="11031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64CD9A-E684-6210-58A2-E7EAFFAB75F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859742" y="3436814"/>
            <a:ext cx="3424516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30;p6">
            <a:extLst>
              <a:ext uri="{FF2B5EF4-FFF2-40B4-BE49-F238E27FC236}">
                <a16:creationId xmlns:a16="http://schemas.microsoft.com/office/drawing/2014/main" id="{6D856752-B87E-488A-3855-F852DE0BC715}"/>
              </a:ext>
            </a:extLst>
          </p:cNvPr>
          <p:cNvSpPr txBox="1"/>
          <p:nvPr/>
        </p:nvSpPr>
        <p:spPr>
          <a:xfrm>
            <a:off x="2405860" y="3705025"/>
            <a:ext cx="433228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택배 상자 포장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배송 정보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택배 발송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6928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19548-22CD-A485-5C99-494190F13A3F}"/>
              </a:ext>
            </a:extLst>
          </p:cNvPr>
          <p:cNvSpPr txBox="1"/>
          <p:nvPr/>
        </p:nvSpPr>
        <p:spPr>
          <a:xfrm>
            <a:off x="3885996" y="863795"/>
            <a:ext cx="11137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CGI 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규약의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5D1EA-4AFD-28C8-85C8-60A4A3969AD6}"/>
              </a:ext>
            </a:extLst>
          </p:cNvPr>
          <p:cNvSpPr txBox="1"/>
          <p:nvPr/>
        </p:nvSpPr>
        <p:spPr>
          <a:xfrm>
            <a:off x="757649" y="1226436"/>
            <a:ext cx="768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하나의 클라이언트에 하나의 프로세스가 배정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클라이언트 마다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객체가 별개로 생성되어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객체가 여러 개 생성되는 문제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763CBE3-4594-E21F-F9BC-CB2C22B57008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811271" y="3586095"/>
            <a:ext cx="1524293" cy="17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9C35E8-8E63-0FCF-80D4-58C70B7521B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811271" y="3935666"/>
            <a:ext cx="1524293" cy="274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757A8C-EA5E-13E4-4527-E9F0750843A5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811271" y="2961544"/>
            <a:ext cx="1524293" cy="266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22CFA-F1D6-FE22-CA2F-ED6342CA8F2E}"/>
              </a:ext>
            </a:extLst>
          </p:cNvPr>
          <p:cNvSpPr/>
          <p:nvPr/>
        </p:nvSpPr>
        <p:spPr>
          <a:xfrm>
            <a:off x="2060032" y="2686564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/>
              <a:t>김철수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2772E0-5051-1B7D-876F-2A0867FD2E03}"/>
              </a:ext>
            </a:extLst>
          </p:cNvPr>
          <p:cNvSpPr/>
          <p:nvPr/>
        </p:nvSpPr>
        <p:spPr>
          <a:xfrm>
            <a:off x="4335564" y="2473695"/>
            <a:ext cx="2571422" cy="223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서버</a:t>
            </a:r>
            <a:endParaRPr lang="ko-KR" altLang="en-US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2F134-C293-949A-5842-4E978146F8BA}"/>
              </a:ext>
            </a:extLst>
          </p:cNvPr>
          <p:cNvSpPr/>
          <p:nvPr/>
        </p:nvSpPr>
        <p:spPr>
          <a:xfrm>
            <a:off x="2060033" y="3311115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/>
              <a:t>김영희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9410A-029C-D2F9-499C-8329299DEE86}"/>
              </a:ext>
            </a:extLst>
          </p:cNvPr>
          <p:cNvSpPr/>
          <p:nvPr/>
        </p:nvSpPr>
        <p:spPr>
          <a:xfrm>
            <a:off x="2060032" y="3935666"/>
            <a:ext cx="751238" cy="54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클라이언트</a:t>
            </a:r>
            <a:endParaRPr lang="en-US" altLang="ko-KR" sz="825" dirty="0"/>
          </a:p>
          <a:p>
            <a:pPr algn="ctr"/>
            <a:r>
              <a:rPr lang="en-US" altLang="ko-KR" sz="825" dirty="0"/>
              <a:t>(</a:t>
            </a:r>
            <a:r>
              <a:rPr lang="ko-KR" altLang="en-US" sz="825" dirty="0" err="1"/>
              <a:t>김길동</a:t>
            </a:r>
            <a:r>
              <a:rPr lang="en-US" altLang="ko-KR" sz="825" dirty="0"/>
              <a:t>)</a:t>
            </a:r>
            <a:endParaRPr lang="ko-KR" altLang="en-US" sz="825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51CB5-7D9F-4E97-CFAE-16B70BC88160}"/>
              </a:ext>
            </a:extLst>
          </p:cNvPr>
          <p:cNvSpPr/>
          <p:nvPr/>
        </p:nvSpPr>
        <p:spPr>
          <a:xfrm>
            <a:off x="5686643" y="2650864"/>
            <a:ext cx="1027989" cy="51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동적 처리 </a:t>
            </a:r>
            <a:endParaRPr lang="en-US" altLang="ko-KR" sz="825" dirty="0"/>
          </a:p>
          <a:p>
            <a:pPr algn="ctr"/>
            <a:r>
              <a:rPr lang="ko-KR" altLang="en-US" sz="825" dirty="0"/>
              <a:t>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3454A-3FF8-74F1-6B8B-EA7E6B8A0AD8}"/>
              </a:ext>
            </a:extLst>
          </p:cNvPr>
          <p:cNvSpPr/>
          <p:nvPr/>
        </p:nvSpPr>
        <p:spPr>
          <a:xfrm>
            <a:off x="5374000" y="2777869"/>
            <a:ext cx="380042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CGI </a:t>
            </a:r>
            <a:endParaRPr lang="ko-KR" altLang="en-US" sz="675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5DD9C2-B31D-9F17-6980-A8C90D4FC463}"/>
              </a:ext>
            </a:extLst>
          </p:cNvPr>
          <p:cNvSpPr/>
          <p:nvPr/>
        </p:nvSpPr>
        <p:spPr>
          <a:xfrm>
            <a:off x="5307324" y="2571751"/>
            <a:ext cx="1511488" cy="678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F3C3F0-7C53-302F-38ED-3CCF19B3DB51}"/>
              </a:ext>
            </a:extLst>
          </p:cNvPr>
          <p:cNvSpPr/>
          <p:nvPr/>
        </p:nvSpPr>
        <p:spPr>
          <a:xfrm>
            <a:off x="3257823" y="2948882"/>
            <a:ext cx="66628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철학과 과목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9DAD4B-DD34-EE33-8500-2A09C1C6B026}"/>
              </a:ext>
            </a:extLst>
          </p:cNvPr>
          <p:cNvSpPr/>
          <p:nvPr/>
        </p:nvSpPr>
        <p:spPr>
          <a:xfrm>
            <a:off x="3190589" y="3461726"/>
            <a:ext cx="80075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경영학과 과목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637999-8B03-0DD0-E401-9B28F5D93988}"/>
              </a:ext>
            </a:extLst>
          </p:cNvPr>
          <p:cNvSpPr/>
          <p:nvPr/>
        </p:nvSpPr>
        <p:spPr>
          <a:xfrm>
            <a:off x="3257823" y="3957597"/>
            <a:ext cx="666280" cy="24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 err="1"/>
              <a:t>컴공</a:t>
            </a:r>
            <a:r>
              <a:rPr lang="ko-KR" altLang="en-US" sz="675" dirty="0"/>
              <a:t> 과목</a:t>
            </a:r>
            <a:endParaRPr lang="ko-KR" altLang="en-US" sz="825" dirty="0"/>
          </a:p>
        </p:txBody>
      </p:sp>
      <p:sp>
        <p:nvSpPr>
          <p:cNvPr id="17" name="Google Shape;29;p6">
            <a:extLst>
              <a:ext uri="{FF2B5EF4-FFF2-40B4-BE49-F238E27FC236}">
                <a16:creationId xmlns:a16="http://schemas.microsoft.com/office/drawing/2014/main" id="{DB474240-3D10-F86C-3603-6D7ECE3B23E8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4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BCBCCC5E-2904-56A6-6B7C-B06906B7D6DA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165EC-9ED0-B4FE-1A45-A4641C14D63F}"/>
              </a:ext>
            </a:extLst>
          </p:cNvPr>
          <p:cNvSpPr txBox="1"/>
          <p:nvPr/>
        </p:nvSpPr>
        <p:spPr>
          <a:xfrm>
            <a:off x="3885996" y="863795"/>
            <a:ext cx="11137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CGI 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규약의 문제점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E0390-A2CB-2A05-5B17-BD029FA2BBDE}"/>
              </a:ext>
            </a:extLst>
          </p:cNvPr>
          <p:cNvSpPr txBox="1"/>
          <p:nvPr/>
        </p:nvSpPr>
        <p:spPr>
          <a:xfrm>
            <a:off x="757649" y="1226436"/>
            <a:ext cx="768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하나의 클라이언트에 하나의 프로세스가 배정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클라이언트 마다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객체가 별개로 생성되어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객체가 여러 개 생성되는 문제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3096E6-139D-8E0C-6AD1-3496CD96BB2D}"/>
              </a:ext>
            </a:extLst>
          </p:cNvPr>
          <p:cNvGrpSpPr/>
          <p:nvPr/>
        </p:nvGrpSpPr>
        <p:grpSpPr>
          <a:xfrm>
            <a:off x="2060032" y="2473695"/>
            <a:ext cx="4846954" cy="2239056"/>
            <a:chOff x="2746709" y="3298260"/>
            <a:chExt cx="6462605" cy="2985408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6E77A36-A8EB-613D-9310-72EAE0E49C2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3748361" y="4781460"/>
              <a:ext cx="2032390" cy="23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DD1692C-1E22-D099-974E-84FD78EC6979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3748360" y="5247555"/>
              <a:ext cx="2032391" cy="366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056A092-BBC7-DD72-A63B-A14B947A15C4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3748360" y="3948725"/>
              <a:ext cx="2032391" cy="35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746129-5E34-1EF6-DC7D-5ECB20542068}"/>
                </a:ext>
              </a:extLst>
            </p:cNvPr>
            <p:cNvSpPr/>
            <p:nvPr/>
          </p:nvSpPr>
          <p:spPr>
            <a:xfrm>
              <a:off x="2746709" y="358208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김철수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48E865-9C23-1E76-67A9-02AC6535085C}"/>
                </a:ext>
              </a:extLst>
            </p:cNvPr>
            <p:cNvSpPr/>
            <p:nvPr/>
          </p:nvSpPr>
          <p:spPr>
            <a:xfrm>
              <a:off x="5780751" y="3298260"/>
              <a:ext cx="3428563" cy="2985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서버</a:t>
              </a:r>
              <a:endParaRPr lang="ko-KR" altLang="en-US" sz="105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141CE0-06FD-44F9-8702-097F0ECC287F}"/>
                </a:ext>
              </a:extLst>
            </p:cNvPr>
            <p:cNvSpPr/>
            <p:nvPr/>
          </p:nvSpPr>
          <p:spPr>
            <a:xfrm>
              <a:off x="2746710" y="4414820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김영희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522101-4213-8668-9344-7316C3988987}"/>
                </a:ext>
              </a:extLst>
            </p:cNvPr>
            <p:cNvSpPr/>
            <p:nvPr/>
          </p:nvSpPr>
          <p:spPr>
            <a:xfrm>
              <a:off x="2746709" y="524755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 err="1"/>
                <a:t>김길동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BD53A0-E3F9-1288-692F-82E2B878D85B}"/>
                </a:ext>
              </a:extLst>
            </p:cNvPr>
            <p:cNvSpPr/>
            <p:nvPr/>
          </p:nvSpPr>
          <p:spPr>
            <a:xfrm>
              <a:off x="7582190" y="3534485"/>
              <a:ext cx="1370652" cy="682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동적 처리 </a:t>
              </a:r>
              <a:endParaRPr lang="en-US" altLang="ko-KR" sz="825" dirty="0"/>
            </a:p>
            <a:p>
              <a:pPr algn="ctr"/>
              <a:r>
                <a:rPr lang="ko-KR" altLang="en-US" sz="825" dirty="0"/>
                <a:t>프로그램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5ED6AE-A61F-997E-55ED-9592F981561B}"/>
                </a:ext>
              </a:extLst>
            </p:cNvPr>
            <p:cNvSpPr/>
            <p:nvPr/>
          </p:nvSpPr>
          <p:spPr>
            <a:xfrm>
              <a:off x="7165334" y="3703825"/>
              <a:ext cx="506722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75" dirty="0"/>
                <a:t>CGI </a:t>
              </a:r>
              <a:endParaRPr lang="ko-KR" altLang="en-US" sz="675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BCFDD4-19FF-42A1-D126-EB170437324F}"/>
                </a:ext>
              </a:extLst>
            </p:cNvPr>
            <p:cNvSpPr/>
            <p:nvPr/>
          </p:nvSpPr>
          <p:spPr>
            <a:xfrm>
              <a:off x="7076432" y="3429000"/>
              <a:ext cx="2015317" cy="90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FAE291-ED1C-2E9C-E6AB-809EB9CE9BEE}"/>
                </a:ext>
              </a:extLst>
            </p:cNvPr>
            <p:cNvSpPr/>
            <p:nvPr/>
          </p:nvSpPr>
          <p:spPr>
            <a:xfrm>
              <a:off x="4343764" y="3931843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철학과 과목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680B192-D56F-7BBA-FFD5-5D7C62D3A823}"/>
                </a:ext>
              </a:extLst>
            </p:cNvPr>
            <p:cNvSpPr/>
            <p:nvPr/>
          </p:nvSpPr>
          <p:spPr>
            <a:xfrm>
              <a:off x="4254118" y="4615635"/>
              <a:ext cx="106766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경영학과 과목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E778522-647E-4976-8CBC-2D6F850F106D}"/>
                </a:ext>
              </a:extLst>
            </p:cNvPr>
            <p:cNvSpPr/>
            <p:nvPr/>
          </p:nvSpPr>
          <p:spPr>
            <a:xfrm>
              <a:off x="4343764" y="5276796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 err="1"/>
                <a:t>컴공</a:t>
              </a:r>
              <a:r>
                <a:rPr lang="ko-KR" altLang="en-US" sz="675" dirty="0"/>
                <a:t> 과목</a:t>
              </a:r>
              <a:endParaRPr lang="ko-KR" altLang="en-US" sz="825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0A26E9-CAB7-CF15-4CAB-BB01CBE03CD4}"/>
              </a:ext>
            </a:extLst>
          </p:cNvPr>
          <p:cNvSpPr/>
          <p:nvPr/>
        </p:nvSpPr>
        <p:spPr>
          <a:xfrm>
            <a:off x="0" y="2047603"/>
            <a:ext cx="9144000" cy="298812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5AA9A8-E161-E21E-23AC-A4A0A9888CCE}"/>
              </a:ext>
            </a:extLst>
          </p:cNvPr>
          <p:cNvSpPr/>
          <p:nvPr/>
        </p:nvSpPr>
        <p:spPr>
          <a:xfrm>
            <a:off x="4336867" y="2956075"/>
            <a:ext cx="1724297" cy="169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2FED7-E970-CE43-ED63-AE57EB44168D}"/>
              </a:ext>
            </a:extLst>
          </p:cNvPr>
          <p:cNvSpPr txBox="1"/>
          <p:nvPr/>
        </p:nvSpPr>
        <p:spPr>
          <a:xfrm>
            <a:off x="3332668" y="2356654"/>
            <a:ext cx="2275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서버는 프로세스 단위로 작업을 실행</a:t>
            </a:r>
            <a:endParaRPr lang="en-US" altLang="ko-KR" sz="105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프로세스가 많아지면 서버 부하가 커진다</a:t>
            </a:r>
            <a:r>
              <a:rPr lang="en-US" altLang="ko-KR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482132-89EA-D09E-5304-A4B6CF1742B8}"/>
              </a:ext>
            </a:extLst>
          </p:cNvPr>
          <p:cNvSpPr/>
          <p:nvPr/>
        </p:nvSpPr>
        <p:spPr>
          <a:xfrm>
            <a:off x="2990402" y="3370771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F6CB5-14F4-FADC-C671-CC29DE7C934C}"/>
              </a:ext>
            </a:extLst>
          </p:cNvPr>
          <p:cNvSpPr/>
          <p:nvPr/>
        </p:nvSpPr>
        <p:spPr>
          <a:xfrm>
            <a:off x="2990402" y="3678774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310594-77A3-E65B-B9F2-8A302B1EE0A2}"/>
              </a:ext>
            </a:extLst>
          </p:cNvPr>
          <p:cNvSpPr/>
          <p:nvPr/>
        </p:nvSpPr>
        <p:spPr>
          <a:xfrm>
            <a:off x="2990402" y="3987267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7DE803-0B6C-30B0-3D5F-9556FFC270B1}"/>
              </a:ext>
            </a:extLst>
          </p:cNvPr>
          <p:cNvSpPr/>
          <p:nvPr/>
        </p:nvSpPr>
        <p:spPr>
          <a:xfrm>
            <a:off x="4373036" y="3049435"/>
            <a:ext cx="622635" cy="266093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8" dirty="0"/>
              <a:t>프로세스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7AD199-5F19-C703-D90A-2B892095CC3E}"/>
              </a:ext>
            </a:extLst>
          </p:cNvPr>
          <p:cNvSpPr/>
          <p:nvPr/>
        </p:nvSpPr>
        <p:spPr>
          <a:xfrm>
            <a:off x="4378010" y="3318375"/>
            <a:ext cx="615470" cy="266093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8" dirty="0"/>
              <a:t>프로세스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1636BE-0241-5830-B71A-9FDA5829995A}"/>
              </a:ext>
            </a:extLst>
          </p:cNvPr>
          <p:cNvSpPr/>
          <p:nvPr/>
        </p:nvSpPr>
        <p:spPr>
          <a:xfrm>
            <a:off x="4370845" y="3577857"/>
            <a:ext cx="622635" cy="266093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8" dirty="0"/>
              <a:t>프로세스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7F9EF2-F42D-18F9-BE39-4EDBBFD07AE9}"/>
              </a:ext>
            </a:extLst>
          </p:cNvPr>
          <p:cNvCxnSpPr>
            <a:stCxn id="22" idx="3"/>
          </p:cNvCxnSpPr>
          <p:nvPr/>
        </p:nvCxnSpPr>
        <p:spPr>
          <a:xfrm flipV="1">
            <a:off x="3639079" y="3503817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BC4335-E84B-989A-2D4A-476698EF1559}"/>
              </a:ext>
            </a:extLst>
          </p:cNvPr>
          <p:cNvCxnSpPr/>
          <p:nvPr/>
        </p:nvCxnSpPr>
        <p:spPr>
          <a:xfrm flipV="1">
            <a:off x="3616873" y="3798566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8D7C4E-D095-BAAE-8381-C6A86004764C}"/>
              </a:ext>
            </a:extLst>
          </p:cNvPr>
          <p:cNvCxnSpPr/>
          <p:nvPr/>
        </p:nvCxnSpPr>
        <p:spPr>
          <a:xfrm flipV="1">
            <a:off x="3616710" y="4102667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FE7E09-88EA-0EF3-587A-106923B95CB7}"/>
              </a:ext>
            </a:extLst>
          </p:cNvPr>
          <p:cNvSpPr txBox="1"/>
          <p:nvPr/>
        </p:nvSpPr>
        <p:spPr>
          <a:xfrm>
            <a:off x="2484673" y="4442158"/>
            <a:ext cx="166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3…100…10</a:t>
            </a:r>
            <a:r>
              <a:rPr lang="ko-KR" altLang="en-US" sz="12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만개</a:t>
            </a:r>
            <a:r>
              <a:rPr lang="en-US" altLang="ko-KR" sz="12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</a:t>
            </a:r>
            <a:r>
              <a:rPr lang="ko-KR" altLang="en-US" sz="12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라면</a:t>
            </a:r>
            <a:r>
              <a:rPr lang="en-US" altLang="ko-KR" sz="1200" spc="-113" dirty="0">
                <a:solidFill>
                  <a:schemeClr val="bg1">
                    <a:lumMod val="9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271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4030266" y="863795"/>
            <a:ext cx="902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서블릿의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등장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6FFF-E73F-BEE6-0671-433E7857BD31}"/>
              </a:ext>
            </a:extLst>
          </p:cNvPr>
          <p:cNvSpPr txBox="1"/>
          <p:nvPr/>
        </p:nvSpPr>
        <p:spPr>
          <a:xfrm>
            <a:off x="363351" y="1226435"/>
            <a:ext cx="8469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자바 진영에서는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문제를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통해 해결했다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규칙에 따라 데이터를 주고 받지만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컨테이너에게 위임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 err="1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서블릿은</a:t>
            </a:r>
            <a:r>
              <a:rPr lang="ko-KR" altLang="en-US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프로세스 대신에 쓰레드를 생성</a:t>
            </a:r>
            <a:r>
              <a:rPr lang="en-US" altLang="ko-KR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800" spc="-113" dirty="0" err="1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싱글톤</a:t>
            </a:r>
            <a:r>
              <a:rPr lang="ko-KR" altLang="en-US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패턴을 통해 하나의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객체만 생성되도록 함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6D6EA5-1821-E098-F45A-6D461D83F965}"/>
              </a:ext>
            </a:extLst>
          </p:cNvPr>
          <p:cNvGrpSpPr/>
          <p:nvPr/>
        </p:nvGrpSpPr>
        <p:grpSpPr>
          <a:xfrm>
            <a:off x="2060032" y="2473695"/>
            <a:ext cx="4846954" cy="2239056"/>
            <a:chOff x="2746709" y="3298260"/>
            <a:chExt cx="6462605" cy="2985408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1E9D9F9-40B9-9801-8DC0-B320D2309351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3748361" y="4781460"/>
              <a:ext cx="2032390" cy="23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284DBE1-1059-3FA5-800E-13F37115830C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3748360" y="5247555"/>
              <a:ext cx="2032391" cy="366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E5B10A-5BCD-8B56-5010-5E9A6EB6C052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3748360" y="3948725"/>
              <a:ext cx="2032391" cy="35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B455F2B-0739-B870-D3CF-D817B9EEE80D}"/>
                </a:ext>
              </a:extLst>
            </p:cNvPr>
            <p:cNvSpPr>
              <a:spLocks/>
            </p:cNvSpPr>
            <p:nvPr/>
          </p:nvSpPr>
          <p:spPr>
            <a:xfrm>
              <a:off x="2746709" y="358208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김철수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415D68-DF81-C2E4-0A22-76AA61BE4493}"/>
                </a:ext>
              </a:extLst>
            </p:cNvPr>
            <p:cNvSpPr>
              <a:spLocks/>
            </p:cNvSpPr>
            <p:nvPr/>
          </p:nvSpPr>
          <p:spPr>
            <a:xfrm>
              <a:off x="5780751" y="3298260"/>
              <a:ext cx="3428563" cy="2985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서버</a:t>
              </a:r>
              <a:endParaRPr lang="ko-KR" altLang="en-US" sz="105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3EAD1D8-4F4B-D773-17C2-BECB27A01699}"/>
                </a:ext>
              </a:extLst>
            </p:cNvPr>
            <p:cNvSpPr>
              <a:spLocks/>
            </p:cNvSpPr>
            <p:nvPr/>
          </p:nvSpPr>
          <p:spPr>
            <a:xfrm>
              <a:off x="2746710" y="4414820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김영희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0FAA74B-6997-1256-4CCB-EF6E9F7BDA65}"/>
                </a:ext>
              </a:extLst>
            </p:cNvPr>
            <p:cNvSpPr>
              <a:spLocks/>
            </p:cNvSpPr>
            <p:nvPr/>
          </p:nvSpPr>
          <p:spPr>
            <a:xfrm>
              <a:off x="2746709" y="524755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 err="1"/>
                <a:t>김길동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66F0F3-F1FE-1622-77F2-C0AF450A92B9}"/>
                </a:ext>
              </a:extLst>
            </p:cNvPr>
            <p:cNvSpPr>
              <a:spLocks/>
            </p:cNvSpPr>
            <p:nvPr/>
          </p:nvSpPr>
          <p:spPr>
            <a:xfrm>
              <a:off x="7582190" y="3534485"/>
              <a:ext cx="1370652" cy="682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동적 처리 </a:t>
              </a:r>
              <a:endParaRPr lang="en-US" altLang="ko-KR" sz="825" dirty="0"/>
            </a:p>
            <a:p>
              <a:pPr algn="ctr"/>
              <a:r>
                <a:rPr lang="ko-KR" altLang="en-US" sz="825" dirty="0"/>
                <a:t>프로그램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DA63C8-0E70-3EC3-4338-1DF1B9AB5507}"/>
                </a:ext>
              </a:extLst>
            </p:cNvPr>
            <p:cNvSpPr>
              <a:spLocks/>
            </p:cNvSpPr>
            <p:nvPr/>
          </p:nvSpPr>
          <p:spPr>
            <a:xfrm>
              <a:off x="7165333" y="3730720"/>
              <a:ext cx="64780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서블릿</a:t>
              </a:r>
              <a:r>
                <a:rPr lang="en-US" altLang="ko-KR" sz="675" dirty="0"/>
                <a:t> </a:t>
              </a:r>
              <a:endParaRPr lang="ko-KR" altLang="en-US" sz="675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521918-F512-094C-D4D8-882C26FBE1AD}"/>
                </a:ext>
              </a:extLst>
            </p:cNvPr>
            <p:cNvSpPr/>
            <p:nvPr/>
          </p:nvSpPr>
          <p:spPr>
            <a:xfrm>
              <a:off x="7076432" y="3429000"/>
              <a:ext cx="2015317" cy="90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53117C-A780-D96D-39AB-78796BD72084}"/>
                </a:ext>
              </a:extLst>
            </p:cNvPr>
            <p:cNvSpPr/>
            <p:nvPr/>
          </p:nvSpPr>
          <p:spPr>
            <a:xfrm>
              <a:off x="4343764" y="3931843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철학과 과목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B522F9-C793-AAAB-F3D2-FC3E143D07F0}"/>
                </a:ext>
              </a:extLst>
            </p:cNvPr>
            <p:cNvSpPr/>
            <p:nvPr/>
          </p:nvSpPr>
          <p:spPr>
            <a:xfrm>
              <a:off x="4254118" y="4615635"/>
              <a:ext cx="106766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경영학과 과목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F4E202-F4F8-B793-047C-434A247A6602}"/>
                </a:ext>
              </a:extLst>
            </p:cNvPr>
            <p:cNvSpPr/>
            <p:nvPr/>
          </p:nvSpPr>
          <p:spPr>
            <a:xfrm>
              <a:off x="4343764" y="5276796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 err="1"/>
                <a:t>컴공</a:t>
              </a:r>
              <a:r>
                <a:rPr lang="ko-KR" altLang="en-US" sz="675" dirty="0"/>
                <a:t> 과목</a:t>
              </a:r>
              <a:endParaRPr lang="ko-KR" altLang="en-US" sz="825" dirty="0"/>
            </a:p>
          </p:txBody>
        </p:sp>
      </p:grpSp>
      <p:sp>
        <p:nvSpPr>
          <p:cNvPr id="8" name="Google Shape;29;p6">
            <a:extLst>
              <a:ext uri="{FF2B5EF4-FFF2-40B4-BE49-F238E27FC236}">
                <a16:creationId xmlns:a16="http://schemas.microsoft.com/office/drawing/2014/main" id="{454C07E7-9EF8-D478-719F-2FBC74A0135E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8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4030266" y="863795"/>
            <a:ext cx="902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서블릿의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등장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6FFF-E73F-BEE6-0671-433E7857BD31}"/>
              </a:ext>
            </a:extLst>
          </p:cNvPr>
          <p:cNvSpPr txBox="1"/>
          <p:nvPr/>
        </p:nvSpPr>
        <p:spPr>
          <a:xfrm>
            <a:off x="363351" y="1226435"/>
            <a:ext cx="8469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자바 진영에서는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문제를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통해 해결했다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CGI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규칙에 따라 데이터를 주고 받지만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컨테이너에게 위임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 err="1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서블릿은</a:t>
            </a:r>
            <a:r>
              <a:rPr lang="ko-KR" altLang="en-US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프로세스 대신에 쓰레드를 생성</a:t>
            </a:r>
            <a:r>
              <a:rPr lang="en-US" altLang="ko-KR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800" spc="-113" dirty="0" err="1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싱글톤</a:t>
            </a:r>
            <a:r>
              <a:rPr lang="ko-KR" altLang="en-US" sz="1800" spc="-113" dirty="0">
                <a:solidFill>
                  <a:srgbClr val="FF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패턴을 통해 하나의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객체만 생성되도록 함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6D6EA5-1821-E098-F45A-6D461D83F965}"/>
              </a:ext>
            </a:extLst>
          </p:cNvPr>
          <p:cNvGrpSpPr/>
          <p:nvPr/>
        </p:nvGrpSpPr>
        <p:grpSpPr>
          <a:xfrm>
            <a:off x="2060032" y="2473695"/>
            <a:ext cx="4846954" cy="2239056"/>
            <a:chOff x="2746709" y="3298260"/>
            <a:chExt cx="6462605" cy="2985408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1E9D9F9-40B9-9801-8DC0-B320D2309351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3748361" y="4781460"/>
              <a:ext cx="2032390" cy="23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284DBE1-1059-3FA5-800E-13F37115830C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3748360" y="5247555"/>
              <a:ext cx="2032391" cy="3666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E5B10A-5BCD-8B56-5010-5E9A6EB6C052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3748360" y="3948725"/>
              <a:ext cx="2032391" cy="35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B455F2B-0739-B870-D3CF-D817B9EEE80D}"/>
                </a:ext>
              </a:extLst>
            </p:cNvPr>
            <p:cNvSpPr>
              <a:spLocks/>
            </p:cNvSpPr>
            <p:nvPr/>
          </p:nvSpPr>
          <p:spPr>
            <a:xfrm>
              <a:off x="2746709" y="358208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김철수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415D68-DF81-C2E4-0A22-76AA61BE4493}"/>
                </a:ext>
              </a:extLst>
            </p:cNvPr>
            <p:cNvSpPr>
              <a:spLocks/>
            </p:cNvSpPr>
            <p:nvPr/>
          </p:nvSpPr>
          <p:spPr>
            <a:xfrm>
              <a:off x="5780751" y="3298260"/>
              <a:ext cx="3428563" cy="2985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/>
                <a:t>서버</a:t>
              </a:r>
              <a:endParaRPr lang="ko-KR" altLang="en-US" sz="105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3EAD1D8-4F4B-D773-17C2-BECB27A01699}"/>
                </a:ext>
              </a:extLst>
            </p:cNvPr>
            <p:cNvSpPr>
              <a:spLocks/>
            </p:cNvSpPr>
            <p:nvPr/>
          </p:nvSpPr>
          <p:spPr>
            <a:xfrm>
              <a:off x="2746710" y="4414820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/>
                <a:t>김영희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0FAA74B-6997-1256-4CCB-EF6E9F7BDA65}"/>
                </a:ext>
              </a:extLst>
            </p:cNvPr>
            <p:cNvSpPr>
              <a:spLocks/>
            </p:cNvSpPr>
            <p:nvPr/>
          </p:nvSpPr>
          <p:spPr>
            <a:xfrm>
              <a:off x="2746709" y="5247555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클라이언트</a:t>
              </a:r>
              <a:endParaRPr lang="en-US" altLang="ko-KR" sz="825" dirty="0"/>
            </a:p>
            <a:p>
              <a:pPr algn="ctr"/>
              <a:r>
                <a:rPr lang="en-US" altLang="ko-KR" sz="825" dirty="0"/>
                <a:t>(</a:t>
              </a:r>
              <a:r>
                <a:rPr lang="ko-KR" altLang="en-US" sz="825" dirty="0" err="1"/>
                <a:t>김길동</a:t>
              </a:r>
              <a:r>
                <a:rPr lang="en-US" altLang="ko-KR" sz="825" dirty="0"/>
                <a:t>)</a:t>
              </a:r>
              <a:endParaRPr lang="ko-KR" altLang="en-US" sz="825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66F0F3-F1FE-1622-77F2-C0AF450A92B9}"/>
                </a:ext>
              </a:extLst>
            </p:cNvPr>
            <p:cNvSpPr>
              <a:spLocks/>
            </p:cNvSpPr>
            <p:nvPr/>
          </p:nvSpPr>
          <p:spPr>
            <a:xfrm>
              <a:off x="7582190" y="3534485"/>
              <a:ext cx="1370652" cy="682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/>
                <a:t>동적 처리 </a:t>
              </a:r>
              <a:endParaRPr lang="en-US" altLang="ko-KR" sz="825" dirty="0"/>
            </a:p>
            <a:p>
              <a:pPr algn="ctr"/>
              <a:r>
                <a:rPr lang="ko-KR" altLang="en-US" sz="825" dirty="0"/>
                <a:t>프로그램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DA63C8-0E70-3EC3-4338-1DF1B9AB5507}"/>
                </a:ext>
              </a:extLst>
            </p:cNvPr>
            <p:cNvSpPr>
              <a:spLocks/>
            </p:cNvSpPr>
            <p:nvPr/>
          </p:nvSpPr>
          <p:spPr>
            <a:xfrm>
              <a:off x="7165333" y="3730720"/>
              <a:ext cx="64780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/>
                <a:t>서블릿</a:t>
              </a:r>
              <a:r>
                <a:rPr lang="en-US" altLang="ko-KR" sz="675" dirty="0"/>
                <a:t> </a:t>
              </a:r>
              <a:endParaRPr lang="ko-KR" altLang="en-US" sz="675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521918-F512-094C-D4D8-882C26FBE1AD}"/>
                </a:ext>
              </a:extLst>
            </p:cNvPr>
            <p:cNvSpPr/>
            <p:nvPr/>
          </p:nvSpPr>
          <p:spPr>
            <a:xfrm>
              <a:off x="7076432" y="3429000"/>
              <a:ext cx="2015317" cy="90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53117C-A780-D96D-39AB-78796BD72084}"/>
                </a:ext>
              </a:extLst>
            </p:cNvPr>
            <p:cNvSpPr/>
            <p:nvPr/>
          </p:nvSpPr>
          <p:spPr>
            <a:xfrm>
              <a:off x="4343764" y="3931843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철학과 과목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B522F9-C793-AAAB-F3D2-FC3E143D07F0}"/>
                </a:ext>
              </a:extLst>
            </p:cNvPr>
            <p:cNvSpPr/>
            <p:nvPr/>
          </p:nvSpPr>
          <p:spPr>
            <a:xfrm>
              <a:off x="4254118" y="4615635"/>
              <a:ext cx="1067667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경영학과 과목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F4E202-F4F8-B793-047C-434A247A6602}"/>
                </a:ext>
              </a:extLst>
            </p:cNvPr>
            <p:cNvSpPr/>
            <p:nvPr/>
          </p:nvSpPr>
          <p:spPr>
            <a:xfrm>
              <a:off x="4343764" y="5276796"/>
              <a:ext cx="888373" cy="33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 err="1"/>
                <a:t>컴공</a:t>
              </a:r>
              <a:r>
                <a:rPr lang="ko-KR" altLang="en-US" sz="675" dirty="0"/>
                <a:t> 과목</a:t>
              </a:r>
              <a:endParaRPr lang="ko-KR" altLang="en-US" sz="825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2AD983-727B-8555-8AC4-BD71844784D5}"/>
              </a:ext>
            </a:extLst>
          </p:cNvPr>
          <p:cNvSpPr/>
          <p:nvPr/>
        </p:nvSpPr>
        <p:spPr>
          <a:xfrm>
            <a:off x="0" y="2227037"/>
            <a:ext cx="9144000" cy="28234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1253E8-AE30-0021-B49B-335526571BD7}"/>
              </a:ext>
            </a:extLst>
          </p:cNvPr>
          <p:cNvSpPr/>
          <p:nvPr/>
        </p:nvSpPr>
        <p:spPr>
          <a:xfrm>
            <a:off x="3690250" y="2858103"/>
            <a:ext cx="2019515" cy="1699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A41D0-FB61-AABC-59E6-052D56F95031}"/>
              </a:ext>
            </a:extLst>
          </p:cNvPr>
          <p:cNvSpPr txBox="1"/>
          <p:nvPr/>
        </p:nvSpPr>
        <p:spPr>
          <a:xfrm>
            <a:off x="3160441" y="2306030"/>
            <a:ext cx="26196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클라이언트 요청이 프로세스 대신 </a:t>
            </a:r>
            <a:r>
              <a:rPr lang="ko-KR" altLang="en-US" sz="105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서블릿에</a:t>
            </a:r>
            <a:r>
              <a:rPr lang="ko-KR" altLang="en-US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할당</a:t>
            </a:r>
            <a:endParaRPr lang="en-US" altLang="ko-KR" sz="105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105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</a:t>
            </a:r>
            <a:r>
              <a:rPr lang="ko-KR" altLang="en-US" sz="105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컨테이너에게 권한 위임</a:t>
            </a:r>
            <a:endParaRPr lang="en-US" altLang="ko-KR" sz="105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F93B91-59CF-D28C-161E-4D7DC91FE3D4}"/>
              </a:ext>
            </a:extLst>
          </p:cNvPr>
          <p:cNvSpPr/>
          <p:nvPr/>
        </p:nvSpPr>
        <p:spPr>
          <a:xfrm>
            <a:off x="2343787" y="3272799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E12008-2516-2ECE-6428-22CE438BB31A}"/>
              </a:ext>
            </a:extLst>
          </p:cNvPr>
          <p:cNvSpPr/>
          <p:nvPr/>
        </p:nvSpPr>
        <p:spPr>
          <a:xfrm>
            <a:off x="2343787" y="3580801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6BFD90-79BB-4E63-422A-F60129223E19}"/>
              </a:ext>
            </a:extLst>
          </p:cNvPr>
          <p:cNvSpPr/>
          <p:nvPr/>
        </p:nvSpPr>
        <p:spPr>
          <a:xfrm>
            <a:off x="2343787" y="3889294"/>
            <a:ext cx="648677" cy="26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클라이언트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1A998-6DA4-D854-7FEF-760B0F00292F}"/>
              </a:ext>
            </a:extLst>
          </p:cNvPr>
          <p:cNvSpPr/>
          <p:nvPr/>
        </p:nvSpPr>
        <p:spPr>
          <a:xfrm>
            <a:off x="4882083" y="2918295"/>
            <a:ext cx="622635" cy="709007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88" dirty="0"/>
              <a:t>프로세스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5E9729-E749-A8FD-E1DA-CBC90B5079C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992464" y="3405845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4416A2-B196-519C-E634-847CB4F53526}"/>
              </a:ext>
            </a:extLst>
          </p:cNvPr>
          <p:cNvCxnSpPr/>
          <p:nvPr/>
        </p:nvCxnSpPr>
        <p:spPr>
          <a:xfrm flipV="1">
            <a:off x="2970258" y="3700593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312C6A-6A32-F0A6-768D-B183F00F59EA}"/>
              </a:ext>
            </a:extLst>
          </p:cNvPr>
          <p:cNvCxnSpPr/>
          <p:nvPr/>
        </p:nvCxnSpPr>
        <p:spPr>
          <a:xfrm flipV="1">
            <a:off x="2970094" y="4004694"/>
            <a:ext cx="7236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B2282-3176-7628-3A34-087D6AF44C51}"/>
              </a:ext>
            </a:extLst>
          </p:cNvPr>
          <p:cNvSpPr/>
          <p:nvPr/>
        </p:nvSpPr>
        <p:spPr>
          <a:xfrm>
            <a:off x="5504919" y="2907254"/>
            <a:ext cx="437515" cy="230421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쓰레드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29510-E88F-D06D-6BA3-52EF737D20C0}"/>
              </a:ext>
            </a:extLst>
          </p:cNvPr>
          <p:cNvSpPr/>
          <p:nvPr/>
        </p:nvSpPr>
        <p:spPr>
          <a:xfrm>
            <a:off x="5502606" y="3164267"/>
            <a:ext cx="437515" cy="230421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쓰레드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C8D388-7820-FE22-AC54-E3DE10B6BA7B}"/>
              </a:ext>
            </a:extLst>
          </p:cNvPr>
          <p:cNvSpPr/>
          <p:nvPr/>
        </p:nvSpPr>
        <p:spPr>
          <a:xfrm>
            <a:off x="5502606" y="3408320"/>
            <a:ext cx="437515" cy="230421"/>
          </a:xfrm>
          <a:prstGeom prst="rect">
            <a:avLst/>
          </a:prstGeom>
          <a:ln>
            <a:solidFill>
              <a:srgbClr val="2E6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쓰레드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D848FD-2DA6-2B98-4CF6-42424BD936D2}"/>
              </a:ext>
            </a:extLst>
          </p:cNvPr>
          <p:cNvSpPr/>
          <p:nvPr/>
        </p:nvSpPr>
        <p:spPr>
          <a:xfrm>
            <a:off x="5946475" y="2869051"/>
            <a:ext cx="839189" cy="81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서블릿</a:t>
            </a:r>
            <a:endParaRPr lang="en-US" altLang="ko-KR" sz="900" dirty="0"/>
          </a:p>
          <a:p>
            <a:pPr algn="ctr"/>
            <a:r>
              <a:rPr lang="ko-KR" altLang="en-US" sz="900" dirty="0"/>
              <a:t>컨테이너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44020E-93CF-B935-D9E7-0727EC679A5B}"/>
              </a:ext>
            </a:extLst>
          </p:cNvPr>
          <p:cNvSpPr/>
          <p:nvPr/>
        </p:nvSpPr>
        <p:spPr>
          <a:xfrm>
            <a:off x="6780445" y="2798040"/>
            <a:ext cx="1232182" cy="91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동적 처리 </a:t>
            </a:r>
            <a:endParaRPr lang="en-US" altLang="ko-KR" sz="900" dirty="0"/>
          </a:p>
          <a:p>
            <a:pPr algn="ctr"/>
            <a:r>
              <a:rPr lang="ko-KR" altLang="en-US" sz="900" dirty="0"/>
              <a:t>프로그램</a:t>
            </a:r>
          </a:p>
        </p:txBody>
      </p:sp>
      <p:sp>
        <p:nvSpPr>
          <p:cNvPr id="10" name="Google Shape;29;p6">
            <a:extLst>
              <a:ext uri="{FF2B5EF4-FFF2-40B4-BE49-F238E27FC236}">
                <a16:creationId xmlns:a16="http://schemas.microsoft.com/office/drawing/2014/main" id="{292B01A2-A5B4-ACC9-8213-6D2D751808BE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3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초기 </a:t>
            </a:r>
            <a:r>
              <a:rPr lang="ko-KR" altLang="en-US" sz="1050" spc="-113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서버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98D0D-4355-D98B-1D40-017020B3E8FB}"/>
              </a:ext>
            </a:extLst>
          </p:cNvPr>
          <p:cNvGrpSpPr/>
          <p:nvPr/>
        </p:nvGrpSpPr>
        <p:grpSpPr>
          <a:xfrm>
            <a:off x="2295201" y="2450538"/>
            <a:ext cx="4553598" cy="1951712"/>
            <a:chOff x="3415860" y="3267383"/>
            <a:chExt cx="6071464" cy="26022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DEB0A-249D-70F4-5FCC-B0C0A683DEED}"/>
                </a:ext>
              </a:extLst>
            </p:cNvPr>
            <p:cNvSpPr/>
            <p:nvPr/>
          </p:nvSpPr>
          <p:spPr>
            <a:xfrm>
              <a:off x="6787598" y="3267383"/>
              <a:ext cx="2699726" cy="2602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서버</a:t>
              </a:r>
              <a:endParaRPr lang="en-US" altLang="ko-KR" sz="15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D71F01-8D34-D90B-CD5C-210713554EA6}"/>
                </a:ext>
              </a:extLst>
            </p:cNvPr>
            <p:cNvSpPr/>
            <p:nvPr/>
          </p:nvSpPr>
          <p:spPr>
            <a:xfrm>
              <a:off x="3415860" y="336089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FA66B5-01FD-7EED-6B16-80DD9F62C1E3}"/>
                </a:ext>
              </a:extLst>
            </p:cNvPr>
            <p:cNvSpPr/>
            <p:nvPr/>
          </p:nvSpPr>
          <p:spPr>
            <a:xfrm>
              <a:off x="3415861" y="419362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77C62D-43F6-F62C-2672-85C5037E71A7}"/>
                </a:ext>
              </a:extLst>
            </p:cNvPr>
            <p:cNvSpPr/>
            <p:nvPr/>
          </p:nvSpPr>
          <p:spPr>
            <a:xfrm>
              <a:off x="3415860" y="502636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67CC41-56EC-C1B1-5C77-83F465B746B9}"/>
                </a:ext>
              </a:extLst>
            </p:cNvPr>
            <p:cNvSpPr/>
            <p:nvPr/>
          </p:nvSpPr>
          <p:spPr>
            <a:xfrm>
              <a:off x="6286773" y="342620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User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85A704-C211-094E-7D48-95C2EDCB0CCC}"/>
                </a:ext>
              </a:extLst>
            </p:cNvPr>
            <p:cNvSpPr/>
            <p:nvPr/>
          </p:nvSpPr>
          <p:spPr>
            <a:xfrm>
              <a:off x="6286773" y="417875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Main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C751F-0100-A936-B0C7-57B1FD2D3944}"/>
                </a:ext>
              </a:extLst>
            </p:cNvPr>
            <p:cNvSpPr/>
            <p:nvPr/>
          </p:nvSpPr>
          <p:spPr>
            <a:xfrm>
              <a:off x="6286773" y="4938206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Product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A7BAAA-0660-AA24-063C-3CC9241309B7}"/>
                </a:ext>
              </a:extLst>
            </p:cNvPr>
            <p:cNvCxnSpPr/>
            <p:nvPr/>
          </p:nvCxnSpPr>
          <p:spPr>
            <a:xfrm>
              <a:off x="4578980" y="3792848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5A7492-FF04-024A-7D02-345793EB5FBD}"/>
                </a:ext>
              </a:extLst>
            </p:cNvPr>
            <p:cNvCxnSpPr/>
            <p:nvPr/>
          </p:nvCxnSpPr>
          <p:spPr>
            <a:xfrm>
              <a:off x="4628616" y="4577950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937284-6283-4D98-F6A9-6B64D59C07A2}"/>
                </a:ext>
              </a:extLst>
            </p:cNvPr>
            <p:cNvCxnSpPr/>
            <p:nvPr/>
          </p:nvCxnSpPr>
          <p:spPr>
            <a:xfrm>
              <a:off x="4652126" y="5310796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8D1573-3C2E-711D-06C5-EBAE0BA21800}"/>
              </a:ext>
            </a:extLst>
          </p:cNvPr>
          <p:cNvSpPr txBox="1"/>
          <p:nvPr/>
        </p:nvSpPr>
        <p:spPr>
          <a:xfrm>
            <a:off x="1820751" y="1334203"/>
            <a:ext cx="55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초기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활용한 서버는 요청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마다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생성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D9E2A-5EEF-EEC1-2166-575BB06B55C5}"/>
              </a:ext>
            </a:extLst>
          </p:cNvPr>
          <p:cNvSpPr txBox="1"/>
          <p:nvPr/>
        </p:nvSpPr>
        <p:spPr>
          <a:xfrm>
            <a:off x="3446814" y="1659686"/>
            <a:ext cx="2302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Ex)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요청 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 10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 100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 늘어난다면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?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6A3CB89C-D49A-474C-8D6E-62D8A99D7D07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초기 </a:t>
            </a:r>
            <a:r>
              <a:rPr lang="ko-KR" altLang="en-US" sz="1050" spc="-113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서버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098D0D-4355-D98B-1D40-017020B3E8FB}"/>
              </a:ext>
            </a:extLst>
          </p:cNvPr>
          <p:cNvGrpSpPr/>
          <p:nvPr/>
        </p:nvGrpSpPr>
        <p:grpSpPr>
          <a:xfrm>
            <a:off x="2295201" y="2450538"/>
            <a:ext cx="4553598" cy="1951712"/>
            <a:chOff x="3415860" y="3267383"/>
            <a:chExt cx="6071464" cy="26022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DEB0A-249D-70F4-5FCC-B0C0A683DEED}"/>
                </a:ext>
              </a:extLst>
            </p:cNvPr>
            <p:cNvSpPr/>
            <p:nvPr/>
          </p:nvSpPr>
          <p:spPr>
            <a:xfrm>
              <a:off x="6787598" y="3267383"/>
              <a:ext cx="2699726" cy="2602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서버</a:t>
              </a:r>
              <a:endParaRPr lang="en-US" altLang="ko-KR" sz="15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D71F01-8D34-D90B-CD5C-210713554EA6}"/>
                </a:ext>
              </a:extLst>
            </p:cNvPr>
            <p:cNvSpPr/>
            <p:nvPr/>
          </p:nvSpPr>
          <p:spPr>
            <a:xfrm>
              <a:off x="3415860" y="336089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FA66B5-01FD-7EED-6B16-80DD9F62C1E3}"/>
                </a:ext>
              </a:extLst>
            </p:cNvPr>
            <p:cNvSpPr/>
            <p:nvPr/>
          </p:nvSpPr>
          <p:spPr>
            <a:xfrm>
              <a:off x="3415861" y="419362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77C62D-43F6-F62C-2672-85C5037E71A7}"/>
                </a:ext>
              </a:extLst>
            </p:cNvPr>
            <p:cNvSpPr/>
            <p:nvPr/>
          </p:nvSpPr>
          <p:spPr>
            <a:xfrm>
              <a:off x="3415860" y="502636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67CC41-56EC-C1B1-5C77-83F465B746B9}"/>
                </a:ext>
              </a:extLst>
            </p:cNvPr>
            <p:cNvSpPr/>
            <p:nvPr/>
          </p:nvSpPr>
          <p:spPr>
            <a:xfrm>
              <a:off x="6286773" y="342620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User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85A704-C211-094E-7D48-95C2EDCB0CCC}"/>
                </a:ext>
              </a:extLst>
            </p:cNvPr>
            <p:cNvSpPr/>
            <p:nvPr/>
          </p:nvSpPr>
          <p:spPr>
            <a:xfrm>
              <a:off x="6286773" y="417875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Main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C751F-0100-A936-B0C7-57B1FD2D3944}"/>
                </a:ext>
              </a:extLst>
            </p:cNvPr>
            <p:cNvSpPr/>
            <p:nvPr/>
          </p:nvSpPr>
          <p:spPr>
            <a:xfrm>
              <a:off x="6286773" y="4938206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Product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A7BAAA-0660-AA24-063C-3CC9241309B7}"/>
                </a:ext>
              </a:extLst>
            </p:cNvPr>
            <p:cNvCxnSpPr/>
            <p:nvPr/>
          </p:nvCxnSpPr>
          <p:spPr>
            <a:xfrm>
              <a:off x="4578980" y="3792848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5A7492-FF04-024A-7D02-345793EB5FBD}"/>
                </a:ext>
              </a:extLst>
            </p:cNvPr>
            <p:cNvCxnSpPr/>
            <p:nvPr/>
          </p:nvCxnSpPr>
          <p:spPr>
            <a:xfrm>
              <a:off x="4628616" y="4577950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937284-6283-4D98-F6A9-6B64D59C07A2}"/>
                </a:ext>
              </a:extLst>
            </p:cNvPr>
            <p:cNvCxnSpPr/>
            <p:nvPr/>
          </p:nvCxnSpPr>
          <p:spPr>
            <a:xfrm>
              <a:off x="4652126" y="5310796"/>
              <a:ext cx="155149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8D1573-3C2E-711D-06C5-EBAE0BA21800}"/>
              </a:ext>
            </a:extLst>
          </p:cNvPr>
          <p:cNvSpPr txBox="1"/>
          <p:nvPr/>
        </p:nvSpPr>
        <p:spPr>
          <a:xfrm>
            <a:off x="1820751" y="1334203"/>
            <a:ext cx="55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초기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활용한 서버는 요청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마다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생성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D9E2A-5EEF-EEC1-2166-575BB06B55C5}"/>
              </a:ext>
            </a:extLst>
          </p:cNvPr>
          <p:cNvSpPr txBox="1"/>
          <p:nvPr/>
        </p:nvSpPr>
        <p:spPr>
          <a:xfrm>
            <a:off x="3446814" y="1659686"/>
            <a:ext cx="2302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Ex)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요청 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 10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… 100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 늘어난다면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F6E53-5170-F5B0-4C0C-249F607ADAB7}"/>
              </a:ext>
            </a:extLst>
          </p:cNvPr>
          <p:cNvSpPr/>
          <p:nvPr/>
        </p:nvSpPr>
        <p:spPr>
          <a:xfrm>
            <a:off x="0" y="2075162"/>
            <a:ext cx="9144000" cy="28234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CA13F-6B8A-FDA9-B970-81ED46C72F48}"/>
              </a:ext>
            </a:extLst>
          </p:cNvPr>
          <p:cNvSpPr txBox="1"/>
          <p:nvPr/>
        </p:nvSpPr>
        <p:spPr>
          <a:xfrm>
            <a:off x="1793818" y="3254869"/>
            <a:ext cx="530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요청 종류가 늘어날 때 마다 </a:t>
            </a:r>
            <a:r>
              <a:rPr lang="ko-KR" altLang="en-US" sz="180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서블릿을</a:t>
            </a:r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늘려야하는 문제점</a:t>
            </a:r>
            <a:endParaRPr lang="en-US" altLang="ko-KR" sz="1800" spc="-113" dirty="0">
              <a:solidFill>
                <a:schemeClr val="bg1">
                  <a:lumMod val="9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180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</a:t>
            </a:r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하나로 요청을 받을 수 없을까</a:t>
            </a:r>
            <a:r>
              <a:rPr lang="en-US" altLang="ko-KR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15" name="Google Shape;29;p6">
            <a:extLst>
              <a:ext uri="{FF2B5EF4-FFF2-40B4-BE49-F238E27FC236}">
                <a16:creationId xmlns:a16="http://schemas.microsoft.com/office/drawing/2014/main" id="{0374B85B-F574-44B8-6F05-D2BCC9F0B2DD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71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3785007" y="863795"/>
            <a:ext cx="1274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프론트 컨트롤러 패턴</a:t>
            </a:r>
            <a:endParaRPr lang="ko-KR" altLang="en-US" sz="1050" spc="-113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6FFF-E73F-BEE6-0671-433E7857BD31}"/>
              </a:ext>
            </a:extLst>
          </p:cNvPr>
          <p:cNvSpPr txBox="1"/>
          <p:nvPr/>
        </p:nvSpPr>
        <p:spPr>
          <a:xfrm>
            <a:off x="1690176" y="1209530"/>
            <a:ext cx="581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요청을 모두 받아서 처리하는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앞 단에 둠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이후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서블릿은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각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맞게 처리할 컨트롤러를 매칭해준다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39B71-1DD3-9CE1-3899-626F576B2BDD}"/>
              </a:ext>
            </a:extLst>
          </p:cNvPr>
          <p:cNvSpPr txBox="1"/>
          <p:nvPr/>
        </p:nvSpPr>
        <p:spPr>
          <a:xfrm>
            <a:off x="2311863" y="1822783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spc="-113" dirty="0" err="1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서블릿에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비해 컨트롤러는 규약에 자유로워 중복 코드가 적고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</a:p>
          <a:p>
            <a:pPr algn="ctr"/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하나의 컨트롤러로 여러 개의 요청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(URL)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관리할 수 있다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E47B1F-6167-843F-81B4-4193F6606526}"/>
              </a:ext>
            </a:extLst>
          </p:cNvPr>
          <p:cNvGrpSpPr/>
          <p:nvPr/>
        </p:nvGrpSpPr>
        <p:grpSpPr>
          <a:xfrm>
            <a:off x="2295201" y="2450538"/>
            <a:ext cx="5210350" cy="1951712"/>
            <a:chOff x="3060268" y="3267383"/>
            <a:chExt cx="6947133" cy="26022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DEB0A-249D-70F4-5FCC-B0C0A683DEED}"/>
                </a:ext>
              </a:extLst>
            </p:cNvPr>
            <p:cNvSpPr/>
            <p:nvPr/>
          </p:nvSpPr>
          <p:spPr>
            <a:xfrm>
              <a:off x="6432006" y="3267383"/>
              <a:ext cx="2699726" cy="2602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67CC41-56EC-C1B1-5C77-83F465B746B9}"/>
                </a:ext>
              </a:extLst>
            </p:cNvPr>
            <p:cNvSpPr/>
            <p:nvPr/>
          </p:nvSpPr>
          <p:spPr>
            <a:xfrm>
              <a:off x="7881524" y="379284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User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85A704-C211-094E-7D48-95C2EDCB0CCC}"/>
                </a:ext>
              </a:extLst>
            </p:cNvPr>
            <p:cNvSpPr/>
            <p:nvPr/>
          </p:nvSpPr>
          <p:spPr>
            <a:xfrm>
              <a:off x="7881524" y="454539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Main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A7BAAA-0660-AA24-063C-3CC9241309B7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88" y="3792848"/>
              <a:ext cx="1289138" cy="4007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5A7492-FF04-024A-7D02-345793EB5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24" y="4577950"/>
              <a:ext cx="123950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937284-6283-4D98-F6A9-6B64D59C0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534" y="5026363"/>
              <a:ext cx="1197870" cy="2844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73BB33-EDEC-4CF8-23B7-69910BB6DD9B}"/>
                </a:ext>
              </a:extLst>
            </p:cNvPr>
            <p:cNvSpPr/>
            <p:nvPr/>
          </p:nvSpPr>
          <p:spPr>
            <a:xfrm>
              <a:off x="5612181" y="3992463"/>
              <a:ext cx="1510604" cy="1105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FECA9-7240-F4DF-2B8B-39A4E2B067F6}"/>
                </a:ext>
              </a:extLst>
            </p:cNvPr>
            <p:cNvSpPr txBox="1"/>
            <p:nvPr/>
          </p:nvSpPr>
          <p:spPr>
            <a:xfrm>
              <a:off x="6583680" y="3456936"/>
              <a:ext cx="65688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bg1">
                      <a:lumMod val="95000"/>
                    </a:schemeClr>
                  </a:solidFill>
                </a:rPr>
                <a:t>서버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0C562C3-8CBA-4124-EB68-FE6FBEA464C6}"/>
                </a:ext>
              </a:extLst>
            </p:cNvPr>
            <p:cNvCxnSpPr>
              <a:cxnSpLocks/>
            </p:cNvCxnSpPr>
            <p:nvPr/>
          </p:nvCxnSpPr>
          <p:spPr>
            <a:xfrm>
              <a:off x="7205407" y="4193628"/>
              <a:ext cx="576462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F03CFEF-9A2E-7AE4-ED6D-15577417D3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40" y="4906794"/>
              <a:ext cx="559429" cy="104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08D650-1533-E5C6-5471-843E7DFF75E9}"/>
                </a:ext>
              </a:extLst>
            </p:cNvPr>
            <p:cNvSpPr/>
            <p:nvPr/>
          </p:nvSpPr>
          <p:spPr>
            <a:xfrm>
              <a:off x="8894481" y="3803006"/>
              <a:ext cx="1112920" cy="302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0BC504-86EA-7DF3-4A5D-B042D9EA12EA}"/>
                </a:ext>
              </a:extLst>
            </p:cNvPr>
            <p:cNvSpPr/>
            <p:nvPr/>
          </p:nvSpPr>
          <p:spPr>
            <a:xfrm>
              <a:off x="8894481" y="4525972"/>
              <a:ext cx="1112920" cy="302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428BA9-FE72-17A3-3F20-D9D2CBE431D8}"/>
                </a:ext>
              </a:extLst>
            </p:cNvPr>
            <p:cNvSpPr/>
            <p:nvPr/>
          </p:nvSpPr>
          <p:spPr>
            <a:xfrm>
              <a:off x="8888820" y="4839757"/>
              <a:ext cx="1118581" cy="302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4397B4-E366-0CF5-A652-0517BD2F6045}"/>
                </a:ext>
              </a:extLst>
            </p:cNvPr>
            <p:cNvSpPr/>
            <p:nvPr/>
          </p:nvSpPr>
          <p:spPr>
            <a:xfrm>
              <a:off x="3060268" y="336089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DE02BB-1107-92FC-2135-2BC40AC6B446}"/>
                </a:ext>
              </a:extLst>
            </p:cNvPr>
            <p:cNvSpPr/>
            <p:nvPr/>
          </p:nvSpPr>
          <p:spPr>
            <a:xfrm>
              <a:off x="3060269" y="419362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A48D6E-3A0D-78F5-DC7F-D49032F693DA}"/>
                </a:ext>
              </a:extLst>
            </p:cNvPr>
            <p:cNvSpPr/>
            <p:nvPr/>
          </p:nvSpPr>
          <p:spPr>
            <a:xfrm>
              <a:off x="3060268" y="502636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요청</a:t>
              </a:r>
            </a:p>
          </p:txBody>
        </p:sp>
      </p:grpSp>
      <p:sp>
        <p:nvSpPr>
          <p:cNvPr id="6" name="Google Shape;29;p6">
            <a:extLst>
              <a:ext uri="{FF2B5EF4-FFF2-40B4-BE49-F238E27FC236}">
                <a16:creationId xmlns:a16="http://schemas.microsoft.com/office/drawing/2014/main" id="{16A9BC75-CF41-6F2F-A255-BC16650DC984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9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3785007" y="863795"/>
            <a:ext cx="1274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프론트 컨트롤러 패턴</a:t>
            </a:r>
            <a:endParaRPr lang="ko-KR" altLang="en-US" sz="1050" spc="-113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6FFF-E73F-BEE6-0671-433E7857BD31}"/>
              </a:ext>
            </a:extLst>
          </p:cNvPr>
          <p:cNvSpPr txBox="1"/>
          <p:nvPr/>
        </p:nvSpPr>
        <p:spPr>
          <a:xfrm>
            <a:off x="1690176" y="1209530"/>
            <a:ext cx="581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요청을 모두 받아서 처리하는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서블릿을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앞 단에 둠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이후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서블릿은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각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URL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맞게 처리할 컨트롤러를 매칭해준다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39B71-1DD3-9CE1-3899-626F576B2BDD}"/>
              </a:ext>
            </a:extLst>
          </p:cNvPr>
          <p:cNvSpPr txBox="1"/>
          <p:nvPr/>
        </p:nvSpPr>
        <p:spPr>
          <a:xfrm>
            <a:off x="2311863" y="1822783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spc="-113" dirty="0" err="1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서블릿에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비해 컨트롤러는 규약에 자유로워 중복 코드가 적고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</a:p>
          <a:p>
            <a:pPr algn="ctr"/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하나의 컨트롤러로 여러 개의 요청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(URL)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관리할 수 있다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E47B1F-6167-843F-81B4-4193F6606526}"/>
              </a:ext>
            </a:extLst>
          </p:cNvPr>
          <p:cNvGrpSpPr/>
          <p:nvPr/>
        </p:nvGrpSpPr>
        <p:grpSpPr>
          <a:xfrm>
            <a:off x="2295201" y="2450538"/>
            <a:ext cx="5126898" cy="1951712"/>
            <a:chOff x="3060268" y="3267383"/>
            <a:chExt cx="6835864" cy="26022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8DEB0A-249D-70F4-5FCC-B0C0A683DEED}"/>
                </a:ext>
              </a:extLst>
            </p:cNvPr>
            <p:cNvSpPr/>
            <p:nvPr/>
          </p:nvSpPr>
          <p:spPr>
            <a:xfrm>
              <a:off x="6432006" y="3267383"/>
              <a:ext cx="2699726" cy="2602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67CC41-56EC-C1B1-5C77-83F465B746B9}"/>
                </a:ext>
              </a:extLst>
            </p:cNvPr>
            <p:cNvSpPr/>
            <p:nvPr/>
          </p:nvSpPr>
          <p:spPr>
            <a:xfrm>
              <a:off x="7881524" y="379284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User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85A704-C211-094E-7D48-95C2EDCB0CCC}"/>
                </a:ext>
              </a:extLst>
            </p:cNvPr>
            <p:cNvSpPr/>
            <p:nvPr/>
          </p:nvSpPr>
          <p:spPr>
            <a:xfrm>
              <a:off x="7881524" y="454539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Main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A7BAAA-0660-AA24-063C-3CC9241309B7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88" y="3792848"/>
              <a:ext cx="1289138" cy="40078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5A7492-FF04-024A-7D02-345793EB5F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24" y="4577950"/>
              <a:ext cx="123950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937284-6283-4D98-F6A9-6B64D59C0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534" y="5026363"/>
              <a:ext cx="1197870" cy="2844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73BB33-EDEC-4CF8-23B7-69910BB6DD9B}"/>
                </a:ext>
              </a:extLst>
            </p:cNvPr>
            <p:cNvSpPr/>
            <p:nvPr/>
          </p:nvSpPr>
          <p:spPr>
            <a:xfrm>
              <a:off x="5612181" y="3992463"/>
              <a:ext cx="1510604" cy="1105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FECA9-7240-F4DF-2B8B-39A4E2B067F6}"/>
                </a:ext>
              </a:extLst>
            </p:cNvPr>
            <p:cNvSpPr txBox="1"/>
            <p:nvPr/>
          </p:nvSpPr>
          <p:spPr>
            <a:xfrm>
              <a:off x="6583680" y="3456936"/>
              <a:ext cx="65688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bg1">
                      <a:lumMod val="95000"/>
                    </a:schemeClr>
                  </a:solidFill>
                </a:rPr>
                <a:t>서버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0C562C3-8CBA-4124-EB68-FE6FBEA464C6}"/>
                </a:ext>
              </a:extLst>
            </p:cNvPr>
            <p:cNvCxnSpPr>
              <a:cxnSpLocks/>
            </p:cNvCxnSpPr>
            <p:nvPr/>
          </p:nvCxnSpPr>
          <p:spPr>
            <a:xfrm>
              <a:off x="7205407" y="4193628"/>
              <a:ext cx="576462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F03CFEF-9A2E-7AE4-ED6D-15577417D3C2}"/>
                </a:ext>
              </a:extLst>
            </p:cNvPr>
            <p:cNvCxnSpPr>
              <a:cxnSpLocks/>
            </p:cNvCxnSpPr>
            <p:nvPr/>
          </p:nvCxnSpPr>
          <p:spPr>
            <a:xfrm>
              <a:off x="7222440" y="4906794"/>
              <a:ext cx="559429" cy="104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08D650-1533-E5C6-5471-843E7DFF75E9}"/>
                </a:ext>
              </a:extLst>
            </p:cNvPr>
            <p:cNvSpPr/>
            <p:nvPr/>
          </p:nvSpPr>
          <p:spPr>
            <a:xfrm>
              <a:off x="8894481" y="3803006"/>
              <a:ext cx="1001651" cy="302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10BC504-86EA-7DF3-4A5D-B042D9EA12EA}"/>
                </a:ext>
              </a:extLst>
            </p:cNvPr>
            <p:cNvSpPr/>
            <p:nvPr/>
          </p:nvSpPr>
          <p:spPr>
            <a:xfrm>
              <a:off x="8894481" y="4525972"/>
              <a:ext cx="1001651" cy="302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428BA9-FE72-17A3-3F20-D9D2CBE431D8}"/>
                </a:ext>
              </a:extLst>
            </p:cNvPr>
            <p:cNvSpPr/>
            <p:nvPr/>
          </p:nvSpPr>
          <p:spPr>
            <a:xfrm>
              <a:off x="8888820" y="4839757"/>
              <a:ext cx="1001651" cy="302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4397B4-E366-0CF5-A652-0517BD2F6045}"/>
                </a:ext>
              </a:extLst>
            </p:cNvPr>
            <p:cNvSpPr/>
            <p:nvPr/>
          </p:nvSpPr>
          <p:spPr>
            <a:xfrm>
              <a:off x="3060268" y="336089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/User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DE02BB-1107-92FC-2135-2BC40AC6B446}"/>
                </a:ext>
              </a:extLst>
            </p:cNvPr>
            <p:cNvSpPr/>
            <p:nvPr/>
          </p:nvSpPr>
          <p:spPr>
            <a:xfrm>
              <a:off x="3060269" y="4193628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/Main </a:t>
              </a:r>
              <a:r>
                <a:rPr lang="ko-KR" altLang="en-US" sz="750" dirty="0"/>
                <a:t>요청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A48D6E-3A0D-78F5-DC7F-D49032F693DA}"/>
                </a:ext>
              </a:extLst>
            </p:cNvPr>
            <p:cNvSpPr/>
            <p:nvPr/>
          </p:nvSpPr>
          <p:spPr>
            <a:xfrm>
              <a:off x="3060268" y="5026363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dirty="0"/>
                <a:t>/Product </a:t>
              </a:r>
              <a:r>
                <a:rPr lang="ko-KR" altLang="en-US" sz="750" dirty="0"/>
                <a:t>요청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70815-D961-322F-7255-E4D85193DA8B}"/>
              </a:ext>
            </a:extLst>
          </p:cNvPr>
          <p:cNvSpPr/>
          <p:nvPr/>
        </p:nvSpPr>
        <p:spPr>
          <a:xfrm>
            <a:off x="0" y="2333065"/>
            <a:ext cx="9144000" cy="229944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81EA-5F37-3F6B-7802-568EF2A15398}"/>
              </a:ext>
            </a:extLst>
          </p:cNvPr>
          <p:cNvSpPr txBox="1"/>
          <p:nvPr/>
        </p:nvSpPr>
        <p:spPr>
          <a:xfrm>
            <a:off x="2154344" y="3068233"/>
            <a:ext cx="458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서블릿을</a:t>
            </a:r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개만 사용 가능</a:t>
            </a:r>
            <a:r>
              <a:rPr lang="en-US" altLang="ko-KR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algn="ctr"/>
            <a:r>
              <a:rPr lang="ko-KR" altLang="en-US" sz="180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서블릿에서</a:t>
            </a:r>
            <a:r>
              <a:rPr lang="ko-KR" altLang="en-US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요청을 통합해서 처리가 </a:t>
            </a:r>
            <a:r>
              <a:rPr lang="ko-KR" altLang="en-US" sz="1800" spc="-113" dirty="0" err="1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가능해졌다</a:t>
            </a:r>
            <a:r>
              <a:rPr lang="en-US" altLang="ko-KR" sz="1800" spc="-113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  <p:sp>
        <p:nvSpPr>
          <p:cNvPr id="10" name="Google Shape;29;p6">
            <a:extLst>
              <a:ext uri="{FF2B5EF4-FFF2-40B4-BE49-F238E27FC236}">
                <a16:creationId xmlns:a16="http://schemas.microsoft.com/office/drawing/2014/main" id="{65B2B313-6491-CD23-C684-2ED37C5BBCB1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BCC8E-1CDC-9375-311B-AF6BAE191F66}"/>
              </a:ext>
            </a:extLst>
          </p:cNvPr>
          <p:cNvSpPr txBox="1"/>
          <p:nvPr/>
        </p:nvSpPr>
        <p:spPr>
          <a:xfrm>
            <a:off x="3936490" y="863795"/>
            <a:ext cx="1043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동작 원리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E6FFF-E73F-BEE6-0671-433E7857BD31}"/>
              </a:ext>
            </a:extLst>
          </p:cNvPr>
          <p:cNvSpPr txBox="1"/>
          <p:nvPr/>
        </p:nvSpPr>
        <p:spPr>
          <a:xfrm>
            <a:off x="1108470" y="1344001"/>
            <a:ext cx="6978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앞서 언급한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구조와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MVC 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패턴이 합쳐져 스프링 프레임워크가 탄생 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algn="ctr"/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스프링 프레임워크 에서 </a:t>
            </a:r>
            <a:r>
              <a:rPr lang="ko-KR" altLang="en-US" sz="1800" spc="-113" dirty="0" err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서블릿은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Dispatcher Servlet 1</a:t>
            </a:r>
            <a:r>
              <a:rPr lang="ko-KR" altLang="en-US" sz="180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개로 사용된다</a:t>
            </a:r>
            <a:endParaRPr lang="en-US" altLang="ko-KR" sz="1800" spc="-113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9A6D29-68D1-5FEF-E5BA-4F431D2B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01" y="2170454"/>
            <a:ext cx="4214507" cy="2794809"/>
          </a:xfrm>
          <a:prstGeom prst="rect">
            <a:avLst/>
          </a:prstGeom>
        </p:spPr>
      </p:pic>
      <p:sp>
        <p:nvSpPr>
          <p:cNvPr id="3" name="Google Shape;29;p6">
            <a:extLst>
              <a:ext uri="{FF2B5EF4-FFF2-40B4-BE49-F238E27FC236}">
                <a16:creationId xmlns:a16="http://schemas.microsoft.com/office/drawing/2014/main" id="{BA8197C8-53E9-D109-1002-90FAD08E7829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E34CCC1F-6EB5-301C-7CE5-29CA591A5A33}"/>
              </a:ext>
            </a:extLst>
          </p:cNvPr>
          <p:cNvGrpSpPr/>
          <p:nvPr/>
        </p:nvGrpSpPr>
        <p:grpSpPr>
          <a:xfrm>
            <a:off x="99202" y="1455610"/>
            <a:ext cx="8826456" cy="2980753"/>
            <a:chOff x="132270" y="1678056"/>
            <a:chExt cx="11768607" cy="397433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B13E6C5-FB08-E7EB-148E-7F8222E1D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3755" y="2936801"/>
              <a:ext cx="3967113" cy="4133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F62144E-5879-29D0-0EDD-4362BF52380B}"/>
                </a:ext>
              </a:extLst>
            </p:cNvPr>
            <p:cNvSpPr/>
            <p:nvPr/>
          </p:nvSpPr>
          <p:spPr>
            <a:xfrm>
              <a:off x="5034130" y="1678056"/>
              <a:ext cx="2699726" cy="2602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8269AF-87ED-BBF6-8551-E21CF21CA24E}"/>
                </a:ext>
              </a:extLst>
            </p:cNvPr>
            <p:cNvSpPr/>
            <p:nvPr/>
          </p:nvSpPr>
          <p:spPr>
            <a:xfrm>
              <a:off x="2085222" y="258328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/Main</a:t>
              </a:r>
              <a:endParaRPr lang="ko-KR" altLang="en-US" sz="825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8BD104-37A2-2CF2-4920-D3274B235954}"/>
                </a:ext>
              </a:extLst>
            </p:cNvPr>
            <p:cNvSpPr/>
            <p:nvPr/>
          </p:nvSpPr>
          <p:spPr>
            <a:xfrm>
              <a:off x="6466615" y="183688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User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7AAC02-71C3-DB9A-759E-D26D9681A779}"/>
                </a:ext>
              </a:extLst>
            </p:cNvPr>
            <p:cNvSpPr/>
            <p:nvPr/>
          </p:nvSpPr>
          <p:spPr>
            <a:xfrm>
              <a:off x="6466615" y="258943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Main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DB9B9A-1C53-A123-0CF9-2560F7661857}"/>
                </a:ext>
              </a:extLst>
            </p:cNvPr>
            <p:cNvSpPr/>
            <p:nvPr/>
          </p:nvSpPr>
          <p:spPr>
            <a:xfrm>
              <a:off x="6466615" y="3348879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Product</a:t>
              </a:r>
            </a:p>
            <a:p>
              <a:pPr algn="ctr"/>
              <a:r>
                <a:rPr lang="en-US" altLang="ko-KR" sz="825" dirty="0"/>
                <a:t>Controller</a:t>
              </a:r>
              <a:endParaRPr lang="ko-KR" altLang="en-US" sz="825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5133F6-C562-003F-74C3-28A3734FA246}"/>
                </a:ext>
              </a:extLst>
            </p:cNvPr>
            <p:cNvSpPr/>
            <p:nvPr/>
          </p:nvSpPr>
          <p:spPr>
            <a:xfrm>
              <a:off x="4214305" y="2403136"/>
              <a:ext cx="1510604" cy="1105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Dispatcher</a:t>
              </a:r>
            </a:p>
            <a:p>
              <a:pPr algn="ctr"/>
              <a:r>
                <a:rPr lang="en-US" altLang="ko-KR" sz="825" dirty="0"/>
                <a:t>Servlet</a:t>
              </a:r>
              <a:endParaRPr lang="ko-KR" altLang="en-US" sz="825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57A1-CBD2-E2B3-240B-410F3B713FAD}"/>
                </a:ext>
              </a:extLst>
            </p:cNvPr>
            <p:cNvSpPr txBox="1"/>
            <p:nvPr/>
          </p:nvSpPr>
          <p:spPr>
            <a:xfrm>
              <a:off x="5185804" y="1867609"/>
              <a:ext cx="65688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bg1">
                      <a:lumMod val="95000"/>
                    </a:schemeClr>
                  </a:solidFill>
                </a:rPr>
                <a:t>서버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95A8F6C-F766-221D-98B6-35536EF4B18F}"/>
                </a:ext>
              </a:extLst>
            </p:cNvPr>
            <p:cNvCxnSpPr>
              <a:cxnSpLocks/>
            </p:cNvCxnSpPr>
            <p:nvPr/>
          </p:nvCxnSpPr>
          <p:spPr>
            <a:xfrm>
              <a:off x="5824564" y="2978135"/>
              <a:ext cx="559429" cy="104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79C057-ACA8-C7EA-ECAF-6A0ADFC815E3}"/>
                </a:ext>
              </a:extLst>
            </p:cNvPr>
            <p:cNvSpPr/>
            <p:nvPr/>
          </p:nvSpPr>
          <p:spPr>
            <a:xfrm>
              <a:off x="8292660" y="257016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Service</a:t>
              </a:r>
              <a:endParaRPr lang="ko-KR" altLang="en-US" sz="825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DFE219C-AD1A-58F4-5244-26EB01A36CC9}"/>
                </a:ext>
              </a:extLst>
            </p:cNvPr>
            <p:cNvSpPr/>
            <p:nvPr/>
          </p:nvSpPr>
          <p:spPr>
            <a:xfrm>
              <a:off x="9595943" y="257016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Repository</a:t>
              </a:r>
              <a:endParaRPr lang="ko-KR" altLang="en-US" sz="825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EF0693-B1B9-E89E-1A8C-ECF041C3A6CD}"/>
                </a:ext>
              </a:extLst>
            </p:cNvPr>
            <p:cNvSpPr/>
            <p:nvPr/>
          </p:nvSpPr>
          <p:spPr>
            <a:xfrm>
              <a:off x="10899226" y="2570161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Database</a:t>
              </a:r>
              <a:endParaRPr lang="ko-KR" altLang="en-US" sz="825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510150-3057-5EC3-23A3-3B3B2E317E3E}"/>
                </a:ext>
              </a:extLst>
            </p:cNvPr>
            <p:cNvSpPr/>
            <p:nvPr/>
          </p:nvSpPr>
          <p:spPr>
            <a:xfrm>
              <a:off x="4227043" y="4481504"/>
              <a:ext cx="1001651" cy="733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25" dirty="0"/>
                <a:t>View</a:t>
              </a:r>
              <a:endParaRPr lang="ko-KR" altLang="en-US" sz="825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A93E0C-5408-C8D2-9864-2F270D15D7A5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>
              <a:off x="3086873" y="2949921"/>
              <a:ext cx="1127432" cy="61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D4C4495-0DF1-FB9B-836B-0831F82882E6}"/>
                </a:ext>
              </a:extLst>
            </p:cNvPr>
            <p:cNvCxnSpPr>
              <a:cxnSpLocks/>
            </p:cNvCxnSpPr>
            <p:nvPr/>
          </p:nvCxnSpPr>
          <p:spPr>
            <a:xfrm>
              <a:off x="4907925" y="3554070"/>
              <a:ext cx="1" cy="9274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F10F78E-1325-02F2-7D2B-FF7308A57A08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1662393" y="4848144"/>
              <a:ext cx="256465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EBB6874-0AB3-C582-DB84-E6EAB1EC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9" y="3185244"/>
              <a:ext cx="1197450" cy="119745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0C0963-644D-8186-1AF3-286F5780F7DC}"/>
                </a:ext>
              </a:extLst>
            </p:cNvPr>
            <p:cNvSpPr txBox="1"/>
            <p:nvPr/>
          </p:nvSpPr>
          <p:spPr>
            <a:xfrm>
              <a:off x="132270" y="2730124"/>
              <a:ext cx="180964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“</a:t>
              </a:r>
              <a:r>
                <a:rPr lang="ko-KR" altLang="en-US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메인 페이지가 필요해</a:t>
              </a:r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”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9057C2-9AD3-20A7-E71D-CC3611E75601}"/>
                </a:ext>
              </a:extLst>
            </p:cNvPr>
            <p:cNvSpPr txBox="1"/>
            <p:nvPr/>
          </p:nvSpPr>
          <p:spPr>
            <a:xfrm>
              <a:off x="3243943" y="2554508"/>
              <a:ext cx="80346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Request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0A7800-1236-E1EE-BEB1-8A28D9B0EB05}"/>
                </a:ext>
              </a:extLst>
            </p:cNvPr>
            <p:cNvSpPr txBox="1"/>
            <p:nvPr/>
          </p:nvSpPr>
          <p:spPr>
            <a:xfrm>
              <a:off x="2001835" y="4461531"/>
              <a:ext cx="9123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Response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E2456F-81DF-AC97-C98D-27C0CDDF8B04}"/>
                </a:ext>
              </a:extLst>
            </p:cNvPr>
            <p:cNvSpPr txBox="1"/>
            <p:nvPr/>
          </p:nvSpPr>
          <p:spPr>
            <a:xfrm>
              <a:off x="8598832" y="1868811"/>
              <a:ext cx="273237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DB</a:t>
              </a:r>
              <a:r>
                <a:rPr lang="ko-KR" altLang="en-US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에서 응답에 필요한 정보를 찾아서</a:t>
              </a:r>
              <a:endParaRPr lang="en-US" altLang="ko-KR" sz="105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2E9330F-9734-76AF-08ED-7563BA5EF546}"/>
                </a:ext>
              </a:extLst>
            </p:cNvPr>
            <p:cNvCxnSpPr>
              <a:cxnSpLocks/>
            </p:cNvCxnSpPr>
            <p:nvPr/>
          </p:nvCxnSpPr>
          <p:spPr>
            <a:xfrm>
              <a:off x="8469598" y="2296430"/>
              <a:ext cx="308127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93C1672-6709-99C3-44B9-03C93C96D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9598" y="3631439"/>
              <a:ext cx="3081270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CDDA76-5571-6343-040E-ABE72FC3BDB0}"/>
                </a:ext>
              </a:extLst>
            </p:cNvPr>
            <p:cNvSpPr txBox="1"/>
            <p:nvPr/>
          </p:nvSpPr>
          <p:spPr>
            <a:xfrm>
              <a:off x="8735953" y="3841366"/>
              <a:ext cx="254856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Main </a:t>
              </a:r>
              <a:r>
                <a:rPr lang="ko-KR" altLang="en-US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페이지에 출력할 응답을 가공</a:t>
              </a:r>
              <a:endParaRPr lang="en-US" altLang="ko-KR" sz="1050" spc="-113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E88F95-1763-2158-9BAE-20DADC908C00}"/>
                </a:ext>
              </a:extLst>
            </p:cNvPr>
            <p:cNvSpPr txBox="1"/>
            <p:nvPr/>
          </p:nvSpPr>
          <p:spPr>
            <a:xfrm>
              <a:off x="3021530" y="5313839"/>
              <a:ext cx="346872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내려줄 페이지 선택 </a:t>
              </a:r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or </a:t>
              </a:r>
              <a:r>
                <a:rPr lang="ko-KR" altLang="en-US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곧바로 데이터 </a:t>
              </a:r>
              <a:r>
                <a:rPr lang="en-US" altLang="ko-KR" sz="1050" spc="-113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Response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E70F41D-C579-DD60-D02A-0A56FAE5C8AC}"/>
              </a:ext>
            </a:extLst>
          </p:cNvPr>
          <p:cNvSpPr txBox="1"/>
          <p:nvPr/>
        </p:nvSpPr>
        <p:spPr>
          <a:xfrm>
            <a:off x="3661174" y="863795"/>
            <a:ext cx="1456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동작 원리</a:t>
            </a:r>
            <a:r>
              <a:rPr lang="en-US" altLang="ko-KR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간략화</a:t>
            </a:r>
            <a:r>
              <a:rPr lang="en-US" altLang="ko-KR" sz="1050" spc="-113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1050" spc="-113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99E51CAB-A427-8CF2-23D8-3E57159DBEF2}"/>
              </a:ext>
            </a:extLst>
          </p:cNvPr>
          <p:cNvSpPr txBox="1"/>
          <p:nvPr/>
        </p:nvSpPr>
        <p:spPr>
          <a:xfrm>
            <a:off x="441075" y="359650"/>
            <a:ext cx="2747602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서버 개발 역사</a:t>
            </a:r>
            <a:endParaRPr sz="2600" b="1" dirty="0">
              <a:solidFill>
                <a:schemeClr val="lt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9D648B-7987-B25D-C8E3-F8D94EAEC030}"/>
              </a:ext>
            </a:extLst>
          </p:cNvPr>
          <p:cNvCxnSpPr>
            <a:cxnSpLocks/>
          </p:cNvCxnSpPr>
          <p:nvPr/>
        </p:nvCxnSpPr>
        <p:spPr>
          <a:xfrm>
            <a:off x="2335785" y="4474794"/>
            <a:ext cx="2452209" cy="0"/>
          </a:xfrm>
          <a:prstGeom prst="line">
            <a:avLst/>
          </a:prstGeom>
          <a:ln w="57150">
            <a:solidFill>
              <a:srgbClr val="2E60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4778A8-D5F4-C1F9-1640-784E2CBF7C47}"/>
              </a:ext>
            </a:extLst>
          </p:cNvPr>
          <p:cNvSpPr txBox="1"/>
          <p:nvPr/>
        </p:nvSpPr>
        <p:spPr>
          <a:xfrm>
            <a:off x="2135258" y="4539752"/>
            <a:ext cx="2821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스프링은 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API</a:t>
            </a:r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 해당하는 페이지를 내려줄 수도 있고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 algn="ctr"/>
            <a:r>
              <a:rPr lang="ko-KR" altLang="en-US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단순히 데이터만 내려줄 수도 있다</a:t>
            </a:r>
            <a:r>
              <a:rPr lang="en-US" altLang="ko-KR" sz="1050" spc="-113" dirty="0">
                <a:solidFill>
                  <a:schemeClr val="bg1">
                    <a:lumMod val="50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ex) CSR, SSR</a:t>
            </a:r>
          </a:p>
        </p:txBody>
      </p:sp>
    </p:spTree>
    <p:extLst>
      <p:ext uri="{BB962C8B-B14F-4D97-AF65-F5344CB8AC3E}">
        <p14:creationId xmlns:p14="http://schemas.microsoft.com/office/powerpoint/2010/main" val="30004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웹 통신이라면</a:t>
            </a:r>
            <a:r>
              <a:rPr lang="en-US" altLang="ko-KR" sz="1600" b="1" dirty="0"/>
              <a:t>?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48752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>
                <a:solidFill>
                  <a:schemeClr val="lt1"/>
                </a:solidFill>
              </a:rPr>
              <a:t>들어가기 전에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566806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웹 통신 간에도 일정한 규칙이 필요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15DD58-8C05-0965-0E1E-09AAD338C928}"/>
              </a:ext>
            </a:extLst>
          </p:cNvPr>
          <p:cNvGrpSpPr/>
          <p:nvPr/>
        </p:nvGrpSpPr>
        <p:grpSpPr>
          <a:xfrm>
            <a:off x="1675407" y="2332888"/>
            <a:ext cx="5793185" cy="1624439"/>
            <a:chOff x="1675407" y="2332888"/>
            <a:chExt cx="5793185" cy="1624439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E64CD9A-E684-6210-58A2-E7EAFFAB75F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742" y="3436814"/>
              <a:ext cx="3424516" cy="0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B951AE-A603-7639-5D08-B734510B2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407" y="2834034"/>
              <a:ext cx="1107966" cy="110796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D25359-9629-AD2D-26B3-01118BDA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626" y="2849361"/>
              <a:ext cx="1107966" cy="110796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E47B926-268C-2CBC-541C-F66C30E54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4543" y="2332888"/>
              <a:ext cx="814913" cy="814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03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075332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/>
              <a:t>프로젝트 개발 큰 그림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48752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프로젝트 개발</a:t>
            </a:r>
            <a:endParaRPr sz="2600" b="1" dirty="0">
              <a:solidFill>
                <a:schemeClr val="lt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6BD2B-8E46-007A-0F1A-E20E122A1084}"/>
              </a:ext>
            </a:extLst>
          </p:cNvPr>
          <p:cNvGrpSpPr/>
          <p:nvPr/>
        </p:nvGrpSpPr>
        <p:grpSpPr>
          <a:xfrm>
            <a:off x="1902030" y="1713518"/>
            <a:ext cx="5339941" cy="2858482"/>
            <a:chOff x="1902030" y="1767307"/>
            <a:chExt cx="5339941" cy="285848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89F66BF-BA8F-4ED7-C76B-F64F32074100}"/>
                </a:ext>
              </a:extLst>
            </p:cNvPr>
            <p:cNvGrpSpPr/>
            <p:nvPr/>
          </p:nvGrpSpPr>
          <p:grpSpPr>
            <a:xfrm>
              <a:off x="1902030" y="1767307"/>
              <a:ext cx="5339941" cy="2858482"/>
              <a:chOff x="4791074" y="1763051"/>
              <a:chExt cx="3486151" cy="289467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4FF6BB1-E379-9B7A-83BF-EB5B3AF565A4}"/>
                  </a:ext>
                </a:extLst>
              </p:cNvPr>
              <p:cNvSpPr/>
              <p:nvPr/>
            </p:nvSpPr>
            <p:spPr>
              <a:xfrm>
                <a:off x="4791074" y="1963091"/>
                <a:ext cx="3486151" cy="2694633"/>
              </a:xfrm>
              <a:prstGeom prst="rect">
                <a:avLst/>
              </a:prstGeom>
              <a:noFill/>
              <a:ln>
                <a:solidFill>
                  <a:srgbClr val="2555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Google Shape;30;p6">
                <a:extLst>
                  <a:ext uri="{FF2B5EF4-FFF2-40B4-BE49-F238E27FC236}">
                    <a16:creationId xmlns:a16="http://schemas.microsoft.com/office/drawing/2014/main" id="{0920C0D9-B6A7-A9BA-30DB-AB1E9F2F25AB}"/>
                  </a:ext>
                </a:extLst>
              </p:cNvPr>
              <p:cNvSpPr txBox="1"/>
              <p:nvPr/>
            </p:nvSpPr>
            <p:spPr>
              <a:xfrm>
                <a:off x="5921661" y="1763051"/>
                <a:ext cx="1224975" cy="400079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/>
                  <a:t>프로젝트</a:t>
                </a:r>
                <a:endParaRPr lang="en-US" altLang="ko-KR" b="1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31588-B5F2-94C8-B361-39A02DA4FCBA}"/>
                </a:ext>
              </a:extLst>
            </p:cNvPr>
            <p:cNvSpPr/>
            <p:nvPr/>
          </p:nvSpPr>
          <p:spPr>
            <a:xfrm>
              <a:off x="2431676" y="2571750"/>
              <a:ext cx="1835524" cy="897591"/>
            </a:xfrm>
            <a:prstGeom prst="rect">
              <a:avLst/>
            </a:prstGeom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비즈니스 코드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39688A-BC9C-D0CA-D767-2414D66E302F}"/>
                </a:ext>
              </a:extLst>
            </p:cNvPr>
            <p:cNvSpPr/>
            <p:nvPr/>
          </p:nvSpPr>
          <p:spPr>
            <a:xfrm>
              <a:off x="4876802" y="2571750"/>
              <a:ext cx="1835524" cy="897591"/>
            </a:xfrm>
            <a:prstGeom prst="rect">
              <a:avLst/>
            </a:prstGeom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설정 파일</a:t>
              </a:r>
            </a:p>
          </p:txBody>
        </p:sp>
        <p:sp>
          <p:nvSpPr>
            <p:cNvPr id="10" name="Google Shape;30;p6">
              <a:extLst>
                <a:ext uri="{FF2B5EF4-FFF2-40B4-BE49-F238E27FC236}">
                  <a16:creationId xmlns:a16="http://schemas.microsoft.com/office/drawing/2014/main" id="{8836E340-A299-ED80-2918-72ECED5C89E9}"/>
                </a:ext>
              </a:extLst>
            </p:cNvPr>
            <p:cNvSpPr txBox="1"/>
            <p:nvPr/>
          </p:nvSpPr>
          <p:spPr>
            <a:xfrm>
              <a:off x="2198411" y="3555557"/>
              <a:ext cx="2302053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프로그래밍 언어로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요청에 맞는 응답을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내려주기 위해 로직 작성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Google Shape;30;p6">
              <a:extLst>
                <a:ext uri="{FF2B5EF4-FFF2-40B4-BE49-F238E27FC236}">
                  <a16:creationId xmlns:a16="http://schemas.microsoft.com/office/drawing/2014/main" id="{AB15AF7F-A9AC-A1C5-2431-9286A6E77292}"/>
                </a:ext>
              </a:extLst>
            </p:cNvPr>
            <p:cNvSpPr txBox="1"/>
            <p:nvPr/>
          </p:nvSpPr>
          <p:spPr>
            <a:xfrm>
              <a:off x="4572000" y="3555557"/>
              <a:ext cx="2447544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프로젝트 실행에 필요한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 여러 설정 값들을 기입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포트 번호</a:t>
              </a:r>
              <a:r>
                <a:rPr lang="en-US" altLang="ko-KR" sz="1000" dirty="0">
                  <a:solidFill>
                    <a:schemeClr val="tx1"/>
                  </a:solidFill>
                </a:rPr>
                <a:t>, DB</a:t>
              </a:r>
              <a:r>
                <a:rPr lang="ko-KR" altLang="en-US" sz="1000" dirty="0">
                  <a:solidFill>
                    <a:schemeClr val="tx1"/>
                  </a:solidFill>
                </a:rPr>
                <a:t> 연결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환경 변수 등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십자형 11">
              <a:extLst>
                <a:ext uri="{FF2B5EF4-FFF2-40B4-BE49-F238E27FC236}">
                  <a16:creationId xmlns:a16="http://schemas.microsoft.com/office/drawing/2014/main" id="{D0DB3415-DBC4-8171-8EAA-D6E4ED641A37}"/>
                </a:ext>
              </a:extLst>
            </p:cNvPr>
            <p:cNvSpPr/>
            <p:nvPr/>
          </p:nvSpPr>
          <p:spPr>
            <a:xfrm>
              <a:off x="4437372" y="2885917"/>
              <a:ext cx="269256" cy="269256"/>
            </a:xfrm>
            <a:prstGeom prst="plus">
              <a:avLst>
                <a:gd name="adj" fmla="val 349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01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887073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빌드 도구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48752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프로젝트 개발</a:t>
            </a:r>
            <a:endParaRPr sz="2600" b="1" dirty="0">
              <a:solidFill>
                <a:schemeClr val="lt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6BD2B-8E46-007A-0F1A-E20E122A1084}"/>
              </a:ext>
            </a:extLst>
          </p:cNvPr>
          <p:cNvGrpSpPr/>
          <p:nvPr/>
        </p:nvGrpSpPr>
        <p:grpSpPr>
          <a:xfrm>
            <a:off x="855289" y="1958077"/>
            <a:ext cx="5206982" cy="2622337"/>
            <a:chOff x="1902030" y="1767307"/>
            <a:chExt cx="5339941" cy="285848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89F66BF-BA8F-4ED7-C76B-F64F32074100}"/>
                </a:ext>
              </a:extLst>
            </p:cNvPr>
            <p:cNvGrpSpPr/>
            <p:nvPr/>
          </p:nvGrpSpPr>
          <p:grpSpPr>
            <a:xfrm>
              <a:off x="1902030" y="1767307"/>
              <a:ext cx="5339941" cy="2858482"/>
              <a:chOff x="4791074" y="1763051"/>
              <a:chExt cx="3486151" cy="289467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4FF6BB1-E379-9B7A-83BF-EB5B3AF565A4}"/>
                  </a:ext>
                </a:extLst>
              </p:cNvPr>
              <p:cNvSpPr/>
              <p:nvPr/>
            </p:nvSpPr>
            <p:spPr>
              <a:xfrm>
                <a:off x="4791074" y="1963091"/>
                <a:ext cx="3486151" cy="2694633"/>
              </a:xfrm>
              <a:prstGeom prst="rect">
                <a:avLst/>
              </a:prstGeom>
              <a:noFill/>
              <a:ln>
                <a:solidFill>
                  <a:srgbClr val="2555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Google Shape;30;p6">
                <a:extLst>
                  <a:ext uri="{FF2B5EF4-FFF2-40B4-BE49-F238E27FC236}">
                    <a16:creationId xmlns:a16="http://schemas.microsoft.com/office/drawing/2014/main" id="{0920C0D9-B6A7-A9BA-30DB-AB1E9F2F25AB}"/>
                  </a:ext>
                </a:extLst>
              </p:cNvPr>
              <p:cNvSpPr txBox="1"/>
              <p:nvPr/>
            </p:nvSpPr>
            <p:spPr>
              <a:xfrm>
                <a:off x="5921661" y="1763051"/>
                <a:ext cx="1224975" cy="400079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b="1" dirty="0"/>
                  <a:t>프로젝트</a:t>
                </a:r>
                <a:endParaRPr lang="en-US" altLang="ko-KR" b="1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31588-B5F2-94C8-B361-39A02DA4FCBA}"/>
                </a:ext>
              </a:extLst>
            </p:cNvPr>
            <p:cNvSpPr/>
            <p:nvPr/>
          </p:nvSpPr>
          <p:spPr>
            <a:xfrm>
              <a:off x="2431676" y="2571750"/>
              <a:ext cx="1835524" cy="897591"/>
            </a:xfrm>
            <a:prstGeom prst="rect">
              <a:avLst/>
            </a:prstGeom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비즈니스 코드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39688A-BC9C-D0CA-D767-2414D66E302F}"/>
                </a:ext>
              </a:extLst>
            </p:cNvPr>
            <p:cNvSpPr/>
            <p:nvPr/>
          </p:nvSpPr>
          <p:spPr>
            <a:xfrm>
              <a:off x="4876802" y="2571750"/>
              <a:ext cx="1835524" cy="897591"/>
            </a:xfrm>
            <a:prstGeom prst="rect">
              <a:avLst/>
            </a:prstGeom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설정 파일</a:t>
              </a:r>
            </a:p>
          </p:txBody>
        </p:sp>
        <p:sp>
          <p:nvSpPr>
            <p:cNvPr id="10" name="Google Shape;30;p6">
              <a:extLst>
                <a:ext uri="{FF2B5EF4-FFF2-40B4-BE49-F238E27FC236}">
                  <a16:creationId xmlns:a16="http://schemas.microsoft.com/office/drawing/2014/main" id="{8836E340-A299-ED80-2918-72ECED5C89E9}"/>
                </a:ext>
              </a:extLst>
            </p:cNvPr>
            <p:cNvSpPr txBox="1"/>
            <p:nvPr/>
          </p:nvSpPr>
          <p:spPr>
            <a:xfrm>
              <a:off x="2198411" y="3555557"/>
              <a:ext cx="2302053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프로그래밍 언어로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요청에 맞는 응답을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내려주기 위해 로직 작성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Google Shape;30;p6">
              <a:extLst>
                <a:ext uri="{FF2B5EF4-FFF2-40B4-BE49-F238E27FC236}">
                  <a16:creationId xmlns:a16="http://schemas.microsoft.com/office/drawing/2014/main" id="{AB15AF7F-A9AC-A1C5-2431-9286A6E77292}"/>
                </a:ext>
              </a:extLst>
            </p:cNvPr>
            <p:cNvSpPr txBox="1"/>
            <p:nvPr/>
          </p:nvSpPr>
          <p:spPr>
            <a:xfrm>
              <a:off x="4572000" y="3555557"/>
              <a:ext cx="2447544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프로젝트 실행에 필요한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>
                  <a:solidFill>
                    <a:schemeClr val="tx1"/>
                  </a:solidFill>
                </a:rPr>
                <a:t> 여러 설정 값들을 기입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포트 번호</a:t>
              </a:r>
              <a:r>
                <a:rPr lang="en-US" altLang="ko-KR" sz="1000" dirty="0">
                  <a:solidFill>
                    <a:schemeClr val="tx1"/>
                  </a:solidFill>
                </a:rPr>
                <a:t>, DB</a:t>
              </a:r>
              <a:r>
                <a:rPr lang="ko-KR" altLang="en-US" sz="1000" dirty="0">
                  <a:solidFill>
                    <a:schemeClr val="tx1"/>
                  </a:solidFill>
                </a:rPr>
                <a:t> 연결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환경 변수 등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십자형 11">
              <a:extLst>
                <a:ext uri="{FF2B5EF4-FFF2-40B4-BE49-F238E27FC236}">
                  <a16:creationId xmlns:a16="http://schemas.microsoft.com/office/drawing/2014/main" id="{D0DB3415-DBC4-8171-8EAA-D6E4ED641A37}"/>
                </a:ext>
              </a:extLst>
            </p:cNvPr>
            <p:cNvSpPr/>
            <p:nvPr/>
          </p:nvSpPr>
          <p:spPr>
            <a:xfrm>
              <a:off x="4437372" y="2885917"/>
              <a:ext cx="269256" cy="269256"/>
            </a:xfrm>
            <a:prstGeom prst="plus">
              <a:avLst>
                <a:gd name="adj" fmla="val 349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F62ABAEA-ED48-0316-1A34-1F4F63E46AD4}"/>
              </a:ext>
            </a:extLst>
          </p:cNvPr>
          <p:cNvSpPr txBox="1"/>
          <p:nvPr/>
        </p:nvSpPr>
        <p:spPr>
          <a:xfrm>
            <a:off x="1710962" y="1237924"/>
            <a:ext cx="57220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개발된 프로젝트 소스 코드를 실행 가능한 애플리케이션으로 만들어주는 도구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4" name="그림 13" descr="화살이(가) 표시된 사진&#10;&#10;자동 생성된 설명">
            <a:extLst>
              <a:ext uri="{FF2B5EF4-FFF2-40B4-BE49-F238E27FC236}">
                <a16:creationId xmlns:a16="http://schemas.microsoft.com/office/drawing/2014/main" id="{CB949883-2F05-03E1-7762-CC4B36A0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03" y="2696063"/>
            <a:ext cx="1091699" cy="109169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64C7C8-B533-7F9B-00DB-3616932EA2F4}"/>
              </a:ext>
            </a:extLst>
          </p:cNvPr>
          <p:cNvCxnSpPr>
            <a:cxnSpLocks/>
          </p:cNvCxnSpPr>
          <p:nvPr/>
        </p:nvCxnSpPr>
        <p:spPr>
          <a:xfrm>
            <a:off x="6215400" y="3312816"/>
            <a:ext cx="902548" cy="0"/>
          </a:xfrm>
          <a:prstGeom prst="straightConnector1">
            <a:avLst/>
          </a:prstGeom>
          <a:ln w="28575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4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887073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빌드 도구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487526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프로젝트 개발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F62ABAEA-ED48-0316-1A34-1F4F63E46AD4}"/>
              </a:ext>
            </a:extLst>
          </p:cNvPr>
          <p:cNvSpPr txBox="1"/>
          <p:nvPr/>
        </p:nvSpPr>
        <p:spPr>
          <a:xfrm>
            <a:off x="1710962" y="1237924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개발된 프로젝트 소스 코드를 실행 가능한 애플리케이션으로 만들어주는 도구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자바의 대표적인 빌드 도구에는</a:t>
            </a:r>
            <a:r>
              <a:rPr lang="ko-KR" altLang="en-US" sz="1200" b="1" dirty="0">
                <a:solidFill>
                  <a:srgbClr val="2555D9"/>
                </a:solidFill>
              </a:rPr>
              <a:t> </a:t>
            </a:r>
            <a:r>
              <a:rPr lang="en-US" altLang="ko-KR" sz="1200" b="1" dirty="0">
                <a:solidFill>
                  <a:srgbClr val="2555D9"/>
                </a:solidFill>
              </a:rPr>
              <a:t>Ant, Maven, Gradle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70CCC-DA37-E217-D2EB-7D32D9C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0" y="2236717"/>
            <a:ext cx="1710814" cy="10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DD743F-4C6B-836E-6EDE-AD083A27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20" y="2775646"/>
            <a:ext cx="1792941" cy="4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DE62AE-CEAE-D3ED-79AE-5325E80E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46" y="2531273"/>
            <a:ext cx="2698378" cy="9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0;p6">
            <a:extLst>
              <a:ext uri="{FF2B5EF4-FFF2-40B4-BE49-F238E27FC236}">
                <a16:creationId xmlns:a16="http://schemas.microsoft.com/office/drawing/2014/main" id="{586EAEB8-49DC-C445-09BF-5E5FA895AE6E}"/>
              </a:ext>
            </a:extLst>
          </p:cNvPr>
          <p:cNvSpPr txBox="1"/>
          <p:nvPr/>
        </p:nvSpPr>
        <p:spPr>
          <a:xfrm>
            <a:off x="122595" y="3438592"/>
            <a:ext cx="290813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XML </a:t>
            </a:r>
            <a:r>
              <a:rPr lang="ko-KR" altLang="en-US" sz="1000" dirty="0">
                <a:solidFill>
                  <a:schemeClr val="tx1"/>
                </a:solidFill>
              </a:rPr>
              <a:t>기반 스크립트를 사용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규칙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표준이 없어 높은 자유도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직접 정의할 값이 많아 사용이 어려움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Google Shape;30;p6">
            <a:extLst>
              <a:ext uri="{FF2B5EF4-FFF2-40B4-BE49-F238E27FC236}">
                <a16:creationId xmlns:a16="http://schemas.microsoft.com/office/drawing/2014/main" id="{594AA462-7707-65F6-347E-2DBFAF4B42B2}"/>
              </a:ext>
            </a:extLst>
          </p:cNvPr>
          <p:cNvSpPr txBox="1"/>
          <p:nvPr/>
        </p:nvSpPr>
        <p:spPr>
          <a:xfrm>
            <a:off x="2827875" y="3379294"/>
            <a:ext cx="3255971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Ant</a:t>
            </a:r>
            <a:r>
              <a:rPr lang="ko-KR" altLang="en-US" sz="1000" dirty="0">
                <a:solidFill>
                  <a:schemeClr val="tx1"/>
                </a:solidFill>
              </a:rPr>
              <a:t>의 대안으로 개발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tx1"/>
                </a:solidFill>
              </a:rPr>
              <a:t>정해진 라이프사이클에 의해 동작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pom.xml</a:t>
            </a:r>
            <a:r>
              <a:rPr lang="ko-KR" altLang="en-US" sz="1000" dirty="0">
                <a:solidFill>
                  <a:schemeClr val="tx1"/>
                </a:solidFill>
              </a:rPr>
              <a:t>에서 의존성 설정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라이브러리 자동 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Google Shape;30;p6">
            <a:extLst>
              <a:ext uri="{FF2B5EF4-FFF2-40B4-BE49-F238E27FC236}">
                <a16:creationId xmlns:a16="http://schemas.microsoft.com/office/drawing/2014/main" id="{DCE6683F-40C7-C010-2288-796018A6BB03}"/>
              </a:ext>
            </a:extLst>
          </p:cNvPr>
          <p:cNvSpPr txBox="1"/>
          <p:nvPr/>
        </p:nvSpPr>
        <p:spPr>
          <a:xfrm>
            <a:off x="5766433" y="3351609"/>
            <a:ext cx="325597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Ant</a:t>
            </a:r>
            <a:r>
              <a:rPr lang="ko-KR" altLang="en-US" sz="1000" dirty="0">
                <a:solidFill>
                  <a:schemeClr val="tx1"/>
                </a:solidFill>
              </a:rPr>
              <a:t>의 유연한 구조 </a:t>
            </a:r>
            <a:r>
              <a:rPr lang="en-US" altLang="ko-KR" sz="1000" dirty="0">
                <a:solidFill>
                  <a:schemeClr val="tx1"/>
                </a:solidFill>
              </a:rPr>
              <a:t>+ Maven</a:t>
            </a:r>
            <a:r>
              <a:rPr lang="ko-KR" altLang="en-US" sz="1000" dirty="0">
                <a:solidFill>
                  <a:schemeClr val="tx1"/>
                </a:solidFill>
              </a:rPr>
              <a:t>의 편리한 의존성 관리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Java, C/C++, Python </a:t>
            </a:r>
            <a:r>
              <a:rPr lang="ko-KR" altLang="en-US" sz="1000" dirty="0">
                <a:solidFill>
                  <a:schemeClr val="tx1"/>
                </a:solidFill>
              </a:rPr>
              <a:t>등 여러 언어 지원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xml</a:t>
            </a:r>
            <a:r>
              <a:rPr lang="ko-KR" altLang="en-US" sz="1000" dirty="0">
                <a:solidFill>
                  <a:schemeClr val="tx1"/>
                </a:solidFill>
              </a:rPr>
              <a:t>이 아닌 별도의 스크립트로 프로젝트 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tx1"/>
                </a:solidFill>
              </a:rPr>
              <a:t>(if,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else, for </a:t>
            </a:r>
            <a:r>
              <a:rPr lang="ko-KR" altLang="en-US" sz="1000" dirty="0">
                <a:solidFill>
                  <a:schemeClr val="tx1"/>
                </a:solidFill>
              </a:rPr>
              <a:t>문법 사용 가능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7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075332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err="1"/>
              <a:t>SpringBoot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템플릿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F9DD6C-BCDC-1380-1E21-077EAA03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44" y="1637126"/>
            <a:ext cx="3106911" cy="32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0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9318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err="1"/>
              <a:t>SpringBoot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템플릿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4176109" y="2302494"/>
            <a:ext cx="5722073" cy="196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r>
              <a:rPr lang="en-US" altLang="ko-KR" sz="1100" b="1" dirty="0" err="1">
                <a:solidFill>
                  <a:schemeClr val="tx1"/>
                </a:solidFill>
              </a:rPr>
              <a:t>gradle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</a:rPr>
              <a:t>gradle</a:t>
            </a:r>
            <a:r>
              <a:rPr lang="ko-KR" altLang="en-US" sz="1100" dirty="0">
                <a:solidFill>
                  <a:schemeClr val="tx1"/>
                </a:solidFill>
              </a:rPr>
              <a:t>이 사용하는 폴더로 작업으로 생성된 파일이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build: </a:t>
            </a:r>
            <a:r>
              <a:rPr lang="ko-KR" altLang="en-US" sz="1100" dirty="0">
                <a:solidFill>
                  <a:schemeClr val="tx1"/>
                </a:solidFill>
              </a:rPr>
              <a:t>빌드 파일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tx1"/>
                </a:solidFill>
              </a:rPr>
              <a:t>gradle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빌드 시 참조하는 </a:t>
            </a:r>
            <a:r>
              <a:rPr lang="en-US" altLang="ko-KR" sz="1100" dirty="0" err="1">
                <a:solidFill>
                  <a:schemeClr val="tx1"/>
                </a:solidFill>
              </a:rPr>
              <a:t>gradle</a:t>
            </a:r>
            <a:r>
              <a:rPr lang="en-US" altLang="ko-KR" sz="1100" dirty="0">
                <a:solidFill>
                  <a:schemeClr val="tx1"/>
                </a:solidFill>
              </a:rPr>
              <a:t>-wrapper </a:t>
            </a:r>
            <a:r>
              <a:rPr lang="ko-KR" altLang="en-US" sz="1100" dirty="0">
                <a:solidFill>
                  <a:schemeClr val="tx1"/>
                </a:solidFill>
              </a:rPr>
              <a:t>파일 및 해당 파일의 설정 파일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tx1"/>
                </a:solidFill>
              </a:rPr>
              <a:t>build.gradle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프로젝트 빌드에 대한 내용 명시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tx1"/>
                </a:solidFill>
              </a:rPr>
              <a:t>gradlew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en-US" altLang="ko-KR" sz="1100" dirty="0">
                <a:solidFill>
                  <a:schemeClr val="tx1"/>
                </a:solidFill>
              </a:rPr>
              <a:t>Unix</a:t>
            </a:r>
            <a:r>
              <a:rPr lang="ko-KR" altLang="en-US" sz="1100" dirty="0">
                <a:solidFill>
                  <a:schemeClr val="tx1"/>
                </a:solidFill>
              </a:rPr>
              <a:t>용 실행 스크립트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gradlew.bat: </a:t>
            </a:r>
            <a:r>
              <a:rPr lang="en-US" altLang="ko-KR" sz="1100" dirty="0">
                <a:solidFill>
                  <a:schemeClr val="tx1"/>
                </a:solidFill>
              </a:rPr>
              <a:t>Window</a:t>
            </a:r>
            <a:r>
              <a:rPr lang="ko-KR" altLang="en-US" sz="1100" dirty="0">
                <a:solidFill>
                  <a:schemeClr val="tx1"/>
                </a:solidFill>
              </a:rPr>
              <a:t>용 실행 스크립트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tx1"/>
                </a:solidFill>
              </a:rPr>
              <a:t>settings.gradle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프로젝트의 설정 정보 파일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멀티 프로젝트 구성 등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237924"/>
            <a:ext cx="57220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555D9"/>
                </a:solidFill>
              </a:rPr>
              <a:t>빌드 도구</a:t>
            </a:r>
            <a:r>
              <a:rPr lang="en-US" altLang="ko-KR" sz="1200" b="1" dirty="0">
                <a:solidFill>
                  <a:srgbClr val="2555D9"/>
                </a:solidFill>
              </a:rPr>
              <a:t>(</a:t>
            </a:r>
            <a:r>
              <a:rPr lang="en-US" altLang="ko-KR" sz="1200" b="1" dirty="0" err="1">
                <a:solidFill>
                  <a:srgbClr val="2555D9"/>
                </a:solidFill>
              </a:rPr>
              <a:t>gradle</a:t>
            </a:r>
            <a:r>
              <a:rPr lang="en-US" altLang="ko-KR" sz="1200" b="1" dirty="0">
                <a:solidFill>
                  <a:srgbClr val="2555D9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관련 디렉토리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2C813-EDC4-1D7C-5FA5-C7F686FF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1" y="1632329"/>
            <a:ext cx="3106911" cy="32544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0A78DF-BB39-D896-907F-150840014455}"/>
              </a:ext>
            </a:extLst>
          </p:cNvPr>
          <p:cNvSpPr/>
          <p:nvPr/>
        </p:nvSpPr>
        <p:spPr>
          <a:xfrm>
            <a:off x="1043549" y="1833572"/>
            <a:ext cx="1116946" cy="31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3615E5-20F9-0E55-6635-2C95DD34F353}"/>
              </a:ext>
            </a:extLst>
          </p:cNvPr>
          <p:cNvSpPr/>
          <p:nvPr/>
        </p:nvSpPr>
        <p:spPr>
          <a:xfrm>
            <a:off x="1043549" y="2358973"/>
            <a:ext cx="1116946" cy="545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32E04-0B2D-3B67-0BFC-A487057A3889}"/>
              </a:ext>
            </a:extLst>
          </p:cNvPr>
          <p:cNvSpPr/>
          <p:nvPr/>
        </p:nvSpPr>
        <p:spPr>
          <a:xfrm>
            <a:off x="1267666" y="3366874"/>
            <a:ext cx="1116946" cy="765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3A50C4-A2CA-51C2-8B87-5890D0E28788}"/>
              </a:ext>
            </a:extLst>
          </p:cNvPr>
          <p:cNvSpPr/>
          <p:nvPr/>
        </p:nvSpPr>
        <p:spPr>
          <a:xfrm>
            <a:off x="1267666" y="4322186"/>
            <a:ext cx="1278310" cy="31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381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9318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 err="1"/>
              <a:t>SpringBoot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템플릿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237924"/>
            <a:ext cx="57220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빌드 도구 외 디렉토리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2C813-EDC4-1D7C-5FA5-C7F686FF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1" y="1632329"/>
            <a:ext cx="3106911" cy="32544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0A78DF-BB39-D896-907F-150840014455}"/>
              </a:ext>
            </a:extLst>
          </p:cNvPr>
          <p:cNvSpPr/>
          <p:nvPr/>
        </p:nvSpPr>
        <p:spPr>
          <a:xfrm>
            <a:off x="1043549" y="2105266"/>
            <a:ext cx="1116946" cy="31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3615E5-20F9-0E55-6635-2C95DD34F353}"/>
              </a:ext>
            </a:extLst>
          </p:cNvPr>
          <p:cNvSpPr/>
          <p:nvPr/>
        </p:nvSpPr>
        <p:spPr>
          <a:xfrm>
            <a:off x="1043549" y="2847423"/>
            <a:ext cx="1116946" cy="299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32E04-0B2D-3B67-0BFC-A487057A3889}"/>
              </a:ext>
            </a:extLst>
          </p:cNvPr>
          <p:cNvSpPr/>
          <p:nvPr/>
        </p:nvSpPr>
        <p:spPr>
          <a:xfrm>
            <a:off x="1267665" y="4105561"/>
            <a:ext cx="1161769" cy="22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3A50C4-A2CA-51C2-8B87-5890D0E28788}"/>
              </a:ext>
            </a:extLst>
          </p:cNvPr>
          <p:cNvSpPr/>
          <p:nvPr/>
        </p:nvSpPr>
        <p:spPr>
          <a:xfrm>
            <a:off x="757360" y="4568841"/>
            <a:ext cx="1752757" cy="299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4D700322-692B-477E-28AE-2F0399396EE3}"/>
              </a:ext>
            </a:extLst>
          </p:cNvPr>
          <p:cNvSpPr txBox="1"/>
          <p:nvPr/>
        </p:nvSpPr>
        <p:spPr>
          <a:xfrm>
            <a:off x="4240108" y="2419505"/>
            <a:ext cx="3308175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.idea: </a:t>
            </a:r>
            <a:r>
              <a:rPr lang="en-US" altLang="ko-KR" sz="1100" dirty="0">
                <a:solidFill>
                  <a:schemeClr val="tx1"/>
                </a:solidFill>
              </a:rPr>
              <a:t>IDE </a:t>
            </a:r>
            <a:r>
              <a:rPr lang="ko-KR" altLang="en-US" sz="1100" dirty="0">
                <a:solidFill>
                  <a:schemeClr val="tx1"/>
                </a:solidFill>
              </a:rPr>
              <a:t>프로젝트 설정 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logs: </a:t>
            </a:r>
            <a:r>
              <a:rPr lang="ko-KR" altLang="en-US" sz="1100" dirty="0">
                <a:solidFill>
                  <a:schemeClr val="tx1"/>
                </a:solidFill>
              </a:rPr>
              <a:t>로그 파일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tx1"/>
                </a:solidFill>
              </a:rPr>
              <a:t>src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프로젝트의 소스 폴더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README.md: </a:t>
            </a:r>
            <a:r>
              <a:rPr lang="ko-KR" altLang="en-US" sz="1100" dirty="0">
                <a:solidFill>
                  <a:schemeClr val="tx1"/>
                </a:solidFill>
              </a:rPr>
              <a:t>프로젝트에 대한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</a:rPr>
              <a:t>External Libraries: </a:t>
            </a:r>
            <a:r>
              <a:rPr lang="ko-KR" altLang="en-US" sz="1100" dirty="0">
                <a:solidFill>
                  <a:schemeClr val="tx1"/>
                </a:solidFill>
              </a:rPr>
              <a:t>라이브러리 파일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615E5-20F9-0E55-6635-2C95DD34F353}"/>
              </a:ext>
            </a:extLst>
          </p:cNvPr>
          <p:cNvSpPr/>
          <p:nvPr/>
        </p:nvSpPr>
        <p:spPr>
          <a:xfrm>
            <a:off x="1043549" y="3139969"/>
            <a:ext cx="1116946" cy="299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66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E1345A-CD45-02BF-73CD-6A8C0A9E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75" y="1841494"/>
            <a:ext cx="2338599" cy="3020229"/>
          </a:xfrm>
          <a:prstGeom prst="rect">
            <a:avLst/>
          </a:prstGeom>
        </p:spPr>
      </p:pic>
      <p:sp>
        <p:nvSpPr>
          <p:cNvPr id="30" name="Google Shape;30;p6"/>
          <p:cNvSpPr txBox="1"/>
          <p:nvPr/>
        </p:nvSpPr>
        <p:spPr>
          <a:xfrm>
            <a:off x="2928600" y="9318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/>
              <a:t>src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패키지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237924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패키지는 크게 </a:t>
            </a:r>
            <a:r>
              <a:rPr lang="en-US" altLang="ko-KR" sz="1200" dirty="0">
                <a:solidFill>
                  <a:schemeClr val="tx1"/>
                </a:solidFill>
              </a:rPr>
              <a:t>main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test</a:t>
            </a:r>
            <a:r>
              <a:rPr lang="ko-KR" altLang="en-US" sz="1200" dirty="0">
                <a:solidFill>
                  <a:schemeClr val="tx1"/>
                </a:solidFill>
              </a:rPr>
              <a:t>로 구분되며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main</a:t>
            </a:r>
            <a:r>
              <a:rPr lang="ko-KR" altLang="en-US" sz="1200" dirty="0">
                <a:solidFill>
                  <a:schemeClr val="tx1"/>
                </a:solidFill>
              </a:rPr>
              <a:t>은 다시 </a:t>
            </a:r>
            <a:r>
              <a:rPr lang="en-US" altLang="ko-KR" sz="1200" dirty="0">
                <a:solidFill>
                  <a:schemeClr val="tx1"/>
                </a:solidFill>
              </a:rPr>
              <a:t>java </a:t>
            </a:r>
            <a:r>
              <a:rPr lang="ko-KR" altLang="en-US" sz="1200" dirty="0">
                <a:solidFill>
                  <a:schemeClr val="tx1"/>
                </a:solidFill>
              </a:rPr>
              <a:t>코드 작성부와 설정 파일 부분으로 나뉜다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FA2DA6-A5E8-EE20-044E-7E0E63F84CCF}"/>
              </a:ext>
            </a:extLst>
          </p:cNvPr>
          <p:cNvGrpSpPr/>
          <p:nvPr/>
        </p:nvGrpSpPr>
        <p:grpSpPr>
          <a:xfrm>
            <a:off x="4561312" y="2063949"/>
            <a:ext cx="3827849" cy="1126091"/>
            <a:chOff x="4561312" y="2063949"/>
            <a:chExt cx="3827849" cy="1126091"/>
          </a:xfrm>
        </p:grpSpPr>
        <p:sp>
          <p:nvSpPr>
            <p:cNvPr id="5" name="Google Shape;30;p6">
              <a:extLst>
                <a:ext uri="{FF2B5EF4-FFF2-40B4-BE49-F238E27FC236}">
                  <a16:creationId xmlns:a16="http://schemas.microsoft.com/office/drawing/2014/main" id="{4D700322-692B-477E-28AE-2F0399396EE3}"/>
                </a:ext>
              </a:extLst>
            </p:cNvPr>
            <p:cNvSpPr txBox="1"/>
            <p:nvPr/>
          </p:nvSpPr>
          <p:spPr>
            <a:xfrm>
              <a:off x="4561312" y="2063949"/>
              <a:ext cx="3308175" cy="50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main vs test</a:t>
              </a:r>
            </a:p>
          </p:txBody>
        </p:sp>
        <p:sp>
          <p:nvSpPr>
            <p:cNvPr id="13" name="Google Shape;30;p6">
              <a:extLst>
                <a:ext uri="{FF2B5EF4-FFF2-40B4-BE49-F238E27FC236}">
                  <a16:creationId xmlns:a16="http://schemas.microsoft.com/office/drawing/2014/main" id="{392EF7B7-4508-0E16-5AF6-4521F046A1FE}"/>
                </a:ext>
              </a:extLst>
            </p:cNvPr>
            <p:cNvSpPr txBox="1"/>
            <p:nvPr/>
          </p:nvSpPr>
          <p:spPr>
            <a:xfrm>
              <a:off x="4561312" y="2497573"/>
              <a:ext cx="3827849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</a:rPr>
                <a:t>main</a:t>
              </a:r>
              <a:r>
                <a:rPr lang="ko-KR" altLang="en-US" sz="1100" dirty="0">
                  <a:solidFill>
                    <a:schemeClr val="tx1"/>
                  </a:solidFill>
                </a:rPr>
                <a:t>은 프로젝트 코드를  실제로 직접 작성하는 곳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100" dirty="0">
                  <a:solidFill>
                    <a:schemeClr val="tx1"/>
                  </a:solidFill>
                </a:rPr>
                <a:t>는 테스트를 목적으로 테스트 관련 코드를 작성하는 곳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196454-0B2D-2FB5-D449-6948FBBE0631}"/>
              </a:ext>
            </a:extLst>
          </p:cNvPr>
          <p:cNvGrpSpPr/>
          <p:nvPr/>
        </p:nvGrpSpPr>
        <p:grpSpPr>
          <a:xfrm>
            <a:off x="4561312" y="3304773"/>
            <a:ext cx="4116523" cy="1109628"/>
            <a:chOff x="4561312" y="3448208"/>
            <a:chExt cx="4116523" cy="1109628"/>
          </a:xfrm>
        </p:grpSpPr>
        <p:sp>
          <p:nvSpPr>
            <p:cNvPr id="12" name="Google Shape;30;p6">
              <a:extLst>
                <a:ext uri="{FF2B5EF4-FFF2-40B4-BE49-F238E27FC236}">
                  <a16:creationId xmlns:a16="http://schemas.microsoft.com/office/drawing/2014/main" id="{D59884DC-7B65-0F5B-FB82-C1660A349A4B}"/>
                </a:ext>
              </a:extLst>
            </p:cNvPr>
            <p:cNvSpPr txBox="1"/>
            <p:nvPr/>
          </p:nvSpPr>
          <p:spPr>
            <a:xfrm>
              <a:off x="4572000" y="3448208"/>
              <a:ext cx="4105835" cy="50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tx1"/>
                  </a:solidFill>
                </a:rPr>
                <a:t>java vs resources</a:t>
              </a:r>
            </a:p>
          </p:txBody>
        </p:sp>
        <p:sp>
          <p:nvSpPr>
            <p:cNvPr id="14" name="Google Shape;30;p6">
              <a:extLst>
                <a:ext uri="{FF2B5EF4-FFF2-40B4-BE49-F238E27FC236}">
                  <a16:creationId xmlns:a16="http://schemas.microsoft.com/office/drawing/2014/main" id="{1762A268-8ACE-C3C6-E27C-60D2B16F3B8A}"/>
                </a:ext>
              </a:extLst>
            </p:cNvPr>
            <p:cNvSpPr txBox="1"/>
            <p:nvPr/>
          </p:nvSpPr>
          <p:spPr>
            <a:xfrm>
              <a:off x="4561312" y="3865369"/>
              <a:ext cx="4105835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</a:rPr>
                <a:t>java</a:t>
              </a:r>
              <a:r>
                <a:rPr lang="ko-KR" altLang="en-US" sz="1100" dirty="0">
                  <a:solidFill>
                    <a:schemeClr val="tx1"/>
                  </a:solidFill>
                </a:rPr>
                <a:t>는 </a:t>
              </a:r>
              <a:r>
                <a:rPr lang="en-US" altLang="ko-KR" sz="1100" dirty="0">
                  <a:solidFill>
                    <a:schemeClr val="tx1"/>
                  </a:solidFill>
                </a:rPr>
                <a:t>java </a:t>
              </a:r>
              <a:r>
                <a:rPr lang="ko-KR" altLang="en-US" sz="1100" dirty="0">
                  <a:solidFill>
                    <a:schemeClr val="tx1"/>
                  </a:solidFill>
                </a:rPr>
                <a:t>프로그래밍 언어로 비즈니스 로직을 작성하는 곳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tx1"/>
                  </a:solidFill>
                </a:rPr>
                <a:t>resources</a:t>
              </a:r>
              <a:r>
                <a:rPr lang="ko-KR" altLang="en-US" sz="1100" dirty="0">
                  <a:solidFill>
                    <a:schemeClr val="tx1"/>
                  </a:solidFill>
                </a:rPr>
                <a:t>는 프로젝트에 필요한 설정 값들을 작성하는 곳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94046-822F-DEB5-2489-263F5CE4ADA5}"/>
              </a:ext>
            </a:extLst>
          </p:cNvPr>
          <p:cNvSpPr/>
          <p:nvPr/>
        </p:nvSpPr>
        <p:spPr>
          <a:xfrm>
            <a:off x="2255233" y="1997033"/>
            <a:ext cx="673367" cy="175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AC947B-4FEF-5C0C-738C-3B903447E25D}"/>
              </a:ext>
            </a:extLst>
          </p:cNvPr>
          <p:cNvSpPr/>
          <p:nvPr/>
        </p:nvSpPr>
        <p:spPr>
          <a:xfrm>
            <a:off x="2290212" y="4656979"/>
            <a:ext cx="603407" cy="25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E11987-DE83-33A7-DC8C-67D34D9B1246}"/>
              </a:ext>
            </a:extLst>
          </p:cNvPr>
          <p:cNvSpPr/>
          <p:nvPr/>
        </p:nvSpPr>
        <p:spPr>
          <a:xfrm>
            <a:off x="2377451" y="4318427"/>
            <a:ext cx="1226362" cy="35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4BD7E-FE35-2706-EE8D-A9A3852F9D2D}"/>
              </a:ext>
            </a:extLst>
          </p:cNvPr>
          <p:cNvSpPr/>
          <p:nvPr/>
        </p:nvSpPr>
        <p:spPr>
          <a:xfrm>
            <a:off x="2290212" y="2346660"/>
            <a:ext cx="700420" cy="178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14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0D148B-2758-0D44-F31E-E930D2AB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12" y="1769524"/>
            <a:ext cx="2350162" cy="3035163"/>
          </a:xfrm>
          <a:prstGeom prst="rect">
            <a:avLst/>
          </a:prstGeom>
        </p:spPr>
      </p:pic>
      <p:sp>
        <p:nvSpPr>
          <p:cNvPr id="30" name="Google Shape;30;p6"/>
          <p:cNvSpPr txBox="1"/>
          <p:nvPr/>
        </p:nvSpPr>
        <p:spPr>
          <a:xfrm>
            <a:off x="2928600" y="931897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resources </a:t>
            </a:r>
            <a:r>
              <a:rPr lang="ko-KR" altLang="en-US" sz="1600" b="1" dirty="0"/>
              <a:t>패키지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237924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resources </a:t>
            </a:r>
            <a:r>
              <a:rPr lang="ko-KR" altLang="en-US" sz="1200" dirty="0">
                <a:solidFill>
                  <a:schemeClr val="tx1"/>
                </a:solidFill>
              </a:rPr>
              <a:t>패키지는 프로젝트에 필요한 설정 파일들이 위치하는 곳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가장 대표적으로 </a:t>
            </a:r>
            <a:r>
              <a:rPr lang="en-US" altLang="ko-KR" sz="1200" dirty="0" err="1">
                <a:solidFill>
                  <a:schemeClr val="tx1"/>
                </a:solidFill>
              </a:rPr>
              <a:t>application.yml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파일이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E11987-DE83-33A7-DC8C-67D34D9B1246}"/>
              </a:ext>
            </a:extLst>
          </p:cNvPr>
          <p:cNvSpPr/>
          <p:nvPr/>
        </p:nvSpPr>
        <p:spPr>
          <a:xfrm>
            <a:off x="1790380" y="4287691"/>
            <a:ext cx="1459966" cy="33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3F611-9CCD-6F30-15BB-C19418E8D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97" y="1807477"/>
            <a:ext cx="4191220" cy="2580435"/>
          </a:xfrm>
          <a:prstGeom prst="rect">
            <a:avLst/>
          </a:prstGeom>
        </p:spPr>
      </p:pic>
      <p:sp>
        <p:nvSpPr>
          <p:cNvPr id="10" name="Google Shape;30;p6">
            <a:extLst>
              <a:ext uri="{FF2B5EF4-FFF2-40B4-BE49-F238E27FC236}">
                <a16:creationId xmlns:a16="http://schemas.microsoft.com/office/drawing/2014/main" id="{E9CD205E-AE47-B6CA-2CF0-800E3CB4E6B4}"/>
              </a:ext>
            </a:extLst>
          </p:cNvPr>
          <p:cNvSpPr txBox="1"/>
          <p:nvPr/>
        </p:nvSpPr>
        <p:spPr>
          <a:xfrm>
            <a:off x="4301096" y="4403497"/>
            <a:ext cx="419122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port </a:t>
            </a:r>
            <a:r>
              <a:rPr lang="ko-KR" altLang="en-US" sz="1200" dirty="0">
                <a:solidFill>
                  <a:schemeClr val="tx1"/>
                </a:solidFill>
              </a:rPr>
              <a:t>번호</a:t>
            </a:r>
            <a:r>
              <a:rPr lang="en-US" altLang="ko-KR" sz="1200" dirty="0">
                <a:solidFill>
                  <a:schemeClr val="tx1"/>
                </a:solidFill>
              </a:rPr>
              <a:t>, spring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r>
              <a:rPr lang="en-US" altLang="ko-KR" sz="1200" dirty="0">
                <a:solidFill>
                  <a:schemeClr val="tx1"/>
                </a:solidFill>
              </a:rPr>
              <a:t>, database </a:t>
            </a:r>
            <a:r>
              <a:rPr lang="ko-KR" altLang="en-US" sz="1200" dirty="0">
                <a:solidFill>
                  <a:schemeClr val="tx1"/>
                </a:solidFill>
              </a:rPr>
              <a:t>연동 설정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로그 설정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환경 변수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3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3467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java </a:t>
            </a:r>
            <a:r>
              <a:rPr lang="ko-KR" altLang="en-US" sz="1600" b="1" dirty="0"/>
              <a:t>패키지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085523"/>
            <a:ext cx="572207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java </a:t>
            </a:r>
            <a:r>
              <a:rPr lang="ko-KR" altLang="en-US" sz="1200" dirty="0">
                <a:solidFill>
                  <a:schemeClr val="tx1"/>
                </a:solidFill>
              </a:rPr>
              <a:t>패키지는 직접 비즈니스 로직을 작성하는 패키지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하위 패키지는 정해진 형식이 없어 자유롭게 구성이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여기서는 </a:t>
            </a:r>
            <a:r>
              <a:rPr lang="en-US" altLang="ko-KR" sz="1200" dirty="0">
                <a:solidFill>
                  <a:schemeClr val="tx1"/>
                </a:solidFill>
              </a:rPr>
              <a:t>common,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, utils </a:t>
            </a:r>
            <a:r>
              <a:rPr lang="ko-KR" altLang="en-US" sz="1200" dirty="0">
                <a:solidFill>
                  <a:schemeClr val="tx1"/>
                </a:solidFill>
              </a:rPr>
              <a:t>패키지와 </a:t>
            </a:r>
            <a:r>
              <a:rPr lang="en-US" altLang="ko-KR" sz="1200" dirty="0">
                <a:solidFill>
                  <a:schemeClr val="tx1"/>
                </a:solidFill>
              </a:rPr>
              <a:t>Application class</a:t>
            </a:r>
            <a:r>
              <a:rPr lang="ko-KR" altLang="en-US" sz="1200" dirty="0">
                <a:solidFill>
                  <a:schemeClr val="tx1"/>
                </a:solidFill>
              </a:rPr>
              <a:t>로 구성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493518-AC3C-7F22-E607-859C824467D5}"/>
              </a:ext>
            </a:extLst>
          </p:cNvPr>
          <p:cNvGrpSpPr/>
          <p:nvPr/>
        </p:nvGrpSpPr>
        <p:grpSpPr>
          <a:xfrm>
            <a:off x="4211827" y="1698760"/>
            <a:ext cx="4148250" cy="3141902"/>
            <a:chOff x="4211827" y="1698760"/>
            <a:chExt cx="4148250" cy="314190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FA2DA6-A5E8-EE20-044E-7E0E63F84CCF}"/>
                </a:ext>
              </a:extLst>
            </p:cNvPr>
            <p:cNvGrpSpPr/>
            <p:nvPr/>
          </p:nvGrpSpPr>
          <p:grpSpPr>
            <a:xfrm>
              <a:off x="4211827" y="1698760"/>
              <a:ext cx="3827849" cy="1004857"/>
              <a:chOff x="4552347" y="2063949"/>
              <a:chExt cx="3827849" cy="1004857"/>
            </a:xfrm>
          </p:grpSpPr>
          <p:sp>
            <p:nvSpPr>
              <p:cNvPr id="5" name="Google Shape;30;p6">
                <a:extLst>
                  <a:ext uri="{FF2B5EF4-FFF2-40B4-BE49-F238E27FC236}">
                    <a16:creationId xmlns:a16="http://schemas.microsoft.com/office/drawing/2014/main" id="{4D700322-692B-477E-28AE-2F0399396EE3}"/>
                  </a:ext>
                </a:extLst>
              </p:cNvPr>
              <p:cNvSpPr txBox="1"/>
              <p:nvPr/>
            </p:nvSpPr>
            <p:spPr>
              <a:xfrm>
                <a:off x="4561312" y="2063949"/>
                <a:ext cx="3308175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1" dirty="0">
                    <a:solidFill>
                      <a:schemeClr val="tx1"/>
                    </a:solidFill>
                  </a:rPr>
                  <a:t>common</a:t>
                </a:r>
              </a:p>
            </p:txBody>
          </p:sp>
          <p:sp>
            <p:nvSpPr>
              <p:cNvPr id="13" name="Google Shape;30;p6">
                <a:extLst>
                  <a:ext uri="{FF2B5EF4-FFF2-40B4-BE49-F238E27FC236}">
                    <a16:creationId xmlns:a16="http://schemas.microsoft.com/office/drawing/2014/main" id="{392EF7B7-4508-0E16-5AF6-4521F046A1FE}"/>
                  </a:ext>
                </a:extLst>
              </p:cNvPr>
              <p:cNvSpPr txBox="1"/>
              <p:nvPr/>
            </p:nvSpPr>
            <p:spPr>
              <a:xfrm>
                <a:off x="4552347" y="2376339"/>
                <a:ext cx="3827849" cy="692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비즈니스 로직을 작성하는데 필요한 설정 코드들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상수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로직 작성에 필요한 기본 양식 등을 작성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D196454-0B2D-2FB5-D449-6948FBBE0631}"/>
                </a:ext>
              </a:extLst>
            </p:cNvPr>
            <p:cNvGrpSpPr/>
            <p:nvPr/>
          </p:nvGrpSpPr>
          <p:grpSpPr>
            <a:xfrm>
              <a:off x="4229952" y="2548575"/>
              <a:ext cx="4116523" cy="1476765"/>
              <a:chOff x="4561312" y="3448208"/>
              <a:chExt cx="4116523" cy="1476765"/>
            </a:xfrm>
          </p:grpSpPr>
          <p:sp>
            <p:nvSpPr>
              <p:cNvPr id="12" name="Google Shape;30;p6">
                <a:extLst>
                  <a:ext uri="{FF2B5EF4-FFF2-40B4-BE49-F238E27FC236}">
                    <a16:creationId xmlns:a16="http://schemas.microsoft.com/office/drawing/2014/main" id="{D59884DC-7B65-0F5B-FB82-C1660A349A4B}"/>
                  </a:ext>
                </a:extLst>
              </p:cNvPr>
              <p:cNvSpPr txBox="1"/>
              <p:nvPr/>
            </p:nvSpPr>
            <p:spPr>
              <a:xfrm>
                <a:off x="4572000" y="3448208"/>
                <a:ext cx="4105835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1" dirty="0" err="1">
                    <a:solidFill>
                      <a:schemeClr val="tx1"/>
                    </a:solidFill>
                  </a:rPr>
                  <a:t>src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Google Shape;30;p6">
                <a:extLst>
                  <a:ext uri="{FF2B5EF4-FFF2-40B4-BE49-F238E27FC236}">
                    <a16:creationId xmlns:a16="http://schemas.microsoft.com/office/drawing/2014/main" id="{1762A268-8ACE-C3C6-E27C-60D2B16F3B8A}"/>
                  </a:ext>
                </a:extLst>
              </p:cNvPr>
              <p:cNvSpPr txBox="1"/>
              <p:nvPr/>
            </p:nvSpPr>
            <p:spPr>
              <a:xfrm>
                <a:off x="4561312" y="3770841"/>
                <a:ext cx="4105835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비즈니스 로직을 직접 작성하는 곳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각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비즈니스 도메인 별로 패키지를 구분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로직에 필요한 객체는 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Model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패키지에 작성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로직은 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Controller, Service, Dao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로 나뉘어 작성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1600BB0-79B7-0F51-5E0C-AD4463908066}"/>
                </a:ext>
              </a:extLst>
            </p:cNvPr>
            <p:cNvGrpSpPr/>
            <p:nvPr/>
          </p:nvGrpSpPr>
          <p:grpSpPr>
            <a:xfrm>
              <a:off x="4254241" y="3855283"/>
              <a:ext cx="4105836" cy="985379"/>
              <a:chOff x="4571999" y="3448208"/>
              <a:chExt cx="4105836" cy="985379"/>
            </a:xfrm>
          </p:grpSpPr>
          <p:sp>
            <p:nvSpPr>
              <p:cNvPr id="9" name="Google Shape;30;p6">
                <a:extLst>
                  <a:ext uri="{FF2B5EF4-FFF2-40B4-BE49-F238E27FC236}">
                    <a16:creationId xmlns:a16="http://schemas.microsoft.com/office/drawing/2014/main" id="{37A4C733-3F3A-1928-D1FB-1F7EB444303D}"/>
                  </a:ext>
                </a:extLst>
              </p:cNvPr>
              <p:cNvSpPr txBox="1"/>
              <p:nvPr/>
            </p:nvSpPr>
            <p:spPr>
              <a:xfrm>
                <a:off x="4572000" y="3448208"/>
                <a:ext cx="4105835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1" dirty="0">
                    <a:solidFill>
                      <a:schemeClr val="tx1"/>
                    </a:solidFill>
                  </a:rPr>
                  <a:t>utils</a:t>
                </a:r>
              </a:p>
            </p:txBody>
          </p:sp>
          <p:sp>
            <p:nvSpPr>
              <p:cNvPr id="10" name="Google Shape;30;p6">
                <a:extLst>
                  <a:ext uri="{FF2B5EF4-FFF2-40B4-BE49-F238E27FC236}">
                    <a16:creationId xmlns:a16="http://schemas.microsoft.com/office/drawing/2014/main" id="{CE8890DD-1243-D55B-4CC0-AD8835027027}"/>
                  </a:ext>
                </a:extLst>
              </p:cNvPr>
              <p:cNvSpPr txBox="1"/>
              <p:nvPr/>
            </p:nvSpPr>
            <p:spPr>
              <a:xfrm>
                <a:off x="4571999" y="3741120"/>
                <a:ext cx="4105835" cy="692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비즈니스 로직 중 반복되는 코드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메소드 등을 작성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50" dirty="0">
                    <a:solidFill>
                      <a:schemeClr val="tx1"/>
                    </a:solidFill>
                  </a:rPr>
                  <a:t>그 외 부가적인 코드 작성 등</a:t>
                </a:r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219E99-D4A0-E056-B1B5-75F23E3E7A62}"/>
              </a:ext>
            </a:extLst>
          </p:cNvPr>
          <p:cNvGrpSpPr/>
          <p:nvPr/>
        </p:nvGrpSpPr>
        <p:grpSpPr>
          <a:xfrm>
            <a:off x="1554866" y="1824156"/>
            <a:ext cx="2350162" cy="3035163"/>
            <a:chOff x="-158918" y="1804531"/>
            <a:chExt cx="2350162" cy="30351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720CBA-1EF8-0E78-6B83-31AA09B5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8918" y="1804531"/>
              <a:ext cx="2350162" cy="3035163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FC8180-39E9-EBAD-348C-D16A321A3497}"/>
                </a:ext>
              </a:extLst>
            </p:cNvPr>
            <p:cNvSpPr/>
            <p:nvPr/>
          </p:nvSpPr>
          <p:spPr>
            <a:xfrm>
              <a:off x="272757" y="2298671"/>
              <a:ext cx="1844373" cy="20182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590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AF9A05D-8BC8-2092-1280-A2438496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9" y="2062657"/>
            <a:ext cx="2116549" cy="2733459"/>
          </a:xfrm>
          <a:prstGeom prst="rect">
            <a:avLst/>
          </a:prstGeom>
        </p:spPr>
      </p:pic>
      <p:sp>
        <p:nvSpPr>
          <p:cNvPr id="30" name="Google Shape;30;p6"/>
          <p:cNvSpPr txBox="1"/>
          <p:nvPr/>
        </p:nvSpPr>
        <p:spPr>
          <a:xfrm>
            <a:off x="2928600" y="940864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도메인 패키지 구성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3286800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solidFill>
                  <a:schemeClr val="lt1"/>
                </a:solidFill>
              </a:rPr>
              <a:t>SpringBoot</a:t>
            </a:r>
            <a:r>
              <a:rPr lang="en-US" sz="2600" b="1" dirty="0">
                <a:solidFill>
                  <a:schemeClr val="lt1"/>
                </a:solidFill>
              </a:rPr>
              <a:t> </a:t>
            </a:r>
            <a:r>
              <a:rPr lang="ko-KR" altLang="en-US" sz="2600" b="1" dirty="0">
                <a:solidFill>
                  <a:schemeClr val="lt1"/>
                </a:solidFill>
              </a:rPr>
              <a:t>템플릿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2" name="Google Shape;30;p6">
            <a:extLst>
              <a:ext uri="{FF2B5EF4-FFF2-40B4-BE49-F238E27FC236}">
                <a16:creationId xmlns:a16="http://schemas.microsoft.com/office/drawing/2014/main" id="{17B89E67-7F93-A705-E714-138BEB4F563D}"/>
              </a:ext>
            </a:extLst>
          </p:cNvPr>
          <p:cNvSpPr txBox="1"/>
          <p:nvPr/>
        </p:nvSpPr>
        <p:spPr>
          <a:xfrm>
            <a:off x="1710962" y="1273781"/>
            <a:ext cx="57220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java </a:t>
            </a:r>
            <a:r>
              <a:rPr lang="ko-KR" altLang="en-US" sz="1200" dirty="0">
                <a:solidFill>
                  <a:schemeClr val="tx1"/>
                </a:solidFill>
              </a:rPr>
              <a:t>패키지 내에 각 도메인 패키지를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각 도메인 패키지는 크게 </a:t>
            </a:r>
            <a:r>
              <a:rPr lang="en-US" altLang="ko-KR" sz="1200" dirty="0">
                <a:solidFill>
                  <a:schemeClr val="tx1"/>
                </a:solidFill>
              </a:rPr>
              <a:t>model, controller, service, </a:t>
            </a:r>
            <a:r>
              <a:rPr lang="en-US" altLang="ko-KR" sz="1200" dirty="0" err="1">
                <a:solidFill>
                  <a:schemeClr val="tx1"/>
                </a:solidFill>
              </a:rPr>
              <a:t>dao</a:t>
            </a:r>
            <a:r>
              <a:rPr lang="ko-KR" altLang="en-US" sz="1200" dirty="0">
                <a:solidFill>
                  <a:schemeClr val="tx1"/>
                </a:solidFill>
              </a:rPr>
              <a:t>로 구성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FA2DA6-A5E8-EE20-044E-7E0E63F84CCF}"/>
              </a:ext>
            </a:extLst>
          </p:cNvPr>
          <p:cNvGrpSpPr/>
          <p:nvPr/>
        </p:nvGrpSpPr>
        <p:grpSpPr>
          <a:xfrm>
            <a:off x="4202863" y="1824156"/>
            <a:ext cx="3827849" cy="739400"/>
            <a:chOff x="4552347" y="2063949"/>
            <a:chExt cx="3827849" cy="739400"/>
          </a:xfrm>
        </p:grpSpPr>
        <p:sp>
          <p:nvSpPr>
            <p:cNvPr id="5" name="Google Shape;30;p6">
              <a:extLst>
                <a:ext uri="{FF2B5EF4-FFF2-40B4-BE49-F238E27FC236}">
                  <a16:creationId xmlns:a16="http://schemas.microsoft.com/office/drawing/2014/main" id="{4D700322-692B-477E-28AE-2F0399396EE3}"/>
                </a:ext>
              </a:extLst>
            </p:cNvPr>
            <p:cNvSpPr txBox="1"/>
            <p:nvPr/>
          </p:nvSpPr>
          <p:spPr>
            <a:xfrm>
              <a:off x="4561312" y="2063949"/>
              <a:ext cx="330817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3" name="Google Shape;30;p6">
              <a:extLst>
                <a:ext uri="{FF2B5EF4-FFF2-40B4-BE49-F238E27FC236}">
                  <a16:creationId xmlns:a16="http://schemas.microsoft.com/office/drawing/2014/main" id="{392EF7B7-4508-0E16-5AF6-4521F046A1FE}"/>
                </a:ext>
              </a:extLst>
            </p:cNvPr>
            <p:cNvSpPr txBox="1"/>
            <p:nvPr/>
          </p:nvSpPr>
          <p:spPr>
            <a:xfrm>
              <a:off x="4552347" y="2376339"/>
              <a:ext cx="3827849" cy="42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>
                  <a:solidFill>
                    <a:schemeClr val="tx1"/>
                  </a:solidFill>
                </a:rPr>
                <a:t>로직에 사용되는 객체 </a:t>
              </a:r>
              <a:r>
                <a:rPr lang="en-US" altLang="ko-KR" sz="1050" dirty="0">
                  <a:solidFill>
                    <a:schemeClr val="tx1"/>
                  </a:solidFill>
                </a:rPr>
                <a:t>class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정의</a:t>
              </a:r>
              <a:r>
                <a:rPr lang="en-US" altLang="ko-KR" sz="1050">
                  <a:solidFill>
                    <a:schemeClr val="tx1"/>
                  </a:solidFill>
                </a:rPr>
                <a:t>(DTO)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196454-0B2D-2FB5-D449-6948FBBE0631}"/>
              </a:ext>
            </a:extLst>
          </p:cNvPr>
          <p:cNvGrpSpPr/>
          <p:nvPr/>
        </p:nvGrpSpPr>
        <p:grpSpPr>
          <a:xfrm>
            <a:off x="4211828" y="2517576"/>
            <a:ext cx="4116523" cy="992017"/>
            <a:chOff x="4561312" y="3448208"/>
            <a:chExt cx="4116523" cy="992017"/>
          </a:xfrm>
        </p:grpSpPr>
        <p:sp>
          <p:nvSpPr>
            <p:cNvPr id="12" name="Google Shape;30;p6">
              <a:extLst>
                <a:ext uri="{FF2B5EF4-FFF2-40B4-BE49-F238E27FC236}">
                  <a16:creationId xmlns:a16="http://schemas.microsoft.com/office/drawing/2014/main" id="{D59884DC-7B65-0F5B-FB82-C1660A349A4B}"/>
                </a:ext>
              </a:extLst>
            </p:cNvPr>
            <p:cNvSpPr txBox="1"/>
            <p:nvPr/>
          </p:nvSpPr>
          <p:spPr>
            <a:xfrm>
              <a:off x="4572000" y="3448208"/>
              <a:ext cx="410583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4" name="Google Shape;30;p6">
              <a:extLst>
                <a:ext uri="{FF2B5EF4-FFF2-40B4-BE49-F238E27FC236}">
                  <a16:creationId xmlns:a16="http://schemas.microsoft.com/office/drawing/2014/main" id="{1762A268-8ACE-C3C6-E27C-60D2B16F3B8A}"/>
                </a:ext>
              </a:extLst>
            </p:cNvPr>
            <p:cNvSpPr txBox="1"/>
            <p:nvPr/>
          </p:nvSpPr>
          <p:spPr>
            <a:xfrm>
              <a:off x="4561312" y="3770841"/>
              <a:ext cx="4105835" cy="669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>
                  <a:solidFill>
                    <a:schemeClr val="tx1"/>
                  </a:solidFill>
                </a:rPr>
                <a:t>사용자의 요청을 처리하기에 적절한 서비스 단으로 연결해주는 다리 역할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600BB0-79B7-0F51-5E0C-AD4463908066}"/>
              </a:ext>
            </a:extLst>
          </p:cNvPr>
          <p:cNvGrpSpPr/>
          <p:nvPr/>
        </p:nvGrpSpPr>
        <p:grpSpPr>
          <a:xfrm>
            <a:off x="4222516" y="3388931"/>
            <a:ext cx="4105836" cy="719922"/>
            <a:chOff x="4571999" y="3448208"/>
            <a:chExt cx="4105836" cy="719922"/>
          </a:xfrm>
        </p:grpSpPr>
        <p:sp>
          <p:nvSpPr>
            <p:cNvPr id="9" name="Google Shape;30;p6">
              <a:extLst>
                <a:ext uri="{FF2B5EF4-FFF2-40B4-BE49-F238E27FC236}">
                  <a16:creationId xmlns:a16="http://schemas.microsoft.com/office/drawing/2014/main" id="{37A4C733-3F3A-1928-D1FB-1F7EB444303D}"/>
                </a:ext>
              </a:extLst>
            </p:cNvPr>
            <p:cNvSpPr txBox="1"/>
            <p:nvPr/>
          </p:nvSpPr>
          <p:spPr>
            <a:xfrm>
              <a:off x="4572000" y="3448208"/>
              <a:ext cx="410583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10" name="Google Shape;30;p6">
              <a:extLst>
                <a:ext uri="{FF2B5EF4-FFF2-40B4-BE49-F238E27FC236}">
                  <a16:creationId xmlns:a16="http://schemas.microsoft.com/office/drawing/2014/main" id="{CE8890DD-1243-D55B-4CC0-AD8835027027}"/>
                </a:ext>
              </a:extLst>
            </p:cNvPr>
            <p:cNvSpPr txBox="1"/>
            <p:nvPr/>
          </p:nvSpPr>
          <p:spPr>
            <a:xfrm>
              <a:off x="4571999" y="3741120"/>
              <a:ext cx="4105835" cy="42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>
                  <a:solidFill>
                    <a:schemeClr val="tx1"/>
                  </a:solidFill>
                </a:rPr>
                <a:t>사용자의 요청을 본격적으로 처리하는 코드 작성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59FB76-C1B3-76CF-62CE-F99F7EC2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491" y="2975007"/>
            <a:ext cx="1578875" cy="18058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4BD7E-FE35-2706-EE8D-A9A3852F9D2D}"/>
              </a:ext>
            </a:extLst>
          </p:cNvPr>
          <p:cNvSpPr/>
          <p:nvPr/>
        </p:nvSpPr>
        <p:spPr>
          <a:xfrm>
            <a:off x="1070643" y="3832672"/>
            <a:ext cx="797859" cy="191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132014-8A88-BFC7-BE83-31AE17C4D338}"/>
              </a:ext>
            </a:extLst>
          </p:cNvPr>
          <p:cNvSpPr/>
          <p:nvPr/>
        </p:nvSpPr>
        <p:spPr>
          <a:xfrm>
            <a:off x="2457479" y="3299786"/>
            <a:ext cx="1578875" cy="148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6079E4-15A0-3C85-5EC6-12503AEF1BC7}"/>
              </a:ext>
            </a:extLst>
          </p:cNvPr>
          <p:cNvGrpSpPr/>
          <p:nvPr/>
        </p:nvGrpSpPr>
        <p:grpSpPr>
          <a:xfrm>
            <a:off x="4258375" y="4053254"/>
            <a:ext cx="4105836" cy="719922"/>
            <a:chOff x="4571999" y="3448208"/>
            <a:chExt cx="4105836" cy="719922"/>
          </a:xfrm>
        </p:grpSpPr>
        <p:sp>
          <p:nvSpPr>
            <p:cNvPr id="19" name="Google Shape;30;p6">
              <a:extLst>
                <a:ext uri="{FF2B5EF4-FFF2-40B4-BE49-F238E27FC236}">
                  <a16:creationId xmlns:a16="http://schemas.microsoft.com/office/drawing/2014/main" id="{64CC6A90-E0DB-5047-856F-BFC29947363C}"/>
                </a:ext>
              </a:extLst>
            </p:cNvPr>
            <p:cNvSpPr txBox="1"/>
            <p:nvPr/>
          </p:nvSpPr>
          <p:spPr>
            <a:xfrm>
              <a:off x="4572000" y="3448208"/>
              <a:ext cx="4105835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Dao</a:t>
              </a:r>
            </a:p>
          </p:txBody>
        </p:sp>
        <p:sp>
          <p:nvSpPr>
            <p:cNvPr id="21" name="Google Shape;30;p6">
              <a:extLst>
                <a:ext uri="{FF2B5EF4-FFF2-40B4-BE49-F238E27FC236}">
                  <a16:creationId xmlns:a16="http://schemas.microsoft.com/office/drawing/2014/main" id="{0BFF6900-B307-9265-5549-EA23857428F2}"/>
                </a:ext>
              </a:extLst>
            </p:cNvPr>
            <p:cNvSpPr txBox="1"/>
            <p:nvPr/>
          </p:nvSpPr>
          <p:spPr>
            <a:xfrm>
              <a:off x="4571999" y="3741120"/>
              <a:ext cx="4105835" cy="42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 dirty="0">
                  <a:solidFill>
                    <a:schemeClr val="tx1"/>
                  </a:solidFill>
                </a:rPr>
                <a:t>DB </a:t>
              </a:r>
              <a:r>
                <a:rPr lang="ko-KR" altLang="en-US" sz="1050" dirty="0">
                  <a:solidFill>
                    <a:schemeClr val="tx1"/>
                  </a:solidFill>
                </a:rPr>
                <a:t>데이터에 접근하기 위한 코드 작성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4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135949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566806"/>
            <a:ext cx="703298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웹 환경에서 서버와 클라이언트가 어떻게 데이터를 주고받을지 정해 놓은 규칙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서버 간에 데이터를 주고 받을 때도 대부분 </a:t>
            </a: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를 사용한다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4E8F34-FED5-A0B4-08EF-87BEDB528A9F}"/>
              </a:ext>
            </a:extLst>
          </p:cNvPr>
          <p:cNvGrpSpPr/>
          <p:nvPr/>
        </p:nvGrpSpPr>
        <p:grpSpPr>
          <a:xfrm>
            <a:off x="2302003" y="3184532"/>
            <a:ext cx="4539993" cy="1252994"/>
            <a:chOff x="1675407" y="2332889"/>
            <a:chExt cx="4539993" cy="125299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BB06DCD-FE2D-A86D-CE9D-0CB330D30420}"/>
                </a:ext>
              </a:extLst>
            </p:cNvPr>
            <p:cNvGrpSpPr/>
            <p:nvPr/>
          </p:nvGrpSpPr>
          <p:grpSpPr>
            <a:xfrm>
              <a:off x="1675407" y="2332889"/>
              <a:ext cx="4539993" cy="1252994"/>
              <a:chOff x="1675407" y="2332888"/>
              <a:chExt cx="5793185" cy="162443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433F73B-5BF7-F8BE-88C4-76EAC43F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407" y="2834034"/>
                <a:ext cx="1107966" cy="110796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4023B71-75D6-3194-F752-571B6B3B2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626" y="2849361"/>
                <a:ext cx="1107966" cy="110796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C229294-F941-EB39-E7EB-2769D633A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4543" y="2332888"/>
                <a:ext cx="814913" cy="81491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6D52572-731B-110A-70E6-C25E1863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543696" y="3218329"/>
              <a:ext cx="2689604" cy="0"/>
            </a:xfrm>
            <a:prstGeom prst="straightConnector1">
              <a:avLst/>
            </a:prstGeom>
            <a:ln w="38100">
              <a:solidFill>
                <a:srgbClr val="2555D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oogle Shape;30;p6">
            <a:extLst>
              <a:ext uri="{FF2B5EF4-FFF2-40B4-BE49-F238E27FC236}">
                <a16:creationId xmlns:a16="http://schemas.microsoft.com/office/drawing/2014/main" id="{A7B020DA-95BC-0BBC-CF3E-E0746124C47C}"/>
              </a:ext>
            </a:extLst>
          </p:cNvPr>
          <p:cNvSpPr txBox="1"/>
          <p:nvPr/>
        </p:nvSpPr>
        <p:spPr>
          <a:xfrm>
            <a:off x="1055506" y="2288468"/>
            <a:ext cx="7032987" cy="70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거의 모든 형태의 데이터 전송 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HTML, TEXT / </a:t>
            </a:r>
            <a:r>
              <a:rPr lang="ko-KR" altLang="en-US" sz="1050" dirty="0">
                <a:solidFill>
                  <a:schemeClr val="tx1"/>
                </a:solidFill>
              </a:rPr>
              <a:t>이미지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음성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영상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파일 </a:t>
            </a:r>
            <a:r>
              <a:rPr lang="en-US" altLang="ko-KR" sz="1050" dirty="0">
                <a:solidFill>
                  <a:schemeClr val="tx1"/>
                </a:solidFill>
              </a:rPr>
              <a:t>/ JSON, XML </a:t>
            </a:r>
            <a:r>
              <a:rPr lang="ko-KR" altLang="en-US" sz="1050" dirty="0">
                <a:solidFill>
                  <a:schemeClr val="tx1"/>
                </a:solidFill>
              </a:rPr>
              <a:t>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6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544954" y="1227021"/>
            <a:ext cx="405409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Spring</a:t>
            </a:r>
            <a:r>
              <a:rPr lang="ko-KR" altLang="en-US" sz="1600" b="1" dirty="0"/>
              <a:t> </a:t>
            </a:r>
            <a:r>
              <a:rPr lang="en-US" altLang="ko-KR" sz="1600" b="1"/>
              <a:t>Boot</a:t>
            </a:r>
            <a:r>
              <a:rPr lang="ko-KR" altLang="en-US" sz="1600" b="1"/>
              <a:t> 강의 </a:t>
            </a:r>
            <a:r>
              <a:rPr lang="ko-KR" altLang="en-US" sz="1600" b="1" dirty="0"/>
              <a:t>수강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총 약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시간 분량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과제 안내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AF7B-3518-A442-6253-B50A3608268F}"/>
              </a:ext>
            </a:extLst>
          </p:cNvPr>
          <p:cNvSpPr txBox="1"/>
          <p:nvPr/>
        </p:nvSpPr>
        <p:spPr>
          <a:xfrm>
            <a:off x="1538104" y="2048514"/>
            <a:ext cx="6072909" cy="13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Section1. </a:t>
            </a:r>
            <a:r>
              <a:rPr lang="ko-KR" altLang="en-US" dirty="0"/>
              <a:t>시작하기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Section2. Java Spring Framework </a:t>
            </a:r>
            <a:r>
              <a:rPr lang="ko-KR" altLang="en-US" dirty="0"/>
              <a:t>시작하기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Section3. Spring Framework</a:t>
            </a:r>
            <a:r>
              <a:rPr lang="ko-KR" altLang="en-US" dirty="0"/>
              <a:t>를 사용하여 </a:t>
            </a:r>
            <a:r>
              <a:rPr lang="en-US" altLang="ko-KR" dirty="0"/>
              <a:t>Java </a:t>
            </a:r>
            <a:r>
              <a:rPr lang="ko-KR" altLang="en-US" dirty="0"/>
              <a:t>객체를 생성하고 관리하기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Section5. Spring Boot </a:t>
            </a:r>
            <a:r>
              <a:rPr lang="ko-KR" altLang="en-US" dirty="0"/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65688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036366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REST API </a:t>
            </a:r>
            <a:r>
              <a:rPr lang="ko-KR" altLang="en-US" sz="1600" b="1" dirty="0"/>
              <a:t>설계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과제 안내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548902" y="1464916"/>
            <a:ext cx="60461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팀원과 협업하여 하나의 서비스를 선택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선택한 서비스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ERD 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설계 및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REST API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를 설계하고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, API 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명세서 작성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리스트업만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32746-9767-502A-FA02-FB1B06295E82}"/>
              </a:ext>
            </a:extLst>
          </p:cNvPr>
          <p:cNvSpPr txBox="1"/>
          <p:nvPr/>
        </p:nvSpPr>
        <p:spPr>
          <a:xfrm>
            <a:off x="1953285" y="2642587"/>
            <a:ext cx="5237430" cy="121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+mj-lt"/>
              </a:rPr>
              <a:t>과제 유의사항 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REST API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설계 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규칙에 맞게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설계하기</a:t>
            </a: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간단한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CRUD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를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기준으로 설계</a:t>
            </a: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최소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20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개 설계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(POST, GET, PATCH, DELET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각 메소드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4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개 이상씩 구성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630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036366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API </a:t>
            </a:r>
            <a:r>
              <a:rPr lang="ko-KR" altLang="en-US" sz="1600" b="1" dirty="0"/>
              <a:t>개발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219406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chemeClr val="lt1"/>
                </a:solidFill>
              </a:rPr>
              <a:t>과제 안내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548902" y="1464916"/>
            <a:ext cx="60461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Spring Boot 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템플릿을 활용하여 설계한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를 개발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API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개발 후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,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 포스트맨 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등을 활용하여 정상적으로 동작하는지 확인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API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개발은 팀원과 각자 따로 개발</a:t>
            </a: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32746-9767-502A-FA02-FB1B06295E82}"/>
              </a:ext>
            </a:extLst>
          </p:cNvPr>
          <p:cNvSpPr txBox="1"/>
          <p:nvPr/>
        </p:nvSpPr>
        <p:spPr>
          <a:xfrm>
            <a:off x="1953285" y="2642587"/>
            <a:ext cx="5237430" cy="121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+mj-lt"/>
              </a:rPr>
              <a:t>과제 유의사항 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간단한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CRUD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위주로 개발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로그인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j-lt"/>
              </a:rPr>
              <a:t>로그아웃 기능은 제외</a:t>
            </a: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에서 필요한 예외처리 최대한 구현해보기</a:t>
            </a:r>
            <a:endParaRPr lang="en-US" altLang="ko-KR" sz="12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86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742350" y="3009775"/>
            <a:ext cx="7659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>
                <a:solidFill>
                  <a:schemeClr val="lt1"/>
                </a:solidFill>
              </a:rPr>
              <a:t>Hello World!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07642-BBEA-DCF9-4B1C-7F9A0B4D88A7}"/>
              </a:ext>
            </a:extLst>
          </p:cNvPr>
          <p:cNvSpPr txBox="1"/>
          <p:nvPr/>
        </p:nvSpPr>
        <p:spPr>
          <a:xfrm>
            <a:off x="-2150533" y="-11853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1664866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주요 버전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2095723"/>
            <a:ext cx="70329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에도 버전이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주요 버전으로는 </a:t>
            </a:r>
            <a:r>
              <a:rPr lang="en-US" altLang="ko-KR" sz="1200" dirty="0">
                <a:solidFill>
                  <a:schemeClr val="tx1"/>
                </a:solidFill>
              </a:rPr>
              <a:t>HTTP/1.1, HTTP/2, HTTP/3</a:t>
            </a:r>
            <a:r>
              <a:rPr lang="ko-KR" altLang="en-US" sz="1200" dirty="0">
                <a:solidFill>
                  <a:schemeClr val="tx1"/>
                </a:solidFill>
              </a:rPr>
              <a:t>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HTTP/1.1</a:t>
            </a:r>
            <a:r>
              <a:rPr lang="ko-KR" altLang="en-US" sz="1200" dirty="0">
                <a:solidFill>
                  <a:schemeClr val="tx1"/>
                </a:solidFill>
              </a:rPr>
              <a:t>을 주로 사용하고 있으며</a:t>
            </a:r>
            <a:r>
              <a:rPr lang="en-US" altLang="ko-KR" sz="1200" dirty="0">
                <a:solidFill>
                  <a:schemeClr val="tx1"/>
                </a:solidFill>
              </a:rPr>
              <a:t>, 2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도 증가하는 추세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주요 특징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ko-KR" altLang="en-US" sz="1200" b="1" dirty="0">
                <a:solidFill>
                  <a:srgbClr val="2555D9"/>
                </a:solidFill>
              </a:rPr>
              <a:t>클라이언트</a:t>
            </a:r>
            <a:r>
              <a:rPr lang="en-US" altLang="ko-KR" sz="1200" b="1" dirty="0">
                <a:solidFill>
                  <a:srgbClr val="2555D9"/>
                </a:solidFill>
              </a:rPr>
              <a:t>, </a:t>
            </a:r>
            <a:r>
              <a:rPr lang="ko-KR" altLang="en-US" sz="1200" b="1" dirty="0">
                <a:solidFill>
                  <a:srgbClr val="2555D9"/>
                </a:solidFill>
              </a:rPr>
              <a:t>서버 구조</a:t>
            </a:r>
            <a:r>
              <a:rPr lang="ko-KR" altLang="en-US" sz="1200" dirty="0">
                <a:solidFill>
                  <a:schemeClr val="tx1"/>
                </a:solidFill>
              </a:rPr>
              <a:t>로 되어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Request, Response </a:t>
            </a:r>
            <a:r>
              <a:rPr lang="ko-KR" altLang="en-US" sz="1200" dirty="0">
                <a:solidFill>
                  <a:schemeClr val="tx1"/>
                </a:solidFill>
              </a:rPr>
              <a:t>구조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클라이언트는 서버에 요청을 보내고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응답을 대기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서버가 요청에 대한 결과를 만들어서 응답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5C27BC-AD23-55A3-CAC4-D2D908674F06}"/>
              </a:ext>
            </a:extLst>
          </p:cNvPr>
          <p:cNvGrpSpPr/>
          <p:nvPr/>
        </p:nvGrpSpPr>
        <p:grpSpPr>
          <a:xfrm>
            <a:off x="2162175" y="2978344"/>
            <a:ext cx="4824061" cy="1628842"/>
            <a:chOff x="2162175" y="2978344"/>
            <a:chExt cx="4824061" cy="162884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BB06DCD-FE2D-A86D-CE9D-0CB330D30420}"/>
                </a:ext>
              </a:extLst>
            </p:cNvPr>
            <p:cNvGrpSpPr/>
            <p:nvPr/>
          </p:nvGrpSpPr>
          <p:grpSpPr>
            <a:xfrm>
              <a:off x="2302003" y="2978344"/>
              <a:ext cx="4539993" cy="1252994"/>
              <a:chOff x="1675407" y="2332888"/>
              <a:chExt cx="5793185" cy="162443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433F73B-5BF7-F8BE-88C4-76EAC43F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407" y="2834034"/>
                <a:ext cx="1107966" cy="1107966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4023B71-75D6-3194-F752-571B6B3B2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626" y="2849361"/>
                <a:ext cx="1107966" cy="110796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C229294-F941-EB39-E7EB-2769D633A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4543" y="2332888"/>
                <a:ext cx="814913" cy="814913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7816BA-56A5-FF96-48C1-DED0F3919B33}"/>
                </a:ext>
              </a:extLst>
            </p:cNvPr>
            <p:cNvSpPr txBox="1"/>
            <p:nvPr/>
          </p:nvSpPr>
          <p:spPr>
            <a:xfrm>
              <a:off x="2162175" y="4345576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클라이언트</a:t>
              </a:r>
              <a:endParaRPr lang="ko-KR" altLang="en-US" sz="11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92A3FA-1321-48C7-3744-9C3512A4927D}"/>
                </a:ext>
              </a:extLst>
            </p:cNvPr>
            <p:cNvSpPr txBox="1"/>
            <p:nvPr/>
          </p:nvSpPr>
          <p:spPr>
            <a:xfrm>
              <a:off x="5838753" y="4341428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서버</a:t>
              </a:r>
              <a:endParaRPr lang="ko-KR" alt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E1DFD-FA1D-851E-A44B-5526C0E94434}"/>
                </a:ext>
              </a:extLst>
            </p:cNvPr>
            <p:cNvSpPr txBox="1"/>
            <p:nvPr/>
          </p:nvSpPr>
          <p:spPr>
            <a:xfrm>
              <a:off x="2982127" y="3492084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요청</a:t>
              </a:r>
              <a:endParaRPr lang="ko-KR" alt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3175FF-82B3-56CA-A48D-1C9AE01DAA3F}"/>
                </a:ext>
              </a:extLst>
            </p:cNvPr>
            <p:cNvSpPr txBox="1"/>
            <p:nvPr/>
          </p:nvSpPr>
          <p:spPr>
            <a:xfrm>
              <a:off x="5014388" y="4052600"/>
              <a:ext cx="11474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응답</a:t>
              </a:r>
              <a:endParaRPr lang="ko-KR" altLang="en-US" sz="11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C8D515E-E778-63F0-A1A7-02757B6979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165" y="3819462"/>
              <a:ext cx="2312105" cy="0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16ECBE2-9CF1-A453-6A8F-0A8852345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7610" y="3968452"/>
              <a:ext cx="2327649" cy="5768"/>
            </a:xfrm>
            <a:prstGeom prst="straightConnector1">
              <a:avLst/>
            </a:prstGeom>
            <a:ln w="38100">
              <a:solidFill>
                <a:srgbClr val="2555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1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768395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주요 특징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199252"/>
            <a:ext cx="703298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ko-KR" altLang="en-US" sz="1200" b="1" dirty="0" err="1">
                <a:solidFill>
                  <a:srgbClr val="2555D9"/>
                </a:solidFill>
              </a:rPr>
              <a:t>무상태</a:t>
            </a:r>
            <a:r>
              <a:rPr lang="ko-KR" altLang="en-US" sz="1200" b="1" dirty="0">
                <a:solidFill>
                  <a:srgbClr val="2555D9"/>
                </a:solidFill>
              </a:rPr>
              <a:t> 프로토콜</a:t>
            </a:r>
            <a:r>
              <a:rPr lang="en-US" altLang="ko-KR" sz="1200" b="1" dirty="0">
                <a:solidFill>
                  <a:srgbClr val="2555D9"/>
                </a:solidFill>
              </a:rPr>
              <a:t>(Stateless)</a:t>
            </a:r>
            <a:r>
              <a:rPr lang="ko-KR" altLang="en-US" sz="1200" b="1" dirty="0">
                <a:solidFill>
                  <a:srgbClr val="2555D9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특징을 갖는다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Google Shape;30;p6">
            <a:extLst>
              <a:ext uri="{FF2B5EF4-FFF2-40B4-BE49-F238E27FC236}">
                <a16:creationId xmlns:a16="http://schemas.microsoft.com/office/drawing/2014/main" id="{811404F3-0ED1-5576-9C33-A79036265B08}"/>
              </a:ext>
            </a:extLst>
          </p:cNvPr>
          <p:cNvSpPr txBox="1"/>
          <p:nvPr/>
        </p:nvSpPr>
        <p:spPr>
          <a:xfrm>
            <a:off x="1055507" y="1759549"/>
            <a:ext cx="7032987" cy="118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</a:rPr>
              <a:t>상태유지</a:t>
            </a:r>
            <a:r>
              <a:rPr lang="en-US" altLang="ko-KR" sz="1200" b="1" dirty="0">
                <a:solidFill>
                  <a:schemeClr val="tx1"/>
                </a:solidFill>
              </a:rPr>
              <a:t>(Stateful)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tx1"/>
                </a:solidFill>
              </a:rPr>
              <a:t>서버가 클라이언트의 정보를 계속 가지고 있음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tx1"/>
                </a:solidFill>
              </a:rPr>
              <a:t>클라이언트 정보를 가진 서버 외에는 정확한 응답 메시지를 주기 어렵다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2555D9"/>
                </a:solidFill>
              </a:rPr>
              <a:t>서버의 확장성이 떨어진다</a:t>
            </a:r>
            <a:r>
              <a:rPr lang="en-US" altLang="ko-KR" sz="1050" b="1" dirty="0">
                <a:solidFill>
                  <a:srgbClr val="2555D9"/>
                </a:solidFill>
              </a:rPr>
              <a:t>.</a:t>
            </a:r>
          </a:p>
        </p:txBody>
      </p:sp>
      <p:sp>
        <p:nvSpPr>
          <p:cNvPr id="10" name="Google Shape;30;p6">
            <a:extLst>
              <a:ext uri="{FF2B5EF4-FFF2-40B4-BE49-F238E27FC236}">
                <a16:creationId xmlns:a16="http://schemas.microsoft.com/office/drawing/2014/main" id="{4DDC310E-3B01-C5E8-2E59-9C02FE31FD26}"/>
              </a:ext>
            </a:extLst>
          </p:cNvPr>
          <p:cNvSpPr txBox="1"/>
          <p:nvPr/>
        </p:nvSpPr>
        <p:spPr>
          <a:xfrm>
            <a:off x="1055507" y="3037628"/>
            <a:ext cx="7032987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solidFill>
                  <a:schemeClr val="tx1"/>
                </a:solidFill>
              </a:rPr>
              <a:t>무상태</a:t>
            </a:r>
            <a:r>
              <a:rPr lang="en-US" altLang="ko-KR" sz="1200" b="1" dirty="0">
                <a:solidFill>
                  <a:schemeClr val="tx1"/>
                </a:solidFill>
              </a:rPr>
              <a:t>(Stateless)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tx1"/>
                </a:solidFill>
              </a:rPr>
              <a:t>서버가 클라이언트의 정보를 가지고 있지 않음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tx1"/>
                </a:solidFill>
              </a:rPr>
              <a:t>클라이언트가 서버가 필요한 정보를 그 때 마다 모두 보냄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tx1"/>
                </a:solidFill>
              </a:rPr>
              <a:t>클라이언트 요청에 어느 </a:t>
            </a:r>
            <a:r>
              <a:rPr lang="ko-KR" altLang="en-US" sz="1050" dirty="0" err="1">
                <a:solidFill>
                  <a:schemeClr val="tx1"/>
                </a:solidFill>
              </a:rPr>
              <a:t>서버든지</a:t>
            </a:r>
            <a:r>
              <a:rPr lang="ko-KR" altLang="en-US" sz="1050" dirty="0">
                <a:solidFill>
                  <a:schemeClr val="tx1"/>
                </a:solidFill>
              </a:rPr>
              <a:t> 응답할 수 있다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2555D9"/>
                </a:solidFill>
              </a:rPr>
              <a:t>서버의 확장성이 높다</a:t>
            </a:r>
            <a:r>
              <a:rPr lang="en-US" altLang="ko-KR" sz="1050" b="1" dirty="0">
                <a:solidFill>
                  <a:srgbClr val="2555D9"/>
                </a:solidFill>
              </a:rPr>
              <a:t>(</a:t>
            </a:r>
            <a:r>
              <a:rPr lang="ko-KR" altLang="en-US" sz="1050" b="1" dirty="0">
                <a:solidFill>
                  <a:srgbClr val="2555D9"/>
                </a:solidFill>
              </a:rPr>
              <a:t>무한한 서버 증설 가능</a:t>
            </a:r>
            <a:r>
              <a:rPr lang="en-US" altLang="ko-KR" sz="1050" b="1" dirty="0">
                <a:solidFill>
                  <a:srgbClr val="2555D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615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928600" y="607854"/>
            <a:ext cx="328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상태유지 상황에서의 통신</a:t>
            </a:r>
            <a:endParaRPr lang="en-US" altLang="ko-KR" sz="1600" b="1" dirty="0"/>
          </a:p>
        </p:txBody>
      </p:sp>
      <p:sp>
        <p:nvSpPr>
          <p:cNvPr id="4" name="Google Shape;29;p6">
            <a:extLst>
              <a:ext uri="{FF2B5EF4-FFF2-40B4-BE49-F238E27FC236}">
                <a16:creationId xmlns:a16="http://schemas.microsoft.com/office/drawing/2014/main" id="{E06B77B9-D19D-8FA5-438E-D108E48E331E}"/>
              </a:ext>
            </a:extLst>
          </p:cNvPr>
          <p:cNvSpPr txBox="1"/>
          <p:nvPr/>
        </p:nvSpPr>
        <p:spPr>
          <a:xfrm>
            <a:off x="441074" y="359650"/>
            <a:ext cx="1721101" cy="584745"/>
          </a:xfrm>
          <a:prstGeom prst="rect">
            <a:avLst/>
          </a:prstGeom>
          <a:solidFill>
            <a:srgbClr val="2555D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lt1"/>
                </a:solidFill>
              </a:rPr>
              <a:t>HTTP</a:t>
            </a:r>
            <a:endParaRPr sz="2600" b="1" dirty="0">
              <a:solidFill>
                <a:schemeClr val="lt1"/>
              </a:solidFill>
            </a:endParaRP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A0FDC1EF-1421-82DD-E7AA-28F2841BAD7D}"/>
              </a:ext>
            </a:extLst>
          </p:cNvPr>
          <p:cNvSpPr txBox="1"/>
          <p:nvPr/>
        </p:nvSpPr>
        <p:spPr>
          <a:xfrm>
            <a:off x="1055507" y="1017771"/>
            <a:ext cx="7032987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서버는 우리 상태를 항상 기억하고 있다고 가정하고 요청을 보냄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노트북 정보를 받아서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노트북 구매 개수를 결정해서 전달하고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해당 결제 정보를 전달하려는 상황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CA1076-D13C-A2B8-F8A6-11B5B3CC43B8}"/>
              </a:ext>
            </a:extLst>
          </p:cNvPr>
          <p:cNvGrpSpPr/>
          <p:nvPr/>
        </p:nvGrpSpPr>
        <p:grpSpPr>
          <a:xfrm>
            <a:off x="854494" y="1776271"/>
            <a:ext cx="7423967" cy="2894673"/>
            <a:chOff x="4791074" y="1763051"/>
            <a:chExt cx="3486151" cy="28946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E7AFA2-F88C-254B-207C-1E428553C469}"/>
                </a:ext>
              </a:extLst>
            </p:cNvPr>
            <p:cNvSpPr/>
            <p:nvPr/>
          </p:nvSpPr>
          <p:spPr>
            <a:xfrm>
              <a:off x="4791074" y="1963091"/>
              <a:ext cx="3486151" cy="2694633"/>
            </a:xfrm>
            <a:prstGeom prst="rect">
              <a:avLst/>
            </a:prstGeom>
            <a:noFill/>
            <a:ln>
              <a:solidFill>
                <a:srgbClr val="2555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Google Shape;30;p6">
              <a:extLst>
                <a:ext uri="{FF2B5EF4-FFF2-40B4-BE49-F238E27FC236}">
                  <a16:creationId xmlns:a16="http://schemas.microsoft.com/office/drawing/2014/main" id="{B4B8BC25-9D8F-37E2-CB08-4A25ED71388C}"/>
                </a:ext>
              </a:extLst>
            </p:cNvPr>
            <p:cNvSpPr txBox="1"/>
            <p:nvPr/>
          </p:nvSpPr>
          <p:spPr>
            <a:xfrm>
              <a:off x="5921661" y="1763051"/>
              <a:ext cx="1224975" cy="400079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/>
                <a:t>상태유지</a:t>
              </a:r>
              <a:endParaRPr lang="en-US" altLang="ko-KR" b="1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AB8D462-4944-68D1-DA86-EE22A08D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5" y="3024370"/>
            <a:ext cx="653852" cy="65385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7097E0-1C00-0F9A-A402-29C8EF718626}"/>
              </a:ext>
            </a:extLst>
          </p:cNvPr>
          <p:cNvCxnSpPr>
            <a:cxnSpLocks/>
          </p:cNvCxnSpPr>
          <p:nvPr/>
        </p:nvCxnSpPr>
        <p:spPr>
          <a:xfrm flipH="1">
            <a:off x="5034499" y="2644365"/>
            <a:ext cx="1393816" cy="427472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E2D5B5-701E-596E-96EF-DD5AEBE12B5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375782" y="3009138"/>
            <a:ext cx="1701857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30;p6">
            <a:extLst>
              <a:ext uri="{FF2B5EF4-FFF2-40B4-BE49-F238E27FC236}">
                <a16:creationId xmlns:a16="http://schemas.microsoft.com/office/drawing/2014/main" id="{FDD41B0B-6C2C-E0DC-CAD2-F4A552A6A4EF}"/>
              </a:ext>
            </a:extLst>
          </p:cNvPr>
          <p:cNvSpPr txBox="1"/>
          <p:nvPr/>
        </p:nvSpPr>
        <p:spPr>
          <a:xfrm>
            <a:off x="1191445" y="2824487"/>
            <a:ext cx="118433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tx1"/>
                </a:solidFill>
              </a:rPr>
              <a:t>노트북 정보 주세요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FFBE4A-01D0-9AD0-790C-9B9CD56E0F3D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990844" y="3493626"/>
            <a:ext cx="1086795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0;p6">
            <a:extLst>
              <a:ext uri="{FF2B5EF4-FFF2-40B4-BE49-F238E27FC236}">
                <a16:creationId xmlns:a16="http://schemas.microsoft.com/office/drawing/2014/main" id="{6812D7A0-3BD5-BD8C-AA0F-13FEE0992521}"/>
              </a:ext>
            </a:extLst>
          </p:cNvPr>
          <p:cNvSpPr txBox="1"/>
          <p:nvPr/>
        </p:nvSpPr>
        <p:spPr>
          <a:xfrm>
            <a:off x="1190127" y="3216642"/>
            <a:ext cx="180071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노트북 구매하는 걸 이미 아니까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r>
              <a:rPr lang="ko-KR" altLang="en-US" sz="800" b="1" dirty="0">
                <a:solidFill>
                  <a:schemeClr val="tx1"/>
                </a:solidFill>
              </a:rPr>
              <a:t> 개수 정보</a:t>
            </a:r>
            <a:r>
              <a:rPr lang="en-US" altLang="ko-KR" sz="800" b="1" dirty="0">
                <a:solidFill>
                  <a:schemeClr val="tx1"/>
                </a:solidFill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</a:rPr>
              <a:t>결제 정보만 보냄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4904B0-4558-8D63-E1AC-01F899013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112" y="3007886"/>
            <a:ext cx="628371" cy="628371"/>
          </a:xfrm>
          <a:prstGeom prst="rect">
            <a:avLst/>
          </a:prstGeom>
        </p:spPr>
      </p:pic>
      <p:sp>
        <p:nvSpPr>
          <p:cNvPr id="15" name="Google Shape;30;p6">
            <a:extLst>
              <a:ext uri="{FF2B5EF4-FFF2-40B4-BE49-F238E27FC236}">
                <a16:creationId xmlns:a16="http://schemas.microsoft.com/office/drawing/2014/main" id="{2BC61C21-8985-0EFC-7E29-B33F02BC4B6A}"/>
              </a:ext>
            </a:extLst>
          </p:cNvPr>
          <p:cNvSpPr txBox="1"/>
          <p:nvPr/>
        </p:nvSpPr>
        <p:spPr>
          <a:xfrm>
            <a:off x="4174610" y="3570321"/>
            <a:ext cx="81537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 err="1">
                <a:solidFill>
                  <a:schemeClr val="tx1"/>
                </a:solidFill>
              </a:rPr>
              <a:t>쿠팡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0" name="Google Shape;30;p6">
            <a:extLst>
              <a:ext uri="{FF2B5EF4-FFF2-40B4-BE49-F238E27FC236}">
                <a16:creationId xmlns:a16="http://schemas.microsoft.com/office/drawing/2014/main" id="{DBD85855-AD3E-9FC6-3985-1D266139DCFF}"/>
              </a:ext>
            </a:extLst>
          </p:cNvPr>
          <p:cNvSpPr txBox="1"/>
          <p:nvPr/>
        </p:nvSpPr>
        <p:spPr>
          <a:xfrm>
            <a:off x="6353111" y="2296848"/>
            <a:ext cx="8153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tx1"/>
                </a:solidFill>
              </a:rPr>
              <a:t>노트북 정보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00BF85-1149-0C7C-BA3A-C150D481E8B6}"/>
              </a:ext>
            </a:extLst>
          </p:cNvPr>
          <p:cNvCxnSpPr>
            <a:cxnSpLocks/>
          </p:cNvCxnSpPr>
          <p:nvPr/>
        </p:nvCxnSpPr>
        <p:spPr>
          <a:xfrm flipV="1">
            <a:off x="5053263" y="2532703"/>
            <a:ext cx="1386666" cy="427473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53704F-1835-974E-8874-932A135ADAB2}"/>
              </a:ext>
            </a:extLst>
          </p:cNvPr>
          <p:cNvSpPr txBox="1"/>
          <p:nvPr/>
        </p:nvSpPr>
        <p:spPr>
          <a:xfrm>
            <a:off x="7702883" y="2079667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FA4F0A-E2EA-D612-F798-388A7E0E71C4}"/>
              </a:ext>
            </a:extLst>
          </p:cNvPr>
          <p:cNvSpPr txBox="1"/>
          <p:nvPr/>
        </p:nvSpPr>
        <p:spPr>
          <a:xfrm>
            <a:off x="7771254" y="2900590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663C32-B14B-911F-D318-63805BDFE85D}"/>
              </a:ext>
            </a:extLst>
          </p:cNvPr>
          <p:cNvSpPr txBox="1"/>
          <p:nvPr/>
        </p:nvSpPr>
        <p:spPr>
          <a:xfrm>
            <a:off x="7792757" y="3735146"/>
            <a:ext cx="24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E485E0E-1C47-4D2F-1A5B-1930BF6C4751}"/>
              </a:ext>
            </a:extLst>
          </p:cNvPr>
          <p:cNvCxnSpPr>
            <a:cxnSpLocks/>
          </p:cNvCxnSpPr>
          <p:nvPr/>
        </p:nvCxnSpPr>
        <p:spPr>
          <a:xfrm>
            <a:off x="5086956" y="3395526"/>
            <a:ext cx="1487178" cy="5782"/>
          </a:xfrm>
          <a:prstGeom prst="straightConnector1">
            <a:avLst/>
          </a:prstGeom>
          <a:ln w="38100">
            <a:solidFill>
              <a:srgbClr val="2555D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7C23A5-C5C1-12DE-C742-A52140FD0731}"/>
              </a:ext>
            </a:extLst>
          </p:cNvPr>
          <p:cNvCxnSpPr>
            <a:cxnSpLocks/>
          </p:cNvCxnSpPr>
          <p:nvPr/>
        </p:nvCxnSpPr>
        <p:spPr>
          <a:xfrm>
            <a:off x="5053263" y="3636257"/>
            <a:ext cx="1486124" cy="446634"/>
          </a:xfrm>
          <a:prstGeom prst="straightConnector1">
            <a:avLst/>
          </a:prstGeom>
          <a:ln w="38100">
            <a:solidFill>
              <a:srgbClr val="2555D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E5A9F63-BCD6-1B0A-6D7D-37E431BB814F}"/>
              </a:ext>
            </a:extLst>
          </p:cNvPr>
          <p:cNvGrpSpPr/>
          <p:nvPr/>
        </p:nvGrpSpPr>
        <p:grpSpPr>
          <a:xfrm>
            <a:off x="7049878" y="2233992"/>
            <a:ext cx="815374" cy="761541"/>
            <a:chOff x="7049878" y="2233992"/>
            <a:chExt cx="815374" cy="761541"/>
          </a:xfrm>
        </p:grpSpPr>
        <p:sp>
          <p:nvSpPr>
            <p:cNvPr id="32" name="Google Shape;30;p6">
              <a:extLst>
                <a:ext uri="{FF2B5EF4-FFF2-40B4-BE49-F238E27FC236}">
                  <a16:creationId xmlns:a16="http://schemas.microsoft.com/office/drawing/2014/main" id="{2641A32C-3FFC-378D-DDBF-D780A84605EF}"/>
                </a:ext>
              </a:extLst>
            </p:cNvPr>
            <p:cNvSpPr txBox="1"/>
            <p:nvPr/>
          </p:nvSpPr>
          <p:spPr>
            <a:xfrm>
              <a:off x="7049878" y="2626231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A</a:t>
              </a: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CE00FE2-22E8-9D86-0AC3-818682E6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4105" y="2233992"/>
              <a:ext cx="430014" cy="430014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6CD3CCD-60D6-EC59-4B62-EC5ED968E7CE}"/>
              </a:ext>
            </a:extLst>
          </p:cNvPr>
          <p:cNvGrpSpPr/>
          <p:nvPr/>
        </p:nvGrpSpPr>
        <p:grpSpPr>
          <a:xfrm>
            <a:off x="7058991" y="3007886"/>
            <a:ext cx="815374" cy="762724"/>
            <a:chOff x="7058991" y="3007886"/>
            <a:chExt cx="815374" cy="762724"/>
          </a:xfrm>
        </p:grpSpPr>
        <p:sp>
          <p:nvSpPr>
            <p:cNvPr id="37" name="Google Shape;30;p6">
              <a:extLst>
                <a:ext uri="{FF2B5EF4-FFF2-40B4-BE49-F238E27FC236}">
                  <a16:creationId xmlns:a16="http://schemas.microsoft.com/office/drawing/2014/main" id="{FFBD7A6E-58D7-4438-7AF5-000B09FA94BC}"/>
                </a:ext>
              </a:extLst>
            </p:cNvPr>
            <p:cNvSpPr txBox="1"/>
            <p:nvPr/>
          </p:nvSpPr>
          <p:spPr>
            <a:xfrm>
              <a:off x="7058991" y="3401308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10DFCD1-BCC2-A57C-E563-DE3ECAF7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3803" y="3007886"/>
              <a:ext cx="430014" cy="430014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566938-44D6-9E2F-1673-5E5C18FAF85B}"/>
              </a:ext>
            </a:extLst>
          </p:cNvPr>
          <p:cNvGrpSpPr/>
          <p:nvPr/>
        </p:nvGrpSpPr>
        <p:grpSpPr>
          <a:xfrm>
            <a:off x="7049878" y="3843675"/>
            <a:ext cx="815374" cy="763009"/>
            <a:chOff x="7049878" y="3843675"/>
            <a:chExt cx="815374" cy="763009"/>
          </a:xfrm>
        </p:grpSpPr>
        <p:sp>
          <p:nvSpPr>
            <p:cNvPr id="40" name="Google Shape;30;p6">
              <a:extLst>
                <a:ext uri="{FF2B5EF4-FFF2-40B4-BE49-F238E27FC236}">
                  <a16:creationId xmlns:a16="http://schemas.microsoft.com/office/drawing/2014/main" id="{72A32E7D-AC1B-19CA-4577-5034DBF4F749}"/>
                </a:ext>
              </a:extLst>
            </p:cNvPr>
            <p:cNvSpPr txBox="1"/>
            <p:nvPr/>
          </p:nvSpPr>
          <p:spPr>
            <a:xfrm>
              <a:off x="7049878" y="4237382"/>
              <a:ext cx="815374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 dirty="0" err="1">
                  <a:solidFill>
                    <a:schemeClr val="tx1"/>
                  </a:solidFill>
                </a:rPr>
                <a:t>쿠팡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서버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613E6976-E3B2-3DF4-0F58-1C5173384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3803" y="3843675"/>
              <a:ext cx="430014" cy="430014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FB3B83-EF56-76C3-FED2-4A38B047CA2E}"/>
              </a:ext>
            </a:extLst>
          </p:cNvPr>
          <p:cNvCxnSpPr>
            <a:cxnSpLocks/>
          </p:cNvCxnSpPr>
          <p:nvPr/>
        </p:nvCxnSpPr>
        <p:spPr>
          <a:xfrm flipH="1">
            <a:off x="2364177" y="3142903"/>
            <a:ext cx="1713462" cy="0"/>
          </a:xfrm>
          <a:prstGeom prst="straightConnector1">
            <a:avLst/>
          </a:prstGeom>
          <a:ln w="38100">
            <a:solidFill>
              <a:srgbClr val="2555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9316"/>
      </p:ext>
    </p:extLst>
  </p:cSld>
  <p:clrMapOvr>
    <a:masterClrMapping/>
  </p:clrMapOvr>
</p:sld>
</file>

<file path=ppt/theme/theme1.xml><?xml version="1.0" encoding="utf-8"?>
<a:theme xmlns:a="http://schemas.openxmlformats.org/drawingml/2006/main" name="유데미 강의 PPT테마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2951</Words>
  <Application>Microsoft Office PowerPoint</Application>
  <PresentationFormat>화면 슬라이드 쇼(16:9)</PresentationFormat>
  <Paragraphs>644</Paragraphs>
  <Slides>53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에스코어 드림 2 ExtraLight</vt:lpstr>
      <vt:lpstr>에스코어 드림 6 Bold</vt:lpstr>
      <vt:lpstr>Arial</vt:lpstr>
      <vt:lpstr>유데미 강의 PPT테마</vt:lpstr>
      <vt:lpstr>3-2 : REST API, Spring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:</dc:title>
  <dc:creator>NTX550</dc:creator>
  <cp:lastModifiedBy>Jeong SooBeom</cp:lastModifiedBy>
  <cp:revision>303</cp:revision>
  <dcterms:modified xsi:type="dcterms:W3CDTF">2023-06-27T11:05:08Z</dcterms:modified>
</cp:coreProperties>
</file>