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317" r:id="rId3"/>
    <p:sldId id="318" r:id="rId4"/>
    <p:sldId id="329" r:id="rId5"/>
    <p:sldId id="319" r:id="rId6"/>
    <p:sldId id="320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3725E61-C7ED-4742-A2CE-0B0637712B4C}">
          <p14:sldIdLst>
            <p14:sldId id="256"/>
          </p14:sldIdLst>
        </p14:section>
        <p14:section name="Outline" id="{E12DFAA7-F40A-4EDA-BABC-F1649614C3B9}">
          <p14:sldIdLst>
            <p14:sldId id="317"/>
          </p14:sldIdLst>
        </p14:section>
        <p14:section name="Introduction" id="{05085A4D-0351-45FD-957B-730D9018EFA2}">
          <p14:sldIdLst>
            <p14:sldId id="318"/>
          </p14:sldIdLst>
        </p14:section>
        <p14:section name="Motivation &amp; Related work" id="{27F31E85-7951-4E1C-92D0-2824C1A45D37}">
          <p14:sldIdLst>
            <p14:sldId id="329"/>
          </p14:sldIdLst>
        </p14:section>
        <p14:section name="Model Architecture" id="{33DB75EB-9ADF-4997-850A-141E5C131AEC}">
          <p14:sldIdLst>
            <p14:sldId id="319"/>
            <p14:sldId id="320"/>
            <p14:sldId id="330"/>
            <p14:sldId id="332"/>
            <p14:sldId id="333"/>
            <p14:sldId id="334"/>
            <p14:sldId id="335"/>
          </p14:sldIdLst>
        </p14:section>
        <p14:section name="Experiment" id="{04A2B55D-55FA-4B6B-9095-CB10BEFFE594}">
          <p14:sldIdLst>
            <p14:sldId id="336"/>
            <p14:sldId id="337"/>
          </p14:sldIdLst>
        </p14:section>
        <p14:section name="Conclusion" id="{53CDAA25-C95F-4246-BF1B-7217B1F0A7E6}">
          <p14:sldIdLst>
            <p14:sldId id="338"/>
          </p14:sldIdLst>
        </p14:section>
        <p14:section name="Reference" id="{5CC53E33-FE87-4D8A-9115-B4B1EF136EED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70943" autoAdjust="0"/>
  </p:normalViewPr>
  <p:slideViewPr>
    <p:cSldViewPr snapToGrid="0">
      <p:cViewPr>
        <p:scale>
          <a:sx n="50" d="100"/>
          <a:sy n="50" d="100"/>
        </p:scale>
        <p:origin x="19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8A85B7E9-697A-4265-9F13-382D49493B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566259A1-C693-4844-9018-E0FFECAAB6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D90E7-02A7-4A7C-8004-565648F20773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xmlns="" id="{D3FA288F-F907-4461-B247-AD9A4ED8B3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xmlns="" id="{618DE258-3CEE-4CF7-BF49-73B65342C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E5DE18C-EE22-41C1-A942-C27B24C4E5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EA83D86-AE86-4C18-BDDD-8B3FEDA5D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875E4-44FF-4448-8EBD-78ED9A4645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46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459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24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Success</a:t>
            </a:r>
            <a:r>
              <a:rPr lang="en-US" altLang="zh-TW" baseline="0" dirty="0" smtClean="0"/>
              <a:t> or fail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?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Weakness and possible reason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Future</a:t>
            </a:r>
            <a:r>
              <a:rPr lang="en-US" altLang="zh-TW" baseline="0" dirty="0" smtClean="0"/>
              <a:t> Work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21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solidFill>
                  <a:schemeClr val="tx1"/>
                </a:solidFill>
                <a:ea typeface="微軟正黑體"/>
              </a:rPr>
              <a:t>1.</a:t>
            </a:r>
            <a:r>
              <a:rPr lang="zh-TW" altLang="en-US" sz="1200" dirty="0" smtClean="0">
                <a:solidFill>
                  <a:schemeClr val="tx1"/>
                </a:solidFill>
                <a:ea typeface="微軟正黑體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ea typeface="微軟正黑體"/>
              </a:rPr>
              <a:t>Introduction</a:t>
            </a:r>
            <a:endParaRPr lang="en-US" altLang="zh-TW" sz="1200" dirty="0" smtClean="0">
              <a:solidFill>
                <a:srgbClr val="FF0000"/>
              </a:solidFill>
              <a:ea typeface="微軟正黑體"/>
            </a:endParaRPr>
          </a:p>
          <a:p>
            <a:r>
              <a:rPr lang="en-US" altLang="zh-TW" sz="1200" dirty="0" smtClean="0">
                <a:ea typeface="微軟正黑體"/>
              </a:rPr>
              <a:t>2.</a:t>
            </a:r>
            <a:r>
              <a:rPr lang="zh-TW" altLang="en-US" sz="1200" dirty="0" smtClean="0">
                <a:ea typeface="微軟正黑體"/>
              </a:rPr>
              <a:t> </a:t>
            </a:r>
            <a:r>
              <a:rPr lang="en-US" altLang="zh-TW" sz="1200" dirty="0" smtClean="0">
                <a:ea typeface="微軟正黑體"/>
              </a:rPr>
              <a:t>Motivation &amp; Related work</a:t>
            </a:r>
          </a:p>
          <a:p>
            <a:r>
              <a:rPr lang="en-US" altLang="zh-TW" sz="1200" dirty="0" smtClean="0">
                <a:ea typeface="微軟正黑體"/>
              </a:rPr>
              <a:t>3.</a:t>
            </a:r>
            <a:r>
              <a:rPr lang="zh-TW" altLang="en-US" sz="1200" dirty="0" smtClean="0">
                <a:ea typeface="微軟正黑體"/>
              </a:rPr>
              <a:t> </a:t>
            </a:r>
            <a:r>
              <a:rPr lang="en-US" altLang="zh-TW" sz="1200" dirty="0" smtClean="0">
                <a:ea typeface="微軟正黑體"/>
              </a:rPr>
              <a:t>Model Architecture	(</a:t>
            </a:r>
            <a:r>
              <a:rPr lang="zh-TW" altLang="en-US" sz="1200" dirty="0" smtClean="0">
                <a:ea typeface="微軟正黑體"/>
              </a:rPr>
              <a:t>前面先講</a:t>
            </a:r>
            <a:r>
              <a:rPr lang="en-US" altLang="zh-TW" sz="1200" dirty="0" smtClean="0">
                <a:ea typeface="微軟正黑體"/>
              </a:rPr>
              <a:t>stage1&amp;2</a:t>
            </a:r>
            <a:r>
              <a:rPr lang="zh-TW" altLang="en-US" sz="1200" dirty="0" smtClean="0">
                <a:ea typeface="微軟正黑體"/>
              </a:rPr>
              <a:t>的</a:t>
            </a:r>
            <a:r>
              <a:rPr lang="en-US" altLang="zh-TW" sz="1200" dirty="0" smtClean="0">
                <a:ea typeface="微軟正黑體"/>
              </a:rPr>
              <a:t>input</a:t>
            </a:r>
            <a:r>
              <a:rPr lang="zh-TW" altLang="en-US" sz="1200" dirty="0" smtClean="0">
                <a:ea typeface="微軟正黑體"/>
              </a:rPr>
              <a:t> </a:t>
            </a:r>
            <a:r>
              <a:rPr lang="en-US" altLang="zh-TW" sz="1200" dirty="0" smtClean="0">
                <a:ea typeface="微軟正黑體"/>
              </a:rPr>
              <a:t>output)</a:t>
            </a:r>
          </a:p>
          <a:p>
            <a:r>
              <a:rPr lang="en-US" altLang="zh-TW" sz="1200" dirty="0" smtClean="0">
                <a:ea typeface="微軟正黑體"/>
              </a:rPr>
              <a:t>4.</a:t>
            </a:r>
            <a:r>
              <a:rPr lang="zh-TW" altLang="en-US" sz="1200" dirty="0" smtClean="0">
                <a:ea typeface="微軟正黑體"/>
              </a:rPr>
              <a:t> </a:t>
            </a:r>
            <a:r>
              <a:rPr lang="en-US" altLang="zh-TW" sz="1200" dirty="0" smtClean="0">
                <a:ea typeface="微軟正黑體"/>
              </a:rPr>
              <a:t>Experiment		(sample</a:t>
            </a:r>
            <a:r>
              <a:rPr lang="zh-TW" altLang="en-US" sz="1200" dirty="0" smtClean="0">
                <a:ea typeface="微軟正黑體"/>
              </a:rPr>
              <a:t> 的</a:t>
            </a:r>
            <a:r>
              <a:rPr lang="en-US" altLang="zh-TW" sz="1200" dirty="0" err="1" smtClean="0">
                <a:ea typeface="微軟正黑體"/>
              </a:rPr>
              <a:t>text&amp;image</a:t>
            </a:r>
            <a:r>
              <a:rPr lang="en-US" altLang="zh-TW" sz="1200" dirty="0" smtClean="0">
                <a:ea typeface="微軟正黑體"/>
              </a:rPr>
              <a:t>),</a:t>
            </a:r>
            <a:r>
              <a:rPr lang="zh-TW" altLang="en-US" sz="1200" dirty="0" smtClean="0">
                <a:ea typeface="微軟正黑體"/>
              </a:rPr>
              <a:t> </a:t>
            </a:r>
            <a:r>
              <a:rPr lang="en-US" altLang="zh-TW" sz="1200" dirty="0" smtClean="0">
                <a:ea typeface="微軟正黑體"/>
              </a:rPr>
              <a:t>Loss</a:t>
            </a:r>
            <a:r>
              <a:rPr lang="zh-TW" altLang="en-US" sz="1200" dirty="0" smtClean="0">
                <a:ea typeface="微軟正黑體"/>
              </a:rPr>
              <a:t> </a:t>
            </a:r>
            <a:r>
              <a:rPr lang="en-US" altLang="zh-TW" sz="1200" dirty="0" smtClean="0">
                <a:ea typeface="微軟正黑體"/>
              </a:rPr>
              <a:t>graph</a:t>
            </a:r>
          </a:p>
          <a:p>
            <a:r>
              <a:rPr lang="en-US" altLang="zh-TW" sz="1200" dirty="0" smtClean="0">
                <a:ea typeface="微軟正黑體"/>
              </a:rPr>
              <a:t>5.</a:t>
            </a:r>
            <a:r>
              <a:rPr lang="zh-TW" altLang="en-US" sz="1200" dirty="0" smtClean="0">
                <a:ea typeface="微軟正黑體"/>
              </a:rPr>
              <a:t> </a:t>
            </a:r>
            <a:r>
              <a:rPr lang="en-US" altLang="zh-TW" sz="1200" dirty="0" smtClean="0">
                <a:ea typeface="微軟正黑體"/>
              </a:rPr>
              <a:t>Conclusion</a:t>
            </a:r>
          </a:p>
          <a:p>
            <a:r>
              <a:rPr lang="en-US" altLang="zh-TW" sz="1200" dirty="0" smtClean="0">
                <a:ea typeface="微軟正黑體"/>
              </a:rPr>
              <a:t>6.</a:t>
            </a:r>
            <a:r>
              <a:rPr lang="zh-TW" altLang="en-US" sz="1200" dirty="0" smtClean="0">
                <a:ea typeface="微軟正黑體"/>
              </a:rPr>
              <a:t> </a:t>
            </a:r>
            <a:r>
              <a:rPr lang="en-US" altLang="zh-TW" sz="1200" dirty="0" smtClean="0">
                <a:ea typeface="微軟正黑體"/>
              </a:rPr>
              <a:t>Reference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09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1.</a:t>
            </a:r>
            <a:r>
              <a:rPr lang="zh-TW" altLang="en-US" sz="1200" dirty="0" smtClean="0"/>
              <a:t>　目標：</a:t>
            </a:r>
            <a:endParaRPr lang="en-US" altLang="zh-TW" sz="12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要做</a:t>
            </a:r>
            <a:r>
              <a:rPr lang="en-US" altLang="zh-TW" sz="1200" dirty="0" smtClean="0"/>
              <a:t>Text-to-image</a:t>
            </a:r>
            <a:r>
              <a:rPr lang="zh-TW" altLang="en-US" sz="1200" dirty="0" smtClean="0"/>
              <a:t>的生成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/>
              <a:t>2.</a:t>
            </a:r>
            <a:r>
              <a:rPr lang="zh-TW" altLang="en-US" sz="1200" dirty="0" smtClean="0"/>
              <a:t>　問題：</a:t>
            </a:r>
            <a:r>
              <a:rPr lang="en-US" altLang="zh-TW" sz="1200" dirty="0" smtClean="0"/>
              <a:t>	</a:t>
            </a:r>
            <a:r>
              <a:rPr lang="zh-TW" altLang="en-US" sz="1200" dirty="0" smtClean="0"/>
              <a:t>　　無法在</a:t>
            </a:r>
            <a:r>
              <a:rPr lang="en-US" altLang="zh-TW" sz="1200" dirty="0" smtClean="0"/>
              <a:t>high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resolution</a:t>
            </a:r>
            <a:r>
              <a:rPr lang="zh-TW" altLang="en-US" sz="1200" dirty="0" smtClean="0"/>
              <a:t>有良好的表現。</a:t>
            </a:r>
            <a:endParaRPr lang="en-US" altLang="zh-TW" sz="1200" dirty="0" smtClean="0"/>
          </a:p>
          <a:p>
            <a:r>
              <a:rPr lang="zh-TW" altLang="en-US" sz="1200" dirty="0" smtClean="0"/>
              <a:t>　　原因： </a:t>
            </a:r>
            <a:r>
              <a:rPr lang="en-US" altLang="zh-TW" sz="1200" dirty="0" smtClean="0"/>
              <a:t>	</a:t>
            </a:r>
            <a:r>
              <a:rPr lang="zh-TW" altLang="en-US" sz="1200" dirty="0" smtClean="0"/>
              <a:t>　　因為高解析度圖的機率分布很難由</a:t>
            </a:r>
            <a:r>
              <a:rPr lang="en-US" altLang="zh-TW" sz="1200" dirty="0" smtClean="0"/>
              <a:t>GAN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generator</a:t>
            </a:r>
            <a:r>
              <a:rPr lang="zh-TW" altLang="en-US" sz="1200" dirty="0" smtClean="0"/>
              <a:t>去</a:t>
            </a:r>
            <a:r>
              <a:rPr lang="en-US" altLang="zh-TW" sz="1200" dirty="0" smtClean="0"/>
              <a:t>train</a:t>
            </a:r>
            <a:r>
              <a:rPr lang="zh-TW" altLang="en-US" sz="1200" dirty="0" smtClean="0"/>
              <a:t>出來</a:t>
            </a:r>
            <a:endParaRPr lang="en-US" altLang="zh-TW" sz="1200" dirty="0" smtClean="0"/>
          </a:p>
          <a:p>
            <a:r>
              <a:rPr lang="zh-TW" altLang="en-US" sz="1200" dirty="0" smtClean="0"/>
              <a:t>　　過去的例子：  </a:t>
            </a:r>
            <a:r>
              <a:rPr lang="en-US" altLang="zh-TW" sz="1200" dirty="0" smtClean="0"/>
              <a:t>GAN-INT-CLS, GAWWN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0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借鏡畫師畫圖時先畫草稿的理念，由淺入深  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把困難的問題分解成簡單子問題</a:t>
            </a:r>
            <a:r>
              <a:rPr lang="en-US" altLang="zh-TW" sz="1200" dirty="0" smtClean="0"/>
              <a:t>)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先利用</a:t>
            </a:r>
            <a:r>
              <a:rPr lang="en-US" altLang="zh-TW" sz="1200" dirty="0" smtClean="0"/>
              <a:t>stage 1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GAN</a:t>
            </a:r>
            <a:r>
              <a:rPr lang="zh-TW" altLang="en-US" sz="1200" dirty="0" smtClean="0"/>
              <a:t>產生低解析度的圖，在利用</a:t>
            </a:r>
            <a:r>
              <a:rPr lang="en-US" altLang="zh-TW" sz="1200" dirty="0" smtClean="0"/>
              <a:t>stage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2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GAN</a:t>
            </a:r>
            <a:r>
              <a:rPr lang="zh-TW" altLang="en-US" sz="1200" dirty="0" smtClean="0"/>
              <a:t>產生高解析度的圖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為了讓</a:t>
            </a:r>
            <a:r>
              <a:rPr lang="en-US" altLang="zh-TW" sz="1200" dirty="0" smtClean="0"/>
              <a:t>generator</a:t>
            </a:r>
            <a:r>
              <a:rPr lang="zh-TW" altLang="en-US" sz="1200" dirty="0" smtClean="0"/>
              <a:t>更方便生成，我們</a:t>
            </a:r>
            <a:r>
              <a:rPr lang="en-US" altLang="zh-TW" sz="1200" dirty="0" smtClean="0"/>
              <a:t>stage1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input</a:t>
            </a:r>
            <a:r>
              <a:rPr lang="zh-TW" altLang="en-US" sz="1200" dirty="0" smtClean="0"/>
              <a:t>不是</a:t>
            </a:r>
            <a:r>
              <a:rPr lang="en-US" altLang="zh-TW" sz="1200" dirty="0" smtClean="0"/>
              <a:t>word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embedding</a:t>
            </a:r>
            <a:r>
              <a:rPr lang="zh-TW" altLang="en-US" sz="1200" dirty="0" smtClean="0"/>
              <a:t> 而是</a:t>
            </a:r>
            <a:r>
              <a:rPr lang="en-US" altLang="zh-TW" sz="1200" dirty="0" smtClean="0"/>
              <a:t>conditioning augmentation</a:t>
            </a:r>
            <a:r>
              <a:rPr lang="zh-TW" altLang="en-US" sz="1200" dirty="0" smtClean="0"/>
              <a:t>，達到類似降維的效果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34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Model input			: text description</a:t>
            </a:r>
          </a:p>
          <a:p>
            <a:r>
              <a:rPr lang="en-US" altLang="zh-TW" sz="1200" dirty="0" smtClean="0"/>
              <a:t>Stage I GAN generator output	: 64*64 low resolution graph</a:t>
            </a:r>
          </a:p>
          <a:p>
            <a:r>
              <a:rPr lang="en-US" altLang="zh-TW" sz="1200" dirty="0" smtClean="0"/>
              <a:t>Stage II GAN input		: 64*64 graph + conditioning augmentation(seen as a product from word embedding)</a:t>
            </a:r>
          </a:p>
          <a:p>
            <a:r>
              <a:rPr lang="en-US" altLang="zh-TW" sz="1200" dirty="0" smtClean="0"/>
              <a:t>Stage II GAN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generator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output	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256*256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high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resolution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graph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87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不希望</a:t>
            </a:r>
            <a:r>
              <a:rPr lang="en-US" altLang="zh-TW" sz="1200" dirty="0" smtClean="0"/>
              <a:t>Word-embedding</a:t>
            </a:r>
            <a:r>
              <a:rPr lang="zh-TW" altLang="en-US" sz="1200" dirty="0" smtClean="0"/>
              <a:t>作為</a:t>
            </a:r>
            <a:r>
              <a:rPr lang="en-US" altLang="zh-TW" sz="1200" dirty="0" smtClean="0"/>
              <a:t>model generator input</a:t>
            </a:r>
            <a:r>
              <a:rPr lang="zh-TW" altLang="en-US" sz="1200" dirty="0" smtClean="0"/>
              <a:t>，</a:t>
            </a:r>
            <a:endParaRPr lang="en-US" altLang="zh-TW" sz="1200" dirty="0" smtClean="0"/>
          </a:p>
          <a:p>
            <a:r>
              <a:rPr lang="zh-TW" altLang="en-US" sz="1200" dirty="0" smtClean="0"/>
              <a:t>因為維度太高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因為我們句子也就幾個字而已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會使</a:t>
            </a:r>
            <a:r>
              <a:rPr lang="en-US" altLang="zh-TW" sz="1200" dirty="0" smtClean="0"/>
              <a:t>input </a:t>
            </a:r>
            <a:r>
              <a:rPr lang="zh-TW" altLang="en-US" sz="1200" dirty="0" smtClean="0"/>
              <a:t>在</a:t>
            </a:r>
            <a:r>
              <a:rPr lang="en-US" altLang="zh-TW" sz="1200" dirty="0" smtClean="0"/>
              <a:t>latent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space(</a:t>
            </a:r>
            <a:r>
              <a:rPr lang="zh-TW" altLang="en-US" sz="1200" dirty="0" smtClean="0"/>
              <a:t>可想成特徵空間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上太</a:t>
            </a:r>
            <a:r>
              <a:rPr lang="en-US" altLang="zh-TW" sz="1200" dirty="0" smtClean="0"/>
              <a:t>sparse</a:t>
            </a:r>
            <a:r>
              <a:rPr lang="zh-TW" altLang="en-US" sz="1200" dirty="0" smtClean="0"/>
              <a:t>，不利於</a:t>
            </a:r>
            <a:r>
              <a:rPr lang="en-US" altLang="zh-TW" sz="1200" dirty="0" smtClean="0"/>
              <a:t>training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故在</a:t>
            </a:r>
            <a:r>
              <a:rPr lang="en-US" altLang="zh-TW" sz="1200" dirty="0" smtClean="0"/>
              <a:t>input</a:t>
            </a:r>
            <a:r>
              <a:rPr lang="zh-TW" altLang="en-US" sz="1200" dirty="0" smtClean="0"/>
              <a:t>做完</a:t>
            </a:r>
            <a:r>
              <a:rPr lang="en-US" altLang="zh-TW" sz="1200" dirty="0" smtClean="0"/>
              <a:t>word-embedding</a:t>
            </a:r>
            <a:r>
              <a:rPr lang="zh-TW" altLang="en-US" sz="1200" dirty="0" smtClean="0"/>
              <a:t>以後接一個</a:t>
            </a:r>
            <a:r>
              <a:rPr lang="en-US" altLang="zh-TW" sz="1200" dirty="0" smtClean="0"/>
              <a:t>fully connected layer, </a:t>
            </a:r>
          </a:p>
          <a:p>
            <a:r>
              <a:rPr lang="zh-TW" altLang="en-US" sz="1200" dirty="0" smtClean="0"/>
              <a:t>來計算一個獨立的</a:t>
            </a:r>
            <a:r>
              <a:rPr lang="en-US" altLang="zh-TW" sz="1200" dirty="0" err="1" smtClean="0"/>
              <a:t>gaussian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distribution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其中</a:t>
            </a:r>
            <a:r>
              <a:rPr lang="en-US" altLang="zh-TW" sz="1200" dirty="0" smtClean="0"/>
              <a:t>mean, variance 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word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embedding</a:t>
            </a:r>
            <a:r>
              <a:rPr lang="zh-TW" altLang="en-US" sz="1200" dirty="0" smtClean="0"/>
              <a:t> 的函數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 並隨機採樣一個隱藏變量作為</a:t>
            </a:r>
            <a:r>
              <a:rPr lang="en-US" altLang="zh-TW" sz="1200" dirty="0" smtClean="0"/>
              <a:t>model generator input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2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公式貼爽的，我覺得不用解說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45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rgbClr val="FF0000"/>
                </a:solidFill>
              </a:rPr>
              <a:t>這頁我還沒搞清楚，主要</a:t>
            </a:r>
            <a:r>
              <a:rPr lang="en-US" altLang="zh-TW" sz="1200" dirty="0" smtClean="0">
                <a:solidFill>
                  <a:srgbClr val="FF0000"/>
                </a:solidFill>
              </a:rPr>
              <a:t>residual</a:t>
            </a:r>
            <a:r>
              <a:rPr lang="zh-TW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block</a:t>
            </a:r>
            <a:r>
              <a:rPr lang="zh-TW" altLang="en-US" sz="1200" dirty="0" smtClean="0">
                <a:solidFill>
                  <a:srgbClr val="FF0000"/>
                </a:solidFill>
              </a:rPr>
              <a:t>的地方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75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875E4-44FF-4448-8EBD-78ED9A4645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05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9A954DA-AC2B-482F-93E6-26463F51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00680"/>
            <a:ext cx="8991600" cy="1645920"/>
          </a:xfrm>
        </p:spPr>
        <p:txBody>
          <a:bodyPr/>
          <a:lstStyle/>
          <a:p>
            <a:r>
              <a:rPr lang="en-US" altLang="zh-CN" dirty="0">
                <a:ea typeface="华文中宋"/>
              </a:rPr>
              <a:t>Stack Gan</a:t>
            </a:r>
            <a:endParaRPr lang="zh-TW" altLang="en-US" dirty="0">
              <a:ea typeface="微軟正黑體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58D5D83-98B1-4F2C-8535-5F42AB8E3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031701"/>
            <a:ext cx="6801612" cy="23209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zh-TW" altLang="en-US" sz="3200" dirty="0"/>
              <a:t>組員</a:t>
            </a:r>
            <a:r>
              <a:rPr lang="en-US" altLang="zh-TW" sz="3200" dirty="0"/>
              <a:t>:</a:t>
            </a:r>
            <a:r>
              <a:rPr lang="zh-TW" altLang="en-US" sz="3200" dirty="0"/>
              <a:t>林亭家</a:t>
            </a:r>
            <a:r>
              <a:rPr lang="en-US" altLang="zh-TW" sz="3200" dirty="0"/>
              <a:t>, </a:t>
            </a:r>
            <a:r>
              <a:rPr lang="zh-TW" altLang="en-US" sz="3200" dirty="0"/>
              <a:t>彭敬樺</a:t>
            </a:r>
            <a:r>
              <a:rPr lang="en-US" altLang="zh-TW" sz="3200" dirty="0" smtClean="0"/>
              <a:t>, </a:t>
            </a:r>
            <a:r>
              <a:rPr lang="zh-TW" altLang="en-US" sz="3200" dirty="0" smtClean="0"/>
              <a:t>劉</a:t>
            </a:r>
            <a:r>
              <a:rPr lang="zh-TW" altLang="en-US" sz="3200" dirty="0"/>
              <a:t>冠鋆</a:t>
            </a:r>
            <a:r>
              <a:rPr lang="en-US" altLang="zh-TW" sz="3200" dirty="0"/>
              <a:t>, </a:t>
            </a:r>
            <a:r>
              <a:rPr lang="zh-TW" altLang="en-US" sz="3200" dirty="0"/>
              <a:t>俞宗伯</a:t>
            </a:r>
            <a:endParaRPr lang="en-US" altLang="zh-TW" sz="3200" dirty="0"/>
          </a:p>
          <a:p>
            <a:pPr algn="l"/>
            <a:r>
              <a:rPr lang="zh-TW" altLang="en-US" sz="3200" dirty="0">
                <a:ea typeface="微軟正黑體"/>
              </a:rPr>
              <a:t>日期</a:t>
            </a:r>
            <a:r>
              <a:rPr lang="en-US" altLang="zh-TW" sz="3200" dirty="0">
                <a:ea typeface="微軟正黑體"/>
              </a:rPr>
              <a:t>:</a:t>
            </a:r>
            <a:r>
              <a:rPr lang="zh-TW" altLang="en-US" sz="3200" dirty="0">
                <a:ea typeface="微軟正黑體"/>
              </a:rPr>
              <a:t> </a:t>
            </a:r>
            <a:r>
              <a:rPr lang="en-US" altLang="zh-TW" sz="3200" dirty="0">
                <a:ea typeface="微軟正黑體"/>
              </a:rPr>
              <a:t>201</a:t>
            </a:r>
            <a:r>
              <a:rPr lang="en-US" altLang="zh-CN" sz="3200" dirty="0">
                <a:ea typeface="华文中宋"/>
              </a:rPr>
              <a:t>9</a:t>
            </a:r>
            <a:r>
              <a:rPr lang="en-US" altLang="zh-TW" sz="3200" dirty="0">
                <a:ea typeface="微軟正黑體"/>
              </a:rPr>
              <a:t>/</a:t>
            </a:r>
            <a:r>
              <a:rPr lang="en-US" altLang="zh-TW" sz="3200" dirty="0">
                <a:ea typeface="华文中宋"/>
              </a:rPr>
              <a:t>06</a:t>
            </a:r>
            <a:r>
              <a:rPr lang="en-US" altLang="zh-TW" sz="3200" dirty="0">
                <a:ea typeface="微軟正黑體"/>
              </a:rPr>
              <a:t>/21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81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Stage II Generator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C10D4D-BCB3-4FF3-8D74-624E8172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25" y="2896236"/>
            <a:ext cx="8896350" cy="3124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D1CE545-555D-49A2-ABF3-AC3D0334DF27}"/>
              </a:ext>
            </a:extLst>
          </p:cNvPr>
          <p:cNvSpPr txBox="1"/>
          <p:nvPr/>
        </p:nvSpPr>
        <p:spPr>
          <a:xfrm flipH="1">
            <a:off x="3171770" y="2162064"/>
            <a:ext cx="540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這頁我還沒搞清楚，主要</a:t>
            </a:r>
            <a:r>
              <a:rPr lang="en-US" altLang="zh-TW" sz="2400" dirty="0">
                <a:solidFill>
                  <a:srgbClr val="FF0000"/>
                </a:solidFill>
              </a:rPr>
              <a:t>residual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block</a:t>
            </a:r>
            <a:r>
              <a:rPr lang="zh-TW" altLang="en-US" sz="2400" dirty="0">
                <a:solidFill>
                  <a:srgbClr val="FF0000"/>
                </a:solidFill>
              </a:rPr>
              <a:t>的地方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7A87937-DD14-40D2-A5C4-5DE2A6442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675" y="6039360"/>
            <a:ext cx="4343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Stage II Discriminator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F0FC024-3B6B-4977-9954-6D0154D6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744637"/>
            <a:ext cx="4362450" cy="2905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70EB617-2E6F-4AD6-9DAF-EF953AF4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75" y="5893308"/>
            <a:ext cx="4362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Experiment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7FAED4-0EE9-43D9-B36E-5E321065B44A}"/>
              </a:ext>
            </a:extLst>
          </p:cNvPr>
          <p:cNvSpPr txBox="1"/>
          <p:nvPr/>
        </p:nvSpPr>
        <p:spPr>
          <a:xfrm>
            <a:off x="4133850" y="24384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Sample text -&gt; image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60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Experiment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7FAED4-0EE9-43D9-B36E-5E321065B44A}"/>
              </a:ext>
            </a:extLst>
          </p:cNvPr>
          <p:cNvSpPr txBox="1"/>
          <p:nvPr/>
        </p:nvSpPr>
        <p:spPr>
          <a:xfrm>
            <a:off x="4133850" y="243840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Stage I</a:t>
            </a:r>
            <a:r>
              <a:rPr lang="zh-TW" altLang="en-US" sz="2800" dirty="0"/>
              <a:t> </a:t>
            </a:r>
            <a:r>
              <a:rPr lang="en-US" altLang="zh-TW" sz="2800" dirty="0"/>
              <a:t>Loss Graph</a:t>
            </a:r>
          </a:p>
          <a:p>
            <a:r>
              <a:rPr lang="en-US" altLang="zh-TW" sz="2800" dirty="0"/>
              <a:t>Stage II Loss Graph</a:t>
            </a:r>
          </a:p>
        </p:txBody>
      </p:sp>
    </p:spTree>
    <p:extLst>
      <p:ext uri="{BB962C8B-B14F-4D97-AF65-F5344CB8AC3E}">
        <p14:creationId xmlns:p14="http://schemas.microsoft.com/office/powerpoint/2010/main" val="29905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7FAED4-0EE9-43D9-B36E-5E321065B44A}"/>
              </a:ext>
            </a:extLst>
          </p:cNvPr>
          <p:cNvSpPr txBox="1"/>
          <p:nvPr/>
        </p:nvSpPr>
        <p:spPr>
          <a:xfrm>
            <a:off x="4000500" y="2951946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這個方法屌爆了，請給我們最高分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5893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Reference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52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554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  <a:ea typeface="微軟正黑體"/>
              </a:rPr>
              <a:t>Introduction</a:t>
            </a:r>
            <a:endParaRPr lang="en-US" altLang="zh-TW" sz="2800" dirty="0">
              <a:solidFill>
                <a:srgbClr val="FF0000"/>
              </a:solidFill>
              <a:ea typeface="微軟正黑體"/>
            </a:endParaRPr>
          </a:p>
          <a:p>
            <a:r>
              <a:rPr lang="en-US" altLang="zh-TW" sz="2800" dirty="0">
                <a:ea typeface="微軟正黑體"/>
              </a:rPr>
              <a:t>Motivation &amp; Related work</a:t>
            </a:r>
          </a:p>
          <a:p>
            <a:r>
              <a:rPr lang="en-US" altLang="zh-TW" sz="2800" dirty="0">
                <a:ea typeface="微軟正黑體"/>
              </a:rPr>
              <a:t>Model </a:t>
            </a:r>
            <a:r>
              <a:rPr lang="en-US" altLang="zh-TW" sz="2800" dirty="0" smtClean="0">
                <a:ea typeface="微軟正黑體"/>
              </a:rPr>
              <a:t>Architecture</a:t>
            </a:r>
          </a:p>
          <a:p>
            <a:r>
              <a:rPr lang="en-US" altLang="zh-TW" sz="2800" dirty="0" smtClean="0">
                <a:ea typeface="微軟正黑體"/>
              </a:rPr>
              <a:t>Experiment</a:t>
            </a:r>
            <a:endParaRPr lang="en-US" altLang="zh-TW" sz="2800" dirty="0">
              <a:ea typeface="微軟正黑體"/>
            </a:endParaRPr>
          </a:p>
          <a:p>
            <a:r>
              <a:rPr lang="en-US" altLang="zh-TW" sz="2800" dirty="0">
                <a:ea typeface="微軟正黑體"/>
              </a:rPr>
              <a:t>Conclusion</a:t>
            </a:r>
          </a:p>
          <a:p>
            <a:r>
              <a:rPr lang="en-US" altLang="zh-TW" sz="2800" dirty="0">
                <a:ea typeface="微軟正黑體"/>
              </a:rPr>
              <a:t>Reference</a:t>
            </a: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91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altLang="zh-TW" sz="2800" dirty="0"/>
              <a:t>Goal </a:t>
            </a:r>
            <a:r>
              <a:rPr lang="en-US" altLang="zh-TW" sz="2800" dirty="0" smtClean="0"/>
              <a:t>: </a:t>
            </a:r>
            <a:br>
              <a:rPr lang="en-US" altLang="zh-TW" sz="2800" dirty="0" smtClean="0"/>
            </a:br>
            <a:r>
              <a:rPr lang="en-US" altLang="zh-TW" sz="2800" dirty="0" smtClean="0"/>
              <a:t>	Synthesizing </a:t>
            </a:r>
            <a:r>
              <a:rPr lang="en-US" altLang="zh-TW" sz="2800" dirty="0"/>
              <a:t>high-quality </a:t>
            </a:r>
            <a:r>
              <a:rPr lang="en-US" altLang="zh-TW" sz="2800" dirty="0" smtClean="0"/>
              <a:t>images </a:t>
            </a:r>
            <a:r>
              <a:rPr lang="en-US" altLang="zh-TW" sz="2800" dirty="0"/>
              <a:t>from text </a:t>
            </a:r>
            <a:r>
              <a:rPr lang="en-US" altLang="zh-TW" sz="2800" dirty="0" smtClean="0"/>
              <a:t>	descriptions (Text-to-image) .</a:t>
            </a:r>
          </a:p>
          <a:p>
            <a:r>
              <a:rPr lang="en-US" altLang="zh-TW" sz="2800" dirty="0" smtClean="0"/>
              <a:t>Problem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Can’t get the distribution of high resolution.</a:t>
            </a:r>
          </a:p>
          <a:p>
            <a:r>
              <a:rPr lang="en-US" altLang="zh-TW" sz="2800" dirty="0" smtClean="0"/>
              <a:t>Previous works : </a:t>
            </a:r>
            <a:r>
              <a:rPr lang="en-US" altLang="zh-TW" sz="2800" dirty="0"/>
              <a:t>GAN-INT-CLS, </a:t>
            </a:r>
            <a:r>
              <a:rPr lang="en-US" altLang="zh-TW" sz="2800" dirty="0" smtClean="0"/>
              <a:t>GAWWN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70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Motivation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 smtClean="0"/>
              <a:t>Sketch-refinement process</a:t>
            </a:r>
          </a:p>
          <a:p>
            <a:r>
              <a:rPr lang="en-US" altLang="zh-TW" sz="2800" dirty="0" smtClean="0"/>
              <a:t>Two Stage:</a:t>
            </a:r>
            <a:endParaRPr lang="en-US" altLang="zh-TW" sz="2800" dirty="0"/>
          </a:p>
          <a:p>
            <a:pPr lvl="1"/>
            <a:r>
              <a:rPr lang="en-US" altLang="zh-TW" sz="2600" dirty="0" smtClean="0"/>
              <a:t>Stage-I GAN  : Low-resolution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shape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color</a:t>
            </a:r>
          </a:p>
          <a:p>
            <a:pPr lvl="1"/>
            <a:r>
              <a:rPr lang="en-US" altLang="zh-TW" sz="2600" dirty="0" smtClean="0"/>
              <a:t>Stage-II GAN </a:t>
            </a:r>
            <a:r>
              <a:rPr lang="en-US" altLang="zh-TW" sz="2600" dirty="0"/>
              <a:t>: </a:t>
            </a:r>
            <a:r>
              <a:rPr lang="en-US" altLang="zh-TW" sz="2600" dirty="0" smtClean="0"/>
              <a:t>High-resolution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realistic detail</a:t>
            </a:r>
          </a:p>
          <a:p>
            <a:r>
              <a:rPr lang="en-US" altLang="zh-TW" sz="2800" dirty="0" smtClean="0"/>
              <a:t>Conditioning </a:t>
            </a:r>
            <a:r>
              <a:rPr lang="en-US" altLang="zh-TW" sz="2800" dirty="0"/>
              <a:t>augmentation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3716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Input output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056019A6-584E-4CFE-891B-1A4F8DE52440}"/>
              </a:ext>
            </a:extLst>
          </p:cNvPr>
          <p:cNvSpPr txBox="1">
            <a:spLocks/>
          </p:cNvSpPr>
          <p:nvPr/>
        </p:nvSpPr>
        <p:spPr>
          <a:xfrm>
            <a:off x="1010793" y="2798609"/>
            <a:ext cx="10170414" cy="405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Stage I </a:t>
            </a:r>
            <a:r>
              <a:rPr lang="en-US" altLang="zh-TW" sz="2800" dirty="0" smtClean="0"/>
              <a:t>input 	: </a:t>
            </a:r>
            <a:r>
              <a:rPr lang="en-US" altLang="zh-TW" sz="2800" dirty="0"/>
              <a:t>T</a:t>
            </a:r>
            <a:r>
              <a:rPr lang="en-US" altLang="zh-TW" sz="2800" dirty="0" smtClean="0"/>
              <a:t>ext description</a:t>
            </a:r>
          </a:p>
          <a:p>
            <a:r>
              <a:rPr lang="en-US" altLang="zh-TW" sz="2800" dirty="0" smtClean="0"/>
              <a:t>Stage </a:t>
            </a:r>
            <a:r>
              <a:rPr lang="en-US" altLang="zh-TW" sz="2800" dirty="0"/>
              <a:t>I </a:t>
            </a:r>
            <a:r>
              <a:rPr lang="en-US" altLang="zh-TW" sz="2800" dirty="0" smtClean="0"/>
              <a:t>output	: 64*64 </a:t>
            </a:r>
            <a:r>
              <a:rPr lang="en-US" altLang="zh-TW" sz="2800" dirty="0"/>
              <a:t>L</a:t>
            </a:r>
            <a:r>
              <a:rPr lang="en-US" altLang="zh-TW" sz="2800" dirty="0" smtClean="0"/>
              <a:t>ow </a:t>
            </a:r>
            <a:r>
              <a:rPr lang="en-US" altLang="zh-TW" sz="2800" dirty="0"/>
              <a:t>resolution graph</a:t>
            </a:r>
          </a:p>
          <a:p>
            <a:r>
              <a:rPr lang="en-US" altLang="zh-TW" sz="2800" dirty="0"/>
              <a:t>Stage </a:t>
            </a:r>
            <a:r>
              <a:rPr lang="en-US" altLang="zh-TW" sz="2800" dirty="0" smtClean="0"/>
              <a:t>II input	: </a:t>
            </a:r>
            <a:r>
              <a:rPr lang="en-US" altLang="zh-TW" sz="2800" dirty="0"/>
              <a:t>64*64 </a:t>
            </a:r>
            <a:r>
              <a:rPr lang="en-US" altLang="zh-TW" sz="2800" dirty="0" smtClean="0"/>
              <a:t>Graph </a:t>
            </a:r>
            <a:r>
              <a:rPr lang="en-US" altLang="zh-TW" sz="2800" dirty="0"/>
              <a:t>+ </a:t>
            </a:r>
            <a:r>
              <a:rPr lang="en-US" altLang="zh-TW" sz="2800" dirty="0" smtClean="0"/>
              <a:t>Conditioning augmentation</a:t>
            </a:r>
          </a:p>
          <a:p>
            <a:r>
              <a:rPr lang="en-US" altLang="zh-TW" sz="2800" dirty="0" smtClean="0"/>
              <a:t>Stage </a:t>
            </a:r>
            <a:r>
              <a:rPr lang="en-US" altLang="zh-TW" sz="2800" dirty="0"/>
              <a:t>II </a:t>
            </a:r>
            <a:r>
              <a:rPr lang="en-US" altLang="zh-TW" sz="2800" dirty="0" smtClean="0"/>
              <a:t>output	: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256*256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r>
              <a:rPr lang="en-US" altLang="zh-TW" sz="2800" dirty="0" smtClean="0"/>
              <a:t>igh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resolution</a:t>
            </a:r>
            <a:r>
              <a:rPr lang="zh-TW" altLang="en-US" sz="2800" dirty="0"/>
              <a:t> </a:t>
            </a:r>
            <a:r>
              <a:rPr lang="en-US" altLang="zh-TW" sz="2800" dirty="0"/>
              <a:t>graph</a:t>
            </a: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66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3252B5E-37B1-45AE-8F95-6B39D3FA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41" y="2629903"/>
            <a:ext cx="7816516" cy="35205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Model 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33471EA5-8BD7-4362-85A4-A352701FC7E5}"/>
              </a:ext>
            </a:extLst>
          </p:cNvPr>
          <p:cNvSpPr/>
          <p:nvPr/>
        </p:nvSpPr>
        <p:spPr>
          <a:xfrm rot="5400000">
            <a:off x="3297952" y="2777257"/>
            <a:ext cx="1684495" cy="142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65441172-B232-430D-9997-E930F2470ECA}"/>
              </a:ext>
            </a:extLst>
          </p:cNvPr>
          <p:cNvCxnSpPr>
            <a:cxnSpLocks/>
          </p:cNvCxnSpPr>
          <p:nvPr/>
        </p:nvCxnSpPr>
        <p:spPr>
          <a:xfrm flipV="1">
            <a:off x="2231136" y="6079606"/>
            <a:ext cx="835007" cy="365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E7900CC-E84C-47FD-A7D1-4BABAD2DD53A}"/>
              </a:ext>
            </a:extLst>
          </p:cNvPr>
          <p:cNvSpPr txBox="1"/>
          <p:nvPr/>
        </p:nvSpPr>
        <p:spPr>
          <a:xfrm>
            <a:off x="1017638" y="6430297"/>
            <a:ext cx="3611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這個</a:t>
            </a:r>
            <a:r>
              <a:rPr lang="en-US" altLang="zh-TW" sz="2400" dirty="0">
                <a:solidFill>
                  <a:srgbClr val="FF0000"/>
                </a:solidFill>
              </a:rPr>
              <a:t>block</a:t>
            </a:r>
            <a:r>
              <a:rPr lang="zh-TW" altLang="en-US" sz="2400" dirty="0">
                <a:solidFill>
                  <a:srgbClr val="FF0000"/>
                </a:solidFill>
              </a:rPr>
              <a:t>還沒懂，懂的人求寫</a:t>
            </a:r>
            <a:r>
              <a:rPr lang="en-US" altLang="zh-TW" sz="2400" dirty="0">
                <a:solidFill>
                  <a:srgbClr val="FF0000"/>
                </a:solidFill>
              </a:rPr>
              <a:t>ppt</a:t>
            </a:r>
            <a:r>
              <a:rPr lang="zh-TW" altLang="en-US" sz="2400" dirty="0">
                <a:solidFill>
                  <a:srgbClr val="FF0000"/>
                </a:solidFill>
              </a:rPr>
              <a:t>這部分</a:t>
            </a:r>
          </a:p>
        </p:txBody>
      </p:sp>
    </p:spTree>
    <p:extLst>
      <p:ext uri="{BB962C8B-B14F-4D97-AF65-F5344CB8AC3E}">
        <p14:creationId xmlns:p14="http://schemas.microsoft.com/office/powerpoint/2010/main" val="1331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Conditioning augmentation 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8" y="2038252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xmlns="" id="{C7562454-6218-49AC-8CCE-7D0E4902DF20}"/>
              </a:ext>
            </a:extLst>
          </p:cNvPr>
          <p:cNvSpPr txBox="1">
            <a:spLocks/>
          </p:cNvSpPr>
          <p:nvPr/>
        </p:nvSpPr>
        <p:spPr>
          <a:xfrm>
            <a:off x="20338" y="2153412"/>
            <a:ext cx="7729728" cy="3911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dirty="0" smtClean="0"/>
          </a:p>
          <a:p>
            <a:r>
              <a:rPr lang="en-US" altLang="zh-TW" sz="2800" dirty="0" smtClean="0"/>
              <a:t>Latent </a:t>
            </a:r>
            <a:r>
              <a:rPr lang="en-US" altLang="zh-TW" sz="2800" dirty="0"/>
              <a:t>space for the </a:t>
            </a:r>
            <a:r>
              <a:rPr lang="en-US" altLang="zh-TW" sz="2800" dirty="0" smtClean="0"/>
              <a:t>text embedding </a:t>
            </a:r>
            <a:r>
              <a:rPr lang="en-US" altLang="zh-TW" sz="2800" dirty="0"/>
              <a:t>is usually </a:t>
            </a:r>
            <a:r>
              <a:rPr lang="en-US" altLang="zh-TW" sz="2800" dirty="0">
                <a:solidFill>
                  <a:srgbClr val="FF0000"/>
                </a:solidFill>
              </a:rPr>
              <a:t>high </a:t>
            </a:r>
            <a:r>
              <a:rPr lang="en-US" altLang="zh-TW" sz="2800" dirty="0" smtClean="0">
                <a:solidFill>
                  <a:srgbClr val="FF0000"/>
                </a:solidFill>
              </a:rPr>
              <a:t>dimensional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Feed the </a:t>
            </a:r>
            <a:r>
              <a:rPr lang="en-US" altLang="zh-TW" sz="2800" dirty="0"/>
              <a:t>input </a:t>
            </a:r>
            <a:r>
              <a:rPr lang="en-US" altLang="zh-TW" sz="2800" dirty="0" smtClean="0"/>
              <a:t>into a </a:t>
            </a:r>
            <a:r>
              <a:rPr lang="en-US" altLang="zh-TW" sz="2800" dirty="0" smtClean="0">
                <a:solidFill>
                  <a:srgbClr val="FF0000"/>
                </a:solidFill>
              </a:rPr>
              <a:t>fully </a:t>
            </a:r>
            <a:r>
              <a:rPr lang="en-US" altLang="zh-TW" sz="2800" dirty="0">
                <a:solidFill>
                  <a:srgbClr val="FF0000"/>
                </a:solidFill>
              </a:rPr>
              <a:t>connected </a:t>
            </a:r>
            <a:r>
              <a:rPr lang="en-US" altLang="zh-TW" sz="2800" dirty="0" smtClean="0">
                <a:solidFill>
                  <a:srgbClr val="FF0000"/>
                </a:solidFill>
              </a:rPr>
              <a:t>layer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to calculate a </a:t>
            </a:r>
            <a:r>
              <a:rPr lang="en-US" altLang="zh-TW" sz="2800" dirty="0">
                <a:solidFill>
                  <a:schemeClr val="tx1"/>
                </a:solidFill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</a:rPr>
              <a:t>aussian</a:t>
            </a:r>
            <a:r>
              <a:rPr lang="zh-TW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distribution </a:t>
            </a:r>
            <a:r>
              <a:rPr lang="en-US" altLang="zh-TW" sz="2800" dirty="0"/>
              <a:t>after </a:t>
            </a:r>
            <a:r>
              <a:rPr lang="en-US" altLang="zh-TW" sz="2800" dirty="0" smtClean="0"/>
              <a:t>word-embedding.</a:t>
            </a:r>
            <a:endParaRPr lang="en-US" altLang="zh-TW" sz="2800" dirty="0"/>
          </a:p>
          <a:p>
            <a:r>
              <a:rPr lang="en-US" altLang="zh-TW" sz="2800" dirty="0" smtClean="0"/>
              <a:t>And samples a </a:t>
            </a:r>
            <a:r>
              <a:rPr lang="zh-TW" altLang="en-US" sz="2800" dirty="0" smtClean="0"/>
              <a:t>隱藏</a:t>
            </a:r>
            <a:r>
              <a:rPr lang="zh-TW" altLang="en-US" sz="2800" dirty="0"/>
              <a:t>變</a:t>
            </a:r>
            <a:r>
              <a:rPr lang="zh-TW" altLang="en-US" sz="2800" dirty="0" smtClean="0"/>
              <a:t>量</a:t>
            </a:r>
            <a:r>
              <a:rPr lang="en-US" altLang="zh-TW" sz="2800" dirty="0" smtClean="0"/>
              <a:t>(c^?) from the </a:t>
            </a:r>
            <a:r>
              <a:rPr lang="en-US" altLang="zh-TW" sz="2800" dirty="0">
                <a:solidFill>
                  <a:schemeClr val="tx1"/>
                </a:solidFill>
              </a:rPr>
              <a:t>Gaussian</a:t>
            </a: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</a:rPr>
              <a:t>distribution as the input of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model generator.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602EE5D-55DD-4076-AD2D-51BF91DA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694" y="-89827"/>
            <a:ext cx="2923661" cy="1638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508BD04-5DCA-4C30-AED0-B926C4CF2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66" y="2282605"/>
            <a:ext cx="4488652" cy="189076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2648BA4-C2B3-4738-A3AE-D2912892EF78}"/>
              </a:ext>
            </a:extLst>
          </p:cNvPr>
          <p:cNvCxnSpPr>
            <a:cxnSpLocks/>
          </p:cNvCxnSpPr>
          <p:nvPr/>
        </p:nvCxnSpPr>
        <p:spPr>
          <a:xfrm flipV="1">
            <a:off x="9125857" y="4173373"/>
            <a:ext cx="0" cy="7340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251E950-B57B-492D-B100-14C925470B1E}"/>
              </a:ext>
            </a:extLst>
          </p:cNvPr>
          <p:cNvSpPr txBox="1"/>
          <p:nvPr/>
        </p:nvSpPr>
        <p:spPr>
          <a:xfrm>
            <a:off x="7920177" y="4817069"/>
            <a:ext cx="241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這段感覺重要但還沒懂</a:t>
            </a:r>
          </a:p>
        </p:txBody>
      </p:sp>
    </p:spTree>
    <p:extLst>
      <p:ext uri="{BB962C8B-B14F-4D97-AF65-F5344CB8AC3E}">
        <p14:creationId xmlns:p14="http://schemas.microsoft.com/office/powerpoint/2010/main" val="13430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Stage I Generator(</a:t>
            </a:r>
            <a:r>
              <a:rPr lang="en-US" altLang="zh-TW" sz="3600" dirty="0" err="1"/>
              <a:t>upsampling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594D42A-B02F-4F71-8F0A-F89D43ED1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854" y="2646209"/>
            <a:ext cx="3829050" cy="2752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A9EC8EE-2CC2-44A6-9ADB-F6786934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3" y="3287562"/>
            <a:ext cx="4719638" cy="15145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-240309" y="-492368"/>
                <a:ext cx="9691688" cy="165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TW" sz="4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4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d>
                          <m:dPr>
                            <m:ctrlP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4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4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sz="4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TW" sz="4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4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TW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4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4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TW" altLang="en-US" sz="4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4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4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zh-TW" sz="4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altLang="zh-TW" sz="4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4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4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TW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4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sz="4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TW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4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4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4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zh-TW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4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TW" sz="4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4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4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TW" sz="4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4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44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44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4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4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TW" altLang="en-US" sz="4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4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4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zh-TW" sz="4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sz="4400" dirty="0" smtClean="0"/>
                  <a:t>,</a:t>
                </a:r>
                <a:endParaRPr lang="zh-TW" altLang="en-US" sz="4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309" y="-492368"/>
                <a:ext cx="9691688" cy="1657185"/>
              </a:xfrm>
              <a:prstGeom prst="rect">
                <a:avLst/>
              </a:prstGeom>
              <a:blipFill rotWithShape="0">
                <a:blip r:embed="rId5"/>
                <a:stretch>
                  <a:fillRect r="-3839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10513" y="259755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TW" altLang="en-US" dirty="0">
                <a:solidFill>
                  <a:srgbClr val="FF0000"/>
                </a:solidFill>
              </a:rPr>
              <a:t>公式貼爽的，我覺得不用解說</a:t>
            </a:r>
          </a:p>
        </p:txBody>
      </p:sp>
    </p:spTree>
    <p:extLst>
      <p:ext uri="{BB962C8B-B14F-4D97-AF65-F5344CB8AC3E}">
        <p14:creationId xmlns:p14="http://schemas.microsoft.com/office/powerpoint/2010/main" val="37278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007F2C-6A30-4371-83A5-6C35071A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Stage I Discriminator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28182FA-3A84-4D33-8234-19B28033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620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FDF8FA2-B922-4D82-A9E6-54078D3E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0009"/>
            <a:ext cx="4286250" cy="2876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E7A603D-53CE-417D-82EB-9EB0F96E5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7" y="2997050"/>
            <a:ext cx="46005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21592</TotalTime>
  <Words>413</Words>
  <Application>Microsoft Office PowerPoint</Application>
  <PresentationFormat>寬螢幕</PresentationFormat>
  <Paragraphs>93</Paragraphs>
  <Slides>15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Gill Sans MT</vt:lpstr>
      <vt:lpstr>华文中宋</vt:lpstr>
      <vt:lpstr>微軟正黑體</vt:lpstr>
      <vt:lpstr>新細明體</vt:lpstr>
      <vt:lpstr>Arial</vt:lpstr>
      <vt:lpstr>Calibri</vt:lpstr>
      <vt:lpstr>Cambria Math</vt:lpstr>
      <vt:lpstr>包裹</vt:lpstr>
      <vt:lpstr>Stack Gan</vt:lpstr>
      <vt:lpstr>outline</vt:lpstr>
      <vt:lpstr>Introduction</vt:lpstr>
      <vt:lpstr>Motivation</vt:lpstr>
      <vt:lpstr>Input output</vt:lpstr>
      <vt:lpstr>Model </vt:lpstr>
      <vt:lpstr>Conditioning augmentation </vt:lpstr>
      <vt:lpstr>Stage I Generator(upsampling)</vt:lpstr>
      <vt:lpstr>Stage I Discriminator</vt:lpstr>
      <vt:lpstr>Stage II Generator</vt:lpstr>
      <vt:lpstr>Stage II Discriminator</vt:lpstr>
      <vt:lpstr>Experiment</vt:lpstr>
      <vt:lpstr>Experiment</vt:lpstr>
      <vt:lpstr>Conclusion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三十公尺霧隧道搭設</dc:title>
  <dc:creator>Happy</dc:creator>
  <cp:lastModifiedBy>White Liou</cp:lastModifiedBy>
  <cp:revision>252</cp:revision>
  <dcterms:created xsi:type="dcterms:W3CDTF">2018-11-12T06:20:34Z</dcterms:created>
  <dcterms:modified xsi:type="dcterms:W3CDTF">2019-06-17T19:00:09Z</dcterms:modified>
</cp:coreProperties>
</file>