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59" r:id="rId5"/>
    <p:sldId id="263" r:id="rId6"/>
    <p:sldId id="262" r:id="rId7"/>
    <p:sldId id="260" r:id="rId8"/>
    <p:sldId id="264" r:id="rId9"/>
    <p:sldId id="265" r:id="rId10"/>
    <p:sldId id="266" r:id="rId11"/>
    <p:sldId id="267" r:id="rId12"/>
    <p:sldId id="268" r:id="rId13"/>
    <p:sldId id="270" r:id="rId14"/>
    <p:sldId id="272"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8EA4891-F0AA-410F-8E8F-AA159ED0B750}" type="datetimeFigureOut">
              <a:rPr lang="th-TH" smtClean="0"/>
              <a:t>18/06/63</a:t>
            </a:fld>
            <a:endParaRPr lang="th-TH"/>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th-TH"/>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FEB9096-A108-41A6-BE6F-7A6278C09842}" type="slidenum">
              <a:rPr lang="th-TH" smtClean="0"/>
              <a:t>‹#›</a:t>
            </a:fld>
            <a:endParaRPr lang="th-TH"/>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904173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A4891-F0AA-410F-8E8F-AA159ED0B750}" type="datetimeFigureOut">
              <a:rPr lang="th-TH" smtClean="0"/>
              <a:t>18/06/63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1FEB9096-A108-41A6-BE6F-7A6278C09842}" type="slidenum">
              <a:rPr lang="th-TH" smtClean="0"/>
              <a:t>‹#›</a:t>
            </a:fld>
            <a:endParaRPr lang="th-TH"/>
          </a:p>
        </p:txBody>
      </p:sp>
    </p:spTree>
    <p:extLst>
      <p:ext uri="{BB962C8B-B14F-4D97-AF65-F5344CB8AC3E}">
        <p14:creationId xmlns:p14="http://schemas.microsoft.com/office/powerpoint/2010/main" val="3021980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A4891-F0AA-410F-8E8F-AA159ED0B750}" type="datetimeFigureOut">
              <a:rPr lang="th-TH" smtClean="0"/>
              <a:t>18/06/63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1FEB9096-A108-41A6-BE6F-7A6278C09842}" type="slidenum">
              <a:rPr lang="th-TH" smtClean="0"/>
              <a:t>‹#›</a:t>
            </a:fld>
            <a:endParaRPr lang="th-TH"/>
          </a:p>
        </p:txBody>
      </p:sp>
    </p:spTree>
    <p:extLst>
      <p:ext uri="{BB962C8B-B14F-4D97-AF65-F5344CB8AC3E}">
        <p14:creationId xmlns:p14="http://schemas.microsoft.com/office/powerpoint/2010/main" val="42537908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A4891-F0AA-410F-8E8F-AA159ED0B750}" type="datetimeFigureOut">
              <a:rPr lang="th-TH" smtClean="0"/>
              <a:t>18/06/63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1FEB9096-A108-41A6-BE6F-7A6278C09842}" type="slidenum">
              <a:rPr lang="th-TH" smtClean="0"/>
              <a:t>‹#›</a:t>
            </a:fld>
            <a:endParaRPr lang="th-TH"/>
          </a:p>
        </p:txBody>
      </p:sp>
    </p:spTree>
    <p:extLst>
      <p:ext uri="{BB962C8B-B14F-4D97-AF65-F5344CB8AC3E}">
        <p14:creationId xmlns:p14="http://schemas.microsoft.com/office/powerpoint/2010/main" val="2864488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EA4891-F0AA-410F-8E8F-AA159ED0B750}" type="datetimeFigureOut">
              <a:rPr lang="th-TH" smtClean="0"/>
              <a:t>18/06/63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1FEB9096-A108-41A6-BE6F-7A6278C09842}" type="slidenum">
              <a:rPr lang="th-TH" smtClean="0"/>
              <a:t>‹#›</a:t>
            </a:fld>
            <a:endParaRPr lang="th-TH"/>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03710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EA4891-F0AA-410F-8E8F-AA159ED0B750}" type="datetimeFigureOut">
              <a:rPr lang="th-TH" smtClean="0"/>
              <a:t>18/06/63</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1FEB9096-A108-41A6-BE6F-7A6278C09842}" type="slidenum">
              <a:rPr lang="th-TH" smtClean="0"/>
              <a:t>‹#›</a:t>
            </a:fld>
            <a:endParaRPr lang="th-TH"/>
          </a:p>
        </p:txBody>
      </p:sp>
    </p:spTree>
    <p:extLst>
      <p:ext uri="{BB962C8B-B14F-4D97-AF65-F5344CB8AC3E}">
        <p14:creationId xmlns:p14="http://schemas.microsoft.com/office/powerpoint/2010/main" val="187183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EA4891-F0AA-410F-8E8F-AA159ED0B750}" type="datetimeFigureOut">
              <a:rPr lang="th-TH" smtClean="0"/>
              <a:t>18/06/63</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1FEB9096-A108-41A6-BE6F-7A6278C09842}" type="slidenum">
              <a:rPr lang="th-TH" smtClean="0"/>
              <a:t>‹#›</a:t>
            </a:fld>
            <a:endParaRPr lang="th-TH"/>
          </a:p>
        </p:txBody>
      </p:sp>
    </p:spTree>
    <p:extLst>
      <p:ext uri="{BB962C8B-B14F-4D97-AF65-F5344CB8AC3E}">
        <p14:creationId xmlns:p14="http://schemas.microsoft.com/office/powerpoint/2010/main" val="289527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EA4891-F0AA-410F-8E8F-AA159ED0B750}" type="datetimeFigureOut">
              <a:rPr lang="th-TH" smtClean="0"/>
              <a:t>18/06/63</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1FEB9096-A108-41A6-BE6F-7A6278C09842}" type="slidenum">
              <a:rPr lang="th-TH" smtClean="0"/>
              <a:t>‹#›</a:t>
            </a:fld>
            <a:endParaRPr lang="th-TH"/>
          </a:p>
        </p:txBody>
      </p:sp>
    </p:spTree>
    <p:extLst>
      <p:ext uri="{BB962C8B-B14F-4D97-AF65-F5344CB8AC3E}">
        <p14:creationId xmlns:p14="http://schemas.microsoft.com/office/powerpoint/2010/main" val="3775697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A4891-F0AA-410F-8E8F-AA159ED0B750}" type="datetimeFigureOut">
              <a:rPr lang="th-TH" smtClean="0"/>
              <a:t>18/06/63</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1FEB9096-A108-41A6-BE6F-7A6278C09842}" type="slidenum">
              <a:rPr lang="th-TH" smtClean="0"/>
              <a:t>‹#›</a:t>
            </a:fld>
            <a:endParaRPr lang="th-TH"/>
          </a:p>
        </p:txBody>
      </p:sp>
    </p:spTree>
    <p:extLst>
      <p:ext uri="{BB962C8B-B14F-4D97-AF65-F5344CB8AC3E}">
        <p14:creationId xmlns:p14="http://schemas.microsoft.com/office/powerpoint/2010/main" val="3876257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EA4891-F0AA-410F-8E8F-AA159ED0B750}" type="datetimeFigureOut">
              <a:rPr lang="th-TH" smtClean="0"/>
              <a:t>18/06/63</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1FEB9096-A108-41A6-BE6F-7A6278C09842}" type="slidenum">
              <a:rPr lang="th-TH" smtClean="0"/>
              <a:t>‹#›</a:t>
            </a:fld>
            <a:endParaRPr lang="th-TH"/>
          </a:p>
        </p:txBody>
      </p:sp>
    </p:spTree>
    <p:extLst>
      <p:ext uri="{BB962C8B-B14F-4D97-AF65-F5344CB8AC3E}">
        <p14:creationId xmlns:p14="http://schemas.microsoft.com/office/powerpoint/2010/main" val="3231443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EA4891-F0AA-410F-8E8F-AA159ED0B750}" type="datetimeFigureOut">
              <a:rPr lang="th-TH" smtClean="0"/>
              <a:t>18/06/63</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1FEB9096-A108-41A6-BE6F-7A6278C09842}" type="slidenum">
              <a:rPr lang="th-TH" smtClean="0"/>
              <a:t>‹#›</a:t>
            </a:fld>
            <a:endParaRPr lang="th-TH"/>
          </a:p>
        </p:txBody>
      </p:sp>
    </p:spTree>
    <p:extLst>
      <p:ext uri="{BB962C8B-B14F-4D97-AF65-F5344CB8AC3E}">
        <p14:creationId xmlns:p14="http://schemas.microsoft.com/office/powerpoint/2010/main" val="224251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8EA4891-F0AA-410F-8E8F-AA159ED0B750}" type="datetimeFigureOut">
              <a:rPr lang="th-TH" smtClean="0"/>
              <a:t>18/06/63</a:t>
            </a:fld>
            <a:endParaRPr lang="th-TH"/>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th-TH"/>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FEB9096-A108-41A6-BE6F-7A6278C09842}" type="slidenum">
              <a:rPr lang="th-TH" smtClean="0"/>
              <a:t>‹#›</a:t>
            </a:fld>
            <a:endParaRPr lang="th-TH"/>
          </a:p>
        </p:txBody>
      </p:sp>
    </p:spTree>
    <p:extLst>
      <p:ext uri="{BB962C8B-B14F-4D97-AF65-F5344CB8AC3E}">
        <p14:creationId xmlns:p14="http://schemas.microsoft.com/office/powerpoint/2010/main" val="38327564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52C4-0867-42DF-91AA-07B2EC9A7569}"/>
              </a:ext>
            </a:extLst>
          </p:cNvPr>
          <p:cNvSpPr>
            <a:spLocks noGrp="1"/>
          </p:cNvSpPr>
          <p:nvPr>
            <p:ph type="ctrTitle"/>
          </p:nvPr>
        </p:nvSpPr>
        <p:spPr>
          <a:xfrm>
            <a:off x="1261872" y="758952"/>
            <a:ext cx="9418320" cy="3070098"/>
          </a:xfrm>
        </p:spPr>
        <p:txBody>
          <a:bodyPr/>
          <a:lstStyle/>
          <a:p>
            <a:r>
              <a:rPr lang="en-US" dirty="0"/>
              <a:t>Coursera Capstone Project</a:t>
            </a:r>
            <a:endParaRPr lang="th-TH" dirty="0"/>
          </a:p>
        </p:txBody>
      </p:sp>
      <p:sp>
        <p:nvSpPr>
          <p:cNvPr id="3" name="Subtitle 2">
            <a:extLst>
              <a:ext uri="{FF2B5EF4-FFF2-40B4-BE49-F238E27FC236}">
                <a16:creationId xmlns:a16="http://schemas.microsoft.com/office/drawing/2014/main" id="{304B9092-4B13-4D17-B923-B49B97AC2ABE}"/>
              </a:ext>
            </a:extLst>
          </p:cNvPr>
          <p:cNvSpPr>
            <a:spLocks noGrp="1"/>
          </p:cNvSpPr>
          <p:nvPr>
            <p:ph type="subTitle" idx="1"/>
          </p:nvPr>
        </p:nvSpPr>
        <p:spPr/>
        <p:txBody>
          <a:bodyPr/>
          <a:lstStyle/>
          <a:p>
            <a:r>
              <a:rPr lang="en-US" dirty="0"/>
              <a:t>Clustering neighborhood of Toronto</a:t>
            </a:r>
            <a:endParaRPr lang="th-TH" dirty="0"/>
          </a:p>
        </p:txBody>
      </p:sp>
    </p:spTree>
    <p:extLst>
      <p:ext uri="{BB962C8B-B14F-4D97-AF65-F5344CB8AC3E}">
        <p14:creationId xmlns:p14="http://schemas.microsoft.com/office/powerpoint/2010/main" val="2460825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8DFD-533F-46DA-9B7D-56F759976C64}"/>
              </a:ext>
            </a:extLst>
          </p:cNvPr>
          <p:cNvSpPr>
            <a:spLocks noGrp="1"/>
          </p:cNvSpPr>
          <p:nvPr>
            <p:ph type="title"/>
          </p:nvPr>
        </p:nvSpPr>
        <p:spPr>
          <a:xfrm>
            <a:off x="595122" y="291147"/>
            <a:ext cx="9692640" cy="933450"/>
          </a:xfrm>
        </p:spPr>
        <p:txBody>
          <a:bodyPr/>
          <a:lstStyle/>
          <a:p>
            <a:r>
              <a:rPr lang="en-US" dirty="0"/>
              <a:t>4. Methodology</a:t>
            </a:r>
            <a:endParaRPr lang="th-TH" dirty="0"/>
          </a:p>
        </p:txBody>
      </p:sp>
      <p:sp>
        <p:nvSpPr>
          <p:cNvPr id="3" name="Content Placeholder 2">
            <a:extLst>
              <a:ext uri="{FF2B5EF4-FFF2-40B4-BE49-F238E27FC236}">
                <a16:creationId xmlns:a16="http://schemas.microsoft.com/office/drawing/2014/main" id="{13EF142D-0003-4E1F-887B-B095CDAD8177}"/>
              </a:ext>
            </a:extLst>
          </p:cNvPr>
          <p:cNvSpPr>
            <a:spLocks noGrp="1"/>
          </p:cNvSpPr>
          <p:nvPr>
            <p:ph idx="1"/>
          </p:nvPr>
        </p:nvSpPr>
        <p:spPr>
          <a:xfrm>
            <a:off x="1143762" y="1900872"/>
            <a:ext cx="8595360" cy="1528128"/>
          </a:xfrm>
        </p:spPr>
        <p:txBody>
          <a:bodyPr>
            <a:noAutofit/>
          </a:bodyPr>
          <a:lstStyle/>
          <a:p>
            <a:r>
              <a:rPr lang="en-US" sz="2200" dirty="0"/>
              <a:t>folium builds on the data wrangling strengths of the Python ecosystem and the mapping strengths of the leaflet.js library. Manipulate your data in Python, then visualize it in on a Leaflet map via folium.</a:t>
            </a:r>
            <a:endParaRPr lang="th-TH" sz="2200" dirty="0"/>
          </a:p>
        </p:txBody>
      </p:sp>
      <p:sp>
        <p:nvSpPr>
          <p:cNvPr id="5" name="Title 1">
            <a:extLst>
              <a:ext uri="{FF2B5EF4-FFF2-40B4-BE49-F238E27FC236}">
                <a16:creationId xmlns:a16="http://schemas.microsoft.com/office/drawing/2014/main" id="{E0AC7FBB-C712-4FC2-BE83-64DC5D28A463}"/>
              </a:ext>
            </a:extLst>
          </p:cNvPr>
          <p:cNvSpPr txBox="1">
            <a:spLocks/>
          </p:cNvSpPr>
          <p:nvPr/>
        </p:nvSpPr>
        <p:spPr>
          <a:xfrm>
            <a:off x="1284732" y="1102836"/>
            <a:ext cx="3573018" cy="129127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600" dirty="0"/>
              <a:t>4.1. Folium</a:t>
            </a:r>
          </a:p>
          <a:p>
            <a:endParaRPr lang="th-TH" sz="3600" dirty="0"/>
          </a:p>
        </p:txBody>
      </p:sp>
      <p:pic>
        <p:nvPicPr>
          <p:cNvPr id="7" name="Picture 6">
            <a:extLst>
              <a:ext uri="{FF2B5EF4-FFF2-40B4-BE49-F238E27FC236}">
                <a16:creationId xmlns:a16="http://schemas.microsoft.com/office/drawing/2014/main" id="{65C68DDF-8EEE-4710-B63B-DB1997A4FBD4}"/>
              </a:ext>
            </a:extLst>
          </p:cNvPr>
          <p:cNvPicPr>
            <a:picLocks noChangeAspect="1"/>
          </p:cNvPicPr>
          <p:nvPr/>
        </p:nvPicPr>
        <p:blipFill>
          <a:blip r:embed="rId2"/>
          <a:stretch>
            <a:fillRect/>
          </a:stretch>
        </p:blipFill>
        <p:spPr>
          <a:xfrm>
            <a:off x="5441442" y="3048000"/>
            <a:ext cx="5210175" cy="3810000"/>
          </a:xfrm>
          <a:prstGeom prst="rect">
            <a:avLst/>
          </a:prstGeom>
        </p:spPr>
      </p:pic>
      <p:sp>
        <p:nvSpPr>
          <p:cNvPr id="8" name="Content Placeholder 2">
            <a:extLst>
              <a:ext uri="{FF2B5EF4-FFF2-40B4-BE49-F238E27FC236}">
                <a16:creationId xmlns:a16="http://schemas.microsoft.com/office/drawing/2014/main" id="{B9B8A56A-DA19-48E2-BFF6-9232EC908CCE}"/>
              </a:ext>
            </a:extLst>
          </p:cNvPr>
          <p:cNvSpPr txBox="1">
            <a:spLocks/>
          </p:cNvSpPr>
          <p:nvPr/>
        </p:nvSpPr>
        <p:spPr>
          <a:xfrm>
            <a:off x="362712" y="3615371"/>
            <a:ext cx="4704588" cy="2951481"/>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200" dirty="0"/>
              <a:t>The cluster visualizations are created by Folium to generates the leaflet map with marker on the map.</a:t>
            </a:r>
            <a:endParaRPr lang="th-TH" sz="2200" dirty="0"/>
          </a:p>
        </p:txBody>
      </p:sp>
    </p:spTree>
    <p:extLst>
      <p:ext uri="{BB962C8B-B14F-4D97-AF65-F5344CB8AC3E}">
        <p14:creationId xmlns:p14="http://schemas.microsoft.com/office/powerpoint/2010/main" val="2667438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8DFD-533F-46DA-9B7D-56F759976C64}"/>
              </a:ext>
            </a:extLst>
          </p:cNvPr>
          <p:cNvSpPr>
            <a:spLocks noGrp="1"/>
          </p:cNvSpPr>
          <p:nvPr>
            <p:ph type="title"/>
          </p:nvPr>
        </p:nvSpPr>
        <p:spPr>
          <a:xfrm>
            <a:off x="595122" y="291147"/>
            <a:ext cx="9692640" cy="933450"/>
          </a:xfrm>
        </p:spPr>
        <p:txBody>
          <a:bodyPr/>
          <a:lstStyle/>
          <a:p>
            <a:r>
              <a:rPr lang="en-US" dirty="0"/>
              <a:t>4.2. Top 10 most common venue</a:t>
            </a:r>
          </a:p>
        </p:txBody>
      </p:sp>
      <p:sp>
        <p:nvSpPr>
          <p:cNvPr id="3" name="Content Placeholder 2">
            <a:extLst>
              <a:ext uri="{FF2B5EF4-FFF2-40B4-BE49-F238E27FC236}">
                <a16:creationId xmlns:a16="http://schemas.microsoft.com/office/drawing/2014/main" id="{13EF142D-0003-4E1F-887B-B095CDAD8177}"/>
              </a:ext>
            </a:extLst>
          </p:cNvPr>
          <p:cNvSpPr>
            <a:spLocks noGrp="1"/>
          </p:cNvSpPr>
          <p:nvPr>
            <p:ph idx="1"/>
          </p:nvPr>
        </p:nvSpPr>
        <p:spPr>
          <a:xfrm>
            <a:off x="1143762" y="1372234"/>
            <a:ext cx="8595360" cy="1528128"/>
          </a:xfrm>
        </p:spPr>
        <p:txBody>
          <a:bodyPr>
            <a:noAutofit/>
          </a:bodyPr>
          <a:lstStyle/>
          <a:p>
            <a:r>
              <a:rPr lang="en-US" sz="2200" dirty="0"/>
              <a:t>Because of high variety in venues. We selected only top 10 common category in each neighborhood to train K-means Clustering Algorithm.</a:t>
            </a:r>
            <a:endParaRPr lang="th-TH" sz="2200" dirty="0"/>
          </a:p>
        </p:txBody>
      </p:sp>
      <p:pic>
        <p:nvPicPr>
          <p:cNvPr id="4" name="Picture 3">
            <a:extLst>
              <a:ext uri="{FF2B5EF4-FFF2-40B4-BE49-F238E27FC236}">
                <a16:creationId xmlns:a16="http://schemas.microsoft.com/office/drawing/2014/main" id="{1502F008-82AA-47BD-BA7F-BB641E6C128A}"/>
              </a:ext>
            </a:extLst>
          </p:cNvPr>
          <p:cNvPicPr>
            <a:picLocks noChangeAspect="1"/>
          </p:cNvPicPr>
          <p:nvPr/>
        </p:nvPicPr>
        <p:blipFill>
          <a:blip r:embed="rId2"/>
          <a:stretch>
            <a:fillRect/>
          </a:stretch>
        </p:blipFill>
        <p:spPr>
          <a:xfrm>
            <a:off x="1324737" y="2550446"/>
            <a:ext cx="8963025" cy="4307554"/>
          </a:xfrm>
          <a:prstGeom prst="rect">
            <a:avLst/>
          </a:prstGeom>
        </p:spPr>
      </p:pic>
    </p:spTree>
    <p:extLst>
      <p:ext uri="{BB962C8B-B14F-4D97-AF65-F5344CB8AC3E}">
        <p14:creationId xmlns:p14="http://schemas.microsoft.com/office/powerpoint/2010/main" val="1840123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8DFD-533F-46DA-9B7D-56F759976C64}"/>
              </a:ext>
            </a:extLst>
          </p:cNvPr>
          <p:cNvSpPr>
            <a:spLocks noGrp="1"/>
          </p:cNvSpPr>
          <p:nvPr>
            <p:ph type="title"/>
          </p:nvPr>
        </p:nvSpPr>
        <p:spPr>
          <a:xfrm>
            <a:off x="595122" y="291147"/>
            <a:ext cx="9692640" cy="933450"/>
          </a:xfrm>
        </p:spPr>
        <p:txBody>
          <a:bodyPr/>
          <a:lstStyle/>
          <a:p>
            <a:r>
              <a:rPr lang="en-US" dirty="0"/>
              <a:t>4.3. K-means clustering</a:t>
            </a:r>
          </a:p>
        </p:txBody>
      </p:sp>
      <p:sp>
        <p:nvSpPr>
          <p:cNvPr id="3" name="Content Placeholder 2">
            <a:extLst>
              <a:ext uri="{FF2B5EF4-FFF2-40B4-BE49-F238E27FC236}">
                <a16:creationId xmlns:a16="http://schemas.microsoft.com/office/drawing/2014/main" id="{13EF142D-0003-4E1F-887B-B095CDAD8177}"/>
              </a:ext>
            </a:extLst>
          </p:cNvPr>
          <p:cNvSpPr>
            <a:spLocks noGrp="1"/>
          </p:cNvSpPr>
          <p:nvPr>
            <p:ph idx="1"/>
          </p:nvPr>
        </p:nvSpPr>
        <p:spPr>
          <a:xfrm>
            <a:off x="1143762" y="1372234"/>
            <a:ext cx="8595360" cy="1528128"/>
          </a:xfrm>
        </p:spPr>
        <p:txBody>
          <a:bodyPr>
            <a:noAutofit/>
          </a:bodyPr>
          <a:lstStyle/>
          <a:p>
            <a:r>
              <a:rPr lang="en-US" sz="2200" dirty="0"/>
              <a:t>We used </a:t>
            </a:r>
            <a:r>
              <a:rPr lang="en-US" sz="2200" dirty="0" err="1"/>
              <a:t>sklearn</a:t>
            </a:r>
            <a:r>
              <a:rPr lang="en-US" sz="2200" dirty="0"/>
              <a:t> library to generates K-means Clustering with hyperparameter </a:t>
            </a:r>
            <a:r>
              <a:rPr lang="en-US" sz="2200" dirty="0" err="1"/>
              <a:t>n_clusters</a:t>
            </a:r>
            <a:r>
              <a:rPr lang="en-US" sz="2200" dirty="0"/>
              <a:t> = 5</a:t>
            </a:r>
            <a:endParaRPr lang="th-TH" sz="2200" dirty="0"/>
          </a:p>
        </p:txBody>
      </p:sp>
      <p:pic>
        <p:nvPicPr>
          <p:cNvPr id="5" name="Picture 4">
            <a:extLst>
              <a:ext uri="{FF2B5EF4-FFF2-40B4-BE49-F238E27FC236}">
                <a16:creationId xmlns:a16="http://schemas.microsoft.com/office/drawing/2014/main" id="{29990A73-381C-4021-9EA5-E28F8EDF1853}"/>
              </a:ext>
            </a:extLst>
          </p:cNvPr>
          <p:cNvPicPr>
            <a:picLocks noChangeAspect="1"/>
          </p:cNvPicPr>
          <p:nvPr/>
        </p:nvPicPr>
        <p:blipFill>
          <a:blip r:embed="rId2"/>
          <a:stretch>
            <a:fillRect/>
          </a:stretch>
        </p:blipFill>
        <p:spPr>
          <a:xfrm>
            <a:off x="1664779" y="2519362"/>
            <a:ext cx="7553325" cy="3267075"/>
          </a:xfrm>
          <a:prstGeom prst="rect">
            <a:avLst/>
          </a:prstGeom>
        </p:spPr>
      </p:pic>
    </p:spTree>
    <p:extLst>
      <p:ext uri="{BB962C8B-B14F-4D97-AF65-F5344CB8AC3E}">
        <p14:creationId xmlns:p14="http://schemas.microsoft.com/office/powerpoint/2010/main" val="93829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8DFD-533F-46DA-9B7D-56F759976C64}"/>
              </a:ext>
            </a:extLst>
          </p:cNvPr>
          <p:cNvSpPr>
            <a:spLocks noGrp="1"/>
          </p:cNvSpPr>
          <p:nvPr>
            <p:ph type="title"/>
          </p:nvPr>
        </p:nvSpPr>
        <p:spPr>
          <a:xfrm>
            <a:off x="595122" y="291147"/>
            <a:ext cx="9692640" cy="933450"/>
          </a:xfrm>
        </p:spPr>
        <p:txBody>
          <a:bodyPr/>
          <a:lstStyle/>
          <a:p>
            <a:r>
              <a:rPr lang="en-US" dirty="0"/>
              <a:t>5. Result </a:t>
            </a:r>
          </a:p>
        </p:txBody>
      </p:sp>
      <p:sp>
        <p:nvSpPr>
          <p:cNvPr id="3" name="Content Placeholder 2">
            <a:extLst>
              <a:ext uri="{FF2B5EF4-FFF2-40B4-BE49-F238E27FC236}">
                <a16:creationId xmlns:a16="http://schemas.microsoft.com/office/drawing/2014/main" id="{13EF142D-0003-4E1F-887B-B095CDAD8177}"/>
              </a:ext>
            </a:extLst>
          </p:cNvPr>
          <p:cNvSpPr>
            <a:spLocks noGrp="1"/>
          </p:cNvSpPr>
          <p:nvPr>
            <p:ph idx="1"/>
          </p:nvPr>
        </p:nvSpPr>
        <p:spPr>
          <a:xfrm>
            <a:off x="1143762" y="1372234"/>
            <a:ext cx="8595360" cy="780416"/>
          </a:xfrm>
        </p:spPr>
        <p:txBody>
          <a:bodyPr>
            <a:noAutofit/>
          </a:bodyPr>
          <a:lstStyle/>
          <a:p>
            <a:r>
              <a:rPr lang="en-US" sz="2200" dirty="0"/>
              <a:t>The neighborhoods are divided in 5 clusters and visualized on the leaflet map. Each clusters are shown in different color on the map.</a:t>
            </a:r>
            <a:endParaRPr lang="th-TH" sz="2200" dirty="0"/>
          </a:p>
        </p:txBody>
      </p:sp>
      <p:pic>
        <p:nvPicPr>
          <p:cNvPr id="4" name="Picture 3">
            <a:extLst>
              <a:ext uri="{FF2B5EF4-FFF2-40B4-BE49-F238E27FC236}">
                <a16:creationId xmlns:a16="http://schemas.microsoft.com/office/drawing/2014/main" id="{4C6F10A6-5A9E-4D13-8C15-99354BF91FA0}"/>
              </a:ext>
            </a:extLst>
          </p:cNvPr>
          <p:cNvPicPr>
            <a:picLocks noChangeAspect="1"/>
          </p:cNvPicPr>
          <p:nvPr/>
        </p:nvPicPr>
        <p:blipFill>
          <a:blip r:embed="rId2"/>
          <a:stretch>
            <a:fillRect/>
          </a:stretch>
        </p:blipFill>
        <p:spPr>
          <a:xfrm>
            <a:off x="1898523" y="2578649"/>
            <a:ext cx="7085838" cy="3988204"/>
          </a:xfrm>
          <a:prstGeom prst="rect">
            <a:avLst/>
          </a:prstGeom>
        </p:spPr>
      </p:pic>
      <p:sp>
        <p:nvSpPr>
          <p:cNvPr id="7" name="TextBox 6">
            <a:extLst>
              <a:ext uri="{FF2B5EF4-FFF2-40B4-BE49-F238E27FC236}">
                <a16:creationId xmlns:a16="http://schemas.microsoft.com/office/drawing/2014/main" id="{0F60D103-9E0F-4839-ACAB-677226D1988A}"/>
              </a:ext>
            </a:extLst>
          </p:cNvPr>
          <p:cNvSpPr txBox="1"/>
          <p:nvPr/>
        </p:nvSpPr>
        <p:spPr>
          <a:xfrm>
            <a:off x="9296400" y="3789154"/>
            <a:ext cx="1638300" cy="830997"/>
          </a:xfrm>
          <a:prstGeom prst="rect">
            <a:avLst/>
          </a:prstGeom>
          <a:noFill/>
        </p:spPr>
        <p:txBody>
          <a:bodyPr wrap="square" rtlCol="0">
            <a:spAutoFit/>
          </a:bodyPr>
          <a:lstStyle/>
          <a:p>
            <a:r>
              <a:rPr lang="en-US" sz="2400" b="1" dirty="0">
                <a:solidFill>
                  <a:srgbClr val="FF0000"/>
                </a:solidFill>
              </a:rPr>
              <a:t>The most common</a:t>
            </a:r>
            <a:endParaRPr lang="th-TH" sz="2400" b="1" dirty="0">
              <a:solidFill>
                <a:srgbClr val="FF0000"/>
              </a:solidFill>
            </a:endParaRPr>
          </a:p>
        </p:txBody>
      </p:sp>
      <p:cxnSp>
        <p:nvCxnSpPr>
          <p:cNvPr id="9" name="Straight Arrow Connector 8">
            <a:extLst>
              <a:ext uri="{FF2B5EF4-FFF2-40B4-BE49-F238E27FC236}">
                <a16:creationId xmlns:a16="http://schemas.microsoft.com/office/drawing/2014/main" id="{A0421A1A-13C8-46D3-BFA5-FDF7BDED5B38}"/>
              </a:ext>
            </a:extLst>
          </p:cNvPr>
          <p:cNvCxnSpPr>
            <a:stCxn id="7" idx="1"/>
          </p:cNvCxnSpPr>
          <p:nvPr/>
        </p:nvCxnSpPr>
        <p:spPr>
          <a:xfrm flipH="1">
            <a:off x="7772400" y="4204653"/>
            <a:ext cx="1524000" cy="4154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952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8DFD-533F-46DA-9B7D-56F759976C64}"/>
              </a:ext>
            </a:extLst>
          </p:cNvPr>
          <p:cNvSpPr>
            <a:spLocks noGrp="1"/>
          </p:cNvSpPr>
          <p:nvPr>
            <p:ph type="title"/>
          </p:nvPr>
        </p:nvSpPr>
        <p:spPr>
          <a:xfrm>
            <a:off x="595122" y="291147"/>
            <a:ext cx="9692640" cy="933450"/>
          </a:xfrm>
        </p:spPr>
        <p:txBody>
          <a:bodyPr/>
          <a:lstStyle/>
          <a:p>
            <a:r>
              <a:rPr lang="en-US" dirty="0"/>
              <a:t>5. Result </a:t>
            </a:r>
          </a:p>
        </p:txBody>
      </p:sp>
      <p:sp>
        <p:nvSpPr>
          <p:cNvPr id="3" name="Content Placeholder 2">
            <a:extLst>
              <a:ext uri="{FF2B5EF4-FFF2-40B4-BE49-F238E27FC236}">
                <a16:creationId xmlns:a16="http://schemas.microsoft.com/office/drawing/2014/main" id="{13EF142D-0003-4E1F-887B-B095CDAD8177}"/>
              </a:ext>
            </a:extLst>
          </p:cNvPr>
          <p:cNvSpPr>
            <a:spLocks noGrp="1"/>
          </p:cNvSpPr>
          <p:nvPr>
            <p:ph idx="1"/>
          </p:nvPr>
        </p:nvSpPr>
        <p:spPr>
          <a:xfrm>
            <a:off x="1143762" y="1372233"/>
            <a:ext cx="8595360" cy="2056767"/>
          </a:xfrm>
        </p:spPr>
        <p:txBody>
          <a:bodyPr>
            <a:noAutofit/>
          </a:bodyPr>
          <a:lstStyle/>
          <a:p>
            <a:r>
              <a:rPr lang="en-US" sz="2200" dirty="0"/>
              <a:t>The result from clustering shows that the most common venue category in city of Toronto is cluster 0 as shown in the map as red marker. The result in cluster 0 shows that the most common venues in the cluster are coffee shop and café. </a:t>
            </a:r>
            <a:r>
              <a:rPr lang="en-US" sz="2200" dirty="0" err="1"/>
              <a:t>Inaddition</a:t>
            </a:r>
            <a:r>
              <a:rPr lang="en-US" sz="2200" dirty="0"/>
              <a:t>, the next categories of common venue in the cluster 0 are many types of restaurant and food store as shown below.	</a:t>
            </a:r>
          </a:p>
        </p:txBody>
      </p:sp>
      <p:pic>
        <p:nvPicPr>
          <p:cNvPr id="5" name="Picture 4">
            <a:extLst>
              <a:ext uri="{FF2B5EF4-FFF2-40B4-BE49-F238E27FC236}">
                <a16:creationId xmlns:a16="http://schemas.microsoft.com/office/drawing/2014/main" id="{40AB8A5B-3D9E-4D8F-B0E8-FE0FF2495CCB}"/>
              </a:ext>
            </a:extLst>
          </p:cNvPr>
          <p:cNvPicPr>
            <a:picLocks noChangeAspect="1"/>
          </p:cNvPicPr>
          <p:nvPr/>
        </p:nvPicPr>
        <p:blipFill rotWithShape="1">
          <a:blip r:embed="rId2"/>
          <a:srcRect b="27013"/>
          <a:stretch/>
        </p:blipFill>
        <p:spPr>
          <a:xfrm>
            <a:off x="828675" y="3576636"/>
            <a:ext cx="9963150" cy="3281364"/>
          </a:xfrm>
          <a:prstGeom prst="rect">
            <a:avLst/>
          </a:prstGeom>
        </p:spPr>
      </p:pic>
    </p:spTree>
    <p:extLst>
      <p:ext uri="{BB962C8B-B14F-4D97-AF65-F5344CB8AC3E}">
        <p14:creationId xmlns:p14="http://schemas.microsoft.com/office/powerpoint/2010/main" val="817481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8DFD-533F-46DA-9B7D-56F759976C64}"/>
              </a:ext>
            </a:extLst>
          </p:cNvPr>
          <p:cNvSpPr>
            <a:spLocks noGrp="1"/>
          </p:cNvSpPr>
          <p:nvPr>
            <p:ph type="title"/>
          </p:nvPr>
        </p:nvSpPr>
        <p:spPr>
          <a:xfrm>
            <a:off x="595122" y="291147"/>
            <a:ext cx="9692640" cy="933450"/>
          </a:xfrm>
        </p:spPr>
        <p:txBody>
          <a:bodyPr/>
          <a:lstStyle/>
          <a:p>
            <a:r>
              <a:rPr lang="en-US" dirty="0"/>
              <a:t>5. Conclusion</a:t>
            </a:r>
          </a:p>
        </p:txBody>
      </p:sp>
      <p:sp>
        <p:nvSpPr>
          <p:cNvPr id="3" name="Content Placeholder 2">
            <a:extLst>
              <a:ext uri="{FF2B5EF4-FFF2-40B4-BE49-F238E27FC236}">
                <a16:creationId xmlns:a16="http://schemas.microsoft.com/office/drawing/2014/main" id="{13EF142D-0003-4E1F-887B-B095CDAD8177}"/>
              </a:ext>
            </a:extLst>
          </p:cNvPr>
          <p:cNvSpPr>
            <a:spLocks noGrp="1"/>
          </p:cNvSpPr>
          <p:nvPr>
            <p:ph idx="1"/>
          </p:nvPr>
        </p:nvSpPr>
        <p:spPr>
          <a:xfrm>
            <a:off x="1143762" y="1372234"/>
            <a:ext cx="8595360" cy="1561466"/>
          </a:xfrm>
        </p:spPr>
        <p:txBody>
          <a:bodyPr>
            <a:noAutofit/>
          </a:bodyPr>
          <a:lstStyle/>
          <a:p>
            <a:r>
              <a:rPr lang="en-US" sz="2200" dirty="0"/>
              <a:t>From the result, we can suggest that if someone is looking to open a restaurant in city of Toronto, they should open their restaurant in cluster 1,2,3 or 4 neighborhoods because in cluster 0 there are too many restaurants in neighborhood.</a:t>
            </a:r>
          </a:p>
        </p:txBody>
      </p:sp>
      <p:pic>
        <p:nvPicPr>
          <p:cNvPr id="5" name="Picture 4">
            <a:extLst>
              <a:ext uri="{FF2B5EF4-FFF2-40B4-BE49-F238E27FC236}">
                <a16:creationId xmlns:a16="http://schemas.microsoft.com/office/drawing/2014/main" id="{FF93A75C-D3BE-4E79-98C5-CC9CE3B6A38F}"/>
              </a:ext>
            </a:extLst>
          </p:cNvPr>
          <p:cNvPicPr>
            <a:picLocks noChangeAspect="1"/>
          </p:cNvPicPr>
          <p:nvPr/>
        </p:nvPicPr>
        <p:blipFill>
          <a:blip r:embed="rId2"/>
          <a:stretch>
            <a:fillRect/>
          </a:stretch>
        </p:blipFill>
        <p:spPr>
          <a:xfrm>
            <a:off x="1898523" y="2869796"/>
            <a:ext cx="7085838" cy="3988204"/>
          </a:xfrm>
          <a:prstGeom prst="rect">
            <a:avLst/>
          </a:prstGeom>
        </p:spPr>
      </p:pic>
      <p:sp>
        <p:nvSpPr>
          <p:cNvPr id="6" name="Oval 5">
            <a:extLst>
              <a:ext uri="{FF2B5EF4-FFF2-40B4-BE49-F238E27FC236}">
                <a16:creationId xmlns:a16="http://schemas.microsoft.com/office/drawing/2014/main" id="{856D2F64-01D1-41FB-A1B3-FEF8034BC3D9}"/>
              </a:ext>
            </a:extLst>
          </p:cNvPr>
          <p:cNvSpPr/>
          <p:nvPr/>
        </p:nvSpPr>
        <p:spPr>
          <a:xfrm>
            <a:off x="5334000" y="3166976"/>
            <a:ext cx="373380" cy="373380"/>
          </a:xfrm>
          <a:prstGeom prst="ellipse">
            <a:avLst/>
          </a:prstGeom>
          <a:noFill/>
          <a:ln w="57150">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h-TH"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Oval 6">
            <a:extLst>
              <a:ext uri="{FF2B5EF4-FFF2-40B4-BE49-F238E27FC236}">
                <a16:creationId xmlns:a16="http://schemas.microsoft.com/office/drawing/2014/main" id="{D58DD78C-0B51-4E9E-8180-DAD516DC438C}"/>
              </a:ext>
            </a:extLst>
          </p:cNvPr>
          <p:cNvSpPr/>
          <p:nvPr/>
        </p:nvSpPr>
        <p:spPr>
          <a:xfrm>
            <a:off x="4709160" y="3669896"/>
            <a:ext cx="373380" cy="373380"/>
          </a:xfrm>
          <a:prstGeom prst="ellipse">
            <a:avLst/>
          </a:prstGeom>
          <a:noFill/>
          <a:ln w="57150">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h-TH"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Oval 7">
            <a:extLst>
              <a:ext uri="{FF2B5EF4-FFF2-40B4-BE49-F238E27FC236}">
                <a16:creationId xmlns:a16="http://schemas.microsoft.com/office/drawing/2014/main" id="{909C400E-ECBC-4515-BD2F-079B16716AD9}"/>
              </a:ext>
            </a:extLst>
          </p:cNvPr>
          <p:cNvSpPr/>
          <p:nvPr/>
        </p:nvSpPr>
        <p:spPr>
          <a:xfrm>
            <a:off x="4850130" y="4154372"/>
            <a:ext cx="373380" cy="373380"/>
          </a:xfrm>
          <a:prstGeom prst="ellipse">
            <a:avLst/>
          </a:prstGeom>
          <a:noFill/>
          <a:ln w="57150">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h-TH"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Oval 8">
            <a:extLst>
              <a:ext uri="{FF2B5EF4-FFF2-40B4-BE49-F238E27FC236}">
                <a16:creationId xmlns:a16="http://schemas.microsoft.com/office/drawing/2014/main" id="{28FA837B-0B84-48AD-A570-3067A66BD071}"/>
              </a:ext>
            </a:extLst>
          </p:cNvPr>
          <p:cNvSpPr/>
          <p:nvPr/>
        </p:nvSpPr>
        <p:spPr>
          <a:xfrm>
            <a:off x="5516880" y="4419600"/>
            <a:ext cx="579120" cy="579120"/>
          </a:xfrm>
          <a:prstGeom prst="ellipse">
            <a:avLst/>
          </a:prstGeom>
          <a:noFill/>
          <a:ln w="57150">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h-TH"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55163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CEA2-72DD-497E-8475-A0DCAF98C2D1}"/>
              </a:ext>
            </a:extLst>
          </p:cNvPr>
          <p:cNvSpPr>
            <a:spLocks noGrp="1"/>
          </p:cNvSpPr>
          <p:nvPr>
            <p:ph type="title"/>
          </p:nvPr>
        </p:nvSpPr>
        <p:spPr/>
        <p:txBody>
          <a:bodyPr/>
          <a:lstStyle/>
          <a:p>
            <a:r>
              <a:rPr lang="en-US" dirty="0"/>
              <a:t>1. Introduction</a:t>
            </a:r>
            <a:endParaRPr lang="th-TH" dirty="0"/>
          </a:p>
        </p:txBody>
      </p:sp>
      <p:sp>
        <p:nvSpPr>
          <p:cNvPr id="3" name="Content Placeholder 2">
            <a:extLst>
              <a:ext uri="{FF2B5EF4-FFF2-40B4-BE49-F238E27FC236}">
                <a16:creationId xmlns:a16="http://schemas.microsoft.com/office/drawing/2014/main" id="{A1A676D4-5328-4525-9463-2DB018A0B579}"/>
              </a:ext>
            </a:extLst>
          </p:cNvPr>
          <p:cNvSpPr>
            <a:spLocks noGrp="1"/>
          </p:cNvSpPr>
          <p:nvPr>
            <p:ph idx="1"/>
          </p:nvPr>
        </p:nvSpPr>
        <p:spPr/>
        <p:txBody>
          <a:bodyPr/>
          <a:lstStyle/>
          <a:p>
            <a:r>
              <a:rPr lang="en-US" sz="2400" dirty="0"/>
              <a:t>Toronto is a global city filled with vast opportunity and is home to an array of distinctive and dynamic neighborhoods that reflect the diversity of its population. The city is known for its vibrant arts and entertainment scene, incredible cultural festivals, delicious food, thriving sports culture, excellent shopping, beautiful parks and beaches, and much more.</a:t>
            </a:r>
          </a:p>
          <a:p>
            <a:endParaRPr lang="en-US" sz="2400" dirty="0"/>
          </a:p>
          <a:p>
            <a:r>
              <a:rPr lang="en-US" sz="2400" dirty="0"/>
              <a:t>But, in order to open the business in Toronto and become success the owner need the understand the market and their competitor properly.</a:t>
            </a:r>
          </a:p>
          <a:p>
            <a:endParaRPr lang="th-TH" dirty="0"/>
          </a:p>
        </p:txBody>
      </p:sp>
    </p:spTree>
    <p:extLst>
      <p:ext uri="{BB962C8B-B14F-4D97-AF65-F5344CB8AC3E}">
        <p14:creationId xmlns:p14="http://schemas.microsoft.com/office/powerpoint/2010/main" val="130516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BFEF5-605A-40CB-8285-7184E2E9D572}"/>
              </a:ext>
            </a:extLst>
          </p:cNvPr>
          <p:cNvSpPr>
            <a:spLocks noGrp="1"/>
          </p:cNvSpPr>
          <p:nvPr>
            <p:ph type="title"/>
          </p:nvPr>
        </p:nvSpPr>
        <p:spPr/>
        <p:txBody>
          <a:bodyPr/>
          <a:lstStyle/>
          <a:p>
            <a:r>
              <a:rPr lang="en-US" dirty="0"/>
              <a:t>2. Problem</a:t>
            </a:r>
            <a:endParaRPr lang="th-TH" dirty="0"/>
          </a:p>
        </p:txBody>
      </p:sp>
      <p:sp>
        <p:nvSpPr>
          <p:cNvPr id="3" name="Content Placeholder 2">
            <a:extLst>
              <a:ext uri="{FF2B5EF4-FFF2-40B4-BE49-F238E27FC236}">
                <a16:creationId xmlns:a16="http://schemas.microsoft.com/office/drawing/2014/main" id="{7B80A690-2806-4991-A82E-4832F53690D1}"/>
              </a:ext>
            </a:extLst>
          </p:cNvPr>
          <p:cNvSpPr>
            <a:spLocks noGrp="1"/>
          </p:cNvSpPr>
          <p:nvPr>
            <p:ph idx="1"/>
          </p:nvPr>
        </p:nvSpPr>
        <p:spPr>
          <a:xfrm>
            <a:off x="1261872" y="3154363"/>
            <a:ext cx="8595360" cy="1600200"/>
          </a:xfrm>
        </p:spPr>
        <p:txBody>
          <a:bodyPr>
            <a:normAutofit fontScale="85000" lnSpcReduction="10000"/>
          </a:bodyPr>
          <a:lstStyle/>
          <a:p>
            <a:pPr marL="0" indent="0">
              <a:buNone/>
            </a:pPr>
            <a:r>
              <a:rPr lang="en-US" sz="3200" dirty="0"/>
              <a:t>Our problem is simple question.</a:t>
            </a:r>
          </a:p>
          <a:p>
            <a:r>
              <a:rPr lang="en-US" sz="3200" dirty="0"/>
              <a:t>"if someone is looking to open a restaurant, where would we recommend that they open it?</a:t>
            </a:r>
          </a:p>
          <a:p>
            <a:pPr marL="0" indent="0">
              <a:buNone/>
            </a:pPr>
            <a:endParaRPr lang="th-TH" dirty="0"/>
          </a:p>
        </p:txBody>
      </p:sp>
    </p:spTree>
    <p:extLst>
      <p:ext uri="{BB962C8B-B14F-4D97-AF65-F5344CB8AC3E}">
        <p14:creationId xmlns:p14="http://schemas.microsoft.com/office/powerpoint/2010/main" val="2032562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C8FA3-FF2D-426B-B1FF-85A5603485AC}"/>
              </a:ext>
            </a:extLst>
          </p:cNvPr>
          <p:cNvSpPr>
            <a:spLocks noGrp="1"/>
          </p:cNvSpPr>
          <p:nvPr>
            <p:ph type="title"/>
          </p:nvPr>
        </p:nvSpPr>
        <p:spPr>
          <a:xfrm>
            <a:off x="469392" y="232571"/>
            <a:ext cx="9692640" cy="834072"/>
          </a:xfrm>
        </p:spPr>
        <p:txBody>
          <a:bodyPr/>
          <a:lstStyle/>
          <a:p>
            <a:r>
              <a:rPr lang="en-US" dirty="0"/>
              <a:t>3. Data</a:t>
            </a:r>
            <a:endParaRPr lang="th-TH" dirty="0"/>
          </a:p>
        </p:txBody>
      </p:sp>
      <p:sp>
        <p:nvSpPr>
          <p:cNvPr id="3" name="Content Placeholder 2">
            <a:extLst>
              <a:ext uri="{FF2B5EF4-FFF2-40B4-BE49-F238E27FC236}">
                <a16:creationId xmlns:a16="http://schemas.microsoft.com/office/drawing/2014/main" id="{50084151-B5C2-4E9A-8B34-C40BDC592946}"/>
              </a:ext>
            </a:extLst>
          </p:cNvPr>
          <p:cNvSpPr>
            <a:spLocks noGrp="1"/>
          </p:cNvSpPr>
          <p:nvPr>
            <p:ph idx="1"/>
          </p:nvPr>
        </p:nvSpPr>
        <p:spPr>
          <a:xfrm>
            <a:off x="528828" y="1066642"/>
            <a:ext cx="9863328" cy="834072"/>
          </a:xfrm>
        </p:spPr>
        <p:txBody>
          <a:bodyPr>
            <a:normAutofit/>
          </a:bodyPr>
          <a:lstStyle/>
          <a:p>
            <a:r>
              <a:rPr lang="en-US" sz="2400" dirty="0"/>
              <a:t>The data for this project has been collected from multiple sources.</a:t>
            </a:r>
          </a:p>
          <a:p>
            <a:endParaRPr lang="th-TH" sz="2400" dirty="0"/>
          </a:p>
        </p:txBody>
      </p:sp>
      <p:sp>
        <p:nvSpPr>
          <p:cNvPr id="4" name="Title 1">
            <a:extLst>
              <a:ext uri="{FF2B5EF4-FFF2-40B4-BE49-F238E27FC236}">
                <a16:creationId xmlns:a16="http://schemas.microsoft.com/office/drawing/2014/main" id="{8A7D3E48-0DB2-4A4B-B918-BA094C13267F}"/>
              </a:ext>
            </a:extLst>
          </p:cNvPr>
          <p:cNvSpPr txBox="1">
            <a:spLocks/>
          </p:cNvSpPr>
          <p:nvPr/>
        </p:nvSpPr>
        <p:spPr>
          <a:xfrm>
            <a:off x="938784" y="1668222"/>
            <a:ext cx="4376928" cy="64952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600" dirty="0"/>
              <a:t>3.1. Neighborhood</a:t>
            </a:r>
            <a:endParaRPr lang="th-TH" sz="3600" dirty="0"/>
          </a:p>
        </p:txBody>
      </p:sp>
      <p:sp>
        <p:nvSpPr>
          <p:cNvPr id="5" name="Content Placeholder 2">
            <a:extLst>
              <a:ext uri="{FF2B5EF4-FFF2-40B4-BE49-F238E27FC236}">
                <a16:creationId xmlns:a16="http://schemas.microsoft.com/office/drawing/2014/main" id="{D45E4CC7-A8D8-4DE3-BD30-F965EA818E24}"/>
              </a:ext>
            </a:extLst>
          </p:cNvPr>
          <p:cNvSpPr txBox="1">
            <a:spLocks/>
          </p:cNvSpPr>
          <p:nvPr/>
        </p:nvSpPr>
        <p:spPr>
          <a:xfrm>
            <a:off x="1018032" y="2502293"/>
            <a:ext cx="8595360" cy="99060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t>The data of neighborhood in city of Toronto is obtained by web scraping using </a:t>
            </a:r>
            <a:r>
              <a:rPr lang="en-US" sz="2400" dirty="0" err="1"/>
              <a:t>BeatifulSoup</a:t>
            </a:r>
            <a:r>
              <a:rPr lang="en-US" sz="2400" dirty="0"/>
              <a:t> library in Python. The data is </a:t>
            </a:r>
            <a:r>
              <a:rPr lang="en-US" sz="2400" dirty="0" err="1"/>
              <a:t>scaped</a:t>
            </a:r>
            <a:r>
              <a:rPr lang="en-US" sz="2400" dirty="0"/>
              <a:t> from Wikipedia website.</a:t>
            </a:r>
          </a:p>
          <a:p>
            <a:endParaRPr lang="th-TH" sz="2400" dirty="0"/>
          </a:p>
        </p:txBody>
      </p:sp>
    </p:spTree>
    <p:extLst>
      <p:ext uri="{BB962C8B-B14F-4D97-AF65-F5344CB8AC3E}">
        <p14:creationId xmlns:p14="http://schemas.microsoft.com/office/powerpoint/2010/main" val="2105378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BA856A-37CC-48D4-8D2C-052EE2C2EB8E}"/>
              </a:ext>
            </a:extLst>
          </p:cNvPr>
          <p:cNvPicPr>
            <a:picLocks noChangeAspect="1"/>
          </p:cNvPicPr>
          <p:nvPr/>
        </p:nvPicPr>
        <p:blipFill>
          <a:blip r:embed="rId2"/>
          <a:stretch>
            <a:fillRect/>
          </a:stretch>
        </p:blipFill>
        <p:spPr>
          <a:xfrm>
            <a:off x="1709737" y="919162"/>
            <a:ext cx="8772525" cy="5019675"/>
          </a:xfrm>
          <a:prstGeom prst="rect">
            <a:avLst/>
          </a:prstGeom>
        </p:spPr>
      </p:pic>
    </p:spTree>
    <p:extLst>
      <p:ext uri="{BB962C8B-B14F-4D97-AF65-F5344CB8AC3E}">
        <p14:creationId xmlns:p14="http://schemas.microsoft.com/office/powerpoint/2010/main" val="2358399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81A4B6-C0E9-406E-913D-905941169502}"/>
              </a:ext>
            </a:extLst>
          </p:cNvPr>
          <p:cNvPicPr>
            <a:picLocks noChangeAspect="1"/>
          </p:cNvPicPr>
          <p:nvPr/>
        </p:nvPicPr>
        <p:blipFill>
          <a:blip r:embed="rId2"/>
          <a:stretch>
            <a:fillRect/>
          </a:stretch>
        </p:blipFill>
        <p:spPr>
          <a:xfrm>
            <a:off x="2352675" y="1181100"/>
            <a:ext cx="7486650" cy="4495800"/>
          </a:xfrm>
          <a:prstGeom prst="rect">
            <a:avLst/>
          </a:prstGeom>
        </p:spPr>
      </p:pic>
    </p:spTree>
    <p:extLst>
      <p:ext uri="{BB962C8B-B14F-4D97-AF65-F5344CB8AC3E}">
        <p14:creationId xmlns:p14="http://schemas.microsoft.com/office/powerpoint/2010/main" val="2846030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757C2A-6A3D-4771-BE59-6BC24F5DB2D8}"/>
              </a:ext>
            </a:extLst>
          </p:cNvPr>
          <p:cNvSpPr txBox="1">
            <a:spLocks/>
          </p:cNvSpPr>
          <p:nvPr/>
        </p:nvSpPr>
        <p:spPr>
          <a:xfrm>
            <a:off x="1566672" y="-22066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600" dirty="0"/>
              <a:t>3.2. Geospatial data</a:t>
            </a:r>
            <a:endParaRPr lang="th-TH" sz="3600" dirty="0"/>
          </a:p>
        </p:txBody>
      </p:sp>
      <p:sp>
        <p:nvSpPr>
          <p:cNvPr id="5" name="Content Placeholder 2">
            <a:extLst>
              <a:ext uri="{FF2B5EF4-FFF2-40B4-BE49-F238E27FC236}">
                <a16:creationId xmlns:a16="http://schemas.microsoft.com/office/drawing/2014/main" id="{67BA0C21-64F4-4E3E-A78F-4ED1A8D8A1E0}"/>
              </a:ext>
            </a:extLst>
          </p:cNvPr>
          <p:cNvSpPr txBox="1">
            <a:spLocks/>
          </p:cNvSpPr>
          <p:nvPr/>
        </p:nvSpPr>
        <p:spPr>
          <a:xfrm>
            <a:off x="1798320" y="1104901"/>
            <a:ext cx="8595360" cy="99060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t>The geospatial data of Toronto is provided by Coursera in form of csv file which contained latitude and longitude data in Toronto.</a:t>
            </a:r>
          </a:p>
          <a:p>
            <a:endParaRPr lang="th-TH" sz="2400" dirty="0"/>
          </a:p>
        </p:txBody>
      </p:sp>
      <p:pic>
        <p:nvPicPr>
          <p:cNvPr id="6" name="Picture 5">
            <a:extLst>
              <a:ext uri="{FF2B5EF4-FFF2-40B4-BE49-F238E27FC236}">
                <a16:creationId xmlns:a16="http://schemas.microsoft.com/office/drawing/2014/main" id="{01C22831-5718-4969-865A-727827C49FC1}"/>
              </a:ext>
            </a:extLst>
          </p:cNvPr>
          <p:cNvPicPr>
            <a:picLocks noChangeAspect="1"/>
          </p:cNvPicPr>
          <p:nvPr/>
        </p:nvPicPr>
        <p:blipFill>
          <a:blip r:embed="rId2"/>
          <a:stretch>
            <a:fillRect/>
          </a:stretch>
        </p:blipFill>
        <p:spPr>
          <a:xfrm>
            <a:off x="3005137" y="2430463"/>
            <a:ext cx="6181725" cy="3086100"/>
          </a:xfrm>
          <a:prstGeom prst="rect">
            <a:avLst/>
          </a:prstGeom>
        </p:spPr>
      </p:pic>
    </p:spTree>
    <p:extLst>
      <p:ext uri="{BB962C8B-B14F-4D97-AF65-F5344CB8AC3E}">
        <p14:creationId xmlns:p14="http://schemas.microsoft.com/office/powerpoint/2010/main" val="175400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757C2A-6A3D-4771-BE59-6BC24F5DB2D8}"/>
              </a:ext>
            </a:extLst>
          </p:cNvPr>
          <p:cNvSpPr txBox="1">
            <a:spLocks/>
          </p:cNvSpPr>
          <p:nvPr/>
        </p:nvSpPr>
        <p:spPr>
          <a:xfrm>
            <a:off x="1566672" y="-22066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600" dirty="0"/>
              <a:t>3.3. Venue category data</a:t>
            </a:r>
            <a:endParaRPr lang="th-TH" sz="3600" dirty="0"/>
          </a:p>
        </p:txBody>
      </p:sp>
      <p:sp>
        <p:nvSpPr>
          <p:cNvPr id="5" name="Content Placeholder 2">
            <a:extLst>
              <a:ext uri="{FF2B5EF4-FFF2-40B4-BE49-F238E27FC236}">
                <a16:creationId xmlns:a16="http://schemas.microsoft.com/office/drawing/2014/main" id="{67BA0C21-64F4-4E3E-A78F-4ED1A8D8A1E0}"/>
              </a:ext>
            </a:extLst>
          </p:cNvPr>
          <p:cNvSpPr txBox="1">
            <a:spLocks/>
          </p:cNvSpPr>
          <p:nvPr/>
        </p:nvSpPr>
        <p:spPr>
          <a:xfrm>
            <a:off x="1798320" y="1104901"/>
            <a:ext cx="8595360" cy="99060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t>The venue category data is collected by using </a:t>
            </a:r>
            <a:r>
              <a:rPr lang="en-US" sz="2400" dirty="0" err="1"/>
              <a:t>FourSquare</a:t>
            </a:r>
            <a:r>
              <a:rPr lang="en-US" sz="2400" dirty="0"/>
              <a:t> API and new data frame is created with the respective neighborhood.</a:t>
            </a:r>
          </a:p>
          <a:p>
            <a:endParaRPr lang="th-TH" sz="2400" dirty="0"/>
          </a:p>
        </p:txBody>
      </p:sp>
      <p:pic>
        <p:nvPicPr>
          <p:cNvPr id="2" name="Picture 1">
            <a:extLst>
              <a:ext uri="{FF2B5EF4-FFF2-40B4-BE49-F238E27FC236}">
                <a16:creationId xmlns:a16="http://schemas.microsoft.com/office/drawing/2014/main" id="{C04AAC45-DE81-44F2-9D10-8EFB41F55379}"/>
              </a:ext>
            </a:extLst>
          </p:cNvPr>
          <p:cNvPicPr>
            <a:picLocks noChangeAspect="1"/>
          </p:cNvPicPr>
          <p:nvPr/>
        </p:nvPicPr>
        <p:blipFill>
          <a:blip r:embed="rId2"/>
          <a:stretch>
            <a:fillRect/>
          </a:stretch>
        </p:blipFill>
        <p:spPr>
          <a:xfrm>
            <a:off x="1390650" y="2095501"/>
            <a:ext cx="8096250" cy="4546487"/>
          </a:xfrm>
          <a:prstGeom prst="rect">
            <a:avLst/>
          </a:prstGeom>
        </p:spPr>
      </p:pic>
    </p:spTree>
    <p:extLst>
      <p:ext uri="{BB962C8B-B14F-4D97-AF65-F5344CB8AC3E}">
        <p14:creationId xmlns:p14="http://schemas.microsoft.com/office/powerpoint/2010/main" val="4133855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2C6EE8-2109-452E-8030-3EA8D628B157}"/>
              </a:ext>
            </a:extLst>
          </p:cNvPr>
          <p:cNvPicPr>
            <a:picLocks noChangeAspect="1"/>
          </p:cNvPicPr>
          <p:nvPr/>
        </p:nvPicPr>
        <p:blipFill>
          <a:blip r:embed="rId2"/>
          <a:stretch>
            <a:fillRect/>
          </a:stretch>
        </p:blipFill>
        <p:spPr>
          <a:xfrm>
            <a:off x="600075" y="1854993"/>
            <a:ext cx="10045116" cy="3148013"/>
          </a:xfrm>
          <a:prstGeom prst="rect">
            <a:avLst/>
          </a:prstGeom>
        </p:spPr>
      </p:pic>
    </p:spTree>
    <p:extLst>
      <p:ext uri="{BB962C8B-B14F-4D97-AF65-F5344CB8AC3E}">
        <p14:creationId xmlns:p14="http://schemas.microsoft.com/office/powerpoint/2010/main" val="246090545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781</TotalTime>
  <Words>489</Words>
  <Application>Microsoft Office PowerPoint</Application>
  <PresentationFormat>Widescreen</PresentationFormat>
  <Paragraphs>32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Schoolbook</vt:lpstr>
      <vt:lpstr>DilleniaUPC</vt:lpstr>
      <vt:lpstr>Wingdings 2</vt:lpstr>
      <vt:lpstr>View</vt:lpstr>
      <vt:lpstr>Coursera Capstone Project</vt:lpstr>
      <vt:lpstr>1. Introduction</vt:lpstr>
      <vt:lpstr>2. Problem</vt:lpstr>
      <vt:lpstr>3. Data</vt:lpstr>
      <vt:lpstr>PowerPoint Presentation</vt:lpstr>
      <vt:lpstr>PowerPoint Presentation</vt:lpstr>
      <vt:lpstr>PowerPoint Presentation</vt:lpstr>
      <vt:lpstr>PowerPoint Presentation</vt:lpstr>
      <vt:lpstr>PowerPoint Presentation</vt:lpstr>
      <vt:lpstr>4. Methodology</vt:lpstr>
      <vt:lpstr>4.2. Top 10 most common venue</vt:lpstr>
      <vt:lpstr>4.3. K-means clustering</vt:lpstr>
      <vt:lpstr>5. Result </vt:lpstr>
      <vt:lpstr>5. Result </vt:lpstr>
      <vt:lpstr>5.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วรัตน์ โชคอุ่นกิจ</dc:creator>
  <cp:lastModifiedBy>วรัตน์ โชคอุ่นกิจ</cp:lastModifiedBy>
  <cp:revision>11</cp:revision>
  <dcterms:created xsi:type="dcterms:W3CDTF">2020-06-18T15:37:17Z</dcterms:created>
  <dcterms:modified xsi:type="dcterms:W3CDTF">2020-06-19T04:39:16Z</dcterms:modified>
</cp:coreProperties>
</file>