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
  </p:notesMasterIdLst>
  <p:sldIdLst>
    <p:sldId id="257" r:id="rId2"/>
  </p:sldIdLst>
  <p:sldSz cx="38404800" cy="384048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B1C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3F804D-3A7A-4F50-AC57-5EBF51FBC64C}" v="3360" dt="2022-04-13T21:22:27.270"/>
    <p1510:client id="{3AB35CE4-D4BB-4DA6-A1CA-CF41F92F4F69}" v="317" dt="2022-04-14T17:12:47.397"/>
    <p1510:client id="{48A85A59-E5A6-DFB4-0F6C-13259D7269EA}" v="275" dt="2022-04-14T18:47:33.127"/>
    <p1510:client id="{7242DD8C-0785-F525-410A-74B5709B8D78}" v="385" dt="2022-04-14T02:14:10.904"/>
    <p1510:client id="{C0CFB108-D67A-EB4B-8030-75B8CA3703F6}" v="377" dt="2022-04-14T18:59:48.631"/>
    <p1510:client id="{C431A161-E7FC-EBC0-C68E-5CF5F7B71F43}" v="2" dt="2022-04-13T00:38:01.798"/>
    <p1510:client id="{FA8CAA78-F807-BDAA-7841-CAE5F4BB70FD}" v="297" dt="2022-04-13T22:03:14.61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ED9595-0AE4-4B15-B393-D0F1DD0EB94B}" type="datetimeFigureOut">
              <a:rPr lang="en-US" smtClean="0"/>
              <a:t>4/14/2022</a:t>
            </a:fld>
            <a:endParaRPr lang="en-US"/>
          </a:p>
        </p:txBody>
      </p:sp>
      <p:sp>
        <p:nvSpPr>
          <p:cNvPr id="4" name="Slide Image Placeholder 3"/>
          <p:cNvSpPr>
            <a:spLocks noGrp="1" noRot="1" noChangeAspect="1"/>
          </p:cNvSpPr>
          <p:nvPr>
            <p:ph type="sldImg" idx="2"/>
          </p:nvPr>
        </p:nvSpPr>
        <p:spPr>
          <a:xfrm>
            <a:off x="1885950" y="1143000"/>
            <a:ext cx="30861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925C3F-4975-439A-8DC6-D347DA98E7F9}" type="slidenum">
              <a:rPr lang="en-US" smtClean="0"/>
              <a:t>‹#›</a:t>
            </a:fld>
            <a:endParaRPr lang="en-US"/>
          </a:p>
        </p:txBody>
      </p:sp>
    </p:spTree>
    <p:extLst>
      <p:ext uri="{BB962C8B-B14F-4D97-AF65-F5344CB8AC3E}">
        <p14:creationId xmlns:p14="http://schemas.microsoft.com/office/powerpoint/2010/main" val="3463055927"/>
      </p:ext>
    </p:extLst>
  </p:cSld>
  <p:clrMap bg1="lt1" tx1="dk1" bg2="lt2" tx2="dk2" accent1="accent1" accent2="accent2" accent3="accent3" accent4="accent4" accent5="accent5" accent6="accent6" hlink="hlink" folHlink="folHlink"/>
  <p:notesStyle>
    <a:lvl1pPr marL="0" algn="l" defTabSz="3686861" rtl="0" eaLnBrk="1" latinLnBrk="0" hangingPunct="1">
      <a:defRPr sz="4838" kern="1200">
        <a:solidFill>
          <a:schemeClr val="tx1"/>
        </a:solidFill>
        <a:latin typeface="+mn-lt"/>
        <a:ea typeface="+mn-ea"/>
        <a:cs typeface="+mn-cs"/>
      </a:defRPr>
    </a:lvl1pPr>
    <a:lvl2pPr marL="1843430" algn="l" defTabSz="3686861" rtl="0" eaLnBrk="1" latinLnBrk="0" hangingPunct="1">
      <a:defRPr sz="4838" kern="1200">
        <a:solidFill>
          <a:schemeClr val="tx1"/>
        </a:solidFill>
        <a:latin typeface="+mn-lt"/>
        <a:ea typeface="+mn-ea"/>
        <a:cs typeface="+mn-cs"/>
      </a:defRPr>
    </a:lvl2pPr>
    <a:lvl3pPr marL="3686861" algn="l" defTabSz="3686861" rtl="0" eaLnBrk="1" latinLnBrk="0" hangingPunct="1">
      <a:defRPr sz="4838" kern="1200">
        <a:solidFill>
          <a:schemeClr val="tx1"/>
        </a:solidFill>
        <a:latin typeface="+mn-lt"/>
        <a:ea typeface="+mn-ea"/>
        <a:cs typeface="+mn-cs"/>
      </a:defRPr>
    </a:lvl3pPr>
    <a:lvl4pPr marL="5530291" algn="l" defTabSz="3686861" rtl="0" eaLnBrk="1" latinLnBrk="0" hangingPunct="1">
      <a:defRPr sz="4838" kern="1200">
        <a:solidFill>
          <a:schemeClr val="tx1"/>
        </a:solidFill>
        <a:latin typeface="+mn-lt"/>
        <a:ea typeface="+mn-ea"/>
        <a:cs typeface="+mn-cs"/>
      </a:defRPr>
    </a:lvl4pPr>
    <a:lvl5pPr marL="7373722" algn="l" defTabSz="3686861" rtl="0" eaLnBrk="1" latinLnBrk="0" hangingPunct="1">
      <a:defRPr sz="4838" kern="1200">
        <a:solidFill>
          <a:schemeClr val="tx1"/>
        </a:solidFill>
        <a:latin typeface="+mn-lt"/>
        <a:ea typeface="+mn-ea"/>
        <a:cs typeface="+mn-cs"/>
      </a:defRPr>
    </a:lvl5pPr>
    <a:lvl6pPr marL="9217152" algn="l" defTabSz="3686861" rtl="0" eaLnBrk="1" latinLnBrk="0" hangingPunct="1">
      <a:defRPr sz="4838" kern="1200">
        <a:solidFill>
          <a:schemeClr val="tx1"/>
        </a:solidFill>
        <a:latin typeface="+mn-lt"/>
        <a:ea typeface="+mn-ea"/>
        <a:cs typeface="+mn-cs"/>
      </a:defRPr>
    </a:lvl6pPr>
    <a:lvl7pPr marL="11060582" algn="l" defTabSz="3686861" rtl="0" eaLnBrk="1" latinLnBrk="0" hangingPunct="1">
      <a:defRPr sz="4838" kern="1200">
        <a:solidFill>
          <a:schemeClr val="tx1"/>
        </a:solidFill>
        <a:latin typeface="+mn-lt"/>
        <a:ea typeface="+mn-ea"/>
        <a:cs typeface="+mn-cs"/>
      </a:defRPr>
    </a:lvl7pPr>
    <a:lvl8pPr marL="12904013" algn="l" defTabSz="3686861" rtl="0" eaLnBrk="1" latinLnBrk="0" hangingPunct="1">
      <a:defRPr sz="4838" kern="1200">
        <a:solidFill>
          <a:schemeClr val="tx1"/>
        </a:solidFill>
        <a:latin typeface="+mn-lt"/>
        <a:ea typeface="+mn-ea"/>
        <a:cs typeface="+mn-cs"/>
      </a:defRPr>
    </a:lvl8pPr>
    <a:lvl9pPr marL="14747443" algn="l" defTabSz="3686861" rtl="0" eaLnBrk="1" latinLnBrk="0" hangingPunct="1">
      <a:defRPr sz="4838"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85950" y="1143000"/>
            <a:ext cx="30861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0925C3F-4975-439A-8DC6-D347DA98E7F9}" type="slidenum">
              <a:rPr lang="en-US" smtClean="0"/>
              <a:t>1</a:t>
            </a:fld>
            <a:endParaRPr lang="en-US"/>
          </a:p>
        </p:txBody>
      </p:sp>
    </p:spTree>
    <p:extLst>
      <p:ext uri="{BB962C8B-B14F-4D97-AF65-F5344CB8AC3E}">
        <p14:creationId xmlns:p14="http://schemas.microsoft.com/office/powerpoint/2010/main" val="41352537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6285233"/>
            <a:ext cx="32644080" cy="13370560"/>
          </a:xfrm>
        </p:spPr>
        <p:txBody>
          <a:bodyPr anchor="b"/>
          <a:lstStyle>
            <a:lvl1pPr algn="ctr">
              <a:defRPr sz="25200"/>
            </a:lvl1pPr>
          </a:lstStyle>
          <a:p>
            <a:r>
              <a:rPr lang="en-US"/>
              <a:t>Click to edit Master title style</a:t>
            </a:r>
          </a:p>
        </p:txBody>
      </p:sp>
      <p:sp>
        <p:nvSpPr>
          <p:cNvPr id="3" name="Subtitle 2"/>
          <p:cNvSpPr>
            <a:spLocks noGrp="1"/>
          </p:cNvSpPr>
          <p:nvPr>
            <p:ph type="subTitle" idx="1"/>
          </p:nvPr>
        </p:nvSpPr>
        <p:spPr>
          <a:xfrm>
            <a:off x="4800600" y="20171413"/>
            <a:ext cx="28803600" cy="9272267"/>
          </a:xfrm>
        </p:spPr>
        <p:txBody>
          <a:bodyPr/>
          <a:lstStyle>
            <a:lvl1pPr marL="0" indent="0" algn="ctr">
              <a:buNone/>
              <a:defRPr sz="10080"/>
            </a:lvl1pPr>
            <a:lvl2pPr marL="1920240" indent="0" algn="ctr">
              <a:buNone/>
              <a:defRPr sz="8400"/>
            </a:lvl2pPr>
            <a:lvl3pPr marL="3840480" indent="0" algn="ctr">
              <a:buNone/>
              <a:defRPr sz="7560"/>
            </a:lvl3pPr>
            <a:lvl4pPr marL="5760720" indent="0" algn="ctr">
              <a:buNone/>
              <a:defRPr sz="6720"/>
            </a:lvl4pPr>
            <a:lvl5pPr marL="7680960" indent="0" algn="ctr">
              <a:buNone/>
              <a:defRPr sz="6720"/>
            </a:lvl5pPr>
            <a:lvl6pPr marL="9601200" indent="0" algn="ctr">
              <a:buNone/>
              <a:defRPr sz="6720"/>
            </a:lvl6pPr>
            <a:lvl7pPr marL="11521440" indent="0" algn="ctr">
              <a:buNone/>
              <a:defRPr sz="6720"/>
            </a:lvl7pPr>
            <a:lvl8pPr marL="13441680" indent="0" algn="ctr">
              <a:buNone/>
              <a:defRPr sz="6720"/>
            </a:lvl8pPr>
            <a:lvl9pPr marL="15361920" indent="0" algn="ctr">
              <a:buNone/>
              <a:defRPr sz="6720"/>
            </a:lvl9pPr>
          </a:lstStyle>
          <a:p>
            <a:r>
              <a:rPr lang="en-US"/>
              <a:t>Click to edit Master subtitle style</a:t>
            </a:r>
          </a:p>
        </p:txBody>
      </p:sp>
      <p:sp>
        <p:nvSpPr>
          <p:cNvPr id="4" name="Date Placeholder 3"/>
          <p:cNvSpPr>
            <a:spLocks noGrp="1"/>
          </p:cNvSpPr>
          <p:nvPr>
            <p:ph type="dt" sz="half" idx="10"/>
          </p:nvPr>
        </p:nvSpPr>
        <p:spPr/>
        <p:txBody>
          <a:bodyPr/>
          <a:lstStyle/>
          <a:p>
            <a:fld id="{41C03D7F-B796-4B92-B0C7-6D4C9CC8C787}" type="datetimeFigureOut">
              <a:rPr lang="en-US" smtClean="0"/>
              <a:t>4/14/2022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478697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1C03D7F-B796-4B92-B0C7-6D4C9CC8C787}" type="datetimeFigureOut">
              <a:rPr lang="en-US" smtClean="0"/>
              <a:t>4/14/2022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42343492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483437" y="2044700"/>
            <a:ext cx="8281035" cy="3254629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640332" y="2044700"/>
            <a:ext cx="24363045" cy="3254629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1C03D7F-B796-4B92-B0C7-6D4C9CC8C787}" type="datetimeFigureOut">
              <a:rPr lang="en-US" smtClean="0"/>
              <a:t>4/14/2022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30572914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1C03D7F-B796-4B92-B0C7-6D4C9CC8C787}" type="datetimeFigureOut">
              <a:rPr lang="en-US" smtClean="0"/>
              <a:t>4/14/2022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30305339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20330" y="9574541"/>
            <a:ext cx="33124140" cy="15975327"/>
          </a:xfrm>
        </p:spPr>
        <p:txBody>
          <a:bodyPr anchor="b"/>
          <a:lstStyle>
            <a:lvl1pPr>
              <a:defRPr sz="25200"/>
            </a:lvl1pPr>
          </a:lstStyle>
          <a:p>
            <a:r>
              <a:rPr lang="en-US"/>
              <a:t>Click to edit Master title style</a:t>
            </a:r>
          </a:p>
        </p:txBody>
      </p:sp>
      <p:sp>
        <p:nvSpPr>
          <p:cNvPr id="3" name="Text Placeholder 2"/>
          <p:cNvSpPr>
            <a:spLocks noGrp="1"/>
          </p:cNvSpPr>
          <p:nvPr>
            <p:ph type="body" idx="1"/>
          </p:nvPr>
        </p:nvSpPr>
        <p:spPr>
          <a:xfrm>
            <a:off x="2620330" y="25701001"/>
            <a:ext cx="33124140" cy="8401047"/>
          </a:xfrm>
        </p:spPr>
        <p:txBody>
          <a:bodyPr/>
          <a:lstStyle>
            <a:lvl1pPr marL="0" indent="0">
              <a:buNone/>
              <a:defRPr sz="10080">
                <a:solidFill>
                  <a:schemeClr val="tx1"/>
                </a:solidFill>
              </a:defRPr>
            </a:lvl1pPr>
            <a:lvl2pPr marL="1920240" indent="0">
              <a:buNone/>
              <a:defRPr sz="8400">
                <a:solidFill>
                  <a:schemeClr val="tx1">
                    <a:tint val="75000"/>
                  </a:schemeClr>
                </a:solidFill>
              </a:defRPr>
            </a:lvl2pPr>
            <a:lvl3pPr marL="3840480" indent="0">
              <a:buNone/>
              <a:defRPr sz="7560">
                <a:solidFill>
                  <a:schemeClr val="tx1">
                    <a:tint val="75000"/>
                  </a:schemeClr>
                </a:solidFill>
              </a:defRPr>
            </a:lvl3pPr>
            <a:lvl4pPr marL="5760720" indent="0">
              <a:buNone/>
              <a:defRPr sz="6720">
                <a:solidFill>
                  <a:schemeClr val="tx1">
                    <a:tint val="75000"/>
                  </a:schemeClr>
                </a:solidFill>
              </a:defRPr>
            </a:lvl4pPr>
            <a:lvl5pPr marL="7680960" indent="0">
              <a:buNone/>
              <a:defRPr sz="6720">
                <a:solidFill>
                  <a:schemeClr val="tx1">
                    <a:tint val="75000"/>
                  </a:schemeClr>
                </a:solidFill>
              </a:defRPr>
            </a:lvl5pPr>
            <a:lvl6pPr marL="9601200" indent="0">
              <a:buNone/>
              <a:defRPr sz="6720">
                <a:solidFill>
                  <a:schemeClr val="tx1">
                    <a:tint val="75000"/>
                  </a:schemeClr>
                </a:solidFill>
              </a:defRPr>
            </a:lvl6pPr>
            <a:lvl7pPr marL="11521440" indent="0">
              <a:buNone/>
              <a:defRPr sz="6720">
                <a:solidFill>
                  <a:schemeClr val="tx1">
                    <a:tint val="75000"/>
                  </a:schemeClr>
                </a:solidFill>
              </a:defRPr>
            </a:lvl7pPr>
            <a:lvl8pPr marL="13441680" indent="0">
              <a:buNone/>
              <a:defRPr sz="6720">
                <a:solidFill>
                  <a:schemeClr val="tx1">
                    <a:tint val="75000"/>
                  </a:schemeClr>
                </a:solidFill>
              </a:defRPr>
            </a:lvl8pPr>
            <a:lvl9pPr marL="15361920" indent="0">
              <a:buNone/>
              <a:defRPr sz="67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C03D7F-B796-4B92-B0C7-6D4C9CC8C787}" type="datetimeFigureOut">
              <a:rPr lang="en-US" smtClean="0"/>
              <a:t>4/14/2022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1580593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640330" y="10223500"/>
            <a:ext cx="16322040" cy="243674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9442430" y="10223500"/>
            <a:ext cx="16322040" cy="243674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1C03D7F-B796-4B92-B0C7-6D4C9CC8C787}" type="datetimeFigureOut">
              <a:rPr lang="en-US" smtClean="0"/>
              <a:t>4/14/2022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7248187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645332" y="2044708"/>
            <a:ext cx="33124140" cy="7423153"/>
          </a:xfrm>
        </p:spPr>
        <p:txBody>
          <a:bodyPr/>
          <a:lstStyle/>
          <a:p>
            <a:r>
              <a:rPr lang="en-US"/>
              <a:t>Click to edit Master title style</a:t>
            </a:r>
          </a:p>
        </p:txBody>
      </p:sp>
      <p:sp>
        <p:nvSpPr>
          <p:cNvPr id="3" name="Text Placeholder 2"/>
          <p:cNvSpPr>
            <a:spLocks noGrp="1"/>
          </p:cNvSpPr>
          <p:nvPr>
            <p:ph type="body" idx="1"/>
          </p:nvPr>
        </p:nvSpPr>
        <p:spPr>
          <a:xfrm>
            <a:off x="2645336" y="9414513"/>
            <a:ext cx="16247028" cy="4613907"/>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a:t>Click to edit Master text styles</a:t>
            </a:r>
          </a:p>
        </p:txBody>
      </p:sp>
      <p:sp>
        <p:nvSpPr>
          <p:cNvPr id="4" name="Content Placeholder 3"/>
          <p:cNvSpPr>
            <a:spLocks noGrp="1"/>
          </p:cNvSpPr>
          <p:nvPr>
            <p:ph sz="half" idx="2"/>
          </p:nvPr>
        </p:nvSpPr>
        <p:spPr>
          <a:xfrm>
            <a:off x="2645336" y="14028420"/>
            <a:ext cx="16247028" cy="206336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9442432" y="9414513"/>
            <a:ext cx="16327042" cy="4613907"/>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a:t>Click to edit Master text styles</a:t>
            </a:r>
          </a:p>
        </p:txBody>
      </p:sp>
      <p:sp>
        <p:nvSpPr>
          <p:cNvPr id="6" name="Content Placeholder 5"/>
          <p:cNvSpPr>
            <a:spLocks noGrp="1"/>
          </p:cNvSpPr>
          <p:nvPr>
            <p:ph sz="quarter" idx="4"/>
          </p:nvPr>
        </p:nvSpPr>
        <p:spPr>
          <a:xfrm>
            <a:off x="19442432" y="14028420"/>
            <a:ext cx="16327042" cy="206336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1C03D7F-B796-4B92-B0C7-6D4C9CC8C787}" type="datetimeFigureOut">
              <a:rPr lang="en-US" smtClean="0"/>
              <a:t>4/14/2022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1238077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1C03D7F-B796-4B92-B0C7-6D4C9CC8C787}" type="datetimeFigureOut">
              <a:rPr lang="en-US" smtClean="0"/>
              <a:t>4/14/2022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1992770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C03D7F-B796-4B92-B0C7-6D4C9CC8C787}" type="datetimeFigureOut">
              <a:rPr lang="en-US" smtClean="0"/>
              <a:t>4/14/2022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797709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45332" y="2560320"/>
            <a:ext cx="12386548" cy="8961120"/>
          </a:xfrm>
        </p:spPr>
        <p:txBody>
          <a:bodyPr anchor="b"/>
          <a:lstStyle>
            <a:lvl1pPr>
              <a:defRPr sz="13440"/>
            </a:lvl1pPr>
          </a:lstStyle>
          <a:p>
            <a:r>
              <a:rPr lang="en-US"/>
              <a:t>Click to edit Master title style</a:t>
            </a:r>
          </a:p>
        </p:txBody>
      </p:sp>
      <p:sp>
        <p:nvSpPr>
          <p:cNvPr id="3" name="Content Placeholder 2"/>
          <p:cNvSpPr>
            <a:spLocks noGrp="1"/>
          </p:cNvSpPr>
          <p:nvPr>
            <p:ph idx="1"/>
          </p:nvPr>
        </p:nvSpPr>
        <p:spPr>
          <a:xfrm>
            <a:off x="16327042" y="5529588"/>
            <a:ext cx="19442430" cy="27292300"/>
          </a:xfrm>
        </p:spPr>
        <p:txBody>
          <a:bodyPr/>
          <a:lstStyle>
            <a:lvl1pPr>
              <a:defRPr sz="13440"/>
            </a:lvl1pPr>
            <a:lvl2pPr>
              <a:defRPr sz="11760"/>
            </a:lvl2pPr>
            <a:lvl3pPr>
              <a:defRPr sz="10080"/>
            </a:lvl3pPr>
            <a:lvl4pPr>
              <a:defRPr sz="8400"/>
            </a:lvl4pPr>
            <a:lvl5pPr>
              <a:defRPr sz="8400"/>
            </a:lvl5pPr>
            <a:lvl6pPr>
              <a:defRPr sz="8400"/>
            </a:lvl6pPr>
            <a:lvl7pPr>
              <a:defRPr sz="8400"/>
            </a:lvl7pPr>
            <a:lvl8pPr>
              <a:defRPr sz="8400"/>
            </a:lvl8pPr>
            <a:lvl9pPr>
              <a:defRPr sz="8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645332" y="11521440"/>
            <a:ext cx="12386548" cy="21344893"/>
          </a:xfrm>
        </p:spPr>
        <p:txBody>
          <a:bodyPr/>
          <a:lstStyle>
            <a:lvl1pPr marL="0" indent="0">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a:t>Click to edit Master text styles</a:t>
            </a:r>
          </a:p>
        </p:txBody>
      </p:sp>
      <p:sp>
        <p:nvSpPr>
          <p:cNvPr id="5" name="Date Placeholder 4"/>
          <p:cNvSpPr>
            <a:spLocks noGrp="1"/>
          </p:cNvSpPr>
          <p:nvPr>
            <p:ph type="dt" sz="half" idx="10"/>
          </p:nvPr>
        </p:nvSpPr>
        <p:spPr/>
        <p:txBody>
          <a:bodyPr/>
          <a:lstStyle/>
          <a:p>
            <a:fld id="{41C03D7F-B796-4B92-B0C7-6D4C9CC8C787}" type="datetimeFigureOut">
              <a:rPr lang="en-US" smtClean="0"/>
              <a:t>4/14/2022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365655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45332" y="2560320"/>
            <a:ext cx="12386548" cy="8961120"/>
          </a:xfrm>
        </p:spPr>
        <p:txBody>
          <a:bodyPr anchor="b"/>
          <a:lstStyle>
            <a:lvl1pPr>
              <a:defRPr sz="13440"/>
            </a:lvl1pPr>
          </a:lstStyle>
          <a:p>
            <a:r>
              <a:rPr lang="en-US"/>
              <a:t>Click to edit Master title style</a:t>
            </a:r>
          </a:p>
        </p:txBody>
      </p:sp>
      <p:sp>
        <p:nvSpPr>
          <p:cNvPr id="3" name="Picture Placeholder 2"/>
          <p:cNvSpPr>
            <a:spLocks noGrp="1" noChangeAspect="1"/>
          </p:cNvSpPr>
          <p:nvPr>
            <p:ph type="pic" idx="1"/>
          </p:nvPr>
        </p:nvSpPr>
        <p:spPr>
          <a:xfrm>
            <a:off x="16327042" y="5529588"/>
            <a:ext cx="19442430" cy="27292300"/>
          </a:xfrm>
        </p:spPr>
        <p:txBody>
          <a:bodyPr anchor="t"/>
          <a:lstStyle>
            <a:lvl1pPr marL="0" indent="0">
              <a:buNone/>
              <a:defRPr sz="13440"/>
            </a:lvl1pPr>
            <a:lvl2pPr marL="1920240" indent="0">
              <a:buNone/>
              <a:defRPr sz="11760"/>
            </a:lvl2pPr>
            <a:lvl3pPr marL="3840480" indent="0">
              <a:buNone/>
              <a:defRPr sz="10080"/>
            </a:lvl3pPr>
            <a:lvl4pPr marL="5760720" indent="0">
              <a:buNone/>
              <a:defRPr sz="8400"/>
            </a:lvl4pPr>
            <a:lvl5pPr marL="7680960" indent="0">
              <a:buNone/>
              <a:defRPr sz="8400"/>
            </a:lvl5pPr>
            <a:lvl6pPr marL="9601200" indent="0">
              <a:buNone/>
              <a:defRPr sz="8400"/>
            </a:lvl6pPr>
            <a:lvl7pPr marL="11521440" indent="0">
              <a:buNone/>
              <a:defRPr sz="8400"/>
            </a:lvl7pPr>
            <a:lvl8pPr marL="13441680" indent="0">
              <a:buNone/>
              <a:defRPr sz="8400"/>
            </a:lvl8pPr>
            <a:lvl9pPr marL="15361920" indent="0">
              <a:buNone/>
              <a:defRPr sz="8400"/>
            </a:lvl9pPr>
          </a:lstStyle>
          <a:p>
            <a:r>
              <a:rPr lang="en-US"/>
              <a:t>Click icon to add picture</a:t>
            </a:r>
          </a:p>
        </p:txBody>
      </p:sp>
      <p:sp>
        <p:nvSpPr>
          <p:cNvPr id="4" name="Text Placeholder 3"/>
          <p:cNvSpPr>
            <a:spLocks noGrp="1"/>
          </p:cNvSpPr>
          <p:nvPr>
            <p:ph type="body" sz="half" idx="2"/>
          </p:nvPr>
        </p:nvSpPr>
        <p:spPr>
          <a:xfrm>
            <a:off x="2645332" y="11521440"/>
            <a:ext cx="12386548" cy="21344893"/>
          </a:xfrm>
        </p:spPr>
        <p:txBody>
          <a:bodyPr/>
          <a:lstStyle>
            <a:lvl1pPr marL="0" indent="0">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a:t>Click to edit Master text styles</a:t>
            </a:r>
          </a:p>
        </p:txBody>
      </p:sp>
      <p:sp>
        <p:nvSpPr>
          <p:cNvPr id="5" name="Date Placeholder 4"/>
          <p:cNvSpPr>
            <a:spLocks noGrp="1"/>
          </p:cNvSpPr>
          <p:nvPr>
            <p:ph type="dt" sz="half" idx="10"/>
          </p:nvPr>
        </p:nvSpPr>
        <p:spPr/>
        <p:txBody>
          <a:bodyPr/>
          <a:lstStyle/>
          <a:p>
            <a:fld id="{41C03D7F-B796-4B92-B0C7-6D4C9CC8C787}" type="datetimeFigureOut">
              <a:rPr lang="en-US" smtClean="0"/>
              <a:t>4/14/2022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13686447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40330" y="2044708"/>
            <a:ext cx="33124140" cy="742315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2640330" y="10223500"/>
            <a:ext cx="33124140" cy="2436749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640330" y="35595568"/>
            <a:ext cx="8641080" cy="2044700"/>
          </a:xfrm>
          <a:prstGeom prst="rect">
            <a:avLst/>
          </a:prstGeom>
        </p:spPr>
        <p:txBody>
          <a:bodyPr vert="horz" lIns="91440" tIns="45720" rIns="91440" bIns="45720" rtlCol="0" anchor="ctr"/>
          <a:lstStyle>
            <a:lvl1pPr algn="l">
              <a:defRPr sz="5040">
                <a:solidFill>
                  <a:schemeClr val="tx1">
                    <a:tint val="75000"/>
                  </a:schemeClr>
                </a:solidFill>
              </a:defRPr>
            </a:lvl1pPr>
          </a:lstStyle>
          <a:p>
            <a:fld id="{41C03D7F-B796-4B92-B0C7-6D4C9CC8C787}" type="datetimeFigureOut">
              <a:rPr lang="en-US" smtClean="0"/>
              <a:t>4/14/2022</a:t>
            </a:fld>
            <a:endParaRPr lang="en-US"/>
          </a:p>
        </p:txBody>
      </p:sp>
      <p:sp>
        <p:nvSpPr>
          <p:cNvPr id="5" name="Footer Placeholder 4"/>
          <p:cNvSpPr>
            <a:spLocks noGrp="1"/>
          </p:cNvSpPr>
          <p:nvPr>
            <p:ph type="ftr" sz="quarter" idx="3"/>
          </p:nvPr>
        </p:nvSpPr>
        <p:spPr>
          <a:xfrm>
            <a:off x="12721590" y="35595568"/>
            <a:ext cx="12961620" cy="2044700"/>
          </a:xfrm>
          <a:prstGeom prst="rect">
            <a:avLst/>
          </a:prstGeom>
        </p:spPr>
        <p:txBody>
          <a:bodyPr vert="horz" lIns="91440" tIns="45720" rIns="91440" bIns="45720" rtlCol="0" anchor="ctr"/>
          <a:lstStyle>
            <a:lvl1pPr algn="ctr">
              <a:defRPr sz="504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7123390" y="35595568"/>
            <a:ext cx="8641080" cy="2044700"/>
          </a:xfrm>
          <a:prstGeom prst="rect">
            <a:avLst/>
          </a:prstGeom>
        </p:spPr>
        <p:txBody>
          <a:bodyPr vert="horz" lIns="91440" tIns="45720" rIns="91440" bIns="45720" rtlCol="0" anchor="ctr"/>
          <a:lstStyle>
            <a:lvl1pPr algn="r">
              <a:defRPr sz="5040">
                <a:solidFill>
                  <a:schemeClr val="tx1">
                    <a:tint val="75000"/>
                  </a:schemeClr>
                </a:solidFill>
              </a:defRPr>
            </a:lvl1pPr>
          </a:lstStyle>
          <a:p>
            <a:fld id="{93FD920E-2A97-48E1-B2D4-DF17E46EF288}" type="slidenum">
              <a:rPr lang="en-US" smtClean="0"/>
              <a:t>‹#›</a:t>
            </a:fld>
            <a:endParaRPr lang="en-US"/>
          </a:p>
        </p:txBody>
      </p:sp>
    </p:spTree>
    <p:extLst>
      <p:ext uri="{BB962C8B-B14F-4D97-AF65-F5344CB8AC3E}">
        <p14:creationId xmlns:p14="http://schemas.microsoft.com/office/powerpoint/2010/main" val="211420943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3840480" rtl="0" eaLnBrk="1" latinLnBrk="0" hangingPunct="1">
        <a:lnSpc>
          <a:spcPct val="90000"/>
        </a:lnSpc>
        <a:spcBef>
          <a:spcPct val="0"/>
        </a:spcBef>
        <a:buNone/>
        <a:defRPr sz="18480" kern="1200">
          <a:solidFill>
            <a:schemeClr val="tx1"/>
          </a:solidFill>
          <a:latin typeface="+mj-lt"/>
          <a:ea typeface="+mj-ea"/>
          <a:cs typeface="+mj-cs"/>
        </a:defRPr>
      </a:lvl1pPr>
    </p:titleStyle>
    <p:bodyStyle>
      <a:lvl1pPr marL="960120" indent="-960120" algn="l" defTabSz="3840480" rtl="0" eaLnBrk="1" latinLnBrk="0" hangingPunct="1">
        <a:lnSpc>
          <a:spcPct val="90000"/>
        </a:lnSpc>
        <a:spcBef>
          <a:spcPts val="4200"/>
        </a:spcBef>
        <a:buFont typeface="Arial" panose="020B0604020202020204" pitchFamily="34" charset="0"/>
        <a:buChar char="•"/>
        <a:defRPr sz="11760" kern="1200">
          <a:solidFill>
            <a:schemeClr val="tx1"/>
          </a:solidFill>
          <a:latin typeface="+mn-lt"/>
          <a:ea typeface="+mn-ea"/>
          <a:cs typeface="+mn-cs"/>
        </a:defRPr>
      </a:lvl1pPr>
      <a:lvl2pPr marL="2880360" indent="-960120" algn="l" defTabSz="3840480" rtl="0" eaLnBrk="1" latinLnBrk="0" hangingPunct="1">
        <a:lnSpc>
          <a:spcPct val="90000"/>
        </a:lnSpc>
        <a:spcBef>
          <a:spcPts val="2100"/>
        </a:spcBef>
        <a:buFont typeface="Arial" panose="020B0604020202020204" pitchFamily="34" charset="0"/>
        <a:buChar char="•"/>
        <a:defRPr sz="10080" kern="1200">
          <a:solidFill>
            <a:schemeClr val="tx1"/>
          </a:solidFill>
          <a:latin typeface="+mn-lt"/>
          <a:ea typeface="+mn-ea"/>
          <a:cs typeface="+mn-cs"/>
        </a:defRPr>
      </a:lvl2pPr>
      <a:lvl3pPr marL="4800600" indent="-960120" algn="l" defTabSz="3840480" rtl="0" eaLnBrk="1" latinLnBrk="0" hangingPunct="1">
        <a:lnSpc>
          <a:spcPct val="90000"/>
        </a:lnSpc>
        <a:spcBef>
          <a:spcPts val="2100"/>
        </a:spcBef>
        <a:buFont typeface="Arial" panose="020B0604020202020204" pitchFamily="34" charset="0"/>
        <a:buChar char="•"/>
        <a:defRPr sz="8400" kern="1200">
          <a:solidFill>
            <a:schemeClr val="tx1"/>
          </a:solidFill>
          <a:latin typeface="+mn-lt"/>
          <a:ea typeface="+mn-ea"/>
          <a:cs typeface="+mn-cs"/>
        </a:defRPr>
      </a:lvl3pPr>
      <a:lvl4pPr marL="67208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4pPr>
      <a:lvl5pPr marL="864108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5pPr>
      <a:lvl6pPr marL="1056132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6pPr>
      <a:lvl7pPr marL="1248156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7pPr>
      <a:lvl8pPr marL="1440180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8pPr>
      <a:lvl9pPr marL="163220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9pPr>
    </p:bodyStyle>
    <p:otherStyle>
      <a:defPPr>
        <a:defRPr lang="en-US"/>
      </a:defPPr>
      <a:lvl1pPr marL="0" algn="l" defTabSz="3840480" rtl="0" eaLnBrk="1" latinLnBrk="0" hangingPunct="1">
        <a:defRPr sz="7560" kern="1200">
          <a:solidFill>
            <a:schemeClr val="tx1"/>
          </a:solidFill>
          <a:latin typeface="+mn-lt"/>
          <a:ea typeface="+mn-ea"/>
          <a:cs typeface="+mn-cs"/>
        </a:defRPr>
      </a:lvl1pPr>
      <a:lvl2pPr marL="1920240" algn="l" defTabSz="3840480" rtl="0" eaLnBrk="1" latinLnBrk="0" hangingPunct="1">
        <a:defRPr sz="7560" kern="1200">
          <a:solidFill>
            <a:schemeClr val="tx1"/>
          </a:solidFill>
          <a:latin typeface="+mn-lt"/>
          <a:ea typeface="+mn-ea"/>
          <a:cs typeface="+mn-cs"/>
        </a:defRPr>
      </a:lvl2pPr>
      <a:lvl3pPr marL="3840480" algn="l" defTabSz="3840480" rtl="0" eaLnBrk="1" latinLnBrk="0" hangingPunct="1">
        <a:defRPr sz="7560" kern="1200">
          <a:solidFill>
            <a:schemeClr val="tx1"/>
          </a:solidFill>
          <a:latin typeface="+mn-lt"/>
          <a:ea typeface="+mn-ea"/>
          <a:cs typeface="+mn-cs"/>
        </a:defRPr>
      </a:lvl3pPr>
      <a:lvl4pPr marL="5760720" algn="l" defTabSz="3840480" rtl="0" eaLnBrk="1" latinLnBrk="0" hangingPunct="1">
        <a:defRPr sz="7560" kern="1200">
          <a:solidFill>
            <a:schemeClr val="tx1"/>
          </a:solidFill>
          <a:latin typeface="+mn-lt"/>
          <a:ea typeface="+mn-ea"/>
          <a:cs typeface="+mn-cs"/>
        </a:defRPr>
      </a:lvl4pPr>
      <a:lvl5pPr marL="7680960" algn="l" defTabSz="3840480" rtl="0" eaLnBrk="1" latinLnBrk="0" hangingPunct="1">
        <a:defRPr sz="7560" kern="1200">
          <a:solidFill>
            <a:schemeClr val="tx1"/>
          </a:solidFill>
          <a:latin typeface="+mn-lt"/>
          <a:ea typeface="+mn-ea"/>
          <a:cs typeface="+mn-cs"/>
        </a:defRPr>
      </a:lvl5pPr>
      <a:lvl6pPr marL="9601200" algn="l" defTabSz="3840480" rtl="0" eaLnBrk="1" latinLnBrk="0" hangingPunct="1">
        <a:defRPr sz="7560" kern="1200">
          <a:solidFill>
            <a:schemeClr val="tx1"/>
          </a:solidFill>
          <a:latin typeface="+mn-lt"/>
          <a:ea typeface="+mn-ea"/>
          <a:cs typeface="+mn-cs"/>
        </a:defRPr>
      </a:lvl6pPr>
      <a:lvl7pPr marL="11521440" algn="l" defTabSz="3840480" rtl="0" eaLnBrk="1" latinLnBrk="0" hangingPunct="1">
        <a:defRPr sz="7560" kern="1200">
          <a:solidFill>
            <a:schemeClr val="tx1"/>
          </a:solidFill>
          <a:latin typeface="+mn-lt"/>
          <a:ea typeface="+mn-ea"/>
          <a:cs typeface="+mn-cs"/>
        </a:defRPr>
      </a:lvl7pPr>
      <a:lvl8pPr marL="13441680" algn="l" defTabSz="3840480" rtl="0" eaLnBrk="1" latinLnBrk="0" hangingPunct="1">
        <a:defRPr sz="7560" kern="1200">
          <a:solidFill>
            <a:schemeClr val="tx1"/>
          </a:solidFill>
          <a:latin typeface="+mn-lt"/>
          <a:ea typeface="+mn-ea"/>
          <a:cs typeface="+mn-cs"/>
        </a:defRPr>
      </a:lvl8pPr>
      <a:lvl9pPr marL="15361920" algn="l" defTabSz="3840480" rtl="0" eaLnBrk="1" latinLnBrk="0" hangingPunct="1">
        <a:defRPr sz="75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code.visualstudio.com/" TargetMode="External"/><Relationship Id="rId13"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apachefriends.org/download.html" TargetMode="External"/><Relationship Id="rId12" Type="http://schemas.openxmlformats.org/officeDocument/2006/relationships/image" Target="../media/image4.png"/><Relationship Id="rId2" Type="http://schemas.openxmlformats.org/officeDocument/2006/relationships/notesSlide" Target="../notesSlides/notesSlide1.xml"/><Relationship Id="rId16"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hyperlink" Target="https://www.mysql.com/" TargetMode="External"/><Relationship Id="rId11" Type="http://schemas.openxmlformats.org/officeDocument/2006/relationships/image" Target="../media/image3.png"/><Relationship Id="rId5" Type="http://schemas.openxmlformats.org/officeDocument/2006/relationships/hyperlink" Target="http://expressjs.com/" TargetMode="External"/><Relationship Id="rId15" Type="http://schemas.openxmlformats.org/officeDocument/2006/relationships/image" Target="../media/image7.png"/><Relationship Id="rId10" Type="http://schemas.openxmlformats.org/officeDocument/2006/relationships/image" Target="../media/image2.png"/><Relationship Id="rId4" Type="http://schemas.openxmlformats.org/officeDocument/2006/relationships/hyperlink" Target="https://nodejs.org/" TargetMode="External"/><Relationship Id="rId9" Type="http://schemas.openxmlformats.org/officeDocument/2006/relationships/hyperlink" Target="https://www.google.com/chrome/index.html" TargetMode="External"/><Relationship Id="rId1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1371600" y="7315200"/>
            <a:ext cx="7543800" cy="9448740"/>
          </a:xfrm>
          <a:prstGeom prst="rect">
            <a:avLst/>
          </a:prstGeom>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p>
            <a:pPr indent="457200" algn="just"/>
            <a:r>
              <a:rPr lang="en-US" sz="3200">
                <a:ea typeface="+mn-lt"/>
                <a:cs typeface="+mn-lt"/>
              </a:rPr>
              <a:t>Calendar+ is a calendar run as a dynamic web application that helps users personalize their schedule as they see fit. Through a simple account creation, a user's calendar is personalized to them. Accessed through the Google Chrome web browser, users can view their calendar from any Windows 10 device. Calendar+ makes it to where users can plan their days, weeks, months, and years according to their own needs. Through web browser notifications, users are reminded of important events that they have scheduled.</a:t>
            </a:r>
            <a:endParaRPr lang="en-US">
              <a:ea typeface="+mn-lt"/>
              <a:cs typeface="+mn-lt"/>
            </a:endParaRPr>
          </a:p>
          <a:p>
            <a:pPr indent="457200" algn="just"/>
            <a:endParaRPr lang="en-US" sz="3200">
              <a:ea typeface="+mn-lt"/>
              <a:cs typeface="+mn-lt"/>
            </a:endParaRPr>
          </a:p>
          <a:p>
            <a:pPr indent="457200" algn="just"/>
            <a:r>
              <a:rPr lang="en-US" sz="3200">
                <a:ea typeface="+mn-lt"/>
                <a:cs typeface="+mn-lt"/>
              </a:rPr>
              <a:t>Time management is an important part of day-today- life, whether as a student, or a full-time employee, and Calendar+ acts as a place for users to keep track of their schedules and become more productive.</a:t>
            </a:r>
            <a:endParaRPr lang="en-US">
              <a:ea typeface="+mn-lt"/>
              <a:cs typeface="+mn-lt"/>
            </a:endParaRPr>
          </a:p>
        </p:txBody>
      </p:sp>
      <p:sp>
        <p:nvSpPr>
          <p:cNvPr id="42" name="TextBox 41"/>
          <p:cNvSpPr txBox="1"/>
          <p:nvPr/>
        </p:nvSpPr>
        <p:spPr>
          <a:xfrm>
            <a:off x="1371600" y="6400800"/>
            <a:ext cx="7543800" cy="830997"/>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lIns="91440" tIns="45720" rIns="91440" bIns="45720" rtlCol="0" anchor="t">
            <a:spAutoFit/>
          </a:bodyPr>
          <a:lstStyle/>
          <a:p>
            <a:pPr algn="ctr"/>
            <a:r>
              <a:rPr lang="en-US" sz="4800" b="1">
                <a:solidFill>
                  <a:srgbClr val="BB1C3F"/>
                </a:solidFill>
              </a:rPr>
              <a:t>Abstract</a:t>
            </a:r>
          </a:p>
        </p:txBody>
      </p:sp>
      <p:sp>
        <p:nvSpPr>
          <p:cNvPr id="9" name="TextBox 8"/>
          <p:cNvSpPr txBox="1"/>
          <p:nvPr/>
        </p:nvSpPr>
        <p:spPr>
          <a:xfrm>
            <a:off x="7772400" y="914400"/>
            <a:ext cx="22860000" cy="1446550"/>
          </a:xfrm>
          <a:prstGeom prst="rect">
            <a:avLst/>
          </a:prstGeom>
          <a:solidFill>
            <a:schemeClr val="bg1"/>
          </a:solidFill>
        </p:spPr>
        <p:txBody>
          <a:bodyPr wrap="square" rtlCol="0">
            <a:spAutoFit/>
          </a:bodyPr>
          <a:lstStyle/>
          <a:p>
            <a:pPr algn="ctr"/>
            <a:r>
              <a:rPr lang="en-US" sz="8800" b="1">
                <a:solidFill>
                  <a:srgbClr val="BB1C3F"/>
                </a:solidFill>
              </a:rPr>
              <a:t>Calendar+</a:t>
            </a:r>
          </a:p>
        </p:txBody>
      </p:sp>
      <p:sp>
        <p:nvSpPr>
          <p:cNvPr id="11" name="TextBox 10"/>
          <p:cNvSpPr txBox="1"/>
          <p:nvPr/>
        </p:nvSpPr>
        <p:spPr>
          <a:xfrm>
            <a:off x="7772400" y="2543144"/>
            <a:ext cx="22860000" cy="923330"/>
          </a:xfrm>
          <a:prstGeom prst="rect">
            <a:avLst/>
          </a:prstGeom>
          <a:noFill/>
        </p:spPr>
        <p:txBody>
          <a:bodyPr wrap="square" rtlCol="0">
            <a:spAutoFit/>
          </a:bodyPr>
          <a:lstStyle/>
          <a:p>
            <a:pPr algn="ctr"/>
            <a:r>
              <a:rPr lang="en-US" sz="5400"/>
              <a:t>Chad Kinnard, Bo Yang Li, Tyler </a:t>
            </a:r>
            <a:r>
              <a:rPr lang="en-US" sz="5400" err="1"/>
              <a:t>Marrapese</a:t>
            </a:r>
            <a:r>
              <a:rPr lang="en-US" sz="5400"/>
              <a:t>, Warren Overstreet</a:t>
            </a:r>
          </a:p>
        </p:txBody>
      </p:sp>
      <p:sp>
        <p:nvSpPr>
          <p:cNvPr id="33" name="TextBox 32">
            <a:extLst>
              <a:ext uri="{FF2B5EF4-FFF2-40B4-BE49-F238E27FC236}">
                <a16:creationId xmlns:a16="http://schemas.microsoft.com/office/drawing/2014/main" id="{131E4EA6-E914-104F-AF0A-B617E4CD864C}"/>
              </a:ext>
            </a:extLst>
          </p:cNvPr>
          <p:cNvSpPr txBox="1"/>
          <p:nvPr/>
        </p:nvSpPr>
        <p:spPr>
          <a:xfrm>
            <a:off x="7772400" y="3730135"/>
            <a:ext cx="22860000" cy="923330"/>
          </a:xfrm>
          <a:prstGeom prst="rect">
            <a:avLst/>
          </a:prstGeom>
          <a:noFill/>
        </p:spPr>
        <p:txBody>
          <a:bodyPr wrap="square" rtlCol="0">
            <a:spAutoFit/>
          </a:bodyPr>
          <a:lstStyle/>
          <a:p>
            <a:pPr algn="ctr"/>
            <a:r>
              <a:rPr lang="en-US" sz="5400"/>
              <a:t>Dept. Of Computer Science and Information Technology</a:t>
            </a:r>
          </a:p>
        </p:txBody>
      </p:sp>
      <p:sp>
        <p:nvSpPr>
          <p:cNvPr id="15" name="Rectangle 14">
            <a:extLst>
              <a:ext uri="{FF2B5EF4-FFF2-40B4-BE49-F238E27FC236}">
                <a16:creationId xmlns:a16="http://schemas.microsoft.com/office/drawing/2014/main" id="{6EE72D31-CE3C-4643-BFC4-AB5A67F9691D}"/>
              </a:ext>
            </a:extLst>
          </p:cNvPr>
          <p:cNvSpPr/>
          <p:nvPr/>
        </p:nvSpPr>
        <p:spPr>
          <a:xfrm>
            <a:off x="0" y="0"/>
            <a:ext cx="38404800" cy="5486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descr="Logo&#10;&#10;Description automatically generated">
            <a:extLst>
              <a:ext uri="{FF2B5EF4-FFF2-40B4-BE49-F238E27FC236}">
                <a16:creationId xmlns:a16="http://schemas.microsoft.com/office/drawing/2014/main" id="{57AC0E8A-34ED-EB42-BEC4-C70D0F19E8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600" y="914400"/>
            <a:ext cx="6126480" cy="3658870"/>
          </a:xfrm>
          <a:prstGeom prst="rect">
            <a:avLst/>
          </a:prstGeom>
        </p:spPr>
      </p:pic>
      <p:sp>
        <p:nvSpPr>
          <p:cNvPr id="50" name="TextBox 49">
            <a:extLst>
              <a:ext uri="{FF2B5EF4-FFF2-40B4-BE49-F238E27FC236}">
                <a16:creationId xmlns:a16="http://schemas.microsoft.com/office/drawing/2014/main" id="{D52D404C-22B6-5E44-8D47-70D924BED731}"/>
              </a:ext>
            </a:extLst>
          </p:cNvPr>
          <p:cNvSpPr txBox="1"/>
          <p:nvPr/>
        </p:nvSpPr>
        <p:spPr>
          <a:xfrm>
            <a:off x="10744200" y="7315200"/>
            <a:ext cx="7543800" cy="7971413"/>
          </a:xfrm>
          <a:prstGeom prst="rect">
            <a:avLst/>
          </a:prstGeom>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p>
            <a:pPr indent="457200"/>
            <a:r>
              <a:rPr lang="en-US" sz="3200"/>
              <a:t>For the web stack, Calendar+ uses Node.js and Express.js for the backend, MySQL via XAMPP for the database, </a:t>
            </a:r>
            <a:r>
              <a:rPr lang="en-US" sz="3200" err="1"/>
              <a:t>Linode</a:t>
            </a:r>
            <a:r>
              <a:rPr lang="en-US" sz="3200"/>
              <a:t> for cloud hosting, and HTML/CSS/JavaScript for its programming languages. We chose these technologies as they were commonly found in the private sector.</a:t>
            </a:r>
            <a:endParaRPr lang="en-US" sz="7250">
              <a:cs typeface="Calibri"/>
            </a:endParaRPr>
          </a:p>
          <a:p>
            <a:pPr indent="457200"/>
            <a:endParaRPr lang="en-US" sz="3200">
              <a:ea typeface="Calibri" panose="020F0502020204030204"/>
              <a:cs typeface="Calibri" panose="020F0502020204030204"/>
            </a:endParaRPr>
          </a:p>
          <a:p>
            <a:pPr indent="457200"/>
            <a:r>
              <a:rPr lang="en-US" sz="3200"/>
              <a:t>We also use git as our primary version control system, GitHub as our repository host, and Visual Studio Code as our code editor.</a:t>
            </a:r>
            <a:endParaRPr lang="en-US" sz="3200">
              <a:ea typeface="Calibri"/>
              <a:cs typeface="Calibri"/>
            </a:endParaRPr>
          </a:p>
          <a:p>
            <a:pPr indent="457200"/>
            <a:endParaRPr lang="en-US" sz="3200">
              <a:ea typeface="Calibri"/>
              <a:cs typeface="Calibri"/>
            </a:endParaRPr>
          </a:p>
          <a:p>
            <a:pPr indent="457200"/>
            <a:r>
              <a:rPr lang="en-US" sz="3200"/>
              <a:t>Our target platform is the Google Chrome browser on the Windows 10 operating system.</a:t>
            </a:r>
            <a:endParaRPr lang="en-US" sz="3200">
              <a:ea typeface="Calibri" panose="020F0502020204030204"/>
              <a:cs typeface="Calibri" panose="020F0502020204030204"/>
            </a:endParaRPr>
          </a:p>
        </p:txBody>
      </p:sp>
      <p:sp>
        <p:nvSpPr>
          <p:cNvPr id="51" name="TextBox 50">
            <a:extLst>
              <a:ext uri="{FF2B5EF4-FFF2-40B4-BE49-F238E27FC236}">
                <a16:creationId xmlns:a16="http://schemas.microsoft.com/office/drawing/2014/main" id="{5F260FA1-F34C-E848-8BF8-421439B9412C}"/>
              </a:ext>
            </a:extLst>
          </p:cNvPr>
          <p:cNvSpPr txBox="1"/>
          <p:nvPr/>
        </p:nvSpPr>
        <p:spPr>
          <a:xfrm>
            <a:off x="10744200" y="6400799"/>
            <a:ext cx="7543800" cy="9144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a:solidFill>
                  <a:srgbClr val="BB1C3F"/>
                </a:solidFill>
              </a:rPr>
              <a:t>Technology</a:t>
            </a:r>
          </a:p>
        </p:txBody>
      </p:sp>
      <p:sp>
        <p:nvSpPr>
          <p:cNvPr id="52" name="TextBox 51">
            <a:extLst>
              <a:ext uri="{FF2B5EF4-FFF2-40B4-BE49-F238E27FC236}">
                <a16:creationId xmlns:a16="http://schemas.microsoft.com/office/drawing/2014/main" id="{122B8F71-E134-414F-9A2A-89B6A9482606}"/>
              </a:ext>
            </a:extLst>
          </p:cNvPr>
          <p:cNvSpPr txBox="1"/>
          <p:nvPr/>
        </p:nvSpPr>
        <p:spPr>
          <a:xfrm>
            <a:off x="20116800" y="7315200"/>
            <a:ext cx="7543800" cy="13880723"/>
          </a:xfrm>
          <a:prstGeom prst="rect">
            <a:avLst/>
          </a:prstGeom>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p>
            <a:pPr indent="457200" algn="just"/>
            <a:r>
              <a:rPr lang="en-US" sz="3200">
                <a:ea typeface="+mn-lt"/>
                <a:cs typeface="+mn-lt"/>
              </a:rPr>
              <a:t>There are a total of seven pages and layouts, including: Login, Registration, Month view, Week view, Day view, Year view, and Schedule view. The page uses responsive design. Whenever someone visits the site and is not logged in, they will be greeted by the Login page.</a:t>
            </a:r>
            <a:endParaRPr lang="en-US"/>
          </a:p>
          <a:p>
            <a:pPr indent="457200" algn="just"/>
            <a:endParaRPr lang="en-US" sz="3200">
              <a:ea typeface="+mn-lt"/>
              <a:cs typeface="+mn-lt"/>
            </a:endParaRPr>
          </a:p>
          <a:p>
            <a:pPr indent="457200" algn="just"/>
            <a:r>
              <a:rPr lang="en-US" sz="3200">
                <a:ea typeface="+mn-lt"/>
                <a:cs typeface="+mn-lt"/>
              </a:rPr>
              <a:t>The actual calendar pages all consist of three main elements: the top bar, the sidebar – which has multiple possible layouts and functions – and the main “calendar” component.</a:t>
            </a:r>
          </a:p>
          <a:p>
            <a:pPr indent="457200" algn="just"/>
            <a:endParaRPr lang="en-US" sz="3200">
              <a:ea typeface="+mn-lt"/>
              <a:cs typeface="+mn-lt"/>
            </a:endParaRPr>
          </a:p>
          <a:p>
            <a:pPr indent="457200" algn="just"/>
            <a:r>
              <a:rPr lang="en-US" sz="3200">
                <a:ea typeface="+mn-lt"/>
                <a:cs typeface="+mn-lt"/>
              </a:rPr>
              <a:t>Events can span multiple cells, e.g., days or hours, depending on the view. On the day and week views, if there are multiple events that occur at the same time, each event occupies a proportional width of that column.</a:t>
            </a:r>
          </a:p>
          <a:p>
            <a:pPr indent="457200" algn="just"/>
            <a:endParaRPr lang="en-US" sz="3200">
              <a:ea typeface="+mn-lt"/>
              <a:cs typeface="+mn-lt"/>
            </a:endParaRPr>
          </a:p>
          <a:p>
            <a:pPr indent="457200" algn="just"/>
            <a:r>
              <a:rPr lang="en-US" sz="3200">
                <a:ea typeface="+mn-lt"/>
                <a:cs typeface="+mn-lt"/>
              </a:rPr>
              <a:t>Within the database there are two tables, Users and Events. The Users table contains the log-in data of all user accounts. The Events table contains all events data across all users. Each event can only be linked to one user, but each user can be linked to many events.</a:t>
            </a:r>
          </a:p>
        </p:txBody>
      </p:sp>
      <p:sp>
        <p:nvSpPr>
          <p:cNvPr id="53" name="TextBox 52">
            <a:extLst>
              <a:ext uri="{FF2B5EF4-FFF2-40B4-BE49-F238E27FC236}">
                <a16:creationId xmlns:a16="http://schemas.microsoft.com/office/drawing/2014/main" id="{9ADEE2E9-7AD4-AF4A-A8DE-2DD6E398169D}"/>
              </a:ext>
            </a:extLst>
          </p:cNvPr>
          <p:cNvSpPr txBox="1"/>
          <p:nvPr/>
        </p:nvSpPr>
        <p:spPr>
          <a:xfrm>
            <a:off x="20116800" y="6400799"/>
            <a:ext cx="7543800" cy="9144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a:solidFill>
                  <a:srgbClr val="BB1C3F"/>
                </a:solidFill>
              </a:rPr>
              <a:t>Design</a:t>
            </a:r>
          </a:p>
        </p:txBody>
      </p:sp>
      <p:sp>
        <p:nvSpPr>
          <p:cNvPr id="54" name="TextBox 53">
            <a:extLst>
              <a:ext uri="{FF2B5EF4-FFF2-40B4-BE49-F238E27FC236}">
                <a16:creationId xmlns:a16="http://schemas.microsoft.com/office/drawing/2014/main" id="{D25BFCBA-8F53-DD46-A2ED-0F4416500F31}"/>
              </a:ext>
            </a:extLst>
          </p:cNvPr>
          <p:cNvSpPr txBox="1"/>
          <p:nvPr/>
        </p:nvSpPr>
        <p:spPr>
          <a:xfrm>
            <a:off x="29489400" y="7278624"/>
            <a:ext cx="7543800" cy="10433625"/>
          </a:xfrm>
          <a:prstGeom prst="rect">
            <a:avLst/>
          </a:prstGeom>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p>
            <a:pPr indent="457200" algn="just"/>
            <a:r>
              <a:rPr lang="en-US" sz="3200"/>
              <a:t>There are many areas for future improvement of Calendar+. One future improvement is the implementation of multiple calendars which would allow users to toggle on/off a set of events. Such an improvement would allow users to better organize their events. Another area for future work is to implement event search by event title, allowing users to find specific events in their busy schedules. It would also be natural to implement Google Maps integration for those events, allowing users to obtain directions to destinations. To-do lists and tasks implementation would also add considerable utility to Calendar+ as would a mobile app port.</a:t>
            </a:r>
            <a:endParaRPr lang="en-US"/>
          </a:p>
          <a:p>
            <a:pPr indent="457200" algn="just"/>
            <a:endParaRPr lang="en-US" sz="3200">
              <a:ea typeface="Calibri" panose="020F0502020204030204"/>
              <a:cs typeface="Calibri" panose="020F0502020204030204"/>
            </a:endParaRPr>
          </a:p>
          <a:p>
            <a:pPr indent="457200" algn="just"/>
            <a:r>
              <a:rPr lang="en-US" sz="3200"/>
              <a:t>Backend improvements could also be made. For example, user session data could be stored in MySQL instead of the Express default.</a:t>
            </a:r>
            <a:endParaRPr lang="en-US" sz="3200">
              <a:ea typeface="Calibri" panose="020F0502020204030204"/>
              <a:cs typeface="Calibri"/>
            </a:endParaRPr>
          </a:p>
        </p:txBody>
      </p:sp>
      <p:sp>
        <p:nvSpPr>
          <p:cNvPr id="55" name="TextBox 54">
            <a:extLst>
              <a:ext uri="{FF2B5EF4-FFF2-40B4-BE49-F238E27FC236}">
                <a16:creationId xmlns:a16="http://schemas.microsoft.com/office/drawing/2014/main" id="{4168701F-1D5B-6345-99A6-4CEE0D810E8D}"/>
              </a:ext>
            </a:extLst>
          </p:cNvPr>
          <p:cNvSpPr txBox="1"/>
          <p:nvPr/>
        </p:nvSpPr>
        <p:spPr>
          <a:xfrm>
            <a:off x="29489400" y="6364223"/>
            <a:ext cx="7543800" cy="9144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a:solidFill>
                  <a:srgbClr val="BB1C3F"/>
                </a:solidFill>
              </a:rPr>
              <a:t>Future Work</a:t>
            </a:r>
          </a:p>
        </p:txBody>
      </p:sp>
      <p:sp>
        <p:nvSpPr>
          <p:cNvPr id="58" name="TextBox 57">
            <a:extLst>
              <a:ext uri="{FF2B5EF4-FFF2-40B4-BE49-F238E27FC236}">
                <a16:creationId xmlns:a16="http://schemas.microsoft.com/office/drawing/2014/main" id="{B4B17A3E-B8F5-AD47-BF90-C798FB9A5795}"/>
              </a:ext>
            </a:extLst>
          </p:cNvPr>
          <p:cNvSpPr txBox="1"/>
          <p:nvPr/>
        </p:nvSpPr>
        <p:spPr>
          <a:xfrm>
            <a:off x="1403660" y="25612853"/>
            <a:ext cx="7543800" cy="830997"/>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lIns="91440" tIns="45720" rIns="91440" bIns="45720" rtlCol="0" anchor="t">
            <a:spAutoFit/>
          </a:bodyPr>
          <a:lstStyle/>
          <a:p>
            <a:pPr algn="ctr"/>
            <a:r>
              <a:rPr lang="en-US" sz="4800" b="1">
                <a:solidFill>
                  <a:srgbClr val="BB1C3F"/>
                </a:solidFill>
              </a:rPr>
              <a:t>Purpose</a:t>
            </a:r>
          </a:p>
        </p:txBody>
      </p:sp>
      <p:sp>
        <p:nvSpPr>
          <p:cNvPr id="62" name="TextBox 61">
            <a:extLst>
              <a:ext uri="{FF2B5EF4-FFF2-40B4-BE49-F238E27FC236}">
                <a16:creationId xmlns:a16="http://schemas.microsoft.com/office/drawing/2014/main" id="{23E96BFD-241F-9947-B610-650FA9088939}"/>
              </a:ext>
            </a:extLst>
          </p:cNvPr>
          <p:cNvSpPr txBox="1"/>
          <p:nvPr/>
        </p:nvSpPr>
        <p:spPr>
          <a:xfrm>
            <a:off x="1403660" y="26463663"/>
            <a:ext cx="7543800" cy="10433625"/>
          </a:xfrm>
          <a:prstGeom prst="rect">
            <a:avLst/>
          </a:prstGeom>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p>
            <a:pPr indent="457200" algn="just"/>
            <a:r>
              <a:rPr lang="en-US" sz="3200"/>
              <a:t>For many of us, time is the most precious resource as it can never be returned. As such, time budgeting has become one of the most important tools in our daily lives. It is not only about knowing what one might do at what time and for how long, but also about other important details such as the specific details of planned events and the location of such events. Along the way, one might even desire to be reminded of important events some time before event start. Indeed, a calendar application would promote personal accountability, realistic event/task duration estimation, task prioritization, and event time boundary setting.</a:t>
            </a:r>
            <a:endParaRPr lang="en-US"/>
          </a:p>
          <a:p>
            <a:pPr indent="457200" algn="just"/>
            <a:endParaRPr lang="en-US" sz="3200"/>
          </a:p>
          <a:p>
            <a:pPr indent="457200" algn="just"/>
            <a:r>
              <a:rPr lang="en-US" sz="3200"/>
              <a:t>Calendar+ is designed to fulfill these needs. As a web application, it can be accessed from a Windows laptop with an Internet connection anywhere in the world. </a:t>
            </a:r>
            <a:endParaRPr lang="en-US" sz="3200">
              <a:ea typeface="Calibri"/>
              <a:cs typeface="Calibri"/>
            </a:endParaRPr>
          </a:p>
        </p:txBody>
      </p:sp>
      <p:sp>
        <p:nvSpPr>
          <p:cNvPr id="63" name="TextBox 62">
            <a:extLst>
              <a:ext uri="{FF2B5EF4-FFF2-40B4-BE49-F238E27FC236}">
                <a16:creationId xmlns:a16="http://schemas.microsoft.com/office/drawing/2014/main" id="{9A32D62A-0501-F949-A5B2-821CB6B360C1}"/>
              </a:ext>
            </a:extLst>
          </p:cNvPr>
          <p:cNvSpPr txBox="1"/>
          <p:nvPr/>
        </p:nvSpPr>
        <p:spPr>
          <a:xfrm>
            <a:off x="20125525" y="33867430"/>
            <a:ext cx="7543800" cy="3046988"/>
          </a:xfrm>
          <a:prstGeom prst="rect">
            <a:avLst/>
          </a:prstGeom>
          <a:ln>
            <a:noFill/>
          </a:ln>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p>
            <a:pPr algn="just"/>
            <a:r>
              <a:rPr lang="en-US" sz="3200" b="1">
                <a:solidFill>
                  <a:srgbClr val="BB1C3F"/>
                </a:solidFill>
              </a:rPr>
              <a:t>Figure 5: </a:t>
            </a:r>
            <a:r>
              <a:rPr lang="en-US" sz="3200"/>
              <a:t>The year view, displays a grid of all months, clicking on a date brings the user to the day view for the specific date which was clicked on. Clicking on a month's name brings the user to the month view for that specific month.</a:t>
            </a:r>
            <a:endParaRPr lang="en-US" sz="3200">
              <a:ea typeface="Calibri"/>
              <a:cs typeface="Calibri"/>
            </a:endParaRPr>
          </a:p>
        </p:txBody>
      </p:sp>
      <p:sp>
        <p:nvSpPr>
          <p:cNvPr id="64" name="TextBox 63">
            <a:extLst>
              <a:ext uri="{FF2B5EF4-FFF2-40B4-BE49-F238E27FC236}">
                <a16:creationId xmlns:a16="http://schemas.microsoft.com/office/drawing/2014/main" id="{FE4ABEB6-42E0-5448-8797-D240D1D728E0}"/>
              </a:ext>
            </a:extLst>
          </p:cNvPr>
          <p:cNvSpPr txBox="1"/>
          <p:nvPr/>
        </p:nvSpPr>
        <p:spPr>
          <a:xfrm>
            <a:off x="20116800" y="25880201"/>
            <a:ext cx="7543800" cy="2062103"/>
          </a:xfrm>
          <a:prstGeom prst="rect">
            <a:avLst/>
          </a:prstGeom>
          <a:ln>
            <a:noFill/>
          </a:ln>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p>
            <a:pPr algn="just"/>
            <a:r>
              <a:rPr lang="en-US" sz="3200" b="1">
                <a:solidFill>
                  <a:srgbClr val="BB1C3F"/>
                </a:solidFill>
              </a:rPr>
              <a:t>Figure 4: </a:t>
            </a:r>
            <a:r>
              <a:rPr lang="en-US" sz="3200"/>
              <a:t>The Entity Relationship Diagram (ERD) for Calendar+. Depicts a one-to-many relationship: one user may have many events.</a:t>
            </a:r>
            <a:endParaRPr lang="en-US" sz="7250">
              <a:cs typeface="Calibri"/>
            </a:endParaRPr>
          </a:p>
        </p:txBody>
      </p:sp>
      <p:sp>
        <p:nvSpPr>
          <p:cNvPr id="66" name="TextBox 65">
            <a:extLst>
              <a:ext uri="{FF2B5EF4-FFF2-40B4-BE49-F238E27FC236}">
                <a16:creationId xmlns:a16="http://schemas.microsoft.com/office/drawing/2014/main" id="{EC1F8AC7-7AEA-E74F-BE38-74113B20D5C9}"/>
              </a:ext>
            </a:extLst>
          </p:cNvPr>
          <p:cNvSpPr txBox="1"/>
          <p:nvPr/>
        </p:nvSpPr>
        <p:spPr>
          <a:xfrm>
            <a:off x="10748155" y="22285694"/>
            <a:ext cx="7543800" cy="4524315"/>
          </a:xfrm>
          <a:prstGeom prst="rect">
            <a:avLst/>
          </a:prstGeom>
          <a:ln>
            <a:noFill/>
          </a:ln>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p>
            <a:pPr algn="just"/>
            <a:r>
              <a:rPr lang="en-US" sz="3200" b="1">
                <a:solidFill>
                  <a:srgbClr val="BB1C3F"/>
                </a:solidFill>
              </a:rPr>
              <a:t>Figure 2: </a:t>
            </a:r>
            <a:r>
              <a:rPr lang="en-US" sz="3200"/>
              <a:t>The month view, a 7x5 or 7x6 grid of cells containing the number of the day, and any events that fall on that day. Clicking a date on the calendar brings the user to the day view for that specific date. There is a month calendar on the sidebar which only shows the current month, for easy navigation back to the current day or month when the user is in a different view.  </a:t>
            </a:r>
          </a:p>
        </p:txBody>
      </p:sp>
      <p:sp>
        <p:nvSpPr>
          <p:cNvPr id="67" name="TextBox 66">
            <a:extLst>
              <a:ext uri="{FF2B5EF4-FFF2-40B4-BE49-F238E27FC236}">
                <a16:creationId xmlns:a16="http://schemas.microsoft.com/office/drawing/2014/main" id="{8E91F93C-A7BD-B64A-849B-B4DA616BE3FB}"/>
              </a:ext>
            </a:extLst>
          </p:cNvPr>
          <p:cNvSpPr txBox="1"/>
          <p:nvPr/>
        </p:nvSpPr>
        <p:spPr>
          <a:xfrm>
            <a:off x="29489400" y="25137523"/>
            <a:ext cx="7543800" cy="830997"/>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lIns="91440" tIns="45720" rIns="91440" bIns="45720" rtlCol="0" anchor="t">
            <a:spAutoFit/>
          </a:bodyPr>
          <a:lstStyle/>
          <a:p>
            <a:pPr algn="ctr"/>
            <a:r>
              <a:rPr lang="en-US" sz="4800" b="1">
                <a:solidFill>
                  <a:srgbClr val="BB1C3F"/>
                </a:solidFill>
              </a:rPr>
              <a:t>Resources</a:t>
            </a:r>
          </a:p>
        </p:txBody>
      </p:sp>
      <p:sp>
        <p:nvSpPr>
          <p:cNvPr id="71" name="TextBox 70">
            <a:extLst>
              <a:ext uri="{FF2B5EF4-FFF2-40B4-BE49-F238E27FC236}">
                <a16:creationId xmlns:a16="http://schemas.microsoft.com/office/drawing/2014/main" id="{91F0780E-0709-FD48-B93E-B99DCFE28DBE}"/>
              </a:ext>
            </a:extLst>
          </p:cNvPr>
          <p:cNvSpPr txBox="1"/>
          <p:nvPr/>
        </p:nvSpPr>
        <p:spPr>
          <a:xfrm>
            <a:off x="29499072" y="25968520"/>
            <a:ext cx="7543800" cy="550920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514350" indent="-514350" algn="just">
              <a:buAutoNum type="arabicPeriod"/>
            </a:pPr>
            <a:r>
              <a:rPr lang="en-US" sz="3200"/>
              <a:t>Node.js - </a:t>
            </a:r>
            <a:r>
              <a:rPr lang="en-US" sz="3200">
                <a:hlinkClick r:id="rId4"/>
              </a:rPr>
              <a:t>https://nodejs.org/</a:t>
            </a:r>
            <a:r>
              <a:rPr lang="en-US" sz="3200"/>
              <a:t> </a:t>
            </a:r>
          </a:p>
          <a:p>
            <a:pPr marL="514350" indent="-514350" algn="just">
              <a:buAutoNum type="arabicPeriod"/>
            </a:pPr>
            <a:r>
              <a:rPr lang="en-US" sz="3200"/>
              <a:t>Express.js - </a:t>
            </a:r>
            <a:r>
              <a:rPr lang="en-US" sz="3200">
                <a:hlinkClick r:id="rId5"/>
              </a:rPr>
              <a:t>http://expressjs.com/</a:t>
            </a:r>
            <a:r>
              <a:rPr lang="en-US" sz="3200"/>
              <a:t> </a:t>
            </a:r>
          </a:p>
          <a:p>
            <a:pPr marL="514350" indent="-514350" algn="just">
              <a:buAutoNum type="arabicPeriod"/>
            </a:pPr>
            <a:r>
              <a:rPr lang="en-US" sz="3200"/>
              <a:t>MySQL - </a:t>
            </a:r>
            <a:r>
              <a:rPr lang="en-US" sz="3200">
                <a:hlinkClick r:id="rId6"/>
              </a:rPr>
              <a:t>https://www.mysql.com/</a:t>
            </a:r>
            <a:r>
              <a:rPr lang="en-US" sz="3200"/>
              <a:t> </a:t>
            </a:r>
          </a:p>
          <a:p>
            <a:pPr marL="514350" indent="-514350">
              <a:buAutoNum type="arabicPeriod"/>
            </a:pPr>
            <a:r>
              <a:rPr lang="en-US" sz="3200"/>
              <a:t>XAMPP -</a:t>
            </a:r>
            <a:r>
              <a:rPr lang="en-US" sz="3200">
                <a:hlinkClick r:id="rId7"/>
              </a:rPr>
              <a:t>https://www.apachefriends.org/download.html</a:t>
            </a:r>
            <a:r>
              <a:rPr lang="en-US" sz="3200"/>
              <a:t> </a:t>
            </a:r>
          </a:p>
          <a:p>
            <a:pPr marL="514350" indent="-514350">
              <a:buAutoNum type="arabicPeriod"/>
            </a:pPr>
            <a:r>
              <a:rPr lang="en-US" sz="3200"/>
              <a:t>Visual Studio Code - </a:t>
            </a:r>
            <a:r>
              <a:rPr lang="en-US" sz="3200">
                <a:hlinkClick r:id="rId8"/>
              </a:rPr>
              <a:t>https://code.visualstudio.com/</a:t>
            </a:r>
            <a:r>
              <a:rPr lang="en-US" sz="3200"/>
              <a:t> </a:t>
            </a:r>
          </a:p>
          <a:p>
            <a:pPr marL="514350" indent="-514350">
              <a:buAutoNum type="arabicPeriod"/>
            </a:pPr>
            <a:r>
              <a:rPr lang="en-US" sz="3200"/>
              <a:t>Google Chrome - </a:t>
            </a:r>
            <a:r>
              <a:rPr lang="en-US" sz="3200">
                <a:hlinkClick r:id="rId9"/>
              </a:rPr>
              <a:t>https://www.google.com/chrome/index.html</a:t>
            </a:r>
            <a:r>
              <a:rPr lang="en-US" sz="3200"/>
              <a:t> </a:t>
            </a:r>
          </a:p>
        </p:txBody>
      </p:sp>
      <p:sp>
        <p:nvSpPr>
          <p:cNvPr id="72" name="TextBox 71">
            <a:extLst>
              <a:ext uri="{FF2B5EF4-FFF2-40B4-BE49-F238E27FC236}">
                <a16:creationId xmlns:a16="http://schemas.microsoft.com/office/drawing/2014/main" id="{5E014FC1-89AE-2C42-B656-71AC274FF794}"/>
              </a:ext>
            </a:extLst>
          </p:cNvPr>
          <p:cNvSpPr txBox="1"/>
          <p:nvPr/>
        </p:nvSpPr>
        <p:spPr>
          <a:xfrm>
            <a:off x="29489400" y="31980431"/>
            <a:ext cx="7543800" cy="9144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a:solidFill>
                  <a:srgbClr val="BB1C3F"/>
                </a:solidFill>
              </a:rPr>
              <a:t>Acknowledgements</a:t>
            </a:r>
          </a:p>
        </p:txBody>
      </p:sp>
      <p:sp>
        <p:nvSpPr>
          <p:cNvPr id="74" name="TextBox 73">
            <a:extLst>
              <a:ext uri="{FF2B5EF4-FFF2-40B4-BE49-F238E27FC236}">
                <a16:creationId xmlns:a16="http://schemas.microsoft.com/office/drawing/2014/main" id="{D3B353B1-5EC5-9B40-8654-50B3A5F38B70}"/>
              </a:ext>
            </a:extLst>
          </p:cNvPr>
          <p:cNvSpPr txBox="1"/>
          <p:nvPr/>
        </p:nvSpPr>
        <p:spPr>
          <a:xfrm>
            <a:off x="29462061" y="32854446"/>
            <a:ext cx="7543800" cy="4031873"/>
          </a:xfrm>
          <a:prstGeom prst="rect">
            <a:avLst/>
          </a:prstGeom>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p>
            <a:pPr algn="just"/>
            <a:r>
              <a:rPr lang="en-US" sz="3200"/>
              <a:t>We would like to thank Dr. Karen Meisch for her support of students in the College of Science, Technology, Engineering &amp; Mathematics, Dr. Leong Lee for his support of students in the Department of Computer Science and Information Technology, and Dr. John Nicholson for his support and guidance over the course of this project.</a:t>
            </a:r>
          </a:p>
        </p:txBody>
      </p:sp>
      <p:pic>
        <p:nvPicPr>
          <p:cNvPr id="76" name="Picture 75" descr="Text&#10;&#10;Description automatically generated">
            <a:extLst>
              <a:ext uri="{FF2B5EF4-FFF2-40B4-BE49-F238E27FC236}">
                <a16:creationId xmlns:a16="http://schemas.microsoft.com/office/drawing/2014/main" id="{437D038A-EC4F-AB43-9790-21762BF482CC}"/>
              </a:ext>
            </a:extLst>
          </p:cNvPr>
          <p:cNvPicPr>
            <a:picLocks noChangeAspect="1"/>
          </p:cNvPicPr>
          <p:nvPr/>
        </p:nvPicPr>
        <p:blipFill>
          <a:blip r:embed="rId10"/>
          <a:stretch>
            <a:fillRect/>
          </a:stretch>
        </p:blipFill>
        <p:spPr>
          <a:xfrm>
            <a:off x="33431018" y="914400"/>
            <a:ext cx="3657600" cy="3657600"/>
          </a:xfrm>
          <a:prstGeom prst="rect">
            <a:avLst/>
          </a:prstGeom>
        </p:spPr>
      </p:pic>
      <p:cxnSp>
        <p:nvCxnSpPr>
          <p:cNvPr id="78" name="Straight Connector 77">
            <a:extLst>
              <a:ext uri="{FF2B5EF4-FFF2-40B4-BE49-F238E27FC236}">
                <a16:creationId xmlns:a16="http://schemas.microsoft.com/office/drawing/2014/main" id="{13D3A641-3556-174E-81A8-FB2A256E9AF5}"/>
              </a:ext>
            </a:extLst>
          </p:cNvPr>
          <p:cNvCxnSpPr/>
          <p:nvPr/>
        </p:nvCxnSpPr>
        <p:spPr>
          <a:xfrm>
            <a:off x="1371600" y="5715000"/>
            <a:ext cx="356616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5" descr="Calendar&#10;&#10;Description automatically generated">
            <a:extLst>
              <a:ext uri="{FF2B5EF4-FFF2-40B4-BE49-F238E27FC236}">
                <a16:creationId xmlns:a16="http://schemas.microsoft.com/office/drawing/2014/main" id="{459EA3FD-9429-D9B9-2F70-EE24706A6E28}"/>
              </a:ext>
            </a:extLst>
          </p:cNvPr>
          <p:cNvPicPr>
            <a:picLocks noChangeAspect="1"/>
          </p:cNvPicPr>
          <p:nvPr/>
        </p:nvPicPr>
        <p:blipFill>
          <a:blip r:embed="rId11"/>
          <a:stretch>
            <a:fillRect/>
          </a:stretch>
        </p:blipFill>
        <p:spPr>
          <a:xfrm>
            <a:off x="10770644" y="16578588"/>
            <a:ext cx="7475593" cy="5523184"/>
          </a:xfrm>
          <a:prstGeom prst="rect">
            <a:avLst/>
          </a:prstGeom>
        </p:spPr>
      </p:pic>
      <p:pic>
        <p:nvPicPr>
          <p:cNvPr id="6" name="Picture 6" descr="Calendar&#10;&#10;Description automatically generated">
            <a:extLst>
              <a:ext uri="{FF2B5EF4-FFF2-40B4-BE49-F238E27FC236}">
                <a16:creationId xmlns:a16="http://schemas.microsoft.com/office/drawing/2014/main" id="{839601A8-3202-1670-C88C-3781393CC49E}"/>
              </a:ext>
            </a:extLst>
          </p:cNvPr>
          <p:cNvPicPr>
            <a:picLocks noChangeAspect="1"/>
          </p:cNvPicPr>
          <p:nvPr/>
        </p:nvPicPr>
        <p:blipFill>
          <a:blip r:embed="rId12"/>
          <a:stretch>
            <a:fillRect/>
          </a:stretch>
        </p:blipFill>
        <p:spPr>
          <a:xfrm>
            <a:off x="20126616" y="28324784"/>
            <a:ext cx="7462692" cy="5513652"/>
          </a:xfrm>
          <a:prstGeom prst="rect">
            <a:avLst/>
          </a:prstGeom>
        </p:spPr>
      </p:pic>
      <p:pic>
        <p:nvPicPr>
          <p:cNvPr id="3" name="Picture 3" descr="A picture containing text&#10;&#10;Description automatically generated">
            <a:extLst>
              <a:ext uri="{FF2B5EF4-FFF2-40B4-BE49-F238E27FC236}">
                <a16:creationId xmlns:a16="http://schemas.microsoft.com/office/drawing/2014/main" id="{AB614693-3759-F0CE-C1B0-FFBAEDDA9213}"/>
              </a:ext>
            </a:extLst>
          </p:cNvPr>
          <p:cNvPicPr>
            <a:picLocks noChangeAspect="1"/>
          </p:cNvPicPr>
          <p:nvPr/>
        </p:nvPicPr>
        <p:blipFill>
          <a:blip r:embed="rId13"/>
          <a:stretch>
            <a:fillRect/>
          </a:stretch>
        </p:blipFill>
        <p:spPr>
          <a:xfrm>
            <a:off x="10711392" y="27844005"/>
            <a:ext cx="7551777" cy="5579472"/>
          </a:xfrm>
          <a:prstGeom prst="rect">
            <a:avLst/>
          </a:prstGeom>
        </p:spPr>
      </p:pic>
      <p:sp>
        <p:nvSpPr>
          <p:cNvPr id="34" name="TextBox 33">
            <a:extLst>
              <a:ext uri="{FF2B5EF4-FFF2-40B4-BE49-F238E27FC236}">
                <a16:creationId xmlns:a16="http://schemas.microsoft.com/office/drawing/2014/main" id="{4F3F03A9-9EE6-6534-4A64-19E094DC41C0}"/>
              </a:ext>
            </a:extLst>
          </p:cNvPr>
          <p:cNvSpPr txBox="1"/>
          <p:nvPr/>
        </p:nvSpPr>
        <p:spPr>
          <a:xfrm>
            <a:off x="10736693" y="33364176"/>
            <a:ext cx="7543800" cy="3539430"/>
          </a:xfrm>
          <a:prstGeom prst="rect">
            <a:avLst/>
          </a:prstGeom>
          <a:ln>
            <a:noFill/>
          </a:ln>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p>
            <a:pPr algn="just"/>
            <a:r>
              <a:rPr lang="en-US" sz="3200" b="1">
                <a:solidFill>
                  <a:srgbClr val="BB1C3F"/>
                </a:solidFill>
              </a:rPr>
              <a:t>Figure 3: </a:t>
            </a:r>
            <a:r>
              <a:rPr lang="en-US" sz="3200">
                <a:solidFill>
                  <a:srgbClr val="000000"/>
                </a:solidFill>
              </a:rPr>
              <a:t>The day view, a row-based breakdown of events by hour. Events span from the row containing the hour they begin in, to the row containing the hour they end in. If multiple events occur at the same time, the width of each event is modified so they don't overlap.</a:t>
            </a:r>
            <a:endParaRPr lang="en-US" sz="3200">
              <a:ea typeface="Calibri"/>
              <a:cs typeface="Calibri"/>
            </a:endParaRPr>
          </a:p>
        </p:txBody>
      </p:sp>
      <p:pic>
        <p:nvPicPr>
          <p:cNvPr id="35" name="Picture 3">
            <a:extLst>
              <a:ext uri="{FF2B5EF4-FFF2-40B4-BE49-F238E27FC236}">
                <a16:creationId xmlns:a16="http://schemas.microsoft.com/office/drawing/2014/main" id="{9D34568F-1738-4E3A-92C1-B4FB3E6EDF6E}"/>
              </a:ext>
            </a:extLst>
          </p:cNvPr>
          <p:cNvPicPr>
            <a:picLocks noChangeAspect="1"/>
          </p:cNvPicPr>
          <p:nvPr/>
        </p:nvPicPr>
        <p:blipFill>
          <a:blip r:embed="rId14">
            <a:extLst>
              <a:ext uri="{28A0092B-C50C-407E-A947-70E740481C1C}">
                <a14:useLocalDpi xmlns:a14="http://schemas.microsoft.com/office/drawing/2010/main" val="0"/>
              </a:ext>
            </a:extLst>
          </a:blip>
          <a:srcRect/>
          <a:stretch/>
        </p:blipFill>
        <p:spPr>
          <a:xfrm>
            <a:off x="1911963" y="17509410"/>
            <a:ext cx="6401559" cy="5489223"/>
          </a:xfrm>
          <a:prstGeom prst="rect">
            <a:avLst/>
          </a:prstGeom>
        </p:spPr>
      </p:pic>
      <p:sp>
        <p:nvSpPr>
          <p:cNvPr id="36" name="TextBox 35">
            <a:extLst>
              <a:ext uri="{FF2B5EF4-FFF2-40B4-BE49-F238E27FC236}">
                <a16:creationId xmlns:a16="http://schemas.microsoft.com/office/drawing/2014/main" id="{6F3C9B20-C6A3-47ED-AB58-6F0EF21C2482}"/>
              </a:ext>
            </a:extLst>
          </p:cNvPr>
          <p:cNvSpPr txBox="1"/>
          <p:nvPr/>
        </p:nvSpPr>
        <p:spPr>
          <a:xfrm>
            <a:off x="1413166" y="23201403"/>
            <a:ext cx="7543800" cy="2062103"/>
          </a:xfrm>
          <a:prstGeom prst="rect">
            <a:avLst/>
          </a:prstGeom>
          <a:ln>
            <a:noFill/>
          </a:ln>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p>
            <a:pPr algn="just"/>
            <a:r>
              <a:rPr lang="en-US" sz="3200" b="1">
                <a:solidFill>
                  <a:srgbClr val="BB1C3F"/>
                </a:solidFill>
              </a:rPr>
              <a:t>Figure 1: </a:t>
            </a:r>
            <a:r>
              <a:rPr lang="en-US" sz="3200">
                <a:solidFill>
                  <a:srgbClr val="000000"/>
                </a:solidFill>
              </a:rPr>
              <a:t>The block diagram for Calendar+. </a:t>
            </a:r>
          </a:p>
          <a:p>
            <a:pPr algn="just"/>
            <a:r>
              <a:rPr lang="en-US" sz="3200">
                <a:solidFill>
                  <a:srgbClr val="000000"/>
                </a:solidFill>
              </a:rPr>
              <a:t>A three-tier layered architecture comprising of the client, the application server, and the database.</a:t>
            </a:r>
            <a:endParaRPr lang="en-US" sz="3200">
              <a:ea typeface="Calibri"/>
              <a:cs typeface="Calibri"/>
            </a:endParaRPr>
          </a:p>
        </p:txBody>
      </p:sp>
      <p:pic>
        <p:nvPicPr>
          <p:cNvPr id="4" name="Picture 6" descr="Graphical user interface, text&#10;&#10;Description automatically generated">
            <a:extLst>
              <a:ext uri="{FF2B5EF4-FFF2-40B4-BE49-F238E27FC236}">
                <a16:creationId xmlns:a16="http://schemas.microsoft.com/office/drawing/2014/main" id="{4349EAE8-B6AD-3F0A-E1DC-34D3E1139D6F}"/>
              </a:ext>
            </a:extLst>
          </p:cNvPr>
          <p:cNvPicPr>
            <a:picLocks noChangeAspect="1"/>
          </p:cNvPicPr>
          <p:nvPr/>
        </p:nvPicPr>
        <p:blipFill>
          <a:blip r:embed="rId15"/>
          <a:stretch>
            <a:fillRect/>
          </a:stretch>
        </p:blipFill>
        <p:spPr>
          <a:xfrm>
            <a:off x="29492613" y="19004430"/>
            <a:ext cx="7530302" cy="2574848"/>
          </a:xfrm>
          <a:prstGeom prst="rect">
            <a:avLst/>
          </a:prstGeom>
        </p:spPr>
      </p:pic>
      <p:sp>
        <p:nvSpPr>
          <p:cNvPr id="8" name="TextBox 7">
            <a:extLst>
              <a:ext uri="{FF2B5EF4-FFF2-40B4-BE49-F238E27FC236}">
                <a16:creationId xmlns:a16="http://schemas.microsoft.com/office/drawing/2014/main" id="{C4F46307-CB05-4A0F-3BAD-9D608D14F70F}"/>
              </a:ext>
            </a:extLst>
          </p:cNvPr>
          <p:cNvSpPr txBox="1"/>
          <p:nvPr/>
        </p:nvSpPr>
        <p:spPr>
          <a:xfrm>
            <a:off x="29492614" y="21651905"/>
            <a:ext cx="7534144"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3200" b="1">
                <a:solidFill>
                  <a:srgbClr val="BB1C3F"/>
                </a:solidFill>
                <a:cs typeface="Segoe UI"/>
              </a:rPr>
              <a:t>Figure 6: </a:t>
            </a:r>
            <a:r>
              <a:rPr lang="en-US" sz="3200">
                <a:ea typeface="+mn-lt"/>
                <a:cs typeface="+mn-lt"/>
              </a:rPr>
              <a:t>An example of push notifications from the website displaying in the Windows notification tray. The user is notified at a chosen time before or at the start of the event, and the event of the title is displayed.</a:t>
            </a:r>
          </a:p>
        </p:txBody>
      </p:sp>
      <p:pic>
        <p:nvPicPr>
          <p:cNvPr id="7" name="Picture 11" descr="Diagram&#10;&#10;Description automatically generated">
            <a:extLst>
              <a:ext uri="{FF2B5EF4-FFF2-40B4-BE49-F238E27FC236}">
                <a16:creationId xmlns:a16="http://schemas.microsoft.com/office/drawing/2014/main" id="{95CC1346-FEDE-E4C6-48F2-91F9AFD795A5}"/>
              </a:ext>
            </a:extLst>
          </p:cNvPr>
          <p:cNvPicPr>
            <a:picLocks noChangeAspect="1"/>
          </p:cNvPicPr>
          <p:nvPr/>
        </p:nvPicPr>
        <p:blipFill>
          <a:blip r:embed="rId16"/>
          <a:stretch>
            <a:fillRect/>
          </a:stretch>
        </p:blipFill>
        <p:spPr>
          <a:xfrm>
            <a:off x="20051928" y="21545332"/>
            <a:ext cx="7550628" cy="4108320"/>
          </a:xfrm>
          <a:prstGeom prst="rect">
            <a:avLst/>
          </a:prstGeom>
        </p:spPr>
      </p:pic>
    </p:spTree>
    <p:extLst>
      <p:ext uri="{BB962C8B-B14F-4D97-AF65-F5344CB8AC3E}">
        <p14:creationId xmlns:p14="http://schemas.microsoft.com/office/powerpoint/2010/main" val="270966066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Custom</PresentationFormat>
  <Slides>1</Slides>
  <Notes>1</Notes>
  <HiddenSlides>0</HiddenSlide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UCLA Division of Undergraduate Education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Cruz, Diana</dc:creator>
  <cp:revision>116</cp:revision>
  <cp:lastPrinted>2016-07-13T23:56:52Z</cp:lastPrinted>
  <dcterms:created xsi:type="dcterms:W3CDTF">2016-06-13T20:02:52Z</dcterms:created>
  <dcterms:modified xsi:type="dcterms:W3CDTF">2022-04-14T19:00:28Z</dcterms:modified>
</cp:coreProperties>
</file>