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F804D-3A7A-4F50-AC57-5EBF51FBC64C}" v="3360" dt="2022-04-13T21:22:27.270"/>
    <p1510:client id="{3AB35CE4-D4BB-4DA6-A1CA-CF41F92F4F69}" v="317" dt="2022-04-14T17:12:47.397"/>
    <p1510:client id="{7242DD8C-0785-F525-410A-74B5709B8D78}" v="385" dt="2022-04-14T02:14:10.904"/>
    <p1510:client id="{C0CFB108-D67A-EB4B-8030-75B8CA3703F6}" v="60" dt="2022-04-14T17:35:20.653"/>
    <p1510:client id="{C431A161-E7FC-EBC0-C68E-5CF5F7B71F43}" v="2" dt="2022-04-13T00:38:01.798"/>
    <p1510:client id="{FA8CAA78-F807-BDAA-7841-CAE5F4BB70FD}" v="297" dt="2022-04-13T22:03:14.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4/14/2022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4/14/2022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ode.visualstudio.com/" TargetMode="External"/><Relationship Id="rId13"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apachefriends.org/download.html" TargetMode="External"/><Relationship Id="rId12" Type="http://schemas.openxmlformats.org/officeDocument/2006/relationships/image" Target="../media/image4.png"/><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www.mysql.com/" TargetMode="External"/><Relationship Id="rId11" Type="http://schemas.openxmlformats.org/officeDocument/2006/relationships/image" Target="../media/image3.png"/><Relationship Id="rId5" Type="http://schemas.openxmlformats.org/officeDocument/2006/relationships/hyperlink" Target="http://expressjs.com/" TargetMode="External"/><Relationship Id="rId1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hyperlink" Target="https://nodejs.org/" TargetMode="External"/><Relationship Id="rId9" Type="http://schemas.openxmlformats.org/officeDocument/2006/relationships/hyperlink" Target="https://www.google.com/chrome/index.html"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944874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lgn="just"/>
            <a:r>
              <a:rPr lang="en-US" sz="3200" dirty="0">
                <a:ea typeface="+mn-lt"/>
                <a:cs typeface="+mn-lt"/>
              </a:rPr>
              <a:t>Calendar+ is a calendar run as a dynamic web application that helps users personalize their schedule as they see fit. Through a simple account creation, a user's calendar is personalized to them. Accessed through the Google Chrome web browser, users can view their calendar from any Windows 10 device. Calendar+ makes it to where users can plan their days, weeks, months, and years according to their own needs. Through web browser notifications, users are reminded of important events that they have scheduled.</a:t>
            </a:r>
            <a:endParaRPr lang="en-US" dirty="0">
              <a:ea typeface="+mn-lt"/>
              <a:cs typeface="+mn-lt"/>
            </a:endParaRPr>
          </a:p>
          <a:p>
            <a:pPr indent="457200" algn="just"/>
            <a:endParaRPr lang="en-US" sz="3200" dirty="0">
              <a:ea typeface="+mn-lt"/>
              <a:cs typeface="+mn-lt"/>
            </a:endParaRPr>
          </a:p>
          <a:p>
            <a:pPr indent="457200" algn="just"/>
            <a:r>
              <a:rPr lang="en-US" sz="3200" dirty="0">
                <a:ea typeface="+mn-lt"/>
                <a:cs typeface="+mn-lt"/>
              </a:rPr>
              <a:t>Time management is an important part of day-today- life, whether as a student, or a full-time employee, and Calendar+ acts as a place for users to keep track of their schedules and become more productive.</a:t>
            </a:r>
            <a:endParaRPr lang="en-US" dirty="0">
              <a:ea typeface="+mn-lt"/>
              <a:cs typeface="+mn-lt"/>
            </a:endParaRP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a:solidFill>
                  <a:srgbClr val="BB1C3F"/>
                </a:solidFill>
              </a:rPr>
              <a:t>Calendar+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a:t>Chad Kinnard, Bo Yang Li, Tyler </a:t>
            </a:r>
            <a:r>
              <a:rPr lang="en-US" sz="5400" err="1"/>
              <a:t>Marrapese</a:t>
            </a:r>
            <a:r>
              <a:rPr lang="en-US" sz="5400"/>
              <a:t>, Warren Overstreet</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r>
              <a:rPr lang="en-US" sz="3200" dirty="0"/>
              <a:t>For the Web stack, Calendar+ uses </a:t>
            </a:r>
            <a:r>
              <a:rPr lang="en-US" sz="3200" b="1" dirty="0"/>
              <a:t>Node.js </a:t>
            </a:r>
            <a:r>
              <a:rPr lang="en-US" sz="3200" dirty="0"/>
              <a:t>and </a:t>
            </a:r>
            <a:r>
              <a:rPr lang="en-US" sz="3200" b="1" dirty="0"/>
              <a:t>Express.js </a:t>
            </a:r>
            <a:r>
              <a:rPr lang="en-US" sz="3200" dirty="0"/>
              <a:t>for the backend, </a:t>
            </a:r>
            <a:r>
              <a:rPr lang="en-US" sz="3200" b="1" dirty="0"/>
              <a:t>MySQL</a:t>
            </a:r>
            <a:r>
              <a:rPr lang="en-US" sz="3200" dirty="0"/>
              <a:t> via </a:t>
            </a:r>
            <a:r>
              <a:rPr lang="en-US" sz="3200" b="1" dirty="0"/>
              <a:t>XAMPP</a:t>
            </a:r>
            <a:r>
              <a:rPr lang="en-US" sz="3200" dirty="0"/>
              <a:t> for the database, </a:t>
            </a:r>
            <a:r>
              <a:rPr lang="en-US" sz="3200" b="1" dirty="0" err="1"/>
              <a:t>Linode</a:t>
            </a:r>
            <a:r>
              <a:rPr lang="en-US" sz="3200" dirty="0"/>
              <a:t> for cloud hosting, and </a:t>
            </a:r>
            <a:r>
              <a:rPr lang="en-US" sz="3200" b="1" dirty="0"/>
              <a:t>HTML</a:t>
            </a:r>
            <a:r>
              <a:rPr lang="en-US" sz="3200" dirty="0"/>
              <a:t>/</a:t>
            </a:r>
            <a:r>
              <a:rPr lang="en-US" sz="3200" b="1" dirty="0"/>
              <a:t>CSS</a:t>
            </a:r>
            <a:r>
              <a:rPr lang="en-US" sz="3200" dirty="0"/>
              <a:t>/</a:t>
            </a:r>
            <a:r>
              <a:rPr lang="en-US" sz="3200" b="1" dirty="0"/>
              <a:t>JavaScript</a:t>
            </a:r>
            <a:r>
              <a:rPr lang="en-US" sz="3200" dirty="0"/>
              <a:t> for its programming languages.</a:t>
            </a:r>
            <a:r>
              <a:rPr lang="en-US" sz="3200" b="1" dirty="0"/>
              <a:t> </a:t>
            </a:r>
            <a:r>
              <a:rPr lang="en-US" sz="3200" dirty="0"/>
              <a:t>We chose these technologies as they were commonly found in the private sector.</a:t>
            </a:r>
            <a:endParaRPr lang="en-US"/>
          </a:p>
          <a:p>
            <a:pPr indent="457200"/>
            <a:endParaRPr lang="en-US" sz="3200">
              <a:ea typeface="Calibri" panose="020F0502020204030204"/>
              <a:cs typeface="Calibri" panose="020F0502020204030204"/>
            </a:endParaRPr>
          </a:p>
          <a:p>
            <a:pPr indent="457200"/>
            <a:r>
              <a:rPr lang="en-US" sz="3200" dirty="0"/>
              <a:t>We also use </a:t>
            </a:r>
            <a:r>
              <a:rPr lang="en-US" sz="3200" b="1" dirty="0"/>
              <a:t>Git</a:t>
            </a:r>
            <a:r>
              <a:rPr lang="en-US" sz="3200" dirty="0"/>
              <a:t> as our primary version control system, </a:t>
            </a:r>
            <a:r>
              <a:rPr lang="en-US" sz="3200" b="1" dirty="0"/>
              <a:t>GitHub</a:t>
            </a:r>
            <a:r>
              <a:rPr lang="en-US" sz="3200" dirty="0"/>
              <a:t> as our repository host, and </a:t>
            </a:r>
            <a:r>
              <a:rPr lang="en-US" sz="3200" b="1" dirty="0"/>
              <a:t>Visual Studio Code </a:t>
            </a:r>
            <a:r>
              <a:rPr lang="en-US" sz="3200" dirty="0"/>
              <a:t>as our code editor.</a:t>
            </a:r>
            <a:endParaRPr lang="en-US" sz="3200" dirty="0">
              <a:ea typeface="Calibri"/>
              <a:cs typeface="Calibri"/>
            </a:endParaRPr>
          </a:p>
          <a:p>
            <a:pPr indent="457200"/>
            <a:endParaRPr lang="en-US" sz="3200" b="1">
              <a:ea typeface="Calibri" panose="020F0502020204030204"/>
              <a:cs typeface="Calibri" panose="020F0502020204030204"/>
            </a:endParaRPr>
          </a:p>
          <a:p>
            <a:pPr indent="457200"/>
            <a:r>
              <a:rPr lang="en-US" sz="3200" dirty="0"/>
              <a:t>Our target platform is the </a:t>
            </a:r>
            <a:r>
              <a:rPr lang="en-US" sz="3200" b="1" dirty="0"/>
              <a:t>Google Chrome </a:t>
            </a:r>
            <a:r>
              <a:rPr lang="en-US" sz="3200" dirty="0"/>
              <a:t>browser on the </a:t>
            </a:r>
            <a:r>
              <a:rPr lang="en-US" sz="3200" b="1" dirty="0"/>
              <a:t>Windows 10</a:t>
            </a:r>
            <a:r>
              <a:rPr lang="en-US" sz="3200" dirty="0"/>
              <a:t> operating system.</a:t>
            </a:r>
            <a:endParaRPr lang="en-US" sz="3200" b="1" dirty="0">
              <a:ea typeface="Calibri" panose="020F0502020204030204"/>
              <a:cs typeface="Calibri" panose="020F0502020204030204"/>
            </a:endParaRP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1191095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lgn="just"/>
            <a:r>
              <a:rPr lang="en-US" sz="3200" dirty="0">
                <a:ea typeface="+mn-lt"/>
                <a:cs typeface="+mn-lt"/>
              </a:rPr>
              <a:t>There are a total of seven pages and layouts, including: Login, Registration, Month view, Week view, Day view, Year view, and Schedule view. Almost all page elements use the CSS Flex property, to maintain some level of responsiveness regardless of what resolution the website is being viewed at. Whenever someone visits the site and is not logged in, they will be greeted by the Login page.</a:t>
            </a:r>
            <a:endParaRPr lang="en-US"/>
          </a:p>
          <a:p>
            <a:pPr indent="457200" algn="just"/>
            <a:endParaRPr lang="en-US" sz="3200">
              <a:ea typeface="+mn-lt"/>
              <a:cs typeface="+mn-lt"/>
            </a:endParaRPr>
          </a:p>
          <a:p>
            <a:pPr indent="457200" algn="just"/>
            <a:r>
              <a:rPr lang="en-US" sz="3200" dirty="0">
                <a:ea typeface="+mn-lt"/>
                <a:cs typeface="+mn-lt"/>
              </a:rPr>
              <a:t>The actual calendar pages all consist of three main elements: the top bar, the sidebar – which has multiple possible layouts and functions – and the main “calendar” component.</a:t>
            </a:r>
          </a:p>
          <a:p>
            <a:pPr indent="457200" algn="just"/>
            <a:endParaRPr lang="en-US" sz="3200">
              <a:ea typeface="+mn-lt"/>
              <a:cs typeface="+mn-lt"/>
            </a:endParaRPr>
          </a:p>
          <a:p>
            <a:pPr indent="457200" algn="just"/>
            <a:r>
              <a:rPr lang="en-US" sz="3200" dirty="0">
                <a:ea typeface="+mn-lt"/>
                <a:cs typeface="+mn-lt"/>
              </a:rPr>
              <a:t>Events can span multiple cells (days or hours, depending on the view). On the day and week views, if there are multiple events that occur at the same time, each event occupies (100% * n) of the width of that column, where n is equal to the number of tiles that would overlap.</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1043362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lgn="just"/>
            <a:r>
              <a:rPr lang="en-US" sz="3200" dirty="0"/>
              <a:t>There are many areas for future improvement of Calendar+. One future improvement is the implementation of multiple calendars which would allow users to toggle on/off a set of events. Such an improvement would allow users to better organize their events. Another area for future work is to implement event search by event title, allowing users to find specific events in their busy schedules. It would also be natural to implement Google Maps integration for those events, allowing users to obtain directions to destinations. To-do lists and tasks implementation would also add considerable utility to Calendar+ as would a mobile app port.</a:t>
            </a:r>
            <a:endParaRPr lang="en-US"/>
          </a:p>
          <a:p>
            <a:pPr indent="457200" algn="just"/>
            <a:endParaRPr lang="en-US" sz="3200">
              <a:ea typeface="Calibri" panose="020F0502020204030204"/>
              <a:cs typeface="Calibri" panose="020F0502020204030204"/>
            </a:endParaRPr>
          </a:p>
          <a:p>
            <a:pPr indent="457200" algn="just"/>
            <a:r>
              <a:rPr lang="en-US" sz="3200" dirty="0"/>
              <a:t>Backend improvements could also be made. For example, user session data could be stored in MySQL instead of the Express default.</a:t>
            </a:r>
            <a:endParaRPr lang="en-US" sz="3200" dirty="0">
              <a:ea typeface="Calibri" panose="020F0502020204030204"/>
              <a:cs typeface="Calibri"/>
            </a:endParaRPr>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403660" y="2561285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dirty="0">
                <a:solidFill>
                  <a:srgbClr val="BB1C3F"/>
                </a:solidFill>
              </a:rPr>
              <a:t>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403660" y="26463663"/>
            <a:ext cx="7543800" cy="1043362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lgn="just"/>
            <a:r>
              <a:rPr lang="en-US" sz="3200" dirty="0"/>
              <a:t>For many of us, time is the most precious resource as it can never be returned. As such, time budgeting has become one of the most important tools in our daily lives. It is not only about knowing what one might do at what time and for how long, but also about other important details such as the specific details of planned events and the location of such events. Along the way, one might even desire to be reminded of important events some time before event start. Indeed, a calendar application would promote personal accountability, realistic event/task duration estimation, task prioritization, and event time boundary setting.</a:t>
            </a:r>
            <a:endParaRPr lang="en-US"/>
          </a:p>
          <a:p>
            <a:pPr indent="457200" algn="just"/>
            <a:endParaRPr lang="en-US" sz="3200" dirty="0"/>
          </a:p>
          <a:p>
            <a:pPr indent="457200" algn="just"/>
            <a:r>
              <a:rPr lang="en-US" sz="3200" dirty="0"/>
              <a:t>Calendar+ is designed to fulfill these needs. As a web application, it can be accessed from a Windows laptop with an Internet connection anywhere in the world. </a:t>
            </a:r>
            <a:endParaRPr lang="en-US" sz="3200" dirty="0">
              <a:ea typeface="Calibri"/>
              <a:cs typeface="Calibri"/>
            </a:endParaRPr>
          </a:p>
        </p:txBody>
      </p:sp>
      <p:sp>
        <p:nvSpPr>
          <p:cNvPr id="63" name="TextBox 62">
            <a:extLst>
              <a:ext uri="{FF2B5EF4-FFF2-40B4-BE49-F238E27FC236}">
                <a16:creationId xmlns:a16="http://schemas.microsoft.com/office/drawing/2014/main" id="{9A32D62A-0501-F949-A5B2-821CB6B360C1}"/>
              </a:ext>
            </a:extLst>
          </p:cNvPr>
          <p:cNvSpPr txBox="1"/>
          <p:nvPr/>
        </p:nvSpPr>
        <p:spPr>
          <a:xfrm>
            <a:off x="20125525" y="33867430"/>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5: </a:t>
            </a:r>
            <a:r>
              <a:rPr lang="en-US" sz="3200" dirty="0"/>
              <a:t>The year view, displays a grid of all months, clicking on a date brings the user to the day view for the specific date which was clicked on. Clicking on a month's name brings the user to the month view for that specific month.</a:t>
            </a:r>
            <a:endParaRPr lang="en-US" sz="3200" dirty="0">
              <a:ea typeface="Calibri"/>
              <a:cs typeface="Calibri"/>
            </a:endParaRPr>
          </a:p>
        </p:txBody>
      </p:sp>
      <p:sp>
        <p:nvSpPr>
          <p:cNvPr id="64" name="TextBox 63">
            <a:extLst>
              <a:ext uri="{FF2B5EF4-FFF2-40B4-BE49-F238E27FC236}">
                <a16:creationId xmlns:a16="http://schemas.microsoft.com/office/drawing/2014/main" id="{FE4ABEB6-42E0-5448-8797-D240D1D728E0}"/>
              </a:ext>
            </a:extLst>
          </p:cNvPr>
          <p:cNvSpPr txBox="1"/>
          <p:nvPr/>
        </p:nvSpPr>
        <p:spPr>
          <a:xfrm>
            <a:off x="20116800" y="24896293"/>
            <a:ext cx="7543800"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4: </a:t>
            </a:r>
            <a:r>
              <a:rPr lang="en-US" sz="3200"/>
              <a:t>The Entity Relationship Diagram (ERD) for Calendar+. </a:t>
            </a:r>
          </a:p>
          <a:p>
            <a:pPr algn="just"/>
            <a:r>
              <a:rPr lang="en-US" sz="3200"/>
              <a:t>Depicts a one-to-many relationship: one user may have many events.</a:t>
            </a:r>
            <a:endParaRPr lang="en-US"/>
          </a:p>
        </p:txBody>
      </p:sp>
      <p:sp>
        <p:nvSpPr>
          <p:cNvPr id="66" name="TextBox 65">
            <a:extLst>
              <a:ext uri="{FF2B5EF4-FFF2-40B4-BE49-F238E27FC236}">
                <a16:creationId xmlns:a16="http://schemas.microsoft.com/office/drawing/2014/main" id="{EC1F8AC7-7AEA-E74F-BE38-74113B20D5C9}"/>
              </a:ext>
            </a:extLst>
          </p:cNvPr>
          <p:cNvSpPr txBox="1"/>
          <p:nvPr/>
        </p:nvSpPr>
        <p:spPr>
          <a:xfrm>
            <a:off x="10748155" y="22372321"/>
            <a:ext cx="7543800"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2: </a:t>
            </a:r>
            <a:r>
              <a:rPr lang="en-US" sz="3200" dirty="0"/>
              <a:t>The month view, a 7x5 or 7x6 grid of cells containing the number of the day, and any events that fall on that day. Clicking a date on the calendar brings the user to the day view for that specific date. There is a month calendar on the sidebar which only shows the current month, for easy navigation back to the current day or month when the user is in a different view.  </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89400" y="25654867"/>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99072" y="26485864"/>
            <a:ext cx="7543800" cy="55092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a:t>Node.js - </a:t>
            </a:r>
            <a:r>
              <a:rPr lang="en-US" sz="3200">
                <a:hlinkClick r:id="rId4"/>
              </a:rPr>
              <a:t>https://nodejs.org/</a:t>
            </a:r>
            <a:r>
              <a:rPr lang="en-US" sz="3200"/>
              <a:t> </a:t>
            </a:r>
          </a:p>
          <a:p>
            <a:pPr marL="514350" indent="-514350" algn="just">
              <a:buAutoNum type="arabicPeriod"/>
            </a:pPr>
            <a:r>
              <a:rPr lang="en-US" sz="3200"/>
              <a:t>Express.js - </a:t>
            </a:r>
            <a:r>
              <a:rPr lang="en-US" sz="3200">
                <a:hlinkClick r:id="rId5"/>
              </a:rPr>
              <a:t>http://expressjs.com/</a:t>
            </a:r>
            <a:r>
              <a:rPr lang="en-US" sz="3200"/>
              <a:t> </a:t>
            </a:r>
          </a:p>
          <a:p>
            <a:pPr marL="514350" indent="-514350" algn="just">
              <a:buAutoNum type="arabicPeriod"/>
            </a:pPr>
            <a:r>
              <a:rPr lang="en-US" sz="3200"/>
              <a:t>MySQL - </a:t>
            </a:r>
            <a:r>
              <a:rPr lang="en-US" sz="3200">
                <a:hlinkClick r:id="rId6"/>
              </a:rPr>
              <a:t>https://www.mysql.com/</a:t>
            </a:r>
            <a:r>
              <a:rPr lang="en-US" sz="3200"/>
              <a:t> </a:t>
            </a:r>
          </a:p>
          <a:p>
            <a:pPr marL="514350" indent="-514350">
              <a:buAutoNum type="arabicPeriod"/>
            </a:pPr>
            <a:r>
              <a:rPr lang="en-US" sz="3200"/>
              <a:t>XAMPP -</a:t>
            </a:r>
            <a:r>
              <a:rPr lang="en-US" sz="3200">
                <a:hlinkClick r:id="rId7"/>
              </a:rPr>
              <a:t>https://www.apachefriends.org/download.html</a:t>
            </a:r>
            <a:r>
              <a:rPr lang="en-US" sz="3200"/>
              <a:t> </a:t>
            </a:r>
          </a:p>
          <a:p>
            <a:pPr marL="514350" indent="-514350">
              <a:buAutoNum type="arabicPeriod"/>
            </a:pPr>
            <a:r>
              <a:rPr lang="en-US" sz="3200"/>
              <a:t>Visual Studio Code - </a:t>
            </a:r>
            <a:r>
              <a:rPr lang="en-US" sz="3200">
                <a:hlinkClick r:id="rId8"/>
              </a:rPr>
              <a:t>https://code.visualstudio.com/</a:t>
            </a:r>
            <a:r>
              <a:rPr lang="en-US" sz="3200"/>
              <a:t> </a:t>
            </a:r>
          </a:p>
          <a:p>
            <a:pPr marL="514350" indent="-514350">
              <a:buAutoNum type="arabicPeriod"/>
            </a:pPr>
            <a:r>
              <a:rPr lang="en-US" sz="3200"/>
              <a:t>Google Chrome - </a:t>
            </a:r>
            <a:r>
              <a:rPr lang="en-US" sz="3200">
                <a:hlinkClick r:id="rId9"/>
              </a:rPr>
              <a:t>https://www.google.com/chrome/index.html</a:t>
            </a:r>
            <a:r>
              <a:rPr lang="en-US" sz="3200"/>
              <a:t> </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9489400" y="32497775"/>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62061" y="33371790"/>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a:t>We would like to thank Dr. Karen Meisch for her support of students in the College of Science, Technology, Engineering &amp; Mathematics, and Dr. Leong Lee for his support of students in the Department of Computer Science and Information Technology.</a:t>
            </a:r>
          </a:p>
        </p:txBody>
      </p:sp>
      <p:pic>
        <p:nvPicPr>
          <p:cNvPr id="76" name="Picture 75" descr="Text&#10;&#10;Description automatically generated">
            <a:extLst>
              <a:ext uri="{FF2B5EF4-FFF2-40B4-BE49-F238E27FC236}">
                <a16:creationId xmlns:a16="http://schemas.microsoft.com/office/drawing/2014/main" id="{437D038A-EC4F-AB43-9790-21762BF482CC}"/>
              </a:ext>
            </a:extLst>
          </p:cNvPr>
          <p:cNvPicPr>
            <a:picLocks noChangeAspect="1"/>
          </p:cNvPicPr>
          <p:nvPr/>
        </p:nvPicPr>
        <p:blipFill>
          <a:blip r:embed="rId10"/>
          <a:stretch>
            <a:fillRect/>
          </a:stretch>
        </p:blipFill>
        <p:spPr>
          <a:xfrm>
            <a:off x="33431018" y="914400"/>
            <a:ext cx="3657600"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Calendar&#10;&#10;Description automatically generated">
            <a:extLst>
              <a:ext uri="{FF2B5EF4-FFF2-40B4-BE49-F238E27FC236}">
                <a16:creationId xmlns:a16="http://schemas.microsoft.com/office/drawing/2014/main" id="{459EA3FD-9429-D9B9-2F70-EE24706A6E28}"/>
              </a:ext>
            </a:extLst>
          </p:cNvPr>
          <p:cNvPicPr>
            <a:picLocks noChangeAspect="1"/>
          </p:cNvPicPr>
          <p:nvPr/>
        </p:nvPicPr>
        <p:blipFill>
          <a:blip r:embed="rId11"/>
          <a:stretch>
            <a:fillRect/>
          </a:stretch>
        </p:blipFill>
        <p:spPr>
          <a:xfrm>
            <a:off x="10770644" y="16665215"/>
            <a:ext cx="7475593" cy="5523184"/>
          </a:xfrm>
          <a:prstGeom prst="rect">
            <a:avLst/>
          </a:prstGeom>
        </p:spPr>
      </p:pic>
      <p:pic>
        <p:nvPicPr>
          <p:cNvPr id="6" name="Picture 6" descr="Calendar&#10;&#10;Description automatically generated">
            <a:extLst>
              <a:ext uri="{FF2B5EF4-FFF2-40B4-BE49-F238E27FC236}">
                <a16:creationId xmlns:a16="http://schemas.microsoft.com/office/drawing/2014/main" id="{839601A8-3202-1670-C88C-3781393CC49E}"/>
              </a:ext>
            </a:extLst>
          </p:cNvPr>
          <p:cNvPicPr>
            <a:picLocks noChangeAspect="1"/>
          </p:cNvPicPr>
          <p:nvPr/>
        </p:nvPicPr>
        <p:blipFill>
          <a:blip r:embed="rId12"/>
          <a:stretch>
            <a:fillRect/>
          </a:stretch>
        </p:blipFill>
        <p:spPr>
          <a:xfrm>
            <a:off x="20126616" y="28324784"/>
            <a:ext cx="7462692" cy="5513652"/>
          </a:xfrm>
          <a:prstGeom prst="rect">
            <a:avLst/>
          </a:prstGeom>
        </p:spPr>
      </p:pic>
      <p:pic>
        <p:nvPicPr>
          <p:cNvPr id="3" name="Picture 3" descr="A picture containing text&#10;&#10;Description automatically generated">
            <a:extLst>
              <a:ext uri="{FF2B5EF4-FFF2-40B4-BE49-F238E27FC236}">
                <a16:creationId xmlns:a16="http://schemas.microsoft.com/office/drawing/2014/main" id="{AB614693-3759-F0CE-C1B0-FFBAEDDA9213}"/>
              </a:ext>
            </a:extLst>
          </p:cNvPr>
          <p:cNvPicPr>
            <a:picLocks noChangeAspect="1"/>
          </p:cNvPicPr>
          <p:nvPr/>
        </p:nvPicPr>
        <p:blipFill>
          <a:blip r:embed="rId13"/>
          <a:stretch>
            <a:fillRect/>
          </a:stretch>
        </p:blipFill>
        <p:spPr>
          <a:xfrm>
            <a:off x="10711392" y="27844005"/>
            <a:ext cx="7551777" cy="5579472"/>
          </a:xfrm>
          <a:prstGeom prst="rect">
            <a:avLst/>
          </a:prstGeom>
        </p:spPr>
      </p:pic>
      <p:sp>
        <p:nvSpPr>
          <p:cNvPr id="34" name="TextBox 33">
            <a:extLst>
              <a:ext uri="{FF2B5EF4-FFF2-40B4-BE49-F238E27FC236}">
                <a16:creationId xmlns:a16="http://schemas.microsoft.com/office/drawing/2014/main" id="{4F3F03A9-9EE6-6534-4A64-19E094DC41C0}"/>
              </a:ext>
            </a:extLst>
          </p:cNvPr>
          <p:cNvSpPr txBox="1"/>
          <p:nvPr/>
        </p:nvSpPr>
        <p:spPr>
          <a:xfrm>
            <a:off x="10736693" y="33364176"/>
            <a:ext cx="7543800"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3: </a:t>
            </a:r>
            <a:r>
              <a:rPr lang="en-US" sz="3200" dirty="0">
                <a:solidFill>
                  <a:srgbClr val="000000"/>
                </a:solidFill>
              </a:rPr>
              <a:t>The day view, a row-based breakdown of events by hour. Events span from the row containing the hour they begin in, to the row containing the hour they end in. If multiple events occur at the same time, the width of each event is modified so they don't overlap.</a:t>
            </a:r>
            <a:endParaRPr lang="en-US" sz="3200">
              <a:ea typeface="Calibri"/>
              <a:cs typeface="Calibri"/>
            </a:endParaRPr>
          </a:p>
        </p:txBody>
      </p:sp>
      <p:pic>
        <p:nvPicPr>
          <p:cNvPr id="2" name="Picture 3" descr="Diagram&#10;&#10;Description automatically generated">
            <a:extLst>
              <a:ext uri="{FF2B5EF4-FFF2-40B4-BE49-F238E27FC236}">
                <a16:creationId xmlns:a16="http://schemas.microsoft.com/office/drawing/2014/main" id="{603EF4E8-3B98-A42D-A573-A36C334FA1BD}"/>
              </a:ext>
            </a:extLst>
          </p:cNvPr>
          <p:cNvPicPr>
            <a:picLocks noChangeAspect="1"/>
          </p:cNvPicPr>
          <p:nvPr/>
        </p:nvPicPr>
        <p:blipFill>
          <a:blip r:embed="rId14"/>
          <a:stretch>
            <a:fillRect/>
          </a:stretch>
        </p:blipFill>
        <p:spPr>
          <a:xfrm>
            <a:off x="20113730" y="20284951"/>
            <a:ext cx="7543800" cy="4444660"/>
          </a:xfrm>
          <a:prstGeom prst="rect">
            <a:avLst/>
          </a:prstGeom>
        </p:spPr>
      </p:pic>
      <p:pic>
        <p:nvPicPr>
          <p:cNvPr id="35" name="Picture 3">
            <a:extLst>
              <a:ext uri="{FF2B5EF4-FFF2-40B4-BE49-F238E27FC236}">
                <a16:creationId xmlns:a16="http://schemas.microsoft.com/office/drawing/2014/main" id="{9D34568F-1738-4E3A-92C1-B4FB3E6EDF6E}"/>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1911963" y="17509410"/>
            <a:ext cx="6401559" cy="5489223"/>
          </a:xfrm>
          <a:prstGeom prst="rect">
            <a:avLst/>
          </a:prstGeom>
        </p:spPr>
      </p:pic>
      <p:sp>
        <p:nvSpPr>
          <p:cNvPr id="36" name="TextBox 35">
            <a:extLst>
              <a:ext uri="{FF2B5EF4-FFF2-40B4-BE49-F238E27FC236}">
                <a16:creationId xmlns:a16="http://schemas.microsoft.com/office/drawing/2014/main" id="{6F3C9B20-C6A3-47ED-AB58-6F0EF21C2482}"/>
              </a:ext>
            </a:extLst>
          </p:cNvPr>
          <p:cNvSpPr txBox="1"/>
          <p:nvPr/>
        </p:nvSpPr>
        <p:spPr>
          <a:xfrm>
            <a:off x="1413166" y="23201403"/>
            <a:ext cx="7543800"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1: </a:t>
            </a:r>
            <a:r>
              <a:rPr lang="en-US" sz="3200">
                <a:solidFill>
                  <a:srgbClr val="000000"/>
                </a:solidFill>
              </a:rPr>
              <a:t>The block diagram for Calendar+. </a:t>
            </a:r>
          </a:p>
          <a:p>
            <a:pPr algn="just"/>
            <a:r>
              <a:rPr lang="en-US" sz="3200">
                <a:solidFill>
                  <a:srgbClr val="000000"/>
                </a:solidFill>
              </a:rPr>
              <a:t>A three-tier layered architecture comprising of the client, the application server, and the database.</a:t>
            </a:r>
            <a:endParaRPr lang="en-US" sz="3200">
              <a:ea typeface="Calibri"/>
              <a:cs typeface="Calibri"/>
            </a:endParaRPr>
          </a:p>
        </p:txBody>
      </p:sp>
      <p:pic>
        <p:nvPicPr>
          <p:cNvPr id="4" name="Picture 6" descr="Graphical user interface, text&#10;&#10;Description automatically generated">
            <a:extLst>
              <a:ext uri="{FF2B5EF4-FFF2-40B4-BE49-F238E27FC236}">
                <a16:creationId xmlns:a16="http://schemas.microsoft.com/office/drawing/2014/main" id="{4349EAE8-B6AD-3F0A-E1DC-34D3E1139D6F}"/>
              </a:ext>
            </a:extLst>
          </p:cNvPr>
          <p:cNvPicPr>
            <a:picLocks noChangeAspect="1"/>
          </p:cNvPicPr>
          <p:nvPr/>
        </p:nvPicPr>
        <p:blipFill>
          <a:blip r:embed="rId16"/>
          <a:stretch>
            <a:fillRect/>
          </a:stretch>
        </p:blipFill>
        <p:spPr>
          <a:xfrm>
            <a:off x="29492613" y="19269942"/>
            <a:ext cx="7530302" cy="2574848"/>
          </a:xfrm>
          <a:prstGeom prst="rect">
            <a:avLst/>
          </a:prstGeom>
        </p:spPr>
      </p:pic>
      <p:sp>
        <p:nvSpPr>
          <p:cNvPr id="8" name="TextBox 7">
            <a:extLst>
              <a:ext uri="{FF2B5EF4-FFF2-40B4-BE49-F238E27FC236}">
                <a16:creationId xmlns:a16="http://schemas.microsoft.com/office/drawing/2014/main" id="{C4F46307-CB05-4A0F-3BAD-9D608D14F70F}"/>
              </a:ext>
            </a:extLst>
          </p:cNvPr>
          <p:cNvSpPr txBox="1"/>
          <p:nvPr/>
        </p:nvSpPr>
        <p:spPr>
          <a:xfrm>
            <a:off x="29492614" y="21917416"/>
            <a:ext cx="753414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b="1" dirty="0">
                <a:solidFill>
                  <a:srgbClr val="BB1C3F"/>
                </a:solidFill>
                <a:cs typeface="Segoe UI"/>
              </a:rPr>
              <a:t>Figure 6: </a:t>
            </a:r>
            <a:r>
              <a:rPr lang="en-US" sz="3200" dirty="0">
                <a:ea typeface="+mn-lt"/>
                <a:cs typeface="+mn-lt"/>
              </a:rPr>
              <a:t>An example of push notifications from the website displaying in the Windows notification tray. The user is notified at a chosen time before or at the start of the event, and the event of the title is displayed.</a:t>
            </a:r>
          </a:p>
        </p:txBody>
      </p:sp>
      <p:sp>
        <p:nvSpPr>
          <p:cNvPr id="10" name="TextBox 9">
            <a:extLst>
              <a:ext uri="{FF2B5EF4-FFF2-40B4-BE49-F238E27FC236}">
                <a16:creationId xmlns:a16="http://schemas.microsoft.com/office/drawing/2014/main" id="{73BD2F12-B511-AC46-BAC2-CAB586C1169B}"/>
              </a:ext>
            </a:extLst>
          </p:cNvPr>
          <p:cNvSpPr txBox="1"/>
          <p:nvPr/>
        </p:nvSpPr>
        <p:spPr>
          <a:xfrm>
            <a:off x="16066033" y="15517350"/>
            <a:ext cx="2743200" cy="12080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7250" dirty="0">
              <a:cs typeface="Calibri"/>
            </a:endParaRP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revision>175</cp:revision>
  <cp:lastPrinted>2016-07-13T23:56:52Z</cp:lastPrinted>
  <dcterms:created xsi:type="dcterms:W3CDTF">2016-06-13T20:02:52Z</dcterms:created>
  <dcterms:modified xsi:type="dcterms:W3CDTF">2022-04-14T17:45:45Z</dcterms:modified>
</cp:coreProperties>
</file>