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66" r:id="rId4"/>
    <p:sldId id="260" r:id="rId5"/>
    <p:sldId id="262" r:id="rId6"/>
    <p:sldId id="265" r:id="rId7"/>
    <p:sldId id="261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49295" y="552302"/>
            <a:ext cx="1074135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800" b="1" dirty="0">
                <a:latin typeface="+mj-lt"/>
              </a:rPr>
              <a:t>ความปลอดภัยจากการตั้งค่าต่างๆ ของ </a:t>
            </a:r>
            <a:r>
              <a:rPr lang="en-US" sz="4800" b="1" dirty="0" smtClean="0">
                <a:latin typeface="+mj-lt"/>
              </a:rPr>
              <a:t>AWS</a:t>
            </a:r>
          </a:p>
          <a:p>
            <a:pPr marL="0" indent="0">
              <a:buNone/>
            </a:pPr>
            <a:endParaRPr lang="en-US" sz="4800" b="1" dirty="0">
              <a:latin typeface="+mj-lt"/>
            </a:endParaRPr>
          </a:p>
          <a:p>
            <a:r>
              <a:rPr lang="th-TH" dirty="0"/>
              <a:t>ในการเข้าถึงไฟล์จากผู้ใช้ภายนอก โดย </a:t>
            </a:r>
            <a:r>
              <a:rPr lang="en-US" dirty="0"/>
              <a:t>Default </a:t>
            </a:r>
            <a:r>
              <a:rPr lang="th-TH" dirty="0"/>
              <a:t>จะเป็น </a:t>
            </a:r>
            <a:r>
              <a:rPr lang="en-US" dirty="0"/>
              <a:t>Private </a:t>
            </a:r>
            <a:r>
              <a:rPr lang="th-TH" dirty="0"/>
              <a:t>นั่นคือเราไม่สามารถเข้าถึงไฟล์ได้จาก </a:t>
            </a:r>
            <a:r>
              <a:rPr lang="en-US" dirty="0"/>
              <a:t>Internet </a:t>
            </a:r>
            <a:r>
              <a:rPr lang="th-TH" dirty="0"/>
              <a:t>หากเราไม่ได้ให้ </a:t>
            </a:r>
            <a:r>
              <a:rPr lang="en-US" dirty="0"/>
              <a:t>Permission </a:t>
            </a:r>
            <a:r>
              <a:rPr lang="th-TH" dirty="0"/>
              <a:t>เพิ่มเติม</a:t>
            </a:r>
          </a:p>
          <a:p>
            <a:r>
              <a:rPr lang="th-TH" dirty="0"/>
              <a:t>ในการให้ </a:t>
            </a:r>
            <a:r>
              <a:rPr lang="en-US" dirty="0"/>
              <a:t>Permission </a:t>
            </a:r>
            <a:r>
              <a:rPr lang="th-TH" dirty="0"/>
              <a:t>เพิ่มเติม เราจะมีการตั้ง </a:t>
            </a:r>
            <a:r>
              <a:rPr lang="en-US" dirty="0"/>
              <a:t>Permission Policy </a:t>
            </a:r>
            <a:r>
              <a:rPr lang="th-TH" dirty="0"/>
              <a:t>โดยการตั้งค่าแต่ละแบบขึ้นอยู่กับ </a:t>
            </a:r>
            <a:r>
              <a:rPr lang="en-US" dirty="0"/>
              <a:t>Use Case </a:t>
            </a:r>
            <a:r>
              <a:rPr lang="th-TH" dirty="0"/>
              <a:t>ของการใช้งานโดยเราสามารถตั้งค่าได้ 3 ส่วนได้แก่</a:t>
            </a:r>
          </a:p>
          <a:p>
            <a:r>
              <a:rPr lang="th-TH" dirty="0"/>
              <a:t>การตั้ง </a:t>
            </a:r>
            <a:r>
              <a:rPr lang="en-US" dirty="0"/>
              <a:t>Policy </a:t>
            </a:r>
            <a:r>
              <a:rPr lang="th-TH" dirty="0"/>
              <a:t>บน </a:t>
            </a:r>
            <a:r>
              <a:rPr lang="en-US" dirty="0"/>
              <a:t>Bucket (Bucket Policy) </a:t>
            </a:r>
            <a:r>
              <a:rPr lang="th-TH" dirty="0"/>
              <a:t>เป็นการตั้ง </a:t>
            </a:r>
            <a:r>
              <a:rPr lang="en-US" dirty="0"/>
              <a:t>Permission </a:t>
            </a:r>
            <a:r>
              <a:rPr lang="th-TH" dirty="0"/>
              <a:t>ของ </a:t>
            </a:r>
            <a:r>
              <a:rPr lang="en-US" dirty="0"/>
              <a:t>S3 Bucket</a:t>
            </a:r>
          </a:p>
          <a:p>
            <a:r>
              <a:rPr lang="th-TH" dirty="0"/>
              <a:t>การตั้ง </a:t>
            </a:r>
            <a:r>
              <a:rPr lang="en-US" dirty="0"/>
              <a:t>Policy </a:t>
            </a:r>
            <a:r>
              <a:rPr lang="th-TH" dirty="0"/>
              <a:t>บน </a:t>
            </a:r>
            <a:r>
              <a:rPr lang="en-US" dirty="0"/>
              <a:t>IAM (IAM Policy) </a:t>
            </a:r>
            <a:r>
              <a:rPr lang="th-TH" dirty="0"/>
              <a:t>เป็นการตั้ง </a:t>
            </a:r>
            <a:r>
              <a:rPr lang="en-US" dirty="0"/>
              <a:t>Permission </a:t>
            </a:r>
            <a:r>
              <a:rPr lang="th-TH" dirty="0"/>
              <a:t>ให้กับผู้ใช้งานบน </a:t>
            </a:r>
            <a:r>
              <a:rPr lang="en-US" dirty="0"/>
              <a:t>Amazon Web Services</a:t>
            </a:r>
          </a:p>
          <a:p>
            <a:r>
              <a:rPr lang="th-TH" dirty="0"/>
              <a:t>การตั้ง </a:t>
            </a:r>
            <a:r>
              <a:rPr lang="en-US" dirty="0"/>
              <a:t>ACL </a:t>
            </a:r>
            <a:r>
              <a:rPr lang="th-TH" dirty="0"/>
              <a:t>บน </a:t>
            </a:r>
            <a:r>
              <a:rPr lang="en-US" dirty="0"/>
              <a:t>Bucket (ACL) </a:t>
            </a:r>
            <a:r>
              <a:rPr lang="th-TH" dirty="0"/>
              <a:t>เป็นการตั้ง </a:t>
            </a:r>
            <a:r>
              <a:rPr lang="en-US" dirty="0"/>
              <a:t>Permission </a:t>
            </a:r>
            <a:r>
              <a:rPr lang="th-TH" dirty="0"/>
              <a:t>ของไฟล์ (ไม่ขออธิบายในบทความนี้ เนื่องจากส่วนใหญ่สามารถใช้ </a:t>
            </a:r>
            <a:r>
              <a:rPr lang="en-US" dirty="0"/>
              <a:t>Bucket Policy </a:t>
            </a:r>
            <a:r>
              <a:rPr lang="th-TH" dirty="0"/>
              <a:t>ในการใช้งานได้)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48034"/>
            <a:ext cx="10515600" cy="1325563"/>
          </a:xfrm>
        </p:spPr>
        <p:txBody>
          <a:bodyPr/>
          <a:lstStyle/>
          <a:p>
            <a:r>
              <a:rPr lang="en-US" dirty="0"/>
              <a:t>Policy </a:t>
            </a:r>
            <a:r>
              <a:rPr lang="th-TH" dirty="0"/>
              <a:t>จะมีสิ่งที่ต้องกำหนดอยู่ 4 ส่วนหลัก ได้แก่</a:t>
            </a:r>
            <a:br>
              <a:rPr lang="th-TH" dirty="0"/>
            </a:b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381244"/>
            <a:ext cx="10515600" cy="3088206"/>
          </a:xfrm>
        </p:spPr>
        <p:txBody>
          <a:bodyPr/>
          <a:lstStyle/>
          <a:p>
            <a:r>
              <a:rPr lang="en-US" dirty="0" smtClean="0"/>
              <a:t>Effect </a:t>
            </a:r>
            <a:r>
              <a:rPr lang="en-US" dirty="0"/>
              <a:t>— </a:t>
            </a:r>
            <a:r>
              <a:rPr lang="th-TH" dirty="0"/>
              <a:t>เป็นการบอกว่า </a:t>
            </a:r>
            <a:r>
              <a:rPr lang="en-US" dirty="0"/>
              <a:t>Allow/Deny “Allow” </a:t>
            </a:r>
            <a:r>
              <a:rPr lang="th-TH" dirty="0"/>
              <a:t>คืออนุญาตให้มี </a:t>
            </a:r>
            <a:r>
              <a:rPr lang="en-US" dirty="0"/>
              <a:t>Permission</a:t>
            </a:r>
          </a:p>
          <a:p>
            <a:r>
              <a:rPr lang="en-US" dirty="0"/>
              <a:t>Principle —</a:t>
            </a:r>
            <a:r>
              <a:rPr lang="th-TH" dirty="0"/>
              <a:t>เป็นการบอกว่าใคร ในที่นี้ให้เป็น “*” แปลว่าให้กับทุกคน</a:t>
            </a:r>
          </a:p>
          <a:p>
            <a:r>
              <a:rPr lang="en-US" dirty="0"/>
              <a:t>Action — </a:t>
            </a:r>
            <a:r>
              <a:rPr lang="th-TH" dirty="0"/>
              <a:t>เป็นการบอกว่าทำอะไร ในที่นี้เป็น “</a:t>
            </a:r>
            <a:r>
              <a:rPr lang="en-US" dirty="0"/>
              <a:t>S3:GetObject” </a:t>
            </a:r>
            <a:r>
              <a:rPr lang="th-TH" dirty="0"/>
              <a:t>ที่ให้อ่านไฟล์ </a:t>
            </a:r>
            <a:r>
              <a:rPr lang="en-US" dirty="0"/>
              <a:t>S3 </a:t>
            </a:r>
            <a:r>
              <a:rPr lang="th-TH" dirty="0"/>
              <a:t>ได้อย่างเดียว</a:t>
            </a:r>
          </a:p>
          <a:p>
            <a:r>
              <a:rPr lang="en-US" dirty="0"/>
              <a:t>Resources — </a:t>
            </a:r>
            <a:r>
              <a:rPr lang="th-TH" dirty="0"/>
              <a:t>เป็นการบอกว่าที่ไหน ในที่นี้เป็น </a:t>
            </a:r>
            <a:r>
              <a:rPr lang="en-US" dirty="0"/>
              <a:t>S3 Bucket </a:t>
            </a:r>
            <a:r>
              <a:rPr lang="th-TH" dirty="0"/>
              <a:t>ชื่อ </a:t>
            </a:r>
            <a:r>
              <a:rPr lang="en-US" dirty="0"/>
              <a:t>demo-s3-security </a:t>
            </a:r>
            <a:r>
              <a:rPr lang="th-TH" dirty="0"/>
              <a:t>และเป็น /* คือไฟล์</a:t>
            </a:r>
            <a:r>
              <a:rPr lang="th-TH" dirty="0" err="1"/>
              <a:t>ทัั้ง</a:t>
            </a:r>
            <a:r>
              <a:rPr lang="th-TH" dirty="0"/>
              <a:t>หมดใน </a:t>
            </a:r>
            <a:r>
              <a:rPr lang="en-US" dirty="0"/>
              <a:t>Bucket </a:t>
            </a:r>
            <a:r>
              <a:rPr lang="th-TH" dirty="0"/>
              <a:t>นี้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9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1"/>
            <a:ext cx="12192000" cy="6860441"/>
          </a:xfrm>
        </p:spPr>
      </p:pic>
      <p:sp>
        <p:nvSpPr>
          <p:cNvPr id="2" name="กล่องข้อความ 1"/>
          <p:cNvSpPr txBox="1"/>
          <p:nvPr/>
        </p:nvSpPr>
        <p:spPr>
          <a:xfrm>
            <a:off x="1910443" y="3043058"/>
            <a:ext cx="8371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Cloud Computing Essentials</a:t>
            </a:r>
          </a:p>
        </p:txBody>
      </p:sp>
    </p:spTree>
    <p:extLst>
      <p:ext uri="{BB962C8B-B14F-4D97-AF65-F5344CB8AC3E}">
        <p14:creationId xmlns:p14="http://schemas.microsoft.com/office/powerpoint/2010/main" val="17517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</a:t>
            </a:r>
            <a:r>
              <a:rPr lang="th-TH" b="1" dirty="0"/>
              <a:t>คืออะไร</a:t>
            </a:r>
            <a:br>
              <a:rPr lang="th-TH" b="1" dirty="0"/>
            </a:b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38200" y="4128181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cs typeface="+mj-cs"/>
              </a:rPr>
              <a:t>	AWS </a:t>
            </a:r>
            <a:r>
              <a:rPr lang="th-TH" sz="2800" dirty="0">
                <a:cs typeface="+mj-cs"/>
              </a:rPr>
              <a:t>หรือ </a:t>
            </a:r>
            <a:r>
              <a:rPr lang="en-US" sz="2800" dirty="0">
                <a:cs typeface="+mj-cs"/>
              </a:rPr>
              <a:t>Amazon Web Services </a:t>
            </a:r>
            <a:r>
              <a:rPr lang="th-TH" sz="2800" dirty="0">
                <a:cs typeface="+mj-cs"/>
              </a:rPr>
              <a:t>คือ </a:t>
            </a:r>
            <a:r>
              <a:rPr lang="en-US" sz="2800" dirty="0">
                <a:cs typeface="+mj-cs"/>
              </a:rPr>
              <a:t>cloud computing service </a:t>
            </a:r>
            <a:r>
              <a:rPr lang="th-TH" sz="2800" dirty="0">
                <a:cs typeface="+mj-cs"/>
              </a:rPr>
              <a:t>ให้เช่าเครื่องมือต่าง ๆ เช่น เซิร์ฟเวอร์ </a:t>
            </a:r>
            <a:r>
              <a:rPr lang="th-TH" sz="2800" dirty="0" err="1">
                <a:cs typeface="+mj-cs"/>
              </a:rPr>
              <a:t>เน็ต</a:t>
            </a:r>
            <a:r>
              <a:rPr lang="th-TH" sz="2800" dirty="0">
                <a:cs typeface="+mj-cs"/>
              </a:rPr>
              <a:t>เวิร์ก ฯลฯ เพื่อไปใช้ทำงานประมวลผล เช่น เว็บไซต์ แอปพลิเคชั่น </a:t>
            </a:r>
            <a:r>
              <a:rPr lang="en-US" sz="2800" dirty="0">
                <a:cs typeface="+mj-cs"/>
              </a:rPr>
              <a:t>Machine Learning </a:t>
            </a:r>
            <a:r>
              <a:rPr lang="th-TH" sz="2800" dirty="0">
                <a:cs typeface="+mj-cs"/>
              </a:rPr>
              <a:t>และอื่นๆ มีข้อดีคือให้เช่าเครื่องมือหลากหลาย ครบครัน และ</a:t>
            </a:r>
            <a:r>
              <a:rPr lang="en-US" sz="2800" dirty="0">
                <a:cs typeface="+mj-cs"/>
              </a:rPr>
              <a:t>integrate</a:t>
            </a:r>
            <a:r>
              <a:rPr lang="th-TH" sz="2800" dirty="0">
                <a:cs typeface="+mj-cs"/>
              </a:rPr>
              <a:t>เข้าด้วยกันได้ง่าย ปรับสเกลการใช้งานง่าย ช่วยลดค่าใช้</a:t>
            </a:r>
            <a:endParaRPr lang="en-US" sz="2800" dirty="0">
              <a:cs typeface="+mj-cs"/>
            </a:endParaRPr>
          </a:p>
        </p:txBody>
      </p:sp>
      <p:pic>
        <p:nvPicPr>
          <p:cNvPr id="1032" name="Picture 8" descr="Amazon Web Services Ueberbli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2" b="9727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03" y="617839"/>
            <a:ext cx="7007225" cy="35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1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41"/>
          </a:xfr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5000" l="7500" r="95625">
                        <a14:foregroundMark x1="19531" y1="86250" x2="19688" y2="86875"/>
                        <a14:foregroundMark x1="27500" y1="85208" x2="27500" y2="85208"/>
                        <a14:foregroundMark x1="39688" y1="86250" x2="39688" y2="86250"/>
                        <a14:foregroundMark x1="47188" y1="85208" x2="47188" y2="85208"/>
                        <a14:foregroundMark x1="51719" y1="84375" x2="51719" y2="84375"/>
                        <a14:foregroundMark x1="59844" y1="83750" x2="59844" y2="83750"/>
                        <a14:foregroundMark x1="78594" y1="85625" x2="78594" y2="85625"/>
                        <a14:foregroundMark x1="87188" y1="82917" x2="87188" y2="8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86" y="1194877"/>
            <a:ext cx="4702629" cy="3526972"/>
          </a:xfrm>
          <a:prstGeom prst="rect">
            <a:avLst/>
          </a:prstGeom>
        </p:spPr>
      </p:pic>
      <p:sp>
        <p:nvSpPr>
          <p:cNvPr id="3" name="กล่องข้อความ 2"/>
          <p:cNvSpPr txBox="1"/>
          <p:nvPr/>
        </p:nvSpPr>
        <p:spPr>
          <a:xfrm>
            <a:off x="3477985" y="4721849"/>
            <a:ext cx="523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 smtClean="0"/>
              <a:t>รูปที่ </a:t>
            </a:r>
            <a:r>
              <a:rPr lang="en-US" dirty="0" smtClean="0"/>
              <a:t>1.1</a:t>
            </a:r>
            <a:r>
              <a:rPr lang="th-TH" dirty="0" smtClean="0"/>
              <a:t> </a:t>
            </a:r>
            <a:r>
              <a:rPr lang="en-US" dirty="0" smtClean="0"/>
              <a:t>Amazon S3</a:t>
            </a:r>
            <a:r>
              <a:rPr lang="th-TH" dirty="0" smtClean="0"/>
              <a:t> </a:t>
            </a:r>
          </a:p>
          <a:p>
            <a:pPr algn="ctr"/>
            <a:r>
              <a:rPr lang="th-TH" dirty="0" smtClean="0"/>
              <a:t>แหล่งที่มา </a:t>
            </a:r>
            <a:r>
              <a:rPr lang="en-US" dirty="0"/>
              <a:t>https://aws.amazon.com/th/s3/</a:t>
            </a:r>
          </a:p>
        </p:txBody>
      </p:sp>
    </p:spTree>
    <p:extLst>
      <p:ext uri="{BB962C8B-B14F-4D97-AF65-F5344CB8AC3E}">
        <p14:creationId xmlns:p14="http://schemas.microsoft.com/office/powerpoint/2010/main" val="41542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35429" y="4005942"/>
            <a:ext cx="11212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400" dirty="0" smtClean="0"/>
              <a:t>	</a:t>
            </a:r>
            <a:r>
              <a:rPr lang="en-US" sz="2400" dirty="0" smtClean="0"/>
              <a:t>Amazon </a:t>
            </a:r>
            <a:r>
              <a:rPr lang="en-US" sz="2400" dirty="0"/>
              <a:t>Simple Storage Service (Amazon S3) </a:t>
            </a:r>
            <a:r>
              <a:rPr lang="en-US" sz="2400" dirty="0" err="1"/>
              <a:t>คือบริการจัดเก็บในรูปแบบอ็อบเจกต์ที่</a:t>
            </a:r>
            <a:r>
              <a:rPr lang="en-US" sz="2400" dirty="0" err="1" smtClean="0"/>
              <a:t>มอบความสามารถ</a:t>
            </a:r>
            <a:r>
              <a:rPr lang="en-US" sz="2400" dirty="0" err="1"/>
              <a:t>ในการปรับขนาด</a:t>
            </a:r>
            <a:r>
              <a:rPr lang="en-US" sz="2400" dirty="0"/>
              <a:t> </a:t>
            </a:r>
            <a:r>
              <a:rPr lang="en-US" sz="2400" dirty="0" err="1"/>
              <a:t>ความพร้อมใช้งานของข้อมูล</a:t>
            </a:r>
            <a:r>
              <a:rPr lang="en-US" sz="2400" dirty="0"/>
              <a:t> </a:t>
            </a:r>
            <a:r>
              <a:rPr lang="en-US" sz="2400" dirty="0" err="1"/>
              <a:t>ความปลอดภัย</a:t>
            </a:r>
            <a:r>
              <a:rPr lang="en-US" sz="2400" dirty="0"/>
              <a:t> </a:t>
            </a:r>
            <a:r>
              <a:rPr lang="en-US" sz="2400" dirty="0" err="1"/>
              <a:t>และประสิทธิภาพระดับชั้นนำในอุตสาหกรรม</a:t>
            </a:r>
            <a:r>
              <a:rPr lang="en-US" sz="2400" dirty="0"/>
              <a:t> ลูกค้าทุกขนาดและทุกอุตสาหกรรมสามารถจัดเก็บและปกป้องข้อมูลจำนวนเท่าใดก็ได้สำหรับกรณีการใช้งานแทบทุกประเภท </a:t>
            </a:r>
            <a:r>
              <a:rPr lang="en-US" sz="2400" dirty="0" err="1"/>
              <a:t>เช่นที่จัดเก็บข้อมูลดิบ</a:t>
            </a:r>
            <a:r>
              <a:rPr lang="en-US" sz="2400" dirty="0"/>
              <a:t> </a:t>
            </a:r>
            <a:r>
              <a:rPr lang="en-US" sz="2400" dirty="0" err="1"/>
              <a:t>แอปพลิเคชันแบบ</a:t>
            </a:r>
            <a:r>
              <a:rPr lang="en-US" sz="2400" dirty="0"/>
              <a:t> cloud-native </a:t>
            </a:r>
            <a:r>
              <a:rPr lang="en-US" sz="2400" dirty="0" err="1"/>
              <a:t>และแอปมือถือ</a:t>
            </a:r>
            <a:r>
              <a:rPr lang="en-US" sz="2400" dirty="0"/>
              <a:t> ด้วยพื้นที่จัดเก็บที่คุ้มค่าและคุณสมบัติด้านการจัดการที่ใช้งานได้ง่าย </a:t>
            </a:r>
            <a:r>
              <a:rPr lang="en-US" sz="2400" dirty="0" err="1"/>
              <a:t>คุณจึงสามารถปรับค่าใช้จ่ายให้เหมาะสม</a:t>
            </a:r>
            <a:r>
              <a:rPr lang="en-US" sz="2400" dirty="0"/>
              <a:t> </a:t>
            </a:r>
            <a:r>
              <a:rPr lang="en-US" sz="2400" dirty="0" err="1"/>
              <a:t>จัดระเบียบข้อมูล</a:t>
            </a:r>
            <a:r>
              <a:rPr lang="en-US" sz="2400" dirty="0"/>
              <a:t> และกำหนดค่าการควบคุมการเข้าถึงที่ปรับแต่งโดยละเอียดเพื่อตอบสนองข้อกำหนดทางธุรกิจ </a:t>
            </a:r>
            <a:r>
              <a:rPr lang="en-US" sz="2400" dirty="0" err="1"/>
              <a:t>องค์กร</a:t>
            </a:r>
            <a:r>
              <a:rPr lang="en-US" sz="2400" dirty="0"/>
              <a:t> </a:t>
            </a:r>
            <a:r>
              <a:rPr lang="en-US" sz="2400" dirty="0" err="1"/>
              <a:t>และการปฏิบัติตามข้อกำหนดเฉพาะ</a:t>
            </a:r>
            <a:endParaRPr lang="en-US" sz="24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7" y="265685"/>
            <a:ext cx="10395856" cy="37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Amazon S3 </a:t>
            </a:r>
            <a:r>
              <a:rPr lang="th-TH" dirty="0"/>
              <a:t>ทำอะไรได้บ้าง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8200" y="1690688"/>
            <a:ext cx="10422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Amazon S3 มีอินเทอร์เฟซการบริการเว็บไซต์ที่เรียบง่ายซึ่งคุณสามารถจัดเก็บและกู้คืนข้อมูลได้ทุกปริมาณ </a:t>
            </a:r>
            <a:r>
              <a:rPr lang="en-US" sz="2400" dirty="0" err="1"/>
              <a:t>ทุกเวลา</a:t>
            </a:r>
            <a:r>
              <a:rPr lang="en-US" sz="2400" dirty="0"/>
              <a:t> </a:t>
            </a:r>
            <a:r>
              <a:rPr lang="en-US" sz="2400" dirty="0" err="1"/>
              <a:t>และจากทุกที่</a:t>
            </a:r>
            <a:r>
              <a:rPr lang="en-US" sz="2400" dirty="0"/>
              <a:t> </a:t>
            </a:r>
            <a:r>
              <a:rPr lang="en-US" sz="2400" dirty="0" err="1"/>
              <a:t>ด้วยบริการบนเว็บนี้</a:t>
            </a:r>
            <a:r>
              <a:rPr lang="en-US" sz="2400" dirty="0"/>
              <a:t> </a:t>
            </a:r>
            <a:r>
              <a:rPr lang="en-US" sz="2400" dirty="0" err="1"/>
              <a:t>คุณจะสามารถสร้างแอปพลิเคชันที่ใช้ประโยชน์จากที่จัดเก็บข้อมูล</a:t>
            </a:r>
            <a:r>
              <a:rPr lang="en-US" sz="2400" dirty="0"/>
              <a:t> Cloud Native </a:t>
            </a:r>
            <a:r>
              <a:rPr lang="en-US" sz="2400" dirty="0" err="1"/>
              <a:t>ได้อย่างง่ายดาย</a:t>
            </a:r>
            <a:r>
              <a:rPr lang="en-US" sz="2400" dirty="0"/>
              <a:t> </a:t>
            </a:r>
            <a:r>
              <a:rPr lang="en-US" sz="2400" dirty="0" err="1"/>
              <a:t>เนื่องจาก</a:t>
            </a:r>
            <a:r>
              <a:rPr lang="en-US" sz="2400" dirty="0"/>
              <a:t> Amazon S3 สามารถขยายขนาดได้มากและมีค่าใช้จ่ายเฉพาะเท่าที่คุณใช้งานเท่านั้น </a:t>
            </a:r>
            <a:r>
              <a:rPr lang="en-US" sz="2400" dirty="0" err="1"/>
              <a:t>จึงทำให้คุณสามารถเริ่มต้นจากจุดเล็กๆ</a:t>
            </a:r>
            <a:r>
              <a:rPr lang="en-US" sz="2400" dirty="0"/>
              <a:t> </a:t>
            </a:r>
            <a:r>
              <a:rPr lang="en-US" sz="2400" dirty="0" err="1"/>
              <a:t>และขยายแอปพลิเคชันในแบบที่ต้องการได้</a:t>
            </a:r>
            <a:r>
              <a:rPr lang="en-US" sz="2400" dirty="0"/>
              <a:t> </a:t>
            </a:r>
            <a:r>
              <a:rPr lang="en-US" sz="2400" dirty="0" err="1"/>
              <a:t>โดยไม่ต้องแลกกับประสิทธิภาพการทำงานหรือความน่าเชื่อถือ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Amazon S3 </a:t>
            </a:r>
            <a:r>
              <a:rPr lang="en-US" sz="2400" dirty="0" err="1"/>
              <a:t>ยังได้รับการออกแบบมาให้มีความยืดหยุ่นสูงอีกด้วย</a:t>
            </a:r>
            <a:r>
              <a:rPr lang="en-US" sz="2400" dirty="0"/>
              <a:t> </a:t>
            </a:r>
            <a:r>
              <a:rPr lang="en-US" sz="2400" dirty="0" err="1"/>
              <a:t>จัดเก็บข้อมูลได้ทุกประเภทและทุกจำนวนตามที่ต้องการ</a:t>
            </a:r>
            <a:r>
              <a:rPr lang="en-US" sz="2400" dirty="0"/>
              <a:t> อ่านข้อมูลเดิมซ้ำนับล้านครั้งหรืออ่านเฉพาะเมื่อเกิดการกู้คืนหลังภัยพิบัติฉุกเฉิน </a:t>
            </a:r>
            <a:r>
              <a:rPr lang="en-US" sz="2400" dirty="0" err="1"/>
              <a:t>สร้างแอปพลิเคชัน</a:t>
            </a:r>
            <a:r>
              <a:rPr lang="en-US" sz="2400" dirty="0"/>
              <a:t> FTP </a:t>
            </a:r>
            <a:r>
              <a:rPr lang="en-US" sz="2400" dirty="0" err="1"/>
              <a:t>ที่เรียบง่ายหรือเว็บแอปพลิเคชันที่ซับซ้อน</a:t>
            </a:r>
            <a:r>
              <a:rPr lang="en-US" sz="2400" dirty="0"/>
              <a:t> </a:t>
            </a:r>
            <a:r>
              <a:rPr lang="en-US" sz="2400" dirty="0" err="1"/>
              <a:t>เช่น</a:t>
            </a:r>
            <a:r>
              <a:rPr lang="en-US" sz="2400" dirty="0"/>
              <a:t> </a:t>
            </a:r>
            <a:r>
              <a:rPr lang="en-US" sz="2400" dirty="0" err="1"/>
              <a:t>เว็บไซต์ค้าปลีกอย่าง</a:t>
            </a:r>
            <a:r>
              <a:rPr lang="en-US" sz="2400" dirty="0"/>
              <a:t> Amazon.com Amazon S3 </a:t>
            </a:r>
            <a:r>
              <a:rPr lang="en-US" sz="2400" dirty="0" err="1"/>
              <a:t>ช่วยให้นักพัฒนามุ่งเน้นไปที่การสร้างนวัตกรรมได้อย่างอิสระ</a:t>
            </a:r>
            <a:r>
              <a:rPr lang="en-US" sz="2400" dirty="0"/>
              <a:t> </a:t>
            </a:r>
            <a:r>
              <a:rPr lang="en-US" sz="2400" dirty="0" err="1"/>
              <a:t>แทนที่จะต้องคิดหาวิธีจัดเก็บข้อมูล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033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ทำไมเราจึงต้องเก็บข้อมูลลง </a:t>
            </a:r>
            <a:r>
              <a:rPr lang="en-US" dirty="0"/>
              <a:t>S3</a:t>
            </a:r>
            <a:br>
              <a:rPr lang="en-US" dirty="0"/>
            </a:b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2400" dirty="0"/>
              <a:t>เหตุผลในการเก็บข้อมูลลง </a:t>
            </a:r>
            <a:r>
              <a:rPr lang="en-US" sz="2400" dirty="0"/>
              <a:t>S3 </a:t>
            </a:r>
            <a:r>
              <a:rPr lang="th-TH" sz="2400" dirty="0"/>
              <a:t>มีหลากหลาย ตั้งแต่ความสามารถในการรองรับข้อมูลจำนวนมาก (</a:t>
            </a:r>
            <a:r>
              <a:rPr lang="en-US" sz="2400" dirty="0"/>
              <a:t>scalability) </a:t>
            </a:r>
            <a:r>
              <a:rPr lang="th-TH" sz="2400" dirty="0"/>
              <a:t>ในระดับที่องค์กรทั่วไปไม่สามารถมีได้เท่ากับ </a:t>
            </a:r>
            <a:r>
              <a:rPr lang="en-US" sz="2400" dirty="0"/>
              <a:t>AWS, </a:t>
            </a:r>
            <a:r>
              <a:rPr lang="th-TH" sz="2400" dirty="0"/>
              <a:t>ความน่าเชื่อถือในระบบ</a:t>
            </a:r>
            <a:r>
              <a:rPr lang="th-TH" sz="2400" dirty="0" err="1"/>
              <a:t>คลาวด์</a:t>
            </a:r>
            <a:r>
              <a:rPr lang="th-TH" sz="2400" dirty="0"/>
              <a:t>ของ </a:t>
            </a:r>
            <a:r>
              <a:rPr lang="en-US" sz="2400" dirty="0"/>
              <a:t>AWS </a:t>
            </a:r>
            <a:r>
              <a:rPr lang="th-TH" sz="2400" dirty="0"/>
              <a:t>การันตีว่าข้อมูลจะเข้าถึงได้เสมอ (ด้วยพลังวิศวกรรมของ </a:t>
            </a:r>
            <a:r>
              <a:rPr lang="en-US" sz="2400" dirty="0"/>
              <a:t>AWS </a:t>
            </a:r>
            <a:r>
              <a:rPr lang="th-TH" sz="2400" dirty="0"/>
              <a:t>ที่เป็น</a:t>
            </a:r>
            <a:r>
              <a:rPr lang="th-TH" sz="2400" dirty="0" err="1"/>
              <a:t>คลาวด์</a:t>
            </a:r>
            <a:r>
              <a:rPr lang="th-TH" sz="2400" dirty="0"/>
              <a:t>อันดับหนึ่งของโลก), การมีเซิร์ฟเวอร์ของ </a:t>
            </a:r>
            <a:r>
              <a:rPr lang="en-US" sz="2400" dirty="0"/>
              <a:t>S3 </a:t>
            </a:r>
            <a:r>
              <a:rPr lang="th-TH" sz="2400" dirty="0"/>
              <a:t>กระจายตัวอยู่ทั่วโลก ให้บริการลูกค้าได้จากทุกภูมิภาค ไปจนถึงความสะดวกในการบริหารจัดการ สำหรับองค์กรที่ไม่อยากมีภาระในการดูแลเซิร์ฟเวอร์</a:t>
            </a:r>
            <a:r>
              <a:rPr lang="th-TH" sz="2400" dirty="0" smtClean="0"/>
              <a:t>เอง</a:t>
            </a:r>
            <a:r>
              <a:rPr lang="th-TH" sz="2400" dirty="0"/>
              <a:t>ส่วนรูปแบบการใช้งาน </a:t>
            </a:r>
            <a:r>
              <a:rPr lang="en-US" sz="2400" dirty="0"/>
              <a:t>S3 </a:t>
            </a:r>
            <a:r>
              <a:rPr lang="th-TH" sz="2400" dirty="0"/>
              <a:t>ก็มีหลากหลายเช่นกัน ตั้งแต่การเก็บข้อมูลทั่วไป การสำรองข้อมูล (แทนการสำรองลงเทปหรือข้าม</a:t>
            </a:r>
            <a:r>
              <a:rPr lang="th-TH" sz="2400" dirty="0" err="1"/>
              <a:t>ไซต์</a:t>
            </a:r>
            <a:r>
              <a:rPr lang="th-TH" sz="2400" dirty="0"/>
              <a:t> ก็เปลี่ยนมาเก็บลง</a:t>
            </a:r>
            <a:r>
              <a:rPr lang="th-TH" sz="2400" dirty="0" err="1"/>
              <a:t>คลาวด์</a:t>
            </a:r>
            <a:r>
              <a:rPr lang="th-TH" sz="2400" dirty="0"/>
              <a:t>แทน) หรือการเก็บข้อมูล </a:t>
            </a:r>
            <a:r>
              <a:rPr lang="en-US" sz="2400" dirty="0"/>
              <a:t>Big Data </a:t>
            </a:r>
            <a:r>
              <a:rPr lang="th-TH" sz="2400" dirty="0"/>
              <a:t>เพื่อใช้วิเคราะห์</a:t>
            </a:r>
          </a:p>
          <a:p>
            <a:pPr fontAlgn="base"/>
            <a:r>
              <a:rPr lang="th-TH" sz="2400" dirty="0"/>
              <a:t>สำหรับ</a:t>
            </a:r>
            <a:r>
              <a:rPr lang="th-TH" sz="2400" dirty="0" err="1"/>
              <a:t>แอพพลิเค</a:t>
            </a:r>
            <a:r>
              <a:rPr lang="th-TH" sz="2400" dirty="0"/>
              <a:t>ชันยุคใหม่ๆ ที่เริ่มต้นในยุค</a:t>
            </a:r>
            <a:r>
              <a:rPr lang="th-TH" sz="2400" dirty="0" err="1"/>
              <a:t>คลาวด์</a:t>
            </a:r>
            <a:r>
              <a:rPr lang="th-TH" sz="2400" dirty="0"/>
              <a:t> การเลือกเก็บข้อมูลลง </a:t>
            </a:r>
            <a:r>
              <a:rPr lang="en-US" sz="2400" dirty="0"/>
              <a:t>S3 (</a:t>
            </a:r>
            <a:r>
              <a:rPr lang="th-TH" sz="2400" dirty="0"/>
              <a:t>หรือบริการเทียบเคียงของคู่แข่งอย่าง </a:t>
            </a:r>
            <a:r>
              <a:rPr lang="en-US" sz="2400" dirty="0"/>
              <a:t>Azure </a:t>
            </a:r>
            <a:r>
              <a:rPr lang="th-TH" sz="2400" dirty="0"/>
              <a:t>หรือ </a:t>
            </a:r>
            <a:r>
              <a:rPr lang="en-US" sz="2400" dirty="0"/>
              <a:t>Google Cloud) </a:t>
            </a:r>
            <a:r>
              <a:rPr lang="th-TH" sz="2400" dirty="0"/>
              <a:t>จึงเป็นเรื่องสมเหตุสมผล </a:t>
            </a:r>
            <a:r>
              <a:rPr lang="th-TH" sz="2400" dirty="0" err="1"/>
              <a:t>สตาร์ต</a:t>
            </a:r>
            <a:r>
              <a:rPr lang="th-TH" sz="2400" dirty="0"/>
              <a:t>อัพและบริษัทจำนวนมากในไทยก็เป็นลูกค้าของบริการในลักษณะนี้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อะไรคือ </a:t>
            </a:r>
            <a:r>
              <a:rPr lang="en-US" dirty="0"/>
              <a:t>Bucket</a:t>
            </a:r>
            <a:br>
              <a:rPr lang="en-US" dirty="0"/>
            </a:b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800100" y="1502183"/>
            <a:ext cx="1059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/>
              <a:t>	</a:t>
            </a:r>
            <a:r>
              <a:rPr lang="th-TH" sz="2400" dirty="0" smtClean="0"/>
              <a:t>ใน</a:t>
            </a:r>
            <a:r>
              <a:rPr lang="th-TH" sz="2400" dirty="0"/>
              <a:t>การใช้งาน </a:t>
            </a:r>
            <a:r>
              <a:rPr lang="en-US" sz="2400" dirty="0"/>
              <a:t>S3 </a:t>
            </a:r>
            <a:r>
              <a:rPr lang="th-TH" sz="2400" dirty="0"/>
              <a:t>จำเป็นต้องสร้าง “ถัง” (</a:t>
            </a:r>
            <a:r>
              <a:rPr lang="en-US" sz="2400" dirty="0"/>
              <a:t>bucket) </a:t>
            </a:r>
            <a:r>
              <a:rPr lang="th-TH" sz="2400" dirty="0"/>
              <a:t>สำหรับเก็บข้อมูลขึ้นก่อน คำอธิบายแบบรวบรัดของ </a:t>
            </a:r>
            <a:r>
              <a:rPr lang="en-US" sz="2400" dirty="0"/>
              <a:t>bucket </a:t>
            </a:r>
            <a:r>
              <a:rPr lang="th-TH" sz="2400" dirty="0"/>
              <a:t>เปรียบได้กับโฟลเดอร์ชั้นนอกสุด เพื่อให้เราจัดหมวดหมู่ข้อมูลได้เป็นระเบียบ และไม่นำข้อมูลที่ไม่เกี่ยวข้องกัน (เช่น ใช้งานคนละโครงการ) มายุ่งกัน</a:t>
            </a:r>
          </a:p>
          <a:p>
            <a:pPr algn="just" fontAlgn="base"/>
            <a:r>
              <a:rPr lang="en-US" sz="2400" dirty="0" smtClean="0"/>
              <a:t>	</a:t>
            </a:r>
            <a:r>
              <a:rPr lang="th-TH" sz="2400" dirty="0" smtClean="0"/>
              <a:t>ข้อจำกัด</a:t>
            </a:r>
            <a:r>
              <a:rPr lang="th-TH" sz="2400" dirty="0"/>
              <a:t>ของ </a:t>
            </a:r>
            <a:r>
              <a:rPr lang="en-US" sz="2400" dirty="0"/>
              <a:t>bucket </a:t>
            </a:r>
            <a:r>
              <a:rPr lang="th-TH" sz="2400" dirty="0"/>
              <a:t>คือแต่ละถังต้องมีชื่อเฉพาะของตัวเอง และห้ามซ้ำกันในระบบทั้งหมดของ </a:t>
            </a:r>
            <a:r>
              <a:rPr lang="en-US" sz="2400" dirty="0"/>
              <a:t>S3 </a:t>
            </a:r>
            <a:r>
              <a:rPr lang="th-TH" sz="2400" dirty="0"/>
              <a:t>ด้วย ผู้ใช้แต่ละรายสามารถตั้งชื่อ </a:t>
            </a:r>
            <a:r>
              <a:rPr lang="en-US" sz="2400" dirty="0"/>
              <a:t>bucket </a:t>
            </a:r>
            <a:r>
              <a:rPr lang="th-TH" sz="2400" dirty="0"/>
              <a:t>เป็นอะไรก็ได้ (แค่ว่าห้ามซ้ำกับ </a:t>
            </a:r>
            <a:r>
              <a:rPr lang="en-US" sz="2400" dirty="0"/>
              <a:t>bucket </a:t>
            </a:r>
            <a:r>
              <a:rPr lang="th-TH" sz="2400" dirty="0"/>
              <a:t>ที่มีอยู่แล้วในระบบ) ชื่อของ </a:t>
            </a:r>
            <a:r>
              <a:rPr lang="en-US" sz="2400" dirty="0"/>
              <a:t>bucket </a:t>
            </a:r>
            <a:r>
              <a:rPr lang="th-TH" sz="2400" dirty="0"/>
              <a:t>ที่ตั้งไว้จะกลายเป็นส่วนหนึ่ง </a:t>
            </a:r>
            <a:r>
              <a:rPr lang="en-US" sz="2400" dirty="0"/>
              <a:t>URL </a:t>
            </a:r>
            <a:r>
              <a:rPr lang="th-TH" sz="2400" dirty="0"/>
              <a:t>สำหรับให้เข้าถึงได้ ตัวอย่างเช่น </a:t>
            </a:r>
            <a:r>
              <a:rPr lang="en-US" sz="2400" dirty="0"/>
              <a:t>https://</a:t>
            </a:r>
            <a:r>
              <a:rPr lang="en-US" sz="2400" b="1" dirty="0"/>
              <a:t>myawsbucket</a:t>
            </a:r>
            <a:r>
              <a:rPr lang="en-US" sz="2400" dirty="0"/>
              <a:t>.s3.amazonaws.com</a:t>
            </a:r>
          </a:p>
          <a:p>
            <a:pPr algn="just" fontAlgn="base"/>
            <a:r>
              <a:rPr lang="th-TH" sz="2400" dirty="0"/>
              <a:t>เมื่อสร้าง </a:t>
            </a:r>
            <a:r>
              <a:rPr lang="en-US" sz="2400" dirty="0"/>
              <a:t>bucket </a:t>
            </a:r>
            <a:r>
              <a:rPr lang="th-TH" sz="2400" dirty="0"/>
              <a:t>แล้ว ผู้ใช้ถึงสามารถเก็บข้อมูล (</a:t>
            </a:r>
            <a:r>
              <a:rPr lang="en-US" sz="2400" dirty="0"/>
              <a:t>S3 </a:t>
            </a:r>
            <a:r>
              <a:rPr lang="th-TH" sz="2400" dirty="0"/>
              <a:t>เรียกว่า </a:t>
            </a:r>
            <a:r>
              <a:rPr lang="en-US" sz="2400" dirty="0"/>
              <a:t>object) </a:t>
            </a:r>
            <a:r>
              <a:rPr lang="th-TH" sz="2400" dirty="0"/>
              <a:t>ลงในถังตามที่ต้องการใช้งาน</a:t>
            </a:r>
            <a:endParaRPr lang="th-TH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362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 </a:t>
            </a:r>
            <a:r>
              <a:rPr lang="en-US" dirty="0"/>
              <a:t>Amazon S3 </a:t>
            </a:r>
            <a:r>
              <a:rPr lang="th-TH" dirty="0"/>
              <a:t>ประกอบไปด้วย 2 ส่วน ได้แก่</a:t>
            </a:r>
            <a:br>
              <a:rPr lang="th-TH" dirty="0"/>
            </a:b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75247"/>
            <a:ext cx="10515600" cy="4351338"/>
          </a:xfrm>
        </p:spPr>
        <p:txBody>
          <a:bodyPr/>
          <a:lstStyle/>
          <a:p>
            <a:r>
              <a:rPr lang="en-US" dirty="0" smtClean="0"/>
              <a:t>Bucket</a:t>
            </a:r>
            <a:r>
              <a:rPr lang="en-US" dirty="0"/>
              <a:t> </a:t>
            </a:r>
            <a:r>
              <a:rPr lang="th-TH" dirty="0"/>
              <a:t>เป็นถังเก็บข้อมูลที่ไว้เก็บ </a:t>
            </a:r>
            <a:r>
              <a:rPr lang="en-US" dirty="0"/>
              <a:t>Object </a:t>
            </a:r>
            <a:r>
              <a:rPr lang="th-TH" dirty="0"/>
              <a:t>โดยสามารถเก็บจำนวนข้อมูลได้ไม่จำกัด โดยชื่อของ </a:t>
            </a:r>
            <a:r>
              <a:rPr lang="en-US" dirty="0"/>
              <a:t>Bucket </a:t>
            </a:r>
            <a:r>
              <a:rPr lang="th-TH" dirty="0"/>
              <a:t>จะเป็น </a:t>
            </a:r>
            <a:r>
              <a:rPr lang="en-US" dirty="0"/>
              <a:t>Unique </a:t>
            </a:r>
            <a:r>
              <a:rPr lang="th-TH" dirty="0"/>
              <a:t>กันระดับ </a:t>
            </a:r>
            <a:r>
              <a:rPr lang="en-US" dirty="0"/>
              <a:t>Global </a:t>
            </a:r>
            <a:r>
              <a:rPr lang="th-TH" dirty="0"/>
              <a:t>นั่นคือเราจะตั้งชื่อ </a:t>
            </a:r>
            <a:r>
              <a:rPr lang="en-US" dirty="0"/>
              <a:t>Bucket </a:t>
            </a:r>
            <a:r>
              <a:rPr lang="th-TH" dirty="0"/>
              <a:t>ซ้ำกับคนอื่น</a:t>
            </a:r>
            <a:r>
              <a:rPr lang="th-TH" dirty="0" smtClean="0"/>
              <a:t>ไม่ได้</a:t>
            </a:r>
            <a:endParaRPr lang="en-US" dirty="0" smtClean="0"/>
          </a:p>
          <a:p>
            <a:endParaRPr lang="th-TH" dirty="0"/>
          </a:p>
          <a:p>
            <a:r>
              <a:rPr lang="en-US" dirty="0"/>
              <a:t>Object </a:t>
            </a:r>
            <a:r>
              <a:rPr lang="th-TH" dirty="0"/>
              <a:t>เป็นเนื้อข้อมูลโดยประกอบไปด้วย 2 ส่วน ได้แก่ 1. เนื้อข้อมูลดิบ 2. คำอธิบายข้อมูล (</a:t>
            </a:r>
            <a:r>
              <a:rPr lang="en-US" dirty="0"/>
              <a:t>Metadata) </a:t>
            </a:r>
            <a:r>
              <a:rPr lang="th-TH" dirty="0"/>
              <a:t>เช่น การประเภทของข้อมูล (</a:t>
            </a:r>
            <a:r>
              <a:rPr lang="en-US" dirty="0"/>
              <a:t>Content-type) </a:t>
            </a:r>
            <a:r>
              <a:rPr lang="th-TH" dirty="0"/>
              <a:t>หรือการเก็บ </a:t>
            </a:r>
            <a:r>
              <a:rPr lang="en-US" dirty="0"/>
              <a:t>Cache (Cache-header) </a:t>
            </a:r>
            <a:r>
              <a:rPr lang="th-TH" dirty="0"/>
              <a:t>เป็นต้น โดยชื่อ </a:t>
            </a:r>
            <a:r>
              <a:rPr lang="en-US" dirty="0"/>
              <a:t>Object </a:t>
            </a:r>
            <a:r>
              <a:rPr lang="th-TH" dirty="0"/>
              <a:t>จะเป็น </a:t>
            </a:r>
            <a:r>
              <a:rPr lang="en-US" dirty="0"/>
              <a:t>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0892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651</Words>
  <Application>Microsoft Office PowerPoint</Application>
  <PresentationFormat>แบบจอกว้าง</PresentationFormat>
  <Paragraphs>33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AWS คืออะไร </vt:lpstr>
      <vt:lpstr>งานนำเสนอ PowerPoint</vt:lpstr>
      <vt:lpstr>งานนำเสนอ PowerPoint</vt:lpstr>
      <vt:lpstr>ใช้ Amazon S3 ทำอะไรได้บ้าง</vt:lpstr>
      <vt:lpstr>ทำไมเราจึงต้องเก็บข้อมูลลง S3 </vt:lpstr>
      <vt:lpstr>อะไรคือ Bucket </vt:lpstr>
      <vt:lpstr>โครงสร้างของ Amazon S3 ประกอบไปด้วย 2 ส่วน ได้แก่ </vt:lpstr>
      <vt:lpstr>งานนำเสนอ PowerPoint</vt:lpstr>
      <vt:lpstr>Policy จะมีสิ่งที่ต้องกำหนดอยู่ 4 ส่วนหลัก ได้แก่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Warchirawit Pothita</dc:creator>
  <cp:lastModifiedBy>Warchirawit Pothita</cp:lastModifiedBy>
  <cp:revision>12</cp:revision>
  <dcterms:created xsi:type="dcterms:W3CDTF">2022-03-10T15:58:42Z</dcterms:created>
  <dcterms:modified xsi:type="dcterms:W3CDTF">2022-08-24T09:11:09Z</dcterms:modified>
</cp:coreProperties>
</file>