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  <p:embeddedFont>
      <p:font typeface="Permanent Marker"/>
      <p:regular r:id="rId30"/>
    </p:embeddedFont>
    <p:embeddedFont>
      <p:font typeface="Varela Round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20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VarelaRound-regular.fntdata"/><Relationship Id="rId30" Type="http://schemas.openxmlformats.org/officeDocument/2006/relationships/font" Target="fonts/PermanentMarker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0b91beae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0b91beae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b1ae8b5d0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b1ae8b5d0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b14a36e1b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b14a36e1b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b1ae8b5d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b1ae8b5d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0bbcbbc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0bbcbbc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bbcbbc5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bbcbbc5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0b765062b_0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0b765062b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0bbcbbc5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0bbcbbc5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0bbcbbc5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0bbcbbc5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0bbcbbc5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0bbcbbc5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0b91beae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0b91beae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0b91beae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0b91beae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0bc66b8e3_2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0bc66b8e3_2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0b91bea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0b91bea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0b9ffb7f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0b9ffb7f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0b9ffb7f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0b9ffb7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0b9ffb7f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0b9ffb7f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b14a36e1b_3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b14a36e1b_3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b14a36e1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b14a36e1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b14a36e1b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b14a36e1b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Call for Projects 2019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UAntwerpen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Sequitur Algoritme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476525"/>
            <a:ext cx="3999900" cy="9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Varela Round"/>
                <a:ea typeface="Varela Round"/>
                <a:cs typeface="Varela Round"/>
                <a:sym typeface="Varela Round"/>
              </a:rPr>
              <a:t>Digram uniqueness</a:t>
            </a:r>
            <a:endParaRPr b="1" sz="18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S ➞ abaaba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44" name="Google Shape;144;p22"/>
          <p:cNvSpPr txBox="1"/>
          <p:nvPr>
            <p:ph idx="2" type="body"/>
          </p:nvPr>
        </p:nvSpPr>
        <p:spPr>
          <a:xfrm>
            <a:off x="2913775" y="1476525"/>
            <a:ext cx="3999900" cy="3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Varela Round"/>
                <a:ea typeface="Varela Round"/>
                <a:cs typeface="Varela Round"/>
                <a:sym typeface="Varela Round"/>
              </a:rPr>
              <a:t>Rule Utility</a:t>
            </a:r>
            <a:endParaRPr b="1" sz="18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Regel A komt 1 keer voor:</a:t>
            </a:r>
            <a:br>
              <a:rPr lang="en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S ➞ BB</a:t>
            </a:r>
            <a:br>
              <a:rPr lang="en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B ➞ aba</a:t>
            </a:r>
            <a:br>
              <a:rPr lang="en">
                <a:latin typeface="Varela Round"/>
                <a:ea typeface="Varela Round"/>
                <a:cs typeface="Varela Round"/>
                <a:sym typeface="Varela Round"/>
              </a:rPr>
            </a:br>
            <a:br>
              <a:rPr lang="en">
                <a:latin typeface="Varela Round"/>
                <a:ea typeface="Varela Round"/>
                <a:cs typeface="Varela Round"/>
                <a:sym typeface="Varela Round"/>
              </a:rPr>
            </a:b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 rot="-1493795">
            <a:off x="5418112" y="2602568"/>
            <a:ext cx="2313164" cy="1403681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Sequitur is 0(n) approved!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311700" y="1072325"/>
            <a:ext cx="85206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3"/>
                </a:solidFill>
                <a:latin typeface="Varela Round"/>
                <a:ea typeface="Varela Round"/>
                <a:cs typeface="Varela Round"/>
                <a:sym typeface="Varela Round"/>
              </a:rPr>
              <a:t>Maakt gebruik van 2 constraints tijdens het scannen van de input</a:t>
            </a:r>
            <a:endParaRPr>
              <a:solidFill>
                <a:schemeClr val="accent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311700" y="2508200"/>
            <a:ext cx="1961100" cy="15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3"/>
                </a:solidFill>
                <a:latin typeface="Varela Round"/>
                <a:ea typeface="Varela Round"/>
                <a:cs typeface="Varela Round"/>
                <a:sym typeface="Varela Round"/>
              </a:rPr>
              <a:t>Digrams:</a:t>
            </a:r>
            <a:r>
              <a:rPr lang="en">
                <a:solidFill>
                  <a:schemeClr val="accent3"/>
                </a:solidFill>
                <a:latin typeface="Varela Round"/>
                <a:ea typeface="Varela Round"/>
                <a:cs typeface="Varela Round"/>
                <a:sym typeface="Varela Round"/>
              </a:rPr>
              <a:t> ab, ba, aa</a:t>
            </a:r>
            <a:br>
              <a:rPr lang="en">
                <a:solidFill>
                  <a:schemeClr val="accent3"/>
                </a:solidFill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en">
                <a:solidFill>
                  <a:schemeClr val="accent3"/>
                </a:solidFill>
                <a:latin typeface="Varela Round"/>
                <a:ea typeface="Varela Round"/>
                <a:cs typeface="Varela Round"/>
                <a:sym typeface="Varela Round"/>
              </a:rPr>
              <a:t>S ➞ AaAa</a:t>
            </a:r>
            <a:br>
              <a:rPr lang="en">
                <a:solidFill>
                  <a:schemeClr val="accent3"/>
                </a:solidFill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en">
                <a:solidFill>
                  <a:schemeClr val="accent3"/>
                </a:solidFill>
                <a:latin typeface="Varela Round"/>
                <a:ea typeface="Varela Round"/>
                <a:cs typeface="Varela Round"/>
                <a:sym typeface="Varela Round"/>
              </a:rPr>
              <a:t>A➞ ab</a:t>
            </a:r>
            <a:endParaRPr>
              <a:solidFill>
                <a:schemeClr val="accent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311675" y="3441025"/>
            <a:ext cx="1345800" cy="11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3"/>
                </a:solidFill>
                <a:latin typeface="Varela Round"/>
                <a:ea typeface="Varela Round"/>
                <a:cs typeface="Varela Round"/>
                <a:sym typeface="Varela Round"/>
              </a:rPr>
              <a:t>Digrams:</a:t>
            </a:r>
            <a:r>
              <a:rPr lang="en">
                <a:solidFill>
                  <a:schemeClr val="accent3"/>
                </a:solidFill>
                <a:latin typeface="Varela Round"/>
                <a:ea typeface="Varela Round"/>
                <a:cs typeface="Varela Round"/>
                <a:sym typeface="Varela Round"/>
              </a:rPr>
              <a:t> Aa</a:t>
            </a:r>
            <a:br>
              <a:rPr lang="en">
                <a:solidFill>
                  <a:schemeClr val="accent3"/>
                </a:solidFill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en">
                <a:solidFill>
                  <a:schemeClr val="accent3"/>
                </a:solidFill>
                <a:latin typeface="Varela Round"/>
                <a:ea typeface="Varela Round"/>
                <a:cs typeface="Varela Round"/>
                <a:sym typeface="Varela Round"/>
              </a:rPr>
              <a:t>S ➞ BB</a:t>
            </a:r>
            <a:br>
              <a:rPr lang="en">
                <a:solidFill>
                  <a:schemeClr val="accent3"/>
                </a:solidFill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en">
                <a:solidFill>
                  <a:schemeClr val="accent3"/>
                </a:solidFill>
                <a:latin typeface="Varela Round"/>
                <a:ea typeface="Varela Round"/>
                <a:cs typeface="Varela Round"/>
                <a:sym typeface="Varela Round"/>
              </a:rPr>
              <a:t>B ➞ Aa</a:t>
            </a:r>
            <a:br>
              <a:rPr lang="en">
                <a:solidFill>
                  <a:schemeClr val="accent3"/>
                </a:solidFill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en">
                <a:solidFill>
                  <a:schemeClr val="accent3"/>
                </a:solidFill>
                <a:latin typeface="Varela Round"/>
                <a:ea typeface="Varela Round"/>
                <a:cs typeface="Varela Round"/>
                <a:sym typeface="Varela Round"/>
              </a:rPr>
              <a:t>A ➞ ab</a:t>
            </a:r>
            <a:br>
              <a:rPr lang="en">
                <a:solidFill>
                  <a:schemeClr val="accent3"/>
                </a:solidFill>
                <a:latin typeface="Varela Round"/>
                <a:ea typeface="Varela Round"/>
                <a:cs typeface="Varela Round"/>
                <a:sym typeface="Varela Round"/>
              </a:rPr>
            </a:b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0" y="5050050"/>
            <a:ext cx="9144000" cy="9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271925"/>
            <a:ext cx="861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Lempel-Ziv-Welch</a:t>
            </a: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 Algoritme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11700" y="1235750"/>
            <a:ext cx="4251900" cy="3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Verbeterde versie van LZ77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Lookup table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Geen hercodering van symbolen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Tabel niet opslaan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1175" y="150495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352" y="0"/>
            <a:ext cx="6703333" cy="5016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7187" y="0"/>
            <a:ext cx="6949624" cy="501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 rot="-510">
            <a:off x="265550" y="1205803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Probleem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168" name="Google Shape;168;p2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Varela Round"/>
                <a:ea typeface="Varela Round"/>
                <a:cs typeface="Varela Round"/>
                <a:sym typeface="Varela Round"/>
              </a:rPr>
              <a:t>Taal compact opslaan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69" name="Google Shape;169;p25"/>
          <p:cNvSpPr txBox="1"/>
          <p:nvPr>
            <p:ph idx="2" type="body"/>
          </p:nvPr>
        </p:nvSpPr>
        <p:spPr>
          <a:xfrm>
            <a:off x="4939500" y="724200"/>
            <a:ext cx="4045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Varela Round"/>
              <a:buChar char="●"/>
            </a:pPr>
            <a:r>
              <a:rPr lang="en" sz="1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Compressie per byte</a:t>
            </a:r>
            <a:endParaRPr sz="1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Varela Round"/>
              <a:buChar char="●"/>
            </a:pPr>
            <a:r>
              <a:rPr lang="en" sz="1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Elk karakter moet uniek zijn</a:t>
            </a:r>
            <a:endParaRPr sz="1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Varela Round"/>
              <a:buChar char="●"/>
            </a:pPr>
            <a:r>
              <a:rPr lang="en" sz="1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Unicode?</a:t>
            </a:r>
            <a:endParaRPr sz="1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738" y="1807925"/>
            <a:ext cx="3134725" cy="301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 txBox="1"/>
          <p:nvPr>
            <p:ph type="title"/>
          </p:nvPr>
        </p:nvSpPr>
        <p:spPr>
          <a:xfrm rot="-510">
            <a:off x="265650" y="448701"/>
            <a:ext cx="4045200" cy="8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Huffman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176" name="Google Shape;176;p26"/>
          <p:cNvSpPr txBox="1"/>
          <p:nvPr>
            <p:ph idx="2" type="body"/>
          </p:nvPr>
        </p:nvSpPr>
        <p:spPr>
          <a:xfrm>
            <a:off x="4939500" y="904600"/>
            <a:ext cx="3837000" cy="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“AAAAABCDE”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4965900" y="1321925"/>
            <a:ext cx="4045200" cy="26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A ➞ </a:t>
            </a:r>
            <a:r>
              <a:rPr lang="en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0</a:t>
            </a:r>
            <a:endParaRPr sz="1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B ➞ 100</a:t>
            </a:r>
            <a:endParaRPr sz="1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 ➞ 101</a:t>
            </a:r>
            <a:endParaRPr sz="1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D ➞ 110</a:t>
            </a:r>
            <a:endParaRPr sz="1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E ➞ 111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78" name="Google Shape;178;p26"/>
          <p:cNvSpPr/>
          <p:nvPr/>
        </p:nvSpPr>
        <p:spPr>
          <a:xfrm>
            <a:off x="1338200" y="1850325"/>
            <a:ext cx="112200" cy="14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6"/>
          <p:cNvSpPr txBox="1"/>
          <p:nvPr>
            <p:ph idx="1" type="subTitle"/>
          </p:nvPr>
        </p:nvSpPr>
        <p:spPr>
          <a:xfrm>
            <a:off x="265650" y="1248526"/>
            <a:ext cx="40452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Variable length encoding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80" name="Google Shape;180;p26"/>
          <p:cNvSpPr/>
          <p:nvPr/>
        </p:nvSpPr>
        <p:spPr>
          <a:xfrm>
            <a:off x="4969425" y="4008425"/>
            <a:ext cx="621000" cy="369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CFG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8681" y="3702188"/>
            <a:ext cx="898250" cy="98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/>
          <p:nvPr/>
        </p:nvSpPr>
        <p:spPr>
          <a:xfrm>
            <a:off x="7481921" y="4111320"/>
            <a:ext cx="252300" cy="1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6"/>
          <p:cNvSpPr/>
          <p:nvPr/>
        </p:nvSpPr>
        <p:spPr>
          <a:xfrm>
            <a:off x="6206261" y="4008425"/>
            <a:ext cx="1026600" cy="369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Huffman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84" name="Google Shape;184;p26"/>
          <p:cNvSpPr/>
          <p:nvPr/>
        </p:nvSpPr>
        <p:spPr>
          <a:xfrm>
            <a:off x="5772184" y="4111307"/>
            <a:ext cx="252300" cy="1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 rot="-765">
            <a:off x="265500" y="651202"/>
            <a:ext cx="40452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Decoding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190" name="Google Shape;190;p27"/>
          <p:cNvSpPr txBox="1"/>
          <p:nvPr>
            <p:ph idx="2" type="body"/>
          </p:nvPr>
        </p:nvSpPr>
        <p:spPr>
          <a:xfrm>
            <a:off x="4939500" y="1033725"/>
            <a:ext cx="3837000" cy="63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“0 100 110”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738" y="1807925"/>
            <a:ext cx="3134725" cy="301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 txBox="1"/>
          <p:nvPr/>
        </p:nvSpPr>
        <p:spPr>
          <a:xfrm>
            <a:off x="4704900" y="1670025"/>
            <a:ext cx="43062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 “A     B        D    ”</a:t>
            </a:r>
            <a:endParaRPr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3" name="Google Shape;193;p27"/>
          <p:cNvSpPr/>
          <p:nvPr/>
        </p:nvSpPr>
        <p:spPr>
          <a:xfrm>
            <a:off x="1338200" y="1850325"/>
            <a:ext cx="112200" cy="14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4" name="Google Shape;194;p27"/>
          <p:cNvCxnSpPr/>
          <p:nvPr/>
        </p:nvCxnSpPr>
        <p:spPr>
          <a:xfrm flipH="1">
            <a:off x="6360350" y="1365650"/>
            <a:ext cx="78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7"/>
          <p:cNvCxnSpPr/>
          <p:nvPr/>
        </p:nvCxnSpPr>
        <p:spPr>
          <a:xfrm flipH="1">
            <a:off x="6709475" y="1380500"/>
            <a:ext cx="7500" cy="34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7"/>
          <p:cNvCxnSpPr/>
          <p:nvPr/>
        </p:nvCxnSpPr>
        <p:spPr>
          <a:xfrm flipH="1">
            <a:off x="7210725" y="1380500"/>
            <a:ext cx="7500" cy="34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Extra Features</a:t>
            </a:r>
            <a:endParaRPr/>
          </a:p>
        </p:txBody>
      </p:sp>
      <p:sp>
        <p:nvSpPr>
          <p:cNvPr id="202" name="Google Shape;202;p2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Visuele representatie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3" name="Google Shape;203;p28"/>
          <p:cNvSpPr txBox="1"/>
          <p:nvPr>
            <p:ph idx="2" type="body"/>
          </p:nvPr>
        </p:nvSpPr>
        <p:spPr>
          <a:xfrm>
            <a:off x="4731300" y="694525"/>
            <a:ext cx="4321200" cy="18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inging.do.wah.diddy.diddy.dum.diddy.do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singingAo.wahEEAumEAo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sHHG.wahEEAumEG</a:t>
            </a:r>
            <a:endParaRPr/>
          </a:p>
        </p:txBody>
      </p:sp>
      <p:sp>
        <p:nvSpPr>
          <p:cNvPr id="204" name="Google Shape;204;p28"/>
          <p:cNvSpPr txBox="1"/>
          <p:nvPr/>
        </p:nvSpPr>
        <p:spPr>
          <a:xfrm>
            <a:off x="5005925" y="2769000"/>
            <a:ext cx="11832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 ➞ .d </a:t>
            </a:r>
            <a:endParaRPr sz="18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B ➞ dd</a:t>
            </a:r>
            <a:endParaRPr sz="18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 ➞ Ai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05" name="Google Shape;205;p28"/>
          <p:cNvCxnSpPr/>
          <p:nvPr/>
        </p:nvCxnSpPr>
        <p:spPr>
          <a:xfrm flipH="1">
            <a:off x="4690650" y="1079925"/>
            <a:ext cx="7500" cy="9426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8"/>
          <p:cNvSpPr txBox="1"/>
          <p:nvPr/>
        </p:nvSpPr>
        <p:spPr>
          <a:xfrm>
            <a:off x="6300300" y="2769000"/>
            <a:ext cx="11832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</a:t>
            </a:r>
            <a:r>
              <a:rPr lang="en" sz="1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 ➞ Ai </a:t>
            </a:r>
            <a:endParaRPr sz="18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D ➞ By</a:t>
            </a:r>
            <a:endParaRPr sz="18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 ➞ CD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28"/>
          <p:cNvSpPr txBox="1"/>
          <p:nvPr/>
        </p:nvSpPr>
        <p:spPr>
          <a:xfrm>
            <a:off x="7529000" y="2769000"/>
            <a:ext cx="11832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F ➞</a:t>
            </a:r>
            <a:r>
              <a:rPr lang="en" sz="1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 in </a:t>
            </a:r>
            <a:endParaRPr sz="18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G ➞ Ao</a:t>
            </a:r>
            <a:endParaRPr sz="18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H ➞ Fg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Extra Features</a:t>
            </a:r>
            <a:endParaRPr/>
          </a:p>
        </p:txBody>
      </p:sp>
      <p:sp>
        <p:nvSpPr>
          <p:cNvPr id="213" name="Google Shape;213;p2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Quality of life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4" name="Google Shape;214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Multithreading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Vergelijking van algoritmen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Gemakkelijke CLI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Motivatie</a:t>
            </a:r>
            <a:endParaRPr/>
          </a:p>
        </p:txBody>
      </p:sp>
      <p:sp>
        <p:nvSpPr>
          <p:cNvPr id="220" name="Google Shape;220;p3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Wat willen we bereiken?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Aantonen dat CFG’s nuttig zijn in veel domeinen.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Inzicht geven in hoe compressie werkt.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Verschillende algoritmes vergelijken.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Planning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227" name="Google Shape;22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Fase 1: ontwikkelen pal-formaat en infrastructuur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Fase 2: implementeren compressie-algoritmen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Fase 3: ontwerpen UI en visualisatie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124725" y="631750"/>
            <a:ext cx="2708700" cy="13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Varela Round"/>
                <a:ea typeface="Varela Round"/>
                <a:cs typeface="Varela Round"/>
                <a:sym typeface="Varela Round"/>
              </a:rPr>
              <a:t>Grammatica</a:t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757225" y="631750"/>
            <a:ext cx="1629600" cy="13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>
                <a:latin typeface="Varela Round"/>
                <a:ea typeface="Varela Round"/>
                <a:cs typeface="Varela Round"/>
                <a:sym typeface="Varela Round"/>
              </a:rPr>
              <a:t>⇒</a:t>
            </a:r>
            <a:endParaRPr sz="60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6148825" y="631750"/>
            <a:ext cx="2708700" cy="13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Varela Round"/>
                <a:ea typeface="Varela Round"/>
                <a:cs typeface="Varela Round"/>
                <a:sym typeface="Varela Round"/>
              </a:rPr>
              <a:t>Taal</a:t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124725" y="2551425"/>
            <a:ext cx="2708700" cy="20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Varela Round"/>
                <a:ea typeface="Varela Round"/>
                <a:cs typeface="Varela Round"/>
                <a:sym typeface="Varela Round"/>
              </a:rPr>
              <a:t>S ➞ AB</a:t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Varela Round"/>
                <a:ea typeface="Varela Round"/>
                <a:cs typeface="Varela Round"/>
                <a:sym typeface="Varela Round"/>
              </a:rPr>
              <a:t>A ➞ xSyyy | ε</a:t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latin typeface="Varela Round"/>
                <a:ea typeface="Varela Round"/>
                <a:cs typeface="Varela Round"/>
                <a:sym typeface="Varela Round"/>
              </a:rPr>
              <a:t>B ➞ yyyXz | ε</a:t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757200" y="2895525"/>
            <a:ext cx="1629600" cy="13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>
                <a:latin typeface="Varela Round"/>
                <a:ea typeface="Varela Round"/>
                <a:cs typeface="Varela Round"/>
                <a:sym typeface="Varela Round"/>
              </a:rPr>
              <a:t>⇒</a:t>
            </a:r>
            <a:endParaRPr sz="60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6148825" y="2895525"/>
            <a:ext cx="2708700" cy="13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Varela Round"/>
                <a:ea typeface="Varela Round"/>
                <a:cs typeface="Varela Round"/>
                <a:sym typeface="Varela Round"/>
              </a:rPr>
              <a:t>xxyyyyyyyyyz</a:t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 rot="10800000">
            <a:off x="3757200" y="401725"/>
            <a:ext cx="1629600" cy="13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>
                <a:latin typeface="Varela Round"/>
                <a:ea typeface="Varela Round"/>
                <a:cs typeface="Varela Round"/>
                <a:sym typeface="Varela Round"/>
              </a:rPr>
              <a:t>⇒</a:t>
            </a:r>
            <a:endParaRPr sz="60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 rot="10800000">
            <a:off x="3757225" y="2665525"/>
            <a:ext cx="1629600" cy="13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>
                <a:latin typeface="Varela Round"/>
                <a:ea typeface="Varela Round"/>
                <a:cs typeface="Varela Round"/>
                <a:sym typeface="Varela Round"/>
              </a:rPr>
              <a:t>⇒</a:t>
            </a:r>
            <a:endParaRPr sz="600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idx="4294967295"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effectLst>
            <a:outerShdw blurRad="228600" rotWithShape="0" algn="bl" dir="5400000" dist="9525">
              <a:srgbClr val="FFFFFF">
                <a:alpha val="3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size--</a:t>
            </a:r>
            <a:endParaRPr b="1" sz="9600">
              <a:solidFill>
                <a:srgbClr val="FF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effectLst>
            <a:outerShdw blurRad="228600" rotWithShape="0" algn="bl" dir="5400000" dist="9525">
              <a:srgbClr val="FFFFFF">
                <a:alpha val="37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latin typeface="Permanent Marker"/>
                <a:ea typeface="Permanent Marker"/>
                <a:cs typeface="Permanent Marker"/>
                <a:sym typeface="Permanent Marker"/>
              </a:rPr>
              <a:t>size--</a:t>
            </a:r>
            <a:endParaRPr b="1" sz="9600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arela Round"/>
                <a:ea typeface="Varela Round"/>
                <a:cs typeface="Varela Round"/>
                <a:sym typeface="Varela Round"/>
              </a:rPr>
              <a:t>Thomas Dooms, Ward Gauderis en Mano Marichal</a:t>
            </a:r>
            <a:endParaRPr sz="180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Compressie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3917850" y="546681"/>
            <a:ext cx="898200" cy="369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Binary Data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5350562" y="546681"/>
            <a:ext cx="898200" cy="369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CFG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7934100" y="546681"/>
            <a:ext cx="898200" cy="369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Binary Data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2331" y="240513"/>
            <a:ext cx="898250" cy="9817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4957043" y="649620"/>
            <a:ext cx="252300" cy="1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6389746" y="649620"/>
            <a:ext cx="252300" cy="1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7540573" y="649620"/>
            <a:ext cx="252300" cy="1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4">
            <a:alphaModFix/>
          </a:blip>
          <a:srcRect b="-1440" l="0" r="0" t="1439"/>
          <a:stretch/>
        </p:blipFill>
        <p:spPr>
          <a:xfrm>
            <a:off x="721275" y="1826425"/>
            <a:ext cx="4235776" cy="23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5704500" y="1674025"/>
            <a:ext cx="2622900" cy="24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X1 ➞ 0 0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X2 ➞ 0 1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X3 ➞ X1 X1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X4 ➞ 1 X2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X5 ➞ X1 1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X6 ➞ X3 X4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X7 ➞ X5 X6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X8 ➞ X6 X7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Opslag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3917850" y="546681"/>
            <a:ext cx="898200" cy="369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Binary Data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5350562" y="546681"/>
            <a:ext cx="898200" cy="369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CFG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7934100" y="546681"/>
            <a:ext cx="898200" cy="369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Binary Data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2331" y="240513"/>
            <a:ext cx="898250" cy="98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/>
          <p:nvPr/>
        </p:nvSpPr>
        <p:spPr>
          <a:xfrm>
            <a:off x="4957043" y="649620"/>
            <a:ext cx="252300" cy="1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6389746" y="649620"/>
            <a:ext cx="252300" cy="1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7540573" y="649620"/>
            <a:ext cx="252300" cy="1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1919250" y="4218575"/>
            <a:ext cx="53055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Varela Round"/>
                <a:ea typeface="Varela Round"/>
                <a:cs typeface="Varela Round"/>
                <a:sym typeface="Varela Round"/>
              </a:rPr>
              <a:t>Public Archive for Losslessness</a:t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6063" y="1375363"/>
            <a:ext cx="2391874" cy="2614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Extractie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3917850" y="546681"/>
            <a:ext cx="898200" cy="369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Binary Data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5350562" y="546681"/>
            <a:ext cx="898200" cy="369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CFG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7934100" y="546681"/>
            <a:ext cx="898200" cy="369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Binary Data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2331" y="240513"/>
            <a:ext cx="898250" cy="98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/>
          <p:nvPr/>
        </p:nvSpPr>
        <p:spPr>
          <a:xfrm>
            <a:off x="4957043" y="649620"/>
            <a:ext cx="252300" cy="1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6389746" y="649620"/>
            <a:ext cx="252300" cy="1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7540573" y="649620"/>
            <a:ext cx="252300" cy="1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278" y="1826425"/>
            <a:ext cx="4235772" cy="23386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5704500" y="1674025"/>
            <a:ext cx="2622900" cy="24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X1 ➞ 0 0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X2 ➞ 0 1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X3 ➞ X1 X1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X4 ➞ 1 X2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X5 ➞ X1 1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X6 ➞ X3 X4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X7 ➞ X5 X6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X8 ➞ X6 X7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Single line grammar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126" name="Google Shape;126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arela Round"/>
              <a:buChar char="●"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Elke variabele heeft 1 productie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arela Round"/>
              <a:buChar char="●"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Er bestaan geen cyclische producties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arela Round"/>
              <a:buChar char="●"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Elke variabele gaat dus naar een unieke string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15650" y="485925"/>
            <a:ext cx="7712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Compressie</a:t>
            </a:r>
            <a:endParaRPr b="1" sz="7200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Algoritmen</a:t>
            </a:r>
            <a:endParaRPr b="1" i="1" sz="7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Onze compressie-algoritmen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18955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Re-Pair algoritme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Sequitur </a:t>
            </a: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algoritme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Sequential algoritme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Online LCA </a:t>
            </a: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algoritme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Offline LCA </a:t>
            </a: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algoritme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Bisection </a:t>
            </a: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algoritme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LZW </a:t>
            </a: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algoritme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arela Round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GLZA </a:t>
            </a: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algoritme </a:t>
            </a: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(optioneel)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