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Permanent Marker"/>
      <p:regular r:id="rId38"/>
    </p:embeddedFont>
    <p:embeddedFont>
      <p:font typeface="Varela Round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5FBC4F-2D0F-4CE1-9729-7E6F4D9EBF6A}">
  <a:tblStyle styleId="{855FBC4F-2D0F-4CE1-9729-7E6F4D9EB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VarelaRound-regular.fntdata"/><Relationship Id="rId16" Type="http://schemas.openxmlformats.org/officeDocument/2006/relationships/slide" Target="slides/slide10.xml"/><Relationship Id="rId38" Type="http://schemas.openxmlformats.org/officeDocument/2006/relationships/font" Target="fonts/PermanentMark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d44fff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cd44ff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a0d0b51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a0d0b51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6a0ed8ad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6a0ed8ad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a0ed8ad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a0ed8ad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a0ed8a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6a0ed8a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6a0ed8ade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6a0ed8ade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6a0d0b51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6a0d0b51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6a0ed8ad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6a0ed8ad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a0d0b51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a0d0b51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6a0d0b51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6a0d0b51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a0d0b51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a0d0b51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9ffb7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9ffb7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6a1e81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6a1e81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6a1e81f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6a1e81f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6a0d0b51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6a0d0b51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0bc66b8e3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0bc66b8e3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243402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243402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2434021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2434021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a0d0b51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a0d0b51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a0d0b5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a0d0b5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a1e81f5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a1e81f5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a0d0b51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a0d0b51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a0ed8ade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a0ed8ade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128588" rotWithShape="0" algn="bl" dir="5400000" dist="9525">
              <a:srgbClr val="FFFFFF">
                <a:alpha val="3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b="1" sz="9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Thomas Dooms, Ward Gauderis en Mano Marichal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Public Archive for Losslessness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838" y="1313000"/>
            <a:ext cx="2320325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45100" y="1152463"/>
            <a:ext cx="3100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Polyvalent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Veilig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5869200" y="1152463"/>
            <a:ext cx="3274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String size: 32 bits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Production size: 32 bits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Flags: 8 bits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Unique code: 8 bits -&gt; 93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38" y="1807925"/>
            <a:ext cx="3134725" cy="3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>
            <p:ph type="title"/>
          </p:nvPr>
        </p:nvSpPr>
        <p:spPr>
          <a:xfrm rot="-510">
            <a:off x="265650" y="448701"/>
            <a:ext cx="4045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ermanent Marker"/>
                <a:ea typeface="Permanent Marker"/>
                <a:cs typeface="Permanent Marker"/>
                <a:sym typeface="Permanent Marker"/>
              </a:rPr>
              <a:t>Huffman Encoding</a:t>
            </a:r>
            <a:endParaRPr sz="2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20" name="Google Shape;220;p23"/>
          <p:cNvSpPr txBox="1"/>
          <p:nvPr>
            <p:ph idx="2" type="body"/>
          </p:nvPr>
        </p:nvSpPr>
        <p:spPr>
          <a:xfrm>
            <a:off x="4939500" y="904600"/>
            <a:ext cx="38370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“AAAAABCDE”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965900" y="1321925"/>
            <a:ext cx="40452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 ➞ 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 ➞ 100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 ➞ 101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 ➞ 110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E ➞ 111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1338200" y="1850325"/>
            <a:ext cx="112200" cy="14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265650" y="1248526"/>
            <a:ext cx="4045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Variable length encoding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4969425" y="4008425"/>
            <a:ext cx="6210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481921" y="41113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6206261" y="4008425"/>
            <a:ext cx="10266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Huffman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5772184" y="4111307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300" y="3735211"/>
            <a:ext cx="686400" cy="9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 rot="-765">
            <a:off x="265500" y="651202"/>
            <a:ext cx="4045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ermanent Marker"/>
                <a:ea typeface="Permanent Marker"/>
                <a:cs typeface="Permanent Marker"/>
                <a:sym typeface="Permanent Marker"/>
              </a:rPr>
              <a:t>Huffman decoding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34" name="Google Shape;234;p24"/>
          <p:cNvSpPr txBox="1"/>
          <p:nvPr>
            <p:ph idx="2" type="body"/>
          </p:nvPr>
        </p:nvSpPr>
        <p:spPr>
          <a:xfrm>
            <a:off x="4939500" y="1033725"/>
            <a:ext cx="3837000" cy="6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“0 100 110”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38" y="1807925"/>
            <a:ext cx="3134725" cy="3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4704900" y="1670025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 “A     B        D    ”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1338200" y="1850325"/>
            <a:ext cx="112200" cy="14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4"/>
          <p:cNvCxnSpPr/>
          <p:nvPr/>
        </p:nvCxnSpPr>
        <p:spPr>
          <a:xfrm flipH="1">
            <a:off x="6360350" y="1365650"/>
            <a:ext cx="78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/>
          <p:nvPr/>
        </p:nvCxnSpPr>
        <p:spPr>
          <a:xfrm flipH="1">
            <a:off x="6709475" y="1380500"/>
            <a:ext cx="75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4"/>
          <p:cNvCxnSpPr/>
          <p:nvPr/>
        </p:nvCxnSpPr>
        <p:spPr>
          <a:xfrm flipH="1">
            <a:off x="7210725" y="1380500"/>
            <a:ext cx="75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265500" y="532975"/>
            <a:ext cx="4045200" cy="9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ermanent Marker"/>
                <a:ea typeface="Permanent Marker"/>
                <a:cs typeface="Permanent Marker"/>
                <a:sym typeface="Permanent Marker"/>
              </a:rPr>
              <a:t>Partial parse tree encoding</a:t>
            </a:r>
            <a:endParaRPr/>
          </a:p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4840825" y="336424"/>
            <a:ext cx="4045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abaababa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840825" y="1024200"/>
            <a:ext cx="40452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ab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ab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AB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CB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1886975"/>
            <a:ext cx="3507875" cy="246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689" y="3290850"/>
            <a:ext cx="717275" cy="5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512" y="2842700"/>
            <a:ext cx="1278300" cy="108535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4840825" y="3805375"/>
            <a:ext cx="40452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( a ( b ) ( a ) ( A ) ( B )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265500" y="532975"/>
            <a:ext cx="4045200" cy="9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ermanent Marker"/>
                <a:ea typeface="Permanent Marker"/>
                <a:cs typeface="Permanent Marker"/>
                <a:sym typeface="Permanent Marker"/>
              </a:rPr>
              <a:t>Partial parse tree Decoding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7034925" y="1024200"/>
            <a:ext cx="1851000" cy="2631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Dictionary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1886975"/>
            <a:ext cx="3507875" cy="246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12" y="3268825"/>
            <a:ext cx="1278300" cy="108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264" y="3733225"/>
            <a:ext cx="717275" cy="5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4840825" y="3805375"/>
            <a:ext cx="40452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( a ( b ) ( a ) ( A ) ( B )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5004325" y="1024200"/>
            <a:ext cx="1851000" cy="2631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Stack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034925" y="152510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034925" y="2615200"/>
            <a:ext cx="18510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AB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CB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004325" y="152510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004325" y="208875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5004325" y="152510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5004325" y="202760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034925" y="2088750"/>
            <a:ext cx="185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➞ Aa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2441850" y="1279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Multithreaded encoding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Multithreading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graphicFrame>
        <p:nvGraphicFramePr>
          <p:cNvPr id="276" name="Google Shape;276;p27"/>
          <p:cNvGraphicFramePr/>
          <p:nvPr/>
        </p:nvGraphicFramePr>
        <p:xfrm>
          <a:off x="2387688" y="20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{855FBC4F-2D0F-4CE1-9729-7E6F4D9EBF6A}</a:tableStyleId>
              </a:tblPr>
              <a:tblGrid>
                <a:gridCol w="1801425"/>
                <a:gridCol w="823925"/>
                <a:gridCol w="905275"/>
                <a:gridCol w="838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54</a:t>
                      </a:r>
                      <a:r>
                        <a:rPr lang="en" sz="1800">
                          <a:solidFill>
                            <a:srgbClr val="93C47D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ms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</a:t>
                      </a:r>
                      <a:r>
                        <a:rPr lang="en" sz="1800">
                          <a:solidFill>
                            <a:srgbClr val="E0666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33%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bisection++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49</a:t>
                      </a:r>
                      <a:r>
                        <a:rPr lang="en" sz="1800">
                          <a:solidFill>
                            <a:srgbClr val="93C47D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ms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57</a:t>
                      </a:r>
                      <a:r>
                        <a:rPr lang="en" sz="1800">
                          <a:solidFill>
                            <a:srgbClr val="E0666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%</a:t>
                      </a:r>
                      <a:endParaRPr sz="1800">
                        <a:solidFill>
                          <a:schemeClr val="accent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265500" y="518025"/>
            <a:ext cx="40452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Parallel STL</a:t>
            </a:r>
            <a:endParaRPr b="1"/>
          </a:p>
        </p:txBody>
      </p:sp>
      <p:sp>
        <p:nvSpPr>
          <p:cNvPr id="282" name="Google Shape;282;p28"/>
          <p:cNvSpPr txBox="1"/>
          <p:nvPr>
            <p:ph idx="1" type="subTitle"/>
          </p:nvPr>
        </p:nvSpPr>
        <p:spPr>
          <a:xfrm>
            <a:off x="265500" y="23054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void sort(ExecutionPolicy&amp;&amp;, RandomIt, RandomIt, Comp)</a:t>
            </a:r>
            <a:endParaRPr sz="2000"/>
          </a:p>
        </p:txBody>
      </p:sp>
      <p:sp>
        <p:nvSpPr>
          <p:cNvPr id="283" name="Google Shape;28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std::execution::unseq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std::execution::par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std::execution::par_unseq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Command Line Interface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5132"/>
          <a:stretch/>
        </p:blipFill>
        <p:spPr>
          <a:xfrm>
            <a:off x="1175575" y="1137500"/>
            <a:ext cx="6792850" cy="36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Visual Representation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275" y="-101725"/>
            <a:ext cx="2062425" cy="25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149525" y="1017725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Aan de hand van dot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75" y="2691275"/>
            <a:ext cx="8806051" cy="23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715650" y="485925"/>
            <a:ext cx="771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</a:t>
            </a:r>
            <a:endParaRPr b="1" i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77750" y="2130999"/>
            <a:ext cx="13503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031749" y="2130999"/>
            <a:ext cx="13503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915950" y="2130999"/>
            <a:ext cx="1350300" cy="55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40117" y="2285485"/>
            <a:ext cx="3795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594103" y="2285485"/>
            <a:ext cx="3795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324305" y="2285485"/>
            <a:ext cx="3795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53" y="1751825"/>
            <a:ext cx="1017830" cy="13553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59513" y="3107200"/>
            <a:ext cx="3578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arela Round"/>
                <a:ea typeface="Varela Round"/>
                <a:cs typeface="Varela Round"/>
                <a:sym typeface="Varela Round"/>
              </a:rPr>
              <a:t>Public Archive for Losslessness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32"/>
          <p:cNvGraphicFramePr/>
          <p:nvPr/>
        </p:nvGraphicFramePr>
        <p:xfrm>
          <a:off x="0" y="6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{855FBC4F-2D0F-4CE1-9729-7E6F4D9EBF6A}</a:tableStyleId>
              </a:tblPr>
              <a:tblGrid>
                <a:gridCol w="2489825"/>
                <a:gridCol w="1663525"/>
                <a:gridCol w="1663525"/>
                <a:gridCol w="1663525"/>
                <a:gridCol w="1663525"/>
              </a:tblGrid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Re-pair (8)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Bisection++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LCA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gzip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Human Genome (915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406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214.4 MB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23.43 %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36.02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210.1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22.95 %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208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225.1 MB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24.60 %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216.34 s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252.4 MB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27.58 %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 Benchmark Tar (202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117 s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69 .0 MB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34.15 %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9.39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90.6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43.6 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87.3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43.21 %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9.82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65.1MB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32.22 %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CG Engine BMP (28.6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8.8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7.7 MB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26.92 %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0.95 s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35.32 %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4.21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9.5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33.21 %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0.79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7.2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25.17 %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Chessboard BMP (768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0.16 s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320 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472 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0.061 %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0.06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568 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0.074 %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1.31 %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Beemovie Script (51.5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0.04 s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22.9 KB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44.46 %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0.01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28.3 KB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54.95 %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0.02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27.4 KB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53.2 %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0.02 s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21.1 KB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40.97 %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32"/>
          <p:cNvSpPr txBox="1"/>
          <p:nvPr>
            <p:ph idx="4294967295" type="title"/>
          </p:nvPr>
        </p:nvSpPr>
        <p:spPr>
          <a:xfrm>
            <a:off x="282650" y="82125"/>
            <a:ext cx="25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Comparison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33"/>
          <p:cNvGraphicFramePr/>
          <p:nvPr/>
        </p:nvGraphicFramePr>
        <p:xfrm>
          <a:off x="0" y="6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{855FBC4F-2D0F-4CE1-9729-7E6F4D9EBF6A}</a:tableStyleId>
              </a:tblPr>
              <a:tblGrid>
                <a:gridCol w="2490725"/>
                <a:gridCol w="1663300"/>
                <a:gridCol w="1663300"/>
                <a:gridCol w="1663300"/>
                <a:gridCol w="1663300"/>
              </a:tblGrid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OLCA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LZW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Sequitur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Human Genome (915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182.86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99.89 %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144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353.4 MB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38.62 %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Memory overflow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Memory overflow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 Benchmark Tar (202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64.14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155.45 %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42.4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119.5 MB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59.16 %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42.3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80.9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34.15 %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177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90.7 MB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CG Engine BMP (28.6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6.12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32.9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115.03 %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3.68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 10.7 MB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37.41 %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12.4 s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8.2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26.92 %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18.3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 10.2 MB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35.32 %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Chessboard BMP (768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0.02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768 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 232 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0.03%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0.07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6.40 KB</a:t>
                      </a:r>
                      <a:endParaRPr sz="1200">
                        <a:solidFill>
                          <a:srgbClr val="EA9999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0.17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6D7A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384 B</a:t>
                      </a:r>
                      <a:endParaRPr sz="1200">
                        <a:solidFill>
                          <a:srgbClr val="B6D7A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0.048%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Beemovie Script (51.5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105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203.89 %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0.01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38.7 KB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75.15 %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0.02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24.1 KB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44.46 %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0.05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32.1 KB</a:t>
                      </a:r>
                      <a:endParaRPr sz="1200">
                        <a:solidFill>
                          <a:srgbClr val="FFFFFF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9DAF8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62.1 %</a:t>
                      </a:r>
                      <a:endParaRPr sz="1200">
                        <a:solidFill>
                          <a:srgbClr val="C9DAF8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3"/>
          <p:cNvSpPr txBox="1"/>
          <p:nvPr>
            <p:ph idx="4294967295" type="title"/>
          </p:nvPr>
        </p:nvSpPr>
        <p:spPr>
          <a:xfrm>
            <a:off x="282650" y="82125"/>
            <a:ext cx="36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Comparison (cont.)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Verbredend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Veel opzoekwerk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Veel bijgeleerd: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Betere compressieratio, maar langere compressieduur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Limiterende factor is geheugen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Veel nuances in de algoritmes die kunnen worden uitgebuit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Interessant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Motivation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228600" rotWithShape="0" algn="bl" dir="5400000" dist="9525">
              <a:srgbClr val="FFFFFF">
                <a:alpha val="3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b="1" sz="96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54475" y="235850"/>
            <a:ext cx="4045200" cy="3198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Algorithms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Bisection(++)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LCA: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arela Round"/>
              <a:buAutoNum type="arabicPeriod"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LCA Offline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arela Round"/>
              <a:buAutoNum type="arabicPeriod"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LCA Online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Sequitur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Sequential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LZW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Re-Pair 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54475" y="3593026"/>
            <a:ext cx="4045200" cy="1258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Performance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Multithreaded encoding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Multithreaded decoding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524600" y="235850"/>
            <a:ext cx="4309500" cy="2428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Storage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Variable length encoding: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arela Round"/>
              <a:buAutoNum type="arabicPeriod"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Huffman encoding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arela Round"/>
              <a:buAutoNum type="arabicPeriod"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Partial parse tree encoding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compression format (PAL)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Decoding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24600" y="2799882"/>
            <a:ext cx="4309200" cy="205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User Interface</a:t>
            </a:r>
            <a:endParaRPr sz="24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Command line interface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Minimal GUI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Visual representation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Comparison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Bisection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755300"/>
            <a:ext cx="4527600" cy="22107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Basisgeval: |σ| = 1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Inductie: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Zoek grootste k zodat 2^k &lt; |σ|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Splits σ op in strings met lengte 2^k en |σ| - 2^k en voeg productie toe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Herhaal op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 substrings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233775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{855FBC4F-2D0F-4CE1-9729-7E6F4D9EBF6A}</a:tableStyleId>
              </a:tblPr>
              <a:tblGrid>
                <a:gridCol w="2892150"/>
                <a:gridCol w="2892150"/>
                <a:gridCol w="2892150"/>
              </a:tblGrid>
              <a:tr h="7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Bisection++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Human Genome (915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182.86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99.89 %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36.02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210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22.95 %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 Benchmark Tar (202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64.14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155.45 %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9.39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90.7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CG Engine BMP (28.6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6.12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32.9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115.03 %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0.95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35.32 %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Beemovie Script (51.5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105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203.89 %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0.01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28.3 KB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54.95 %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274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Variabelen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synchroniseren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Totale orde over symbolen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Drie belangrijke regels: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Repetitive pair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Minimal pair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Maximal pair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LCA Offline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900" y="1855825"/>
            <a:ext cx="4940152" cy="14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Online vs Offline: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Bestand niet in geheugen houden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Minder informatie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Time complexity vs Space complexity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LCA Online: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Offline regels vereenvoudigd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Left-to-right ipv bottom-up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Max. log2(k) queues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LCA Online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77" y="1397562"/>
            <a:ext cx="4115025" cy="307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7041025" y="3996175"/>
            <a:ext cx="1070400" cy="25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179150" y="3481300"/>
            <a:ext cx="1466100" cy="25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969725" y="2966425"/>
            <a:ext cx="2223300" cy="25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275575" y="2534950"/>
            <a:ext cx="1319100" cy="25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275575" y="2040925"/>
            <a:ext cx="305700" cy="25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Sequitur/Sequential Algoritme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1072325"/>
            <a:ext cx="8520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Maakt gebruik van 2 constraints tijdens het scannen van de input</a:t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0" y="5050050"/>
            <a:ext cx="9144000" cy="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375" y="1889200"/>
            <a:ext cx="50657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18775" y="1561350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rela Round"/>
              <a:buChar char="●"/>
            </a:pP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Digram uniqueness</a:t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arela Round"/>
              <a:buChar char="●"/>
            </a:pP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Rule utility</a:t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511625"/>
            <a:ext cx="40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Aparte encoding en decoding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Lempel-Ziv-Welch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5268" l="34998" r="30487" t="44696"/>
          <a:stretch/>
        </p:blipFill>
        <p:spPr>
          <a:xfrm>
            <a:off x="5435450" y="1571550"/>
            <a:ext cx="3157148" cy="3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4355025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Varela Round"/>
              <a:buChar char="●"/>
            </a:pPr>
            <a:r>
              <a:rPr lang="en" sz="18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Beide generen stapgewijs deze tabel =&gt;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00" y="2435523"/>
            <a:ext cx="2349700" cy="20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7025" y="1170200"/>
            <a:ext cx="2512400" cy="20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96225" y="1650375"/>
            <a:ext cx="1443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Decoding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96225" y="1318950"/>
            <a:ext cx="1443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Encoding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96025" y="3269075"/>
            <a:ext cx="396000" cy="9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747625" y="3909275"/>
            <a:ext cx="1244400" cy="27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747625" y="3760175"/>
            <a:ext cx="2843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862225" y="1477575"/>
            <a:ext cx="681000" cy="1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216175" y="2002050"/>
            <a:ext cx="219000" cy="4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311700" y="445025"/>
            <a:ext cx="15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Re-pair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11700" y="1146250"/>
            <a:ext cx="4403100" cy="17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Zoek het paar </a:t>
            </a:r>
            <a:r>
              <a:rPr i="1" lang="en" sz="1400">
                <a:latin typeface="Varela Round"/>
                <a:ea typeface="Varela Round"/>
                <a:cs typeface="Varela Round"/>
                <a:sym typeface="Varela Round"/>
              </a:rPr>
              <a:t>ab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dat het meeste voorkomt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Vervang alle </a:t>
            </a:r>
            <a:r>
              <a:rPr i="1" lang="en" sz="1400">
                <a:latin typeface="Varela Round"/>
                <a:ea typeface="Varela Round"/>
                <a:cs typeface="Varela Round"/>
                <a:sym typeface="Varela Round"/>
              </a:rPr>
              <a:t>xaby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door xAy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Voeg productie A ➞ ab toe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Herhaal totdat geen paar &gt; 1 keer voorkomt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5610502" y="862424"/>
            <a:ext cx="1021578" cy="2097236"/>
            <a:chOff x="1118223" y="133531"/>
            <a:chExt cx="2090827" cy="4226594"/>
          </a:xfrm>
        </p:grpSpPr>
        <p:sp>
          <p:nvSpPr>
            <p:cNvPr id="141" name="Google Shape;141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118223" y="341748"/>
              <a:ext cx="2048100" cy="1379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233855" y="133531"/>
              <a:ext cx="1815000" cy="15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B61249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ab</a:t>
              </a:r>
              <a:endParaRPr b="1" sz="4000">
                <a:solidFill>
                  <a:srgbClr val="B61249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5400000">
              <a:off x="2002446" y="1776927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7705100" y="862431"/>
            <a:ext cx="1021587" cy="2097229"/>
            <a:chOff x="1118205" y="133544"/>
            <a:chExt cx="2090845" cy="4226581"/>
          </a:xfrm>
        </p:grpSpPr>
        <p:sp>
          <p:nvSpPr>
            <p:cNvPr id="146" name="Google Shape;146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118205" y="341757"/>
              <a:ext cx="2048100" cy="1342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233842" y="133544"/>
              <a:ext cx="18150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da</a:t>
              </a:r>
              <a:endParaRPr b="1" sz="4000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1947698" y="1739442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6657800" y="862431"/>
            <a:ext cx="1021571" cy="2097229"/>
            <a:chOff x="1118237" y="133545"/>
            <a:chExt cx="2090813" cy="4226580"/>
          </a:xfrm>
        </p:grpSpPr>
        <p:sp>
          <p:nvSpPr>
            <p:cNvPr id="151" name="Google Shape;151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118237" y="341757"/>
              <a:ext cx="2048100" cy="1367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53" name="Google Shape;153;p21"/>
            <p:cNvSpPr/>
            <p:nvPr/>
          </p:nvSpPr>
          <p:spPr>
            <a:xfrm rot="5400000">
              <a:off x="1969111" y="176433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233874" y="133545"/>
              <a:ext cx="18150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B61249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cd</a:t>
              </a:r>
              <a:endParaRPr b="1" sz="4000">
                <a:solidFill>
                  <a:srgbClr val="B61249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155" name="Google Shape;155;p21"/>
          <p:cNvSpPr/>
          <p:nvPr/>
        </p:nvSpPr>
        <p:spPr>
          <a:xfrm>
            <a:off x="5643200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1"/>
          <p:cNvSpPr txBox="1"/>
          <p:nvPr/>
        </p:nvSpPr>
        <p:spPr>
          <a:xfrm>
            <a:off x="5643275" y="1774475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 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9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15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690575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21"/>
          <p:cNvSpPr txBox="1"/>
          <p:nvPr/>
        </p:nvSpPr>
        <p:spPr>
          <a:xfrm>
            <a:off x="6674150" y="1774350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 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12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7737875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0" name="Google Shape;160;p21"/>
          <p:cNvSpPr txBox="1"/>
          <p:nvPr/>
        </p:nvSpPr>
        <p:spPr>
          <a:xfrm>
            <a:off x="7737875" y="1774350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4 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29</a:t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079475" y="3489200"/>
            <a:ext cx="5647200" cy="546000"/>
          </a:xfrm>
          <a:prstGeom prst="rect">
            <a:avLst/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0794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8170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9482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6858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5546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4234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82922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08122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ab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5138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948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43826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fg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8170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2514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6858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120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65546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69890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4234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8578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292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ar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079475" y="4293075"/>
            <a:ext cx="5647200" cy="546000"/>
          </a:xfrm>
          <a:prstGeom prst="rect">
            <a:avLst/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0794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8170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9482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56858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65546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4234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2922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308122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ab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5138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948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3826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fg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8170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2514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6858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120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5546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9890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4234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8578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8292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ar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flipH="1">
            <a:off x="5034275" y="4035200"/>
            <a:ext cx="868800" cy="25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5034275" y="4035375"/>
            <a:ext cx="868800" cy="257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1"/>
          <p:cNvSpPr txBox="1"/>
          <p:nvPr/>
        </p:nvSpPr>
        <p:spPr>
          <a:xfrm rot="-1493795">
            <a:off x="299137" y="3060493"/>
            <a:ext cx="2313164" cy="1403681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Almost 0(n) approved!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