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4" r:id="rId5"/>
    <p:sldId id="266" r:id="rId6"/>
    <p:sldId id="258" r:id="rId7"/>
    <p:sldId id="259" r:id="rId8"/>
    <p:sldId id="267" r:id="rId9"/>
    <p:sldId id="260" r:id="rId10"/>
    <p:sldId id="268" r:id="rId11"/>
    <p:sldId id="269" r:id="rId12"/>
    <p:sldId id="270" r:id="rId13"/>
    <p:sldId id="272" r:id="rId14"/>
    <p:sldId id="273" r:id="rId15"/>
    <p:sldId id="274" r:id="rId16"/>
    <p:sldId id="275" r:id="rId17"/>
    <p:sldId id="276" r:id="rId18"/>
    <p:sldId id="277" r:id="rId19"/>
    <p:sldId id="278" r:id="rId20"/>
    <p:sldId id="279" r:id="rId21"/>
    <p:sldId id="261" r:id="rId22"/>
    <p:sldId id="263"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3F83F-B890-4E31-916C-A8FEA6D78A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C378FE8-2260-487C-984F-30F50F44729B}">
      <dgm:prSet phldrT="[Text]"/>
      <dgm:spPr/>
      <dgm:t>
        <a:bodyPr/>
        <a:lstStyle/>
        <a:p>
          <a:r>
            <a:rPr lang="en-US" dirty="0"/>
            <a:t>https://laravel.com</a:t>
          </a:r>
        </a:p>
      </dgm:t>
    </dgm:pt>
    <dgm:pt modelId="{A65168C0-3B5D-4212-948E-92F84BAEF4CA}" type="parTrans" cxnId="{B7AC6185-1E8A-49DB-9FCC-3E4609E6B22F}">
      <dgm:prSet/>
      <dgm:spPr/>
      <dgm:t>
        <a:bodyPr/>
        <a:lstStyle/>
        <a:p>
          <a:endParaRPr lang="en-US"/>
        </a:p>
      </dgm:t>
    </dgm:pt>
    <dgm:pt modelId="{B8B8455D-FEC9-487D-B704-EFD86190FFD4}" type="sibTrans" cxnId="{B7AC6185-1E8A-49DB-9FCC-3E4609E6B22F}">
      <dgm:prSet/>
      <dgm:spPr/>
      <dgm:t>
        <a:bodyPr/>
        <a:lstStyle/>
        <a:p>
          <a:endParaRPr lang="en-US"/>
        </a:p>
      </dgm:t>
    </dgm:pt>
    <dgm:pt modelId="{CD8D8E74-31CB-4A9C-BF5B-E407164CCA79}">
      <dgm:prSet phldrT="[Text]"/>
      <dgm:spPr/>
      <dgm:t>
        <a:bodyPr/>
        <a:lstStyle/>
        <a:p>
          <a:r>
            <a:rPr lang="en-US" dirty="0"/>
            <a:t>                        PHP Install</a:t>
          </a:r>
        </a:p>
      </dgm:t>
    </dgm:pt>
    <dgm:pt modelId="{0B351169-4E3F-4017-BAD0-1E4330B32550}" type="parTrans" cxnId="{4AA5628A-A082-4C30-AF1B-38FDE2315941}">
      <dgm:prSet/>
      <dgm:spPr/>
      <dgm:t>
        <a:bodyPr/>
        <a:lstStyle/>
        <a:p>
          <a:endParaRPr lang="en-US"/>
        </a:p>
      </dgm:t>
    </dgm:pt>
    <dgm:pt modelId="{BD72F0C5-E63A-4F99-B9F2-46515C291CC4}" type="sibTrans" cxnId="{4AA5628A-A082-4C30-AF1B-38FDE2315941}">
      <dgm:prSet/>
      <dgm:spPr/>
      <dgm:t>
        <a:bodyPr/>
        <a:lstStyle/>
        <a:p>
          <a:endParaRPr lang="en-US"/>
        </a:p>
      </dgm:t>
    </dgm:pt>
    <dgm:pt modelId="{FB722AD4-F8E5-4FE0-91FB-742E2DCCCB9E}">
      <dgm:prSet phldrT="[Text]"/>
      <dgm:spPr/>
      <dgm:t>
        <a:bodyPr/>
        <a:lstStyle/>
        <a:p>
          <a:r>
            <a:rPr lang="en-US" dirty="0"/>
            <a:t>https://getcomposer.org/</a:t>
          </a:r>
        </a:p>
      </dgm:t>
    </dgm:pt>
    <dgm:pt modelId="{B1A9DEE9-EF98-42E1-921A-0D5E9E9F50E5}" type="parTrans" cxnId="{50DA4B5F-1968-464F-AAF1-91AD339191C2}">
      <dgm:prSet/>
      <dgm:spPr/>
      <dgm:t>
        <a:bodyPr/>
        <a:lstStyle/>
        <a:p>
          <a:endParaRPr lang="en-US"/>
        </a:p>
      </dgm:t>
    </dgm:pt>
    <dgm:pt modelId="{B63A3AF9-C3AB-4B82-B3F1-126FC56224E3}" type="sibTrans" cxnId="{50DA4B5F-1968-464F-AAF1-91AD339191C2}">
      <dgm:prSet/>
      <dgm:spPr/>
      <dgm:t>
        <a:bodyPr/>
        <a:lstStyle/>
        <a:p>
          <a:endParaRPr lang="en-US"/>
        </a:p>
      </dgm:t>
    </dgm:pt>
    <dgm:pt modelId="{7FB4D8C0-E095-4C24-8FD7-FBB14DFA8F8A}" type="pres">
      <dgm:prSet presAssocID="{5983F83F-B890-4E31-916C-A8FEA6D78AA0}" presName="Name0" presStyleCnt="0">
        <dgm:presLayoutVars>
          <dgm:chMax val="7"/>
          <dgm:chPref val="7"/>
          <dgm:dir/>
        </dgm:presLayoutVars>
      </dgm:prSet>
      <dgm:spPr/>
    </dgm:pt>
    <dgm:pt modelId="{27D31201-2839-464F-BA10-5F5137F611D6}" type="pres">
      <dgm:prSet presAssocID="{5983F83F-B890-4E31-916C-A8FEA6D78AA0}" presName="Name1" presStyleCnt="0"/>
      <dgm:spPr/>
    </dgm:pt>
    <dgm:pt modelId="{957BA28C-E5E5-430E-8D60-825A69F9AD9B}" type="pres">
      <dgm:prSet presAssocID="{5983F83F-B890-4E31-916C-A8FEA6D78AA0}" presName="cycle" presStyleCnt="0"/>
      <dgm:spPr/>
    </dgm:pt>
    <dgm:pt modelId="{650D6A01-9768-4EBF-860C-14BF2FD463AC}" type="pres">
      <dgm:prSet presAssocID="{5983F83F-B890-4E31-916C-A8FEA6D78AA0}" presName="srcNode" presStyleLbl="node1" presStyleIdx="0" presStyleCnt="3"/>
      <dgm:spPr/>
    </dgm:pt>
    <dgm:pt modelId="{DDE9A959-2930-401B-9588-81CE228CDFFC}" type="pres">
      <dgm:prSet presAssocID="{5983F83F-B890-4E31-916C-A8FEA6D78AA0}" presName="conn" presStyleLbl="parChTrans1D2" presStyleIdx="0" presStyleCnt="1"/>
      <dgm:spPr/>
    </dgm:pt>
    <dgm:pt modelId="{747E152E-6445-4433-9566-BD728C8F6E3E}" type="pres">
      <dgm:prSet presAssocID="{5983F83F-B890-4E31-916C-A8FEA6D78AA0}" presName="extraNode" presStyleLbl="node1" presStyleIdx="0" presStyleCnt="3"/>
      <dgm:spPr/>
    </dgm:pt>
    <dgm:pt modelId="{6676DE0A-3216-4464-A5D2-9AC35AC85FFC}" type="pres">
      <dgm:prSet presAssocID="{5983F83F-B890-4E31-916C-A8FEA6D78AA0}" presName="dstNode" presStyleLbl="node1" presStyleIdx="0" presStyleCnt="3"/>
      <dgm:spPr/>
    </dgm:pt>
    <dgm:pt modelId="{17F27329-A24C-4011-91A2-55D96AA67ED5}" type="pres">
      <dgm:prSet presAssocID="{4C378FE8-2260-487C-984F-30F50F44729B}" presName="text_1" presStyleLbl="node1" presStyleIdx="0" presStyleCnt="3">
        <dgm:presLayoutVars>
          <dgm:bulletEnabled val="1"/>
        </dgm:presLayoutVars>
      </dgm:prSet>
      <dgm:spPr/>
    </dgm:pt>
    <dgm:pt modelId="{C36680F3-BA5E-4FF9-A524-EE6BB378FF2C}" type="pres">
      <dgm:prSet presAssocID="{4C378FE8-2260-487C-984F-30F50F44729B}" presName="accent_1" presStyleCnt="0"/>
      <dgm:spPr/>
    </dgm:pt>
    <dgm:pt modelId="{49B43C0F-3DB6-44B2-AB44-24D26ED3AD56}" type="pres">
      <dgm:prSet presAssocID="{4C378FE8-2260-487C-984F-30F50F44729B}" presName="accentRepeatNode" presStyleLbl="solidFgAcc1" presStyleIdx="0" presStyleCnt="3"/>
      <dgm:spPr/>
    </dgm:pt>
    <dgm:pt modelId="{A74658C9-FDED-4694-B84A-4514A3BEBFAA}" type="pres">
      <dgm:prSet presAssocID="{CD8D8E74-31CB-4A9C-BF5B-E407164CCA79}" presName="text_2" presStyleLbl="node1" presStyleIdx="1" presStyleCnt="3" custScaleX="99832">
        <dgm:presLayoutVars>
          <dgm:bulletEnabled val="1"/>
        </dgm:presLayoutVars>
      </dgm:prSet>
      <dgm:spPr/>
    </dgm:pt>
    <dgm:pt modelId="{967FD57B-3199-406E-8CC3-87785DC51AE8}" type="pres">
      <dgm:prSet presAssocID="{CD8D8E74-31CB-4A9C-BF5B-E407164CCA79}" presName="accent_2" presStyleCnt="0"/>
      <dgm:spPr/>
    </dgm:pt>
    <dgm:pt modelId="{3C6A7A85-6470-4996-ADDF-7D6480113AE7}" type="pres">
      <dgm:prSet presAssocID="{CD8D8E74-31CB-4A9C-BF5B-E407164CCA79}" presName="accentRepeatNode" presStyleLbl="solidFgAcc1" presStyleIdx="1" presStyleCnt="3"/>
      <dgm:spPr/>
    </dgm:pt>
    <dgm:pt modelId="{2CA9F806-E097-41C9-A54F-1256A4E9637A}" type="pres">
      <dgm:prSet presAssocID="{FB722AD4-F8E5-4FE0-91FB-742E2DCCCB9E}" presName="text_3" presStyleLbl="node1" presStyleIdx="2" presStyleCnt="3">
        <dgm:presLayoutVars>
          <dgm:bulletEnabled val="1"/>
        </dgm:presLayoutVars>
      </dgm:prSet>
      <dgm:spPr/>
    </dgm:pt>
    <dgm:pt modelId="{833ECB52-A466-41C3-B2F5-48703733CD7A}" type="pres">
      <dgm:prSet presAssocID="{FB722AD4-F8E5-4FE0-91FB-742E2DCCCB9E}" presName="accent_3" presStyleCnt="0"/>
      <dgm:spPr/>
    </dgm:pt>
    <dgm:pt modelId="{4B821D25-EC5C-4233-A5A1-517685B8BCB1}" type="pres">
      <dgm:prSet presAssocID="{FB722AD4-F8E5-4FE0-91FB-742E2DCCCB9E}" presName="accentRepeatNode" presStyleLbl="solidFgAcc1" presStyleIdx="2" presStyleCnt="3"/>
      <dgm:spPr/>
    </dgm:pt>
  </dgm:ptLst>
  <dgm:cxnLst>
    <dgm:cxn modelId="{4FC3B018-82B1-4CAA-BE96-AFEB103DD31C}" type="presOf" srcId="{B8B8455D-FEC9-487D-B704-EFD86190FFD4}" destId="{DDE9A959-2930-401B-9588-81CE228CDFFC}" srcOrd="0" destOrd="0" presId="urn:microsoft.com/office/officeart/2008/layout/VerticalCurvedList"/>
    <dgm:cxn modelId="{7FE4642B-A353-4C96-962F-9197E6E43330}" type="presOf" srcId="{CD8D8E74-31CB-4A9C-BF5B-E407164CCA79}" destId="{A74658C9-FDED-4694-B84A-4514A3BEBFAA}" srcOrd="0" destOrd="0" presId="urn:microsoft.com/office/officeart/2008/layout/VerticalCurvedList"/>
    <dgm:cxn modelId="{50DA4B5F-1968-464F-AAF1-91AD339191C2}" srcId="{5983F83F-B890-4E31-916C-A8FEA6D78AA0}" destId="{FB722AD4-F8E5-4FE0-91FB-742E2DCCCB9E}" srcOrd="2" destOrd="0" parTransId="{B1A9DEE9-EF98-42E1-921A-0D5E9E9F50E5}" sibTransId="{B63A3AF9-C3AB-4B82-B3F1-126FC56224E3}"/>
    <dgm:cxn modelId="{E73EEC6F-C7A5-4FDB-A6F4-7ADDE9D9D64C}" type="presOf" srcId="{4C378FE8-2260-487C-984F-30F50F44729B}" destId="{17F27329-A24C-4011-91A2-55D96AA67ED5}" srcOrd="0" destOrd="0" presId="urn:microsoft.com/office/officeart/2008/layout/VerticalCurvedList"/>
    <dgm:cxn modelId="{81BCF155-1CC9-4A03-BB84-5433A6C896C2}" type="presOf" srcId="{FB722AD4-F8E5-4FE0-91FB-742E2DCCCB9E}" destId="{2CA9F806-E097-41C9-A54F-1256A4E9637A}" srcOrd="0" destOrd="0" presId="urn:microsoft.com/office/officeart/2008/layout/VerticalCurvedList"/>
    <dgm:cxn modelId="{B7AC6185-1E8A-49DB-9FCC-3E4609E6B22F}" srcId="{5983F83F-B890-4E31-916C-A8FEA6D78AA0}" destId="{4C378FE8-2260-487C-984F-30F50F44729B}" srcOrd="0" destOrd="0" parTransId="{A65168C0-3B5D-4212-948E-92F84BAEF4CA}" sibTransId="{B8B8455D-FEC9-487D-B704-EFD86190FFD4}"/>
    <dgm:cxn modelId="{4AA5628A-A082-4C30-AF1B-38FDE2315941}" srcId="{5983F83F-B890-4E31-916C-A8FEA6D78AA0}" destId="{CD8D8E74-31CB-4A9C-BF5B-E407164CCA79}" srcOrd="1" destOrd="0" parTransId="{0B351169-4E3F-4017-BAD0-1E4330B32550}" sibTransId="{BD72F0C5-E63A-4F99-B9F2-46515C291CC4}"/>
    <dgm:cxn modelId="{310D37EF-ED85-4CE4-860A-6F8C7C0022EC}" type="presOf" srcId="{5983F83F-B890-4E31-916C-A8FEA6D78AA0}" destId="{7FB4D8C0-E095-4C24-8FD7-FBB14DFA8F8A}" srcOrd="0" destOrd="0" presId="urn:microsoft.com/office/officeart/2008/layout/VerticalCurvedList"/>
    <dgm:cxn modelId="{D347C0E0-7093-4F8F-8ED1-68304157F19B}" type="presParOf" srcId="{7FB4D8C0-E095-4C24-8FD7-FBB14DFA8F8A}" destId="{27D31201-2839-464F-BA10-5F5137F611D6}" srcOrd="0" destOrd="0" presId="urn:microsoft.com/office/officeart/2008/layout/VerticalCurvedList"/>
    <dgm:cxn modelId="{82F8F0E6-31E3-43AD-811D-6931DF58B857}" type="presParOf" srcId="{27D31201-2839-464F-BA10-5F5137F611D6}" destId="{957BA28C-E5E5-430E-8D60-825A69F9AD9B}" srcOrd="0" destOrd="0" presId="urn:microsoft.com/office/officeart/2008/layout/VerticalCurvedList"/>
    <dgm:cxn modelId="{53B4C445-FBEE-4654-997E-0ED3EAC15BC1}" type="presParOf" srcId="{957BA28C-E5E5-430E-8D60-825A69F9AD9B}" destId="{650D6A01-9768-4EBF-860C-14BF2FD463AC}" srcOrd="0" destOrd="0" presId="urn:microsoft.com/office/officeart/2008/layout/VerticalCurvedList"/>
    <dgm:cxn modelId="{17A9DAF9-1A50-453E-BACC-9C0C6CB16BE1}" type="presParOf" srcId="{957BA28C-E5E5-430E-8D60-825A69F9AD9B}" destId="{DDE9A959-2930-401B-9588-81CE228CDFFC}" srcOrd="1" destOrd="0" presId="urn:microsoft.com/office/officeart/2008/layout/VerticalCurvedList"/>
    <dgm:cxn modelId="{23DCE070-D585-48A4-BC21-C2DD08B5095D}" type="presParOf" srcId="{957BA28C-E5E5-430E-8D60-825A69F9AD9B}" destId="{747E152E-6445-4433-9566-BD728C8F6E3E}" srcOrd="2" destOrd="0" presId="urn:microsoft.com/office/officeart/2008/layout/VerticalCurvedList"/>
    <dgm:cxn modelId="{66D34899-0FC8-4508-AC44-047F8906AAE3}" type="presParOf" srcId="{957BA28C-E5E5-430E-8D60-825A69F9AD9B}" destId="{6676DE0A-3216-4464-A5D2-9AC35AC85FFC}" srcOrd="3" destOrd="0" presId="urn:microsoft.com/office/officeart/2008/layout/VerticalCurvedList"/>
    <dgm:cxn modelId="{C3031584-8EE9-400B-BD24-5AB10B0E0200}" type="presParOf" srcId="{27D31201-2839-464F-BA10-5F5137F611D6}" destId="{17F27329-A24C-4011-91A2-55D96AA67ED5}" srcOrd="1" destOrd="0" presId="urn:microsoft.com/office/officeart/2008/layout/VerticalCurvedList"/>
    <dgm:cxn modelId="{5C16C8E6-C248-4FF1-987D-7F3EF6DC925E}" type="presParOf" srcId="{27D31201-2839-464F-BA10-5F5137F611D6}" destId="{C36680F3-BA5E-4FF9-A524-EE6BB378FF2C}" srcOrd="2" destOrd="0" presId="urn:microsoft.com/office/officeart/2008/layout/VerticalCurvedList"/>
    <dgm:cxn modelId="{55A821D5-5B0F-4D7A-9CCE-EF41FDBF31C0}" type="presParOf" srcId="{C36680F3-BA5E-4FF9-A524-EE6BB378FF2C}" destId="{49B43C0F-3DB6-44B2-AB44-24D26ED3AD56}" srcOrd="0" destOrd="0" presId="urn:microsoft.com/office/officeart/2008/layout/VerticalCurvedList"/>
    <dgm:cxn modelId="{CD7596E1-5CCA-41E6-9085-B1984F9DAEDB}" type="presParOf" srcId="{27D31201-2839-464F-BA10-5F5137F611D6}" destId="{A74658C9-FDED-4694-B84A-4514A3BEBFAA}" srcOrd="3" destOrd="0" presId="urn:microsoft.com/office/officeart/2008/layout/VerticalCurvedList"/>
    <dgm:cxn modelId="{747C492B-A6FD-4579-B968-59C54DE0EF9C}" type="presParOf" srcId="{27D31201-2839-464F-BA10-5F5137F611D6}" destId="{967FD57B-3199-406E-8CC3-87785DC51AE8}" srcOrd="4" destOrd="0" presId="urn:microsoft.com/office/officeart/2008/layout/VerticalCurvedList"/>
    <dgm:cxn modelId="{6A02EA90-FEE9-469B-A4BE-DFBA1588208C}" type="presParOf" srcId="{967FD57B-3199-406E-8CC3-87785DC51AE8}" destId="{3C6A7A85-6470-4996-ADDF-7D6480113AE7}" srcOrd="0" destOrd="0" presId="urn:microsoft.com/office/officeart/2008/layout/VerticalCurvedList"/>
    <dgm:cxn modelId="{4AFD40AD-2653-4DB1-B37C-6B164759854C}" type="presParOf" srcId="{27D31201-2839-464F-BA10-5F5137F611D6}" destId="{2CA9F806-E097-41C9-A54F-1256A4E9637A}" srcOrd="5" destOrd="0" presId="urn:microsoft.com/office/officeart/2008/layout/VerticalCurvedList"/>
    <dgm:cxn modelId="{EF22FFB5-7B26-4298-9F56-87A64FB6EE2F}" type="presParOf" srcId="{27D31201-2839-464F-BA10-5F5137F611D6}" destId="{833ECB52-A466-41C3-B2F5-48703733CD7A}" srcOrd="6" destOrd="0" presId="urn:microsoft.com/office/officeart/2008/layout/VerticalCurvedList"/>
    <dgm:cxn modelId="{DEB4DE1C-4C52-48EF-8BBB-D3295296B22A}" type="presParOf" srcId="{833ECB52-A466-41C3-B2F5-48703733CD7A}" destId="{4B821D25-EC5C-4233-A5A1-517685B8BCB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9A959-2930-401B-9588-81CE228CDFFC}">
      <dsp:nvSpPr>
        <dsp:cNvPr id="0" name=""/>
        <dsp:cNvSpPr/>
      </dsp:nvSpPr>
      <dsp:spPr>
        <a:xfrm>
          <a:off x="-4157891" y="-638056"/>
          <a:ext cx="4954351" cy="4954351"/>
        </a:xfrm>
        <a:prstGeom prst="blockArc">
          <a:avLst>
            <a:gd name="adj1" fmla="val 18900000"/>
            <a:gd name="adj2" fmla="val 2700000"/>
            <a:gd name="adj3" fmla="val 436"/>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27329-A24C-4011-91A2-55D96AA67ED5}">
      <dsp:nvSpPr>
        <dsp:cNvPr id="0" name=""/>
        <dsp:cNvSpPr/>
      </dsp:nvSpPr>
      <dsp:spPr>
        <a:xfrm>
          <a:off x="512205" y="367823"/>
          <a:ext cx="5098987" cy="73564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92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https://laravel.com</a:t>
          </a:r>
        </a:p>
      </dsp:txBody>
      <dsp:txXfrm>
        <a:off x="512205" y="367823"/>
        <a:ext cx="5098987" cy="735647"/>
      </dsp:txXfrm>
    </dsp:sp>
    <dsp:sp modelId="{49B43C0F-3DB6-44B2-AB44-24D26ED3AD56}">
      <dsp:nvSpPr>
        <dsp:cNvPr id="0" name=""/>
        <dsp:cNvSpPr/>
      </dsp:nvSpPr>
      <dsp:spPr>
        <a:xfrm>
          <a:off x="52425" y="275867"/>
          <a:ext cx="919559" cy="919559"/>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4658C9-FDED-4694-B84A-4514A3BEBFAA}">
      <dsp:nvSpPr>
        <dsp:cNvPr id="0" name=""/>
        <dsp:cNvSpPr/>
      </dsp:nvSpPr>
      <dsp:spPr>
        <a:xfrm>
          <a:off x="783671" y="1471295"/>
          <a:ext cx="4823462" cy="73564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92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                        PHP Install</a:t>
          </a:r>
        </a:p>
      </dsp:txBody>
      <dsp:txXfrm>
        <a:off x="783671" y="1471295"/>
        <a:ext cx="4823462" cy="735647"/>
      </dsp:txXfrm>
    </dsp:sp>
    <dsp:sp modelId="{3C6A7A85-6470-4996-ADDF-7D6480113AE7}">
      <dsp:nvSpPr>
        <dsp:cNvPr id="0" name=""/>
        <dsp:cNvSpPr/>
      </dsp:nvSpPr>
      <dsp:spPr>
        <a:xfrm>
          <a:off x="319833" y="1379339"/>
          <a:ext cx="919559" cy="919559"/>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A9F806-E097-41C9-A54F-1256A4E9637A}">
      <dsp:nvSpPr>
        <dsp:cNvPr id="0" name=""/>
        <dsp:cNvSpPr/>
      </dsp:nvSpPr>
      <dsp:spPr>
        <a:xfrm>
          <a:off x="512205" y="2574766"/>
          <a:ext cx="5098987" cy="73564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92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https://getcomposer.org/</a:t>
          </a:r>
        </a:p>
      </dsp:txBody>
      <dsp:txXfrm>
        <a:off x="512205" y="2574766"/>
        <a:ext cx="5098987" cy="735647"/>
      </dsp:txXfrm>
    </dsp:sp>
    <dsp:sp modelId="{4B821D25-EC5C-4233-A5A1-517685B8BCB1}">
      <dsp:nvSpPr>
        <dsp:cNvPr id="0" name=""/>
        <dsp:cNvSpPr/>
      </dsp:nvSpPr>
      <dsp:spPr>
        <a:xfrm>
          <a:off x="52425" y="2482810"/>
          <a:ext cx="919559" cy="919559"/>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9/10/2020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9/10/2020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9/10/2020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81741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9/10/2020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9/10/2020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9/10/2020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laravel-news.com/laravel-5-6" TargetMode="External"/><Relationship Id="rId3" Type="http://schemas.openxmlformats.org/officeDocument/2006/relationships/hyperlink" Target="https://laravel-news.com/laravel-5-1-released" TargetMode="External"/><Relationship Id="rId7" Type="http://schemas.openxmlformats.org/officeDocument/2006/relationships/hyperlink" Target="https://laravel-news.com/laravel-5-5" TargetMode="External"/><Relationship Id="rId2" Type="http://schemas.openxmlformats.org/officeDocument/2006/relationships/hyperlink" Target="http://wp.laravel-news.com/laravel-5-released/" TargetMode="External"/><Relationship Id="rId1" Type="http://schemas.openxmlformats.org/officeDocument/2006/relationships/slideLayout" Target="../slideLayouts/slideLayout2.xml"/><Relationship Id="rId6" Type="http://schemas.openxmlformats.org/officeDocument/2006/relationships/hyperlink" Target="https://laravel-news.com/laravel-5-4" TargetMode="External"/><Relationship Id="rId5" Type="http://schemas.openxmlformats.org/officeDocument/2006/relationships/hyperlink" Target="https://laravel-news.com/laravel-5-3-is-now-released" TargetMode="External"/><Relationship Id="rId4" Type="http://schemas.openxmlformats.org/officeDocument/2006/relationships/hyperlink" Target="https://laravel-news.com/laravel-5-2-is-released" TargetMode="External"/><Relationship Id="rId9" Type="http://schemas.openxmlformats.org/officeDocument/2006/relationships/hyperlink" Target="https://laravel-news.com/laravel-5-7-is-now-release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hyperlink" Target="https://getcomposer.org/" TargetMode="External"/><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getcomposer.org/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D465-991F-484C-8907-665E42C8EEF1}"/>
              </a:ext>
            </a:extLst>
          </p:cNvPr>
          <p:cNvSpPr>
            <a:spLocks noGrp="1"/>
          </p:cNvSpPr>
          <p:nvPr>
            <p:ph type="ctrTitle"/>
          </p:nvPr>
        </p:nvSpPr>
        <p:spPr/>
        <p:txBody>
          <a:bodyPr/>
          <a:lstStyle/>
          <a:p>
            <a:r>
              <a:rPr lang="en-US" dirty="0"/>
              <a:t>Laravel</a:t>
            </a:r>
          </a:p>
        </p:txBody>
      </p:sp>
      <p:sp>
        <p:nvSpPr>
          <p:cNvPr id="3" name="Subtitle 2">
            <a:extLst>
              <a:ext uri="{FF2B5EF4-FFF2-40B4-BE49-F238E27FC236}">
                <a16:creationId xmlns:a16="http://schemas.microsoft.com/office/drawing/2014/main" id="{E8FF82F3-5DBD-4230-87C7-AA28A0568E7D}"/>
              </a:ext>
            </a:extLst>
          </p:cNvPr>
          <p:cNvSpPr>
            <a:spLocks noGrp="1"/>
          </p:cNvSpPr>
          <p:nvPr>
            <p:ph type="subTitle" idx="1"/>
          </p:nvPr>
        </p:nvSpPr>
        <p:spPr/>
        <p:txBody>
          <a:bodyPr>
            <a:normAutofit fontScale="77500" lnSpcReduction="20000"/>
          </a:bodyPr>
          <a:lstStyle/>
          <a:p>
            <a:r>
              <a:rPr lang="en-US" dirty="0"/>
              <a:t>																				Prepared By,</a:t>
            </a:r>
          </a:p>
          <a:p>
            <a:r>
              <a:rPr lang="en-US" dirty="0"/>
              <a:t>																				Miss Marium  Younus</a:t>
            </a:r>
          </a:p>
        </p:txBody>
      </p:sp>
    </p:spTree>
    <p:extLst>
      <p:ext uri="{BB962C8B-B14F-4D97-AF65-F5344CB8AC3E}">
        <p14:creationId xmlns:p14="http://schemas.microsoft.com/office/powerpoint/2010/main" val="19290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148B-9B83-4D1A-B8DC-80944EF4334B}"/>
              </a:ext>
            </a:extLst>
          </p:cNvPr>
          <p:cNvSpPr>
            <a:spLocks noGrp="1"/>
          </p:cNvSpPr>
          <p:nvPr>
            <p:ph type="title"/>
          </p:nvPr>
        </p:nvSpPr>
        <p:spPr/>
        <p:txBody>
          <a:bodyPr/>
          <a:lstStyle/>
          <a:p>
            <a:r>
              <a:rPr lang="en-US" dirty="0"/>
              <a:t>Local Development Server</a:t>
            </a:r>
          </a:p>
        </p:txBody>
      </p:sp>
      <p:sp>
        <p:nvSpPr>
          <p:cNvPr id="3" name="Content Placeholder 2">
            <a:extLst>
              <a:ext uri="{FF2B5EF4-FFF2-40B4-BE49-F238E27FC236}">
                <a16:creationId xmlns:a16="http://schemas.microsoft.com/office/drawing/2014/main" id="{1564158E-12F7-4020-9C0F-1C40F25F777F}"/>
              </a:ext>
            </a:extLst>
          </p:cNvPr>
          <p:cNvSpPr>
            <a:spLocks noGrp="1"/>
          </p:cNvSpPr>
          <p:nvPr>
            <p:ph idx="1"/>
          </p:nvPr>
        </p:nvSpPr>
        <p:spPr>
          <a:xfrm>
            <a:off x="581192" y="1839434"/>
            <a:ext cx="11029615" cy="2296631"/>
          </a:xfrm>
        </p:spPr>
        <p:txBody>
          <a:bodyPr/>
          <a:lstStyle/>
          <a:p>
            <a:pPr algn="just"/>
            <a:r>
              <a:rPr lang="en-US" dirty="0"/>
              <a:t>If you have PHP installed locally and you would like to use PHP's built-in development server to serve your application, you may use the serve Artisan command. This command will start a development server at </a:t>
            </a:r>
            <a:r>
              <a:rPr lang="en-US" dirty="0">
                <a:hlinkClick r:id="rId2"/>
              </a:rPr>
              <a:t>http://localhost:8000</a:t>
            </a:r>
            <a:r>
              <a:rPr lang="en-US" dirty="0"/>
              <a:t>:</a:t>
            </a:r>
          </a:p>
          <a:p>
            <a:pPr marL="0" indent="0">
              <a:buNone/>
            </a:pPr>
            <a:r>
              <a:rPr lang="en-US" b="1" dirty="0"/>
              <a:t>								</a:t>
            </a:r>
            <a:r>
              <a:rPr lang="en-US" b="1" dirty="0">
                <a:solidFill>
                  <a:srgbClr val="00B050"/>
                </a:solidFill>
              </a:rPr>
              <a:t>php artisan serve</a:t>
            </a:r>
          </a:p>
          <a:p>
            <a:endParaRPr lang="en-US" dirty="0"/>
          </a:p>
        </p:txBody>
      </p:sp>
    </p:spTree>
    <p:extLst>
      <p:ext uri="{BB962C8B-B14F-4D97-AF65-F5344CB8AC3E}">
        <p14:creationId xmlns:p14="http://schemas.microsoft.com/office/powerpoint/2010/main" val="210404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8E3C-8C96-4665-8335-D0FA0E12F8D9}"/>
              </a:ext>
            </a:extLst>
          </p:cNvPr>
          <p:cNvSpPr>
            <a:spLocks noGrp="1"/>
          </p:cNvSpPr>
          <p:nvPr>
            <p:ph type="title"/>
          </p:nvPr>
        </p:nvSpPr>
        <p:spPr/>
        <p:txBody>
          <a:bodyPr/>
          <a:lstStyle/>
          <a:p>
            <a:r>
              <a:rPr lang="en-US" dirty="0"/>
              <a:t>Structure</a:t>
            </a:r>
          </a:p>
        </p:txBody>
      </p:sp>
      <p:pic>
        <p:nvPicPr>
          <p:cNvPr id="4" name="Content Placeholder 3">
            <a:extLst>
              <a:ext uri="{FF2B5EF4-FFF2-40B4-BE49-F238E27FC236}">
                <a16:creationId xmlns:a16="http://schemas.microsoft.com/office/drawing/2014/main" id="{A6401B43-DE2E-435C-802B-895529B3E0C8}"/>
              </a:ext>
            </a:extLst>
          </p:cNvPr>
          <p:cNvPicPr>
            <a:picLocks noGrp="1" noChangeAspect="1"/>
          </p:cNvPicPr>
          <p:nvPr>
            <p:ph idx="1"/>
          </p:nvPr>
        </p:nvPicPr>
        <p:blipFill>
          <a:blip r:embed="rId2"/>
          <a:stretch>
            <a:fillRect/>
          </a:stretch>
        </p:blipFill>
        <p:spPr>
          <a:xfrm>
            <a:off x="1935127" y="1981769"/>
            <a:ext cx="7974418" cy="4647722"/>
          </a:xfrm>
          <a:prstGeom prst="rect">
            <a:avLst/>
          </a:prstGeom>
        </p:spPr>
      </p:pic>
    </p:spTree>
    <p:extLst>
      <p:ext uri="{BB962C8B-B14F-4D97-AF65-F5344CB8AC3E}">
        <p14:creationId xmlns:p14="http://schemas.microsoft.com/office/powerpoint/2010/main" val="178328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A382-FF48-4451-B709-9A0A8BA18B25}"/>
              </a:ext>
            </a:extLst>
          </p:cNvPr>
          <p:cNvSpPr>
            <a:spLocks noGrp="1"/>
          </p:cNvSpPr>
          <p:nvPr>
            <p:ph type="title"/>
          </p:nvPr>
        </p:nvSpPr>
        <p:spPr/>
        <p:txBody>
          <a:bodyPr/>
          <a:lstStyle/>
          <a:p>
            <a:r>
              <a:rPr lang="en-US" dirty="0"/>
              <a:t>Artisan</a:t>
            </a:r>
          </a:p>
        </p:txBody>
      </p:sp>
      <p:sp>
        <p:nvSpPr>
          <p:cNvPr id="3" name="Content Placeholder 2">
            <a:extLst>
              <a:ext uri="{FF2B5EF4-FFF2-40B4-BE49-F238E27FC236}">
                <a16:creationId xmlns:a16="http://schemas.microsoft.com/office/drawing/2014/main" id="{97E9433B-2211-44E3-90CB-8C03E46FD062}"/>
              </a:ext>
            </a:extLst>
          </p:cNvPr>
          <p:cNvSpPr>
            <a:spLocks noGrp="1"/>
          </p:cNvSpPr>
          <p:nvPr>
            <p:ph idx="1"/>
          </p:nvPr>
        </p:nvSpPr>
        <p:spPr>
          <a:xfrm>
            <a:off x="581192" y="2180496"/>
            <a:ext cx="11029615" cy="2072527"/>
          </a:xfrm>
        </p:spPr>
        <p:txBody>
          <a:bodyPr/>
          <a:lstStyle/>
          <a:p>
            <a:r>
              <a:rPr lang="en-US" dirty="0"/>
              <a:t>Artisan is command-line interface for Laravel</a:t>
            </a:r>
          </a:p>
          <a:p>
            <a:r>
              <a:rPr lang="en-US" dirty="0"/>
              <a:t>Commands that are saving time</a:t>
            </a:r>
          </a:p>
          <a:p>
            <a:r>
              <a:rPr lang="en-US" dirty="0"/>
              <a:t>Generating files with artisan is recommended</a:t>
            </a:r>
          </a:p>
          <a:p>
            <a:r>
              <a:rPr lang="en-US" dirty="0"/>
              <a:t>Run php artisan list in the console</a:t>
            </a:r>
          </a:p>
          <a:p>
            <a:endParaRPr lang="en-US" dirty="0"/>
          </a:p>
        </p:txBody>
      </p:sp>
      <p:pic>
        <p:nvPicPr>
          <p:cNvPr id="4" name="Picture 3">
            <a:extLst>
              <a:ext uri="{FF2B5EF4-FFF2-40B4-BE49-F238E27FC236}">
                <a16:creationId xmlns:a16="http://schemas.microsoft.com/office/drawing/2014/main" id="{9CAD4301-AC14-40D3-A5ED-CA36717A0690}"/>
              </a:ext>
            </a:extLst>
          </p:cNvPr>
          <p:cNvPicPr>
            <a:picLocks noChangeAspect="1"/>
          </p:cNvPicPr>
          <p:nvPr/>
        </p:nvPicPr>
        <p:blipFill>
          <a:blip r:embed="rId2"/>
          <a:stretch>
            <a:fillRect/>
          </a:stretch>
        </p:blipFill>
        <p:spPr>
          <a:xfrm>
            <a:off x="7152854" y="1757487"/>
            <a:ext cx="3997293" cy="4991071"/>
          </a:xfrm>
          <a:prstGeom prst="rect">
            <a:avLst/>
          </a:prstGeom>
        </p:spPr>
      </p:pic>
    </p:spTree>
    <p:extLst>
      <p:ext uri="{BB962C8B-B14F-4D97-AF65-F5344CB8AC3E}">
        <p14:creationId xmlns:p14="http://schemas.microsoft.com/office/powerpoint/2010/main" val="78892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sz="quarter" idx="10"/>
          </p:nvPr>
        </p:nvSpPr>
        <p:spPr>
          <a:xfrm>
            <a:off x="539495" y="1435608"/>
            <a:ext cx="11293113" cy="3200187"/>
          </a:xfrm>
        </p:spPr>
        <p:txBody>
          <a:bodyPr>
            <a:normAutofit/>
          </a:bodyPr>
          <a:lstStyle/>
          <a:p>
            <a:pPr marL="342900" lvl="0" indent="-342900">
              <a:buFont typeface="Arial" panose="020B0604020202020204" pitchFamily="34" charset="0"/>
              <a:buChar char="•"/>
            </a:pPr>
            <a:r>
              <a:rPr lang="en-US" sz="2000" dirty="0"/>
              <a:t>The best and easy routing system.</a:t>
            </a:r>
          </a:p>
          <a:p>
            <a:pPr marL="342900" lvl="0" indent="-342900">
              <a:buFont typeface="Arial" panose="020B0604020202020204" pitchFamily="34" charset="0"/>
              <a:buChar char="•"/>
            </a:pPr>
            <a:r>
              <a:rPr lang="en-US" sz="2000" dirty="0"/>
              <a:t>Routing per middleware / prefix or namespace</a:t>
            </a:r>
          </a:p>
          <a:p>
            <a:pPr marL="342900" lvl="0" indent="-342900">
              <a:buFont typeface="Arial" panose="020B0604020202020204" pitchFamily="34" charset="0"/>
              <a:buChar char="•"/>
            </a:pPr>
            <a:r>
              <a:rPr lang="en-US" sz="2000" dirty="0"/>
              <a:t>Routing per request method (GET, POST, DELETE, etc.)</a:t>
            </a:r>
          </a:p>
          <a:p>
            <a:pPr marL="342900" lvl="0" indent="-342900">
              <a:buFont typeface="Arial" panose="020B0604020202020204" pitchFamily="34" charset="0"/>
              <a:buChar char="•"/>
            </a:pPr>
            <a:r>
              <a:rPr lang="en-US" sz="2000" b="1" dirty="0"/>
              <a:t>ALWAYS</a:t>
            </a:r>
            <a:r>
              <a:rPr lang="en-US" sz="2000" dirty="0"/>
              <a:t> name your route .</a:t>
            </a:r>
          </a:p>
          <a:p>
            <a:pPr marL="342900" indent="-342900">
              <a:buFont typeface="Arial" panose="020B0604020202020204" pitchFamily="34" charset="0"/>
              <a:buChar char="•"/>
            </a:pPr>
            <a:r>
              <a:rPr lang="en-US" sz="2000" dirty="0"/>
              <a:t>Be careful with the routing order .</a:t>
            </a:r>
          </a:p>
          <a:p>
            <a:pPr lvl="0"/>
            <a:endParaRPr lang="en-US" sz="2000" dirty="0"/>
          </a:p>
          <a:p>
            <a:endParaRPr lang="en-US" dirty="0"/>
          </a:p>
        </p:txBody>
      </p:sp>
    </p:spTree>
    <p:extLst>
      <p:ext uri="{BB962C8B-B14F-4D97-AF65-F5344CB8AC3E}">
        <p14:creationId xmlns:p14="http://schemas.microsoft.com/office/powerpoint/2010/main" val="400618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sz="quarter" idx="10"/>
          </p:nvPr>
        </p:nvSpPr>
        <p:spPr>
          <a:xfrm>
            <a:off x="539495" y="1435607"/>
            <a:ext cx="11429591" cy="4228213"/>
          </a:xfrm>
        </p:spPr>
        <p:txBody>
          <a:bodyPr>
            <a:normAutofit/>
          </a:bodyPr>
          <a:lstStyle/>
          <a:p>
            <a:r>
              <a:rPr lang="en-US" sz="2400" dirty="0"/>
              <a:t>Basic Routing:</a:t>
            </a:r>
          </a:p>
          <a:p>
            <a:r>
              <a:rPr lang="en-US" sz="2400" dirty="0"/>
              <a:t>The most basic </a:t>
            </a:r>
            <a:r>
              <a:rPr lang="en-US" sz="2400" dirty="0" err="1"/>
              <a:t>Laravel</a:t>
            </a:r>
            <a:r>
              <a:rPr lang="en-US" sz="2400" dirty="0"/>
              <a:t> routes accept a URI and a Closure, providing a very simple and expressive method of defining routes:</a:t>
            </a:r>
          </a:p>
          <a:p>
            <a:r>
              <a:rPr lang="en-US" sz="2400" dirty="0"/>
              <a:t>Route::get('foo', function () {</a:t>
            </a:r>
          </a:p>
          <a:p>
            <a:r>
              <a:rPr lang="en-US" sz="2400" dirty="0"/>
              <a:t>    return 'Hello World';</a:t>
            </a:r>
          </a:p>
          <a:p>
            <a:r>
              <a:rPr lang="en-US" sz="2400" dirty="0"/>
              <a:t>});</a:t>
            </a:r>
          </a:p>
        </p:txBody>
      </p:sp>
    </p:spTree>
    <p:extLst>
      <p:ext uri="{BB962C8B-B14F-4D97-AF65-F5344CB8AC3E}">
        <p14:creationId xmlns:p14="http://schemas.microsoft.com/office/powerpoint/2010/main" val="90173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sz="quarter" idx="10"/>
          </p:nvPr>
        </p:nvSpPr>
        <p:spPr>
          <a:xfrm>
            <a:off x="539495" y="1435608"/>
            <a:ext cx="10733555" cy="4637646"/>
          </a:xfrm>
        </p:spPr>
        <p:txBody>
          <a:bodyPr>
            <a:normAutofit/>
          </a:bodyPr>
          <a:lstStyle/>
          <a:p>
            <a:r>
              <a:rPr lang="en-US" sz="2100" b="1" dirty="0"/>
              <a:t> Default Route Files</a:t>
            </a:r>
          </a:p>
          <a:p>
            <a:r>
              <a:rPr lang="en-US" sz="2000" dirty="0"/>
              <a:t>All </a:t>
            </a:r>
            <a:r>
              <a:rPr lang="en-US" sz="2000" dirty="0" err="1"/>
              <a:t>Laravel</a:t>
            </a:r>
            <a:r>
              <a:rPr lang="en-US" sz="2000" dirty="0"/>
              <a:t> routes are defined in your route files, which are located in the routes directory. These files are automatically loaded by the framework.</a:t>
            </a:r>
          </a:p>
          <a:p>
            <a:r>
              <a:rPr lang="en-US" sz="2000" dirty="0"/>
              <a:t>The routes/</a:t>
            </a:r>
            <a:r>
              <a:rPr lang="en-US" sz="2000" dirty="0" err="1"/>
              <a:t>web.php</a:t>
            </a:r>
            <a:r>
              <a:rPr lang="en-US" sz="2000" dirty="0"/>
              <a:t> file defines routes that are for your web interface. </a:t>
            </a:r>
          </a:p>
          <a:p>
            <a:r>
              <a:rPr lang="en-US" sz="2000" dirty="0"/>
              <a:t>These routes are assigned the web middleware group, which provides features like session state and CSRF protection. </a:t>
            </a:r>
          </a:p>
          <a:p>
            <a:r>
              <a:rPr lang="en-US" sz="2000" dirty="0"/>
              <a:t>The routes in routes/</a:t>
            </a:r>
            <a:r>
              <a:rPr lang="en-US" sz="2000" dirty="0" err="1"/>
              <a:t>api.php</a:t>
            </a:r>
            <a:r>
              <a:rPr lang="en-US" sz="2000" dirty="0"/>
              <a:t> are stateless and are assigned the </a:t>
            </a:r>
            <a:r>
              <a:rPr lang="en-US" sz="2000" dirty="0" err="1"/>
              <a:t>api</a:t>
            </a:r>
            <a:r>
              <a:rPr lang="en-US" sz="2000" dirty="0"/>
              <a:t> middleware group.</a:t>
            </a:r>
          </a:p>
          <a:p>
            <a:r>
              <a:rPr lang="en-US" sz="2000" dirty="0"/>
              <a:t>Example:</a:t>
            </a:r>
          </a:p>
          <a:p>
            <a:pPr marL="0" indent="0">
              <a:buNone/>
            </a:pPr>
            <a:r>
              <a:rPr lang="en-US" dirty="0"/>
              <a:t>	</a:t>
            </a:r>
          </a:p>
        </p:txBody>
      </p:sp>
      <p:sp>
        <p:nvSpPr>
          <p:cNvPr id="8" name="Rectangle 5"/>
          <p:cNvSpPr>
            <a:spLocks noChangeArrowheads="1"/>
          </p:cNvSpPr>
          <p:nvPr/>
        </p:nvSpPr>
        <p:spPr bwMode="auto">
          <a:xfrm>
            <a:off x="1643072" y="5399309"/>
            <a:ext cx="3480179" cy="45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A564A"/>
                </a:solidFill>
                <a:effectLst/>
                <a:latin typeface="Operator Mono"/>
              </a:rPr>
              <a:t>Route</a:t>
            </a:r>
            <a:r>
              <a:rPr kumimoji="0" lang="en-US" altLang="en-US" sz="1400" b="0" i="0" u="none" strike="noStrike" cap="none" normalizeH="0" baseline="0" dirty="0">
                <a:ln>
                  <a:noFill/>
                </a:ln>
                <a:solidFill>
                  <a:srgbClr val="999999"/>
                </a:solidFill>
                <a:effectLst/>
                <a:latin typeface="Operator Mono"/>
              </a:rPr>
              <a:t>::</a:t>
            </a:r>
            <a:r>
              <a:rPr kumimoji="0" lang="en-US" altLang="en-US" sz="1400" b="0" i="0" u="none" strike="noStrike" cap="none" normalizeH="0" baseline="0" dirty="0">
                <a:ln>
                  <a:noFill/>
                </a:ln>
                <a:solidFill>
                  <a:srgbClr val="555555"/>
                </a:solidFill>
                <a:effectLst/>
                <a:latin typeface="Operator Mono"/>
              </a:rPr>
              <a:t>get</a:t>
            </a:r>
            <a:r>
              <a:rPr kumimoji="0" lang="en-US" altLang="en-US" sz="1400" b="0" i="0" u="none" strike="noStrike" cap="none" normalizeH="0" baseline="0" dirty="0">
                <a:ln>
                  <a:noFill/>
                </a:ln>
                <a:solidFill>
                  <a:srgbClr val="999999"/>
                </a:solidFill>
                <a:effectLst/>
                <a:latin typeface="Operator Mono"/>
              </a:rPr>
              <a:t>(</a:t>
            </a:r>
            <a:r>
              <a:rPr kumimoji="0" lang="en-US" altLang="en-US" sz="1400" b="0" i="0" u="none" strike="noStrike" cap="none" normalizeH="0" baseline="0" dirty="0">
                <a:ln>
                  <a:noFill/>
                </a:ln>
                <a:solidFill>
                  <a:srgbClr val="2E7D32"/>
                </a:solidFill>
                <a:effectLst/>
                <a:latin typeface="Operator Mono"/>
              </a:rPr>
              <a:t>'/user'</a:t>
            </a:r>
            <a:r>
              <a:rPr kumimoji="0" lang="en-US" altLang="en-US" sz="1400" b="0" i="0" u="none" strike="noStrike" cap="none" normalizeH="0" baseline="0" dirty="0">
                <a:ln>
                  <a:noFill/>
                </a:ln>
                <a:solidFill>
                  <a:srgbClr val="999999"/>
                </a:solidFill>
                <a:effectLst/>
                <a:latin typeface="Operator Mono"/>
              </a:rPr>
              <a:t>,</a:t>
            </a:r>
            <a:r>
              <a:rPr kumimoji="0" lang="en-US" altLang="en-US" sz="1400" b="0" i="0" u="none" strike="noStrike" cap="none" normalizeH="0" baseline="0" dirty="0">
                <a:ln>
                  <a:noFill/>
                </a:ln>
                <a:solidFill>
                  <a:srgbClr val="000000"/>
                </a:solidFill>
                <a:effectLst/>
                <a:latin typeface="Operator Mono"/>
              </a:rPr>
              <a:t> </a:t>
            </a:r>
            <a:r>
              <a:rPr kumimoji="0" lang="en-US" altLang="en-US" sz="1400" b="0" i="0" u="none" strike="noStrike" cap="none" normalizeH="0" baseline="0" dirty="0">
                <a:ln>
                  <a:noFill/>
                </a:ln>
                <a:solidFill>
                  <a:srgbClr val="2E7D32"/>
                </a:solidFill>
                <a:effectLst/>
                <a:latin typeface="Operator Mono"/>
              </a:rPr>
              <a:t>'</a:t>
            </a:r>
            <a:r>
              <a:rPr kumimoji="0" lang="en-US" altLang="en-US" sz="1400" b="0" i="0" u="none" strike="noStrike" cap="none" normalizeH="0" baseline="0" dirty="0" err="1">
                <a:ln>
                  <a:noFill/>
                </a:ln>
                <a:solidFill>
                  <a:srgbClr val="2E7D32"/>
                </a:solidFill>
                <a:effectLst/>
                <a:latin typeface="Operator Mono"/>
              </a:rPr>
              <a:t>UserController@index</a:t>
            </a:r>
            <a:r>
              <a:rPr kumimoji="0" lang="en-US" altLang="en-US" sz="1400" b="0" i="0" u="none" strike="noStrike" cap="none" normalizeH="0" baseline="0" dirty="0">
                <a:ln>
                  <a:noFill/>
                </a:ln>
                <a:solidFill>
                  <a:srgbClr val="2E7D32"/>
                </a:solidFill>
                <a:effectLst/>
                <a:latin typeface="Operator Mono"/>
              </a:rPr>
              <a:t>'</a:t>
            </a:r>
            <a:r>
              <a:rPr kumimoji="0" lang="en-US" altLang="en-US" sz="1400" b="0" i="0" u="none" strike="noStrike" cap="none" normalizeH="0" baseline="0" dirty="0">
                <a:ln>
                  <a:noFill/>
                </a:ln>
                <a:solidFill>
                  <a:srgbClr val="999999"/>
                </a:solidFill>
                <a:effectLst/>
                <a:latin typeface="Operator Mon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93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sz="quarter" idx="10"/>
          </p:nvPr>
        </p:nvSpPr>
        <p:spPr>
          <a:xfrm>
            <a:off x="539496" y="1435607"/>
            <a:ext cx="10870032" cy="1468815"/>
          </a:xfrm>
        </p:spPr>
        <p:txBody>
          <a:bodyPr/>
          <a:lstStyle/>
          <a:p>
            <a:r>
              <a:rPr lang="en-US" sz="2000" b="1" dirty="0"/>
              <a:t>Available Router Methods</a:t>
            </a:r>
          </a:p>
          <a:p>
            <a:r>
              <a:rPr lang="en-US" sz="2000" dirty="0"/>
              <a:t>The router allows you to register routes that respond to any HTTP verb</a:t>
            </a:r>
            <a:r>
              <a:rPr lang="en-US" dirty="0"/>
              <a:t>:</a:t>
            </a:r>
          </a:p>
        </p:txBody>
      </p:sp>
      <p:sp>
        <p:nvSpPr>
          <p:cNvPr id="4" name="Rectangle 1"/>
          <p:cNvSpPr>
            <a:spLocks noChangeArrowheads="1"/>
          </p:cNvSpPr>
          <p:nvPr/>
        </p:nvSpPr>
        <p:spPr bwMode="auto">
          <a:xfrm>
            <a:off x="2131325" y="2966027"/>
            <a:ext cx="7929349" cy="2456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A564A"/>
                </a:solidFill>
                <a:effectLst/>
                <a:latin typeface="Operator Mono"/>
              </a:rPr>
              <a:t>Route</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555555"/>
                </a:solidFill>
                <a:effectLst/>
                <a:latin typeface="Operator Mono"/>
              </a:rPr>
              <a:t>get</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4EA1DF"/>
                </a:solidFill>
                <a:effectLst/>
                <a:latin typeface="Operator Mono"/>
              </a:rPr>
              <a:t>$</a:t>
            </a:r>
            <a:r>
              <a:rPr kumimoji="0" lang="en-US" altLang="en-US" sz="2400" b="0" i="0" u="none" strike="noStrike" cap="none" normalizeH="0" baseline="0" dirty="0" err="1">
                <a:ln>
                  <a:noFill/>
                </a:ln>
                <a:solidFill>
                  <a:srgbClr val="4EA1DF"/>
                </a:solidFill>
                <a:effectLst/>
                <a:latin typeface="Operator Mono"/>
              </a:rPr>
              <a:t>uri</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r>
              <a:rPr kumimoji="0" lang="en-US" altLang="en-US" sz="2400" b="0" i="0" u="none" strike="noStrike" cap="none" normalizeH="0" baseline="0" dirty="0">
                <a:ln>
                  <a:noFill/>
                </a:ln>
                <a:solidFill>
                  <a:srgbClr val="4EA1DF"/>
                </a:solidFill>
                <a:effectLst/>
                <a:latin typeface="Operator Mono"/>
              </a:rPr>
              <a:t>$callback</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A564A"/>
                </a:solidFill>
                <a:effectLst/>
                <a:latin typeface="Operator Mono"/>
              </a:rPr>
              <a:t>Route</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555555"/>
                </a:solidFill>
                <a:effectLst/>
                <a:latin typeface="Operator Mono"/>
              </a:rPr>
              <a:t>post</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4EA1DF"/>
                </a:solidFill>
                <a:effectLst/>
                <a:latin typeface="Operator Mono"/>
              </a:rPr>
              <a:t>$</a:t>
            </a:r>
            <a:r>
              <a:rPr kumimoji="0" lang="en-US" altLang="en-US" sz="2400" b="0" i="0" u="none" strike="noStrike" cap="none" normalizeH="0" baseline="0" dirty="0" err="1">
                <a:ln>
                  <a:noFill/>
                </a:ln>
                <a:solidFill>
                  <a:srgbClr val="4EA1DF"/>
                </a:solidFill>
                <a:effectLst/>
                <a:latin typeface="Operator Mono"/>
              </a:rPr>
              <a:t>uri</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r>
              <a:rPr kumimoji="0" lang="en-US" altLang="en-US" sz="2400" b="0" i="0" u="none" strike="noStrike" cap="none" normalizeH="0" baseline="0" dirty="0">
                <a:ln>
                  <a:noFill/>
                </a:ln>
                <a:solidFill>
                  <a:srgbClr val="4EA1DF"/>
                </a:solidFill>
                <a:effectLst/>
                <a:latin typeface="Operator Mono"/>
              </a:rPr>
              <a:t>$callback</a:t>
            </a:r>
            <a:r>
              <a:rPr kumimoji="0" lang="en-US" altLang="en-US" sz="2400" b="0" i="0" u="none" strike="noStrike" cap="none" normalizeH="0" baseline="0" dirty="0">
                <a:ln>
                  <a:noFill/>
                </a:ln>
                <a:solidFill>
                  <a:srgbClr val="999999"/>
                </a:solidFill>
                <a:effectLst/>
                <a:latin typeface="Operator Mono"/>
              </a:rPr>
              <a:t>);</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A564A"/>
                </a:solidFill>
                <a:effectLst/>
                <a:latin typeface="Operator Mono"/>
              </a:rPr>
              <a:t>Route</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555555"/>
                </a:solidFill>
                <a:effectLst/>
                <a:latin typeface="Operator Mono"/>
              </a:rPr>
              <a:t>put</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4EA1DF"/>
                </a:solidFill>
                <a:effectLst/>
                <a:latin typeface="Operator Mono"/>
              </a:rPr>
              <a:t>$</a:t>
            </a:r>
            <a:r>
              <a:rPr kumimoji="0" lang="en-US" altLang="en-US" sz="2400" b="0" i="0" u="none" strike="noStrike" cap="none" normalizeH="0" baseline="0" dirty="0" err="1">
                <a:ln>
                  <a:noFill/>
                </a:ln>
                <a:solidFill>
                  <a:srgbClr val="4EA1DF"/>
                </a:solidFill>
                <a:effectLst/>
                <a:latin typeface="Operator Mono"/>
              </a:rPr>
              <a:t>uri</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r>
              <a:rPr kumimoji="0" lang="en-US" altLang="en-US" sz="2400" b="0" i="0" u="none" strike="noStrike" cap="none" normalizeH="0" baseline="0" dirty="0">
                <a:ln>
                  <a:noFill/>
                </a:ln>
                <a:solidFill>
                  <a:srgbClr val="4EA1DF"/>
                </a:solidFill>
                <a:effectLst/>
                <a:latin typeface="Operator Mono"/>
              </a:rPr>
              <a:t>$callback</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A564A"/>
                </a:solidFill>
                <a:effectLst/>
                <a:latin typeface="Operator Mono"/>
              </a:rPr>
              <a:t>Route</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555555"/>
                </a:solidFill>
                <a:effectLst/>
                <a:latin typeface="Operator Mono"/>
              </a:rPr>
              <a:t>patch</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4EA1DF"/>
                </a:solidFill>
                <a:effectLst/>
                <a:latin typeface="Operator Mono"/>
              </a:rPr>
              <a:t>$</a:t>
            </a:r>
            <a:r>
              <a:rPr kumimoji="0" lang="en-US" altLang="en-US" sz="2400" b="0" i="0" u="none" strike="noStrike" cap="none" normalizeH="0" baseline="0" dirty="0" err="1">
                <a:ln>
                  <a:noFill/>
                </a:ln>
                <a:solidFill>
                  <a:srgbClr val="4EA1DF"/>
                </a:solidFill>
                <a:effectLst/>
                <a:latin typeface="Operator Mono"/>
              </a:rPr>
              <a:t>uri</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r>
              <a:rPr kumimoji="0" lang="en-US" altLang="en-US" sz="2400" b="0" i="0" u="none" strike="noStrike" cap="none" normalizeH="0" baseline="0" dirty="0">
                <a:ln>
                  <a:noFill/>
                </a:ln>
                <a:solidFill>
                  <a:srgbClr val="4EA1DF"/>
                </a:solidFill>
                <a:effectLst/>
                <a:latin typeface="Operator Mono"/>
              </a:rPr>
              <a:t>$callback</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A564A"/>
                </a:solidFill>
                <a:effectLst/>
                <a:latin typeface="Operator Mono"/>
              </a:rPr>
              <a:t>Route</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555555"/>
                </a:solidFill>
                <a:effectLst/>
                <a:latin typeface="Operator Mono"/>
              </a:rPr>
              <a:t>delete</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4EA1DF"/>
                </a:solidFill>
                <a:effectLst/>
                <a:latin typeface="Operator Mono"/>
              </a:rPr>
              <a:t>$</a:t>
            </a:r>
            <a:r>
              <a:rPr kumimoji="0" lang="en-US" altLang="en-US" sz="2400" b="0" i="0" u="none" strike="noStrike" cap="none" normalizeH="0" baseline="0" dirty="0" err="1">
                <a:ln>
                  <a:noFill/>
                </a:ln>
                <a:solidFill>
                  <a:srgbClr val="4EA1DF"/>
                </a:solidFill>
                <a:effectLst/>
                <a:latin typeface="Operator Mono"/>
              </a:rPr>
              <a:t>uri</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r>
              <a:rPr kumimoji="0" lang="en-US" altLang="en-US" sz="2400" b="0" i="0" u="none" strike="noStrike" cap="none" normalizeH="0" baseline="0" dirty="0">
                <a:ln>
                  <a:noFill/>
                </a:ln>
                <a:solidFill>
                  <a:srgbClr val="4EA1DF"/>
                </a:solidFill>
                <a:effectLst/>
                <a:latin typeface="Operator Mono"/>
              </a:rPr>
              <a:t>$callback</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A564A"/>
                </a:solidFill>
                <a:effectLst/>
                <a:latin typeface="Operator Mono"/>
              </a:rPr>
              <a:t>Route</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555555"/>
                </a:solidFill>
                <a:effectLst/>
                <a:latin typeface="Operator Mono"/>
              </a:rPr>
              <a:t>options</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4EA1DF"/>
                </a:solidFill>
                <a:effectLst/>
                <a:latin typeface="Operator Mono"/>
              </a:rPr>
              <a:t>$</a:t>
            </a:r>
            <a:r>
              <a:rPr kumimoji="0" lang="en-US" altLang="en-US" sz="2400" b="0" i="0" u="none" strike="noStrike" cap="none" normalizeH="0" baseline="0" dirty="0" err="1">
                <a:ln>
                  <a:noFill/>
                </a:ln>
                <a:solidFill>
                  <a:srgbClr val="4EA1DF"/>
                </a:solidFill>
                <a:effectLst/>
                <a:latin typeface="Operator Mono"/>
              </a:rPr>
              <a:t>uri</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rgbClr val="000000"/>
                </a:solidFill>
                <a:effectLst/>
                <a:latin typeface="Operator Mono"/>
              </a:rPr>
              <a:t> </a:t>
            </a:r>
            <a:r>
              <a:rPr kumimoji="0" lang="en-US" altLang="en-US" sz="2400" b="0" i="0" u="none" strike="noStrike" cap="none" normalizeH="0" baseline="0" dirty="0">
                <a:ln>
                  <a:noFill/>
                </a:ln>
                <a:solidFill>
                  <a:srgbClr val="4EA1DF"/>
                </a:solidFill>
                <a:effectLst/>
                <a:latin typeface="Operator Mono"/>
              </a:rPr>
              <a:t>$callback</a:t>
            </a:r>
            <a:r>
              <a:rPr kumimoji="0" lang="en-US" altLang="en-US" sz="2400" b="0" i="0" u="none" strike="noStrike" cap="none" normalizeH="0" baseline="0" dirty="0">
                <a:ln>
                  <a:noFill/>
                </a:ln>
                <a:solidFill>
                  <a:srgbClr val="999999"/>
                </a:solidFill>
                <a:effectLst/>
                <a:latin typeface="Operator Mon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09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sz="quarter" idx="10"/>
          </p:nvPr>
        </p:nvSpPr>
        <p:spPr>
          <a:xfrm>
            <a:off x="539496" y="1435607"/>
            <a:ext cx="10897328" cy="1993393"/>
          </a:xfrm>
        </p:spPr>
        <p:txBody>
          <a:bodyPr>
            <a:normAutofit/>
          </a:bodyPr>
          <a:lstStyle/>
          <a:p>
            <a:r>
              <a:rPr lang="en-US" sz="2000" b="1" dirty="0"/>
              <a:t>CSRF Protection</a:t>
            </a:r>
          </a:p>
          <a:p>
            <a:r>
              <a:rPr lang="en-US" sz="2000" dirty="0"/>
              <a:t>Any HTML forms pointing to POST, PUT, or DELETE routes that are defined in the web routes file should include a CSRF token field. Otherwise, the request will be rejected. </a:t>
            </a:r>
          </a:p>
        </p:txBody>
      </p:sp>
      <p:sp>
        <p:nvSpPr>
          <p:cNvPr id="5" name="Rectangle 2"/>
          <p:cNvSpPr>
            <a:spLocks noChangeArrowheads="1"/>
          </p:cNvSpPr>
          <p:nvPr/>
        </p:nvSpPr>
        <p:spPr bwMode="auto">
          <a:xfrm>
            <a:off x="2509068" y="3490469"/>
            <a:ext cx="6145834" cy="7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en-US" sz="1200" dirty="0">
                <a:solidFill>
                  <a:srgbClr val="999999"/>
                </a:solidFill>
                <a:latin typeface="Operator Mono"/>
              </a:rPr>
              <a:t>&lt;</a:t>
            </a:r>
            <a:r>
              <a:rPr kumimoji="0" lang="en-US" altLang="en-US" b="0" i="0" u="none" strike="noStrike" cap="none" normalizeH="0" baseline="0" dirty="0">
                <a:ln>
                  <a:noFill/>
                </a:ln>
                <a:solidFill>
                  <a:srgbClr val="DA564A"/>
                </a:solidFill>
                <a:effectLst/>
                <a:latin typeface="Operator Mono"/>
              </a:rPr>
              <a:t>form method</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0077AA"/>
                </a:solidFill>
                <a:effectLst/>
                <a:latin typeface="Operator Mono"/>
              </a:rPr>
              <a:t>POST</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DA564A"/>
                </a:solidFill>
                <a:effectLst/>
                <a:latin typeface="Operator Mono"/>
              </a:rPr>
              <a:t> action</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0077AA"/>
                </a:solidFill>
                <a:effectLst/>
                <a:latin typeface="Operator Mono"/>
              </a:rPr>
              <a:t>/profile</a:t>
            </a:r>
            <a:r>
              <a:rPr kumimoji="0" lang="en-US" altLang="en-US" b="0" i="0" u="none" strike="noStrike" cap="none" normalizeH="0" baseline="0" dirty="0">
                <a:ln>
                  <a:noFill/>
                </a:ln>
                <a:solidFill>
                  <a:srgbClr val="999999"/>
                </a:solidFill>
                <a:effectLst/>
                <a:latin typeface="Operator Mono"/>
              </a:rPr>
              <a:t>"&gt;</a:t>
            </a:r>
            <a:r>
              <a:rPr kumimoji="0" lang="en-US" altLang="en-US" b="0" i="0" u="none" strike="noStrike" cap="none" normalizeH="0" baseline="0" dirty="0">
                <a:ln>
                  <a:noFill/>
                </a:ln>
                <a:solidFill>
                  <a:srgbClr val="000000"/>
                </a:solidFill>
                <a:effectLst/>
                <a:latin typeface="Operator Mono"/>
              </a:rPr>
              <a:t> @</a:t>
            </a:r>
            <a:r>
              <a:rPr kumimoji="0" lang="en-US" altLang="en-US" b="0" i="0" u="none" strike="noStrike" cap="none" normalizeH="0" baseline="0" dirty="0" err="1">
                <a:ln>
                  <a:noFill/>
                </a:ln>
                <a:solidFill>
                  <a:srgbClr val="000000"/>
                </a:solidFill>
                <a:effectLst/>
                <a:latin typeface="Operator Mono"/>
              </a:rPr>
              <a:t>csrf</a:t>
            </a:r>
            <a:r>
              <a:rPr kumimoji="0" lang="en-US" altLang="en-US" b="0" i="0" u="none" strike="noStrike" cap="none" normalizeH="0" baseline="0" dirty="0">
                <a:ln>
                  <a:noFill/>
                </a:ln>
                <a:solidFill>
                  <a:srgbClr val="000000"/>
                </a:solidFill>
                <a:effectLst/>
                <a:latin typeface="Operator Mono"/>
              </a:rPr>
              <a:t> </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000000"/>
                </a:solidFill>
                <a:effectLst/>
                <a:latin typeface="Operator Mono"/>
              </a:rPr>
              <a:t>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Operator Mono"/>
              </a:rPr>
              <a:t>&lt;/</a:t>
            </a:r>
            <a:r>
              <a:rPr kumimoji="0" lang="en-US" altLang="en-US" b="0" i="0" u="none" strike="noStrike" cap="none" normalizeH="0" baseline="0" dirty="0">
                <a:ln>
                  <a:noFill/>
                </a:ln>
                <a:solidFill>
                  <a:srgbClr val="DA564A"/>
                </a:solidFill>
                <a:effectLst/>
                <a:latin typeface="Operator Mono"/>
              </a:rPr>
              <a:t>form</a:t>
            </a:r>
            <a:r>
              <a:rPr kumimoji="0" lang="en-US" altLang="en-US" b="0" i="0" u="none" strike="noStrike" cap="none" normalizeH="0" baseline="0" dirty="0">
                <a:ln>
                  <a:noFill/>
                </a:ln>
                <a:solidFill>
                  <a:srgbClr val="999999"/>
                </a:solidFill>
                <a:effectLst/>
                <a:latin typeface="Operator Mono"/>
              </a:rPr>
              <a:t>&gt;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777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994" y="551123"/>
            <a:ext cx="6877119" cy="640080"/>
          </a:xfrm>
        </p:spPr>
        <p:txBody>
          <a:bodyPr/>
          <a:lstStyle/>
          <a:p>
            <a:r>
              <a:rPr lang="en-US" dirty="0"/>
              <a:t>Routing</a:t>
            </a:r>
          </a:p>
        </p:txBody>
      </p:sp>
      <p:sp>
        <p:nvSpPr>
          <p:cNvPr id="3" name="Content Placeholder 2"/>
          <p:cNvSpPr>
            <a:spLocks noGrp="1"/>
          </p:cNvSpPr>
          <p:nvPr>
            <p:ph sz="quarter" idx="10"/>
          </p:nvPr>
        </p:nvSpPr>
        <p:spPr>
          <a:xfrm>
            <a:off x="462158" y="1357474"/>
            <a:ext cx="11180493" cy="1672805"/>
          </a:xfrm>
        </p:spPr>
        <p:txBody>
          <a:bodyPr/>
          <a:lstStyle/>
          <a:p>
            <a:r>
              <a:rPr lang="en-US" sz="2000" dirty="0"/>
              <a:t>Route Parameters:</a:t>
            </a:r>
          </a:p>
          <a:p>
            <a:r>
              <a:rPr lang="en-US" sz="2000" dirty="0"/>
              <a:t>Sometimes you will need to capture segments of the URI within your route. For example, you may need to capture a user's ID from the URL. You may do so by defining route parameters:</a:t>
            </a:r>
          </a:p>
          <a:p>
            <a:endParaRPr lang="en-US" dirty="0"/>
          </a:p>
        </p:txBody>
      </p:sp>
      <p:sp>
        <p:nvSpPr>
          <p:cNvPr id="10" name="Rectangle 2"/>
          <p:cNvSpPr>
            <a:spLocks noChangeArrowheads="1"/>
          </p:cNvSpPr>
          <p:nvPr/>
        </p:nvSpPr>
        <p:spPr bwMode="auto">
          <a:xfrm>
            <a:off x="2137303" y="2786210"/>
            <a:ext cx="8254039" cy="51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A564A"/>
                </a:solidFill>
                <a:effectLst/>
                <a:latin typeface="Operator Mono"/>
              </a:rPr>
              <a:t>Route</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555555"/>
                </a:solidFill>
                <a:effectLst/>
                <a:latin typeface="Operator Mono"/>
              </a:rPr>
              <a:t>get</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2E7D32"/>
                </a:solidFill>
                <a:effectLst/>
                <a:latin typeface="Operator Mono"/>
              </a:rPr>
              <a:t>'user/{id}'</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000000"/>
                </a:solidFill>
                <a:effectLst/>
                <a:latin typeface="Operator Mono"/>
              </a:rPr>
              <a:t> </a:t>
            </a:r>
            <a:r>
              <a:rPr kumimoji="0" lang="en-US" altLang="en-US" b="0" i="0" u="none" strike="noStrike" cap="none" normalizeH="0" baseline="0" dirty="0">
                <a:ln>
                  <a:noFill/>
                </a:ln>
                <a:solidFill>
                  <a:srgbClr val="0077AA"/>
                </a:solidFill>
                <a:effectLst/>
                <a:latin typeface="Operator Mono"/>
              </a:rPr>
              <a:t>function</a:t>
            </a:r>
            <a:r>
              <a:rPr kumimoji="0" lang="en-US" altLang="en-US" b="0" i="0" u="none" strike="noStrike" cap="none" normalizeH="0" baseline="0" dirty="0">
                <a:ln>
                  <a:noFill/>
                </a:ln>
                <a:solidFill>
                  <a:srgbClr val="000000"/>
                </a:solidFill>
                <a:effectLst/>
                <a:latin typeface="Operator Mono"/>
              </a:rPr>
              <a:t> </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4EA1DF"/>
                </a:solidFill>
                <a:effectLst/>
                <a:latin typeface="Operator Mono"/>
              </a:rPr>
              <a:t>$id</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000000"/>
                </a:solidFill>
                <a:effectLst/>
                <a:latin typeface="Operator Mono"/>
              </a:rPr>
              <a:t> </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000000"/>
                </a:solidFill>
                <a:effectLst/>
                <a:latin typeface="Operator Mono"/>
              </a:rPr>
              <a:t> </a:t>
            </a:r>
            <a:r>
              <a:rPr kumimoji="0" lang="en-US" altLang="en-US" b="0" i="0" u="none" strike="noStrike" cap="none" normalizeH="0" baseline="0" dirty="0">
                <a:ln>
                  <a:noFill/>
                </a:ln>
                <a:solidFill>
                  <a:srgbClr val="0077AA"/>
                </a:solidFill>
                <a:effectLst/>
                <a:latin typeface="Operator Mono"/>
              </a:rPr>
              <a:t>return</a:t>
            </a:r>
            <a:r>
              <a:rPr kumimoji="0" lang="en-US" altLang="en-US" b="0" i="0" u="none" strike="noStrike" cap="none" normalizeH="0" baseline="0" dirty="0">
                <a:ln>
                  <a:noFill/>
                </a:ln>
                <a:solidFill>
                  <a:srgbClr val="000000"/>
                </a:solidFill>
                <a:effectLst/>
                <a:latin typeface="Operator Mono"/>
              </a:rPr>
              <a:t> </a:t>
            </a:r>
            <a:r>
              <a:rPr kumimoji="0" lang="en-US" altLang="en-US" b="0" i="0" u="none" strike="noStrike" cap="none" normalizeH="0" baseline="0" dirty="0">
                <a:ln>
                  <a:noFill/>
                </a:ln>
                <a:solidFill>
                  <a:srgbClr val="2E7D32"/>
                </a:solidFill>
                <a:effectLst/>
                <a:latin typeface="Operator Mono"/>
              </a:rPr>
              <a:t>'User '</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4EA1DF"/>
                </a:solidFill>
                <a:effectLst/>
                <a:latin typeface="Operator Mono"/>
              </a:rPr>
              <a:t>$id</a:t>
            </a:r>
            <a:r>
              <a:rPr kumimoji="0" lang="en-US" altLang="en-US" b="0" i="0" u="none" strike="noStrike" cap="none" normalizeH="0" baseline="0" dirty="0">
                <a:ln>
                  <a:noFill/>
                </a:ln>
                <a:solidFill>
                  <a:srgbClr val="999999"/>
                </a:solidFill>
                <a:effectLst/>
                <a:latin typeface="Operator Mono"/>
              </a:rPr>
              <a:t>;</a:t>
            </a:r>
            <a:r>
              <a:rPr kumimoji="0" lang="en-US" altLang="en-US" b="0" i="0" u="none" strike="noStrike" cap="none" normalizeH="0" baseline="0" dirty="0">
                <a:ln>
                  <a:noFill/>
                </a:ln>
                <a:solidFill>
                  <a:srgbClr val="000000"/>
                </a:solidFill>
                <a:effectLst/>
                <a:latin typeface="Operator Mono"/>
              </a:rPr>
              <a:t> </a:t>
            </a:r>
            <a:r>
              <a:rPr kumimoji="0" lang="en-US" altLang="en-US" b="0" i="0" u="none" strike="noStrike" cap="none" normalizeH="0" baseline="0" dirty="0">
                <a:ln>
                  <a:noFill/>
                </a:ln>
                <a:solidFill>
                  <a:srgbClr val="999999"/>
                </a:solidFill>
                <a:effectLst/>
                <a:latin typeface="Operator Mono"/>
              </a:rPr>
              <a:t>});</a:t>
            </a:r>
            <a:r>
              <a:rPr kumimoji="0" lang="en-US" altLang="en-US" sz="1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p:nvPr/>
        </p:nvSpPr>
        <p:spPr>
          <a:xfrm>
            <a:off x="645993" y="3594411"/>
            <a:ext cx="8965839" cy="400110"/>
          </a:xfrm>
          <a:prstGeom prst="rect">
            <a:avLst/>
          </a:prstGeom>
        </p:spPr>
        <p:txBody>
          <a:bodyPr wrap="square">
            <a:spAutoFit/>
          </a:bodyPr>
          <a:lstStyle/>
          <a:p>
            <a:r>
              <a:rPr lang="en-US" sz="2000" dirty="0">
                <a:solidFill>
                  <a:schemeClr val="tx1">
                    <a:lumMod val="75000"/>
                    <a:lumOff val="25000"/>
                  </a:schemeClr>
                </a:solidFill>
              </a:rPr>
              <a:t>You may define as many route parameters as required by your route:</a:t>
            </a:r>
          </a:p>
        </p:txBody>
      </p:sp>
      <p:sp>
        <p:nvSpPr>
          <p:cNvPr id="12" name="Rectangle 3"/>
          <p:cNvSpPr>
            <a:spLocks noChangeArrowheads="1"/>
          </p:cNvSpPr>
          <p:nvPr/>
        </p:nvSpPr>
        <p:spPr bwMode="auto">
          <a:xfrm>
            <a:off x="1634398" y="4458244"/>
            <a:ext cx="9933825" cy="54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A564A"/>
                </a:solidFill>
                <a:effectLst/>
                <a:latin typeface="Operator Mono"/>
              </a:rPr>
              <a:t>Route</a:t>
            </a:r>
            <a:r>
              <a:rPr kumimoji="0" lang="en-US" altLang="en-US" sz="2000" b="0" i="0" u="none" strike="noStrike" cap="none" normalizeH="0" baseline="0" dirty="0">
                <a:ln>
                  <a:noFill/>
                </a:ln>
                <a:solidFill>
                  <a:srgbClr val="999999"/>
                </a:solidFill>
                <a:effectLst/>
                <a:latin typeface="Operator Mono"/>
              </a:rPr>
              <a:t>::</a:t>
            </a:r>
            <a:r>
              <a:rPr kumimoji="0" lang="en-US" altLang="en-US" sz="2000" b="0" i="0" u="none" strike="noStrike" cap="none" normalizeH="0" baseline="0" dirty="0">
                <a:ln>
                  <a:noFill/>
                </a:ln>
                <a:solidFill>
                  <a:srgbClr val="555555"/>
                </a:solidFill>
                <a:effectLst/>
                <a:latin typeface="Operator Mono"/>
              </a:rPr>
              <a:t>get</a:t>
            </a:r>
            <a:r>
              <a:rPr kumimoji="0" lang="en-US" altLang="en-US" sz="2000" b="0" i="0" u="none" strike="noStrike" cap="none" normalizeH="0" baseline="0" dirty="0">
                <a:ln>
                  <a:noFill/>
                </a:ln>
                <a:solidFill>
                  <a:srgbClr val="999999"/>
                </a:solidFill>
                <a:effectLst/>
                <a:latin typeface="Operator Mono"/>
              </a:rPr>
              <a:t>(</a:t>
            </a:r>
            <a:r>
              <a:rPr kumimoji="0" lang="en-US" altLang="en-US" sz="2000" b="0" i="0" u="none" strike="noStrike" cap="none" normalizeH="0" baseline="0" dirty="0">
                <a:ln>
                  <a:noFill/>
                </a:ln>
                <a:solidFill>
                  <a:srgbClr val="2E7D32"/>
                </a:solidFill>
                <a:effectLst/>
                <a:latin typeface="Operator Mono"/>
              </a:rPr>
              <a:t>'posts/{post}/comments/{comment}'</a:t>
            </a:r>
            <a:r>
              <a:rPr kumimoji="0" lang="en-US" altLang="en-US" sz="2000" b="0" i="0" u="none" strike="noStrike" cap="none" normalizeH="0" baseline="0" dirty="0">
                <a:ln>
                  <a:noFill/>
                </a:ln>
                <a:solidFill>
                  <a:srgbClr val="999999"/>
                </a:solidFill>
                <a:effectLst/>
                <a:latin typeface="Operator Mono"/>
              </a:rPr>
              <a:t>,</a:t>
            </a:r>
            <a:r>
              <a:rPr kumimoji="0" lang="en-US" altLang="en-US" sz="2000" b="0" i="0" u="none" strike="noStrike" cap="none" normalizeH="0" baseline="0" dirty="0">
                <a:ln>
                  <a:noFill/>
                </a:ln>
                <a:solidFill>
                  <a:srgbClr val="000000"/>
                </a:solidFill>
                <a:effectLst/>
                <a:latin typeface="Operator Mono"/>
              </a:rPr>
              <a:t> </a:t>
            </a:r>
            <a:r>
              <a:rPr kumimoji="0" lang="en-US" altLang="en-US" sz="2000" b="0" i="0" u="none" strike="noStrike" cap="none" normalizeH="0" baseline="0" dirty="0">
                <a:ln>
                  <a:noFill/>
                </a:ln>
                <a:solidFill>
                  <a:srgbClr val="0077AA"/>
                </a:solidFill>
                <a:effectLst/>
                <a:latin typeface="Operator Mono"/>
              </a:rPr>
              <a:t>function</a:t>
            </a:r>
            <a:r>
              <a:rPr kumimoji="0" lang="en-US" altLang="en-US" sz="2000" b="0" i="0" u="none" strike="noStrike" cap="none" normalizeH="0" baseline="0" dirty="0">
                <a:ln>
                  <a:noFill/>
                </a:ln>
                <a:solidFill>
                  <a:srgbClr val="000000"/>
                </a:solidFill>
                <a:effectLst/>
                <a:latin typeface="Operator Mono"/>
              </a:rPr>
              <a:t> </a:t>
            </a:r>
            <a:r>
              <a:rPr kumimoji="0" lang="en-US" altLang="en-US" sz="2000" b="0" i="0" u="none" strike="noStrike" cap="none" normalizeH="0" baseline="0" dirty="0">
                <a:ln>
                  <a:noFill/>
                </a:ln>
                <a:solidFill>
                  <a:srgbClr val="999999"/>
                </a:solidFill>
                <a:effectLst/>
                <a:latin typeface="Operator Mono"/>
              </a:rPr>
              <a:t>(</a:t>
            </a:r>
            <a:r>
              <a:rPr kumimoji="0" lang="en-US" altLang="en-US" sz="2000" b="0" i="0" u="none" strike="noStrike" cap="none" normalizeH="0" baseline="0" dirty="0">
                <a:ln>
                  <a:noFill/>
                </a:ln>
                <a:solidFill>
                  <a:srgbClr val="4EA1DF"/>
                </a:solidFill>
                <a:effectLst/>
                <a:latin typeface="Operator Mono"/>
              </a:rPr>
              <a:t>$</a:t>
            </a:r>
            <a:r>
              <a:rPr kumimoji="0" lang="en-US" altLang="en-US" sz="2000" b="0" i="0" u="none" strike="noStrike" cap="none" normalizeH="0" baseline="0" dirty="0" err="1">
                <a:ln>
                  <a:noFill/>
                </a:ln>
                <a:solidFill>
                  <a:srgbClr val="4EA1DF"/>
                </a:solidFill>
                <a:effectLst/>
                <a:latin typeface="Operator Mono"/>
              </a:rPr>
              <a:t>postId</a:t>
            </a:r>
            <a:r>
              <a:rPr kumimoji="0" lang="en-US" altLang="en-US" sz="2000" b="0" i="0" u="none" strike="noStrike" cap="none" normalizeH="0" baseline="0" dirty="0">
                <a:ln>
                  <a:noFill/>
                </a:ln>
                <a:solidFill>
                  <a:srgbClr val="999999"/>
                </a:solidFill>
                <a:effectLst/>
                <a:latin typeface="Operator Mono"/>
              </a:rPr>
              <a:t>,</a:t>
            </a:r>
            <a:r>
              <a:rPr kumimoji="0" lang="en-US" altLang="en-US" sz="2000" b="0" i="0" u="none" strike="noStrike" cap="none" normalizeH="0" baseline="0" dirty="0">
                <a:ln>
                  <a:noFill/>
                </a:ln>
                <a:solidFill>
                  <a:srgbClr val="000000"/>
                </a:solidFill>
                <a:effectLst/>
                <a:latin typeface="Operator Mono"/>
              </a:rPr>
              <a:t> </a:t>
            </a:r>
            <a:r>
              <a:rPr kumimoji="0" lang="en-US" altLang="en-US" sz="2000" b="0" i="0" u="none" strike="noStrike" cap="none" normalizeH="0" baseline="0" dirty="0">
                <a:ln>
                  <a:noFill/>
                </a:ln>
                <a:solidFill>
                  <a:srgbClr val="4EA1DF"/>
                </a:solidFill>
                <a:effectLst/>
                <a:latin typeface="Operator Mono"/>
              </a:rPr>
              <a:t>$</a:t>
            </a:r>
            <a:r>
              <a:rPr kumimoji="0" lang="en-US" altLang="en-US" sz="2000" b="0" i="0" u="none" strike="noStrike" cap="none" normalizeH="0" baseline="0" dirty="0" err="1">
                <a:ln>
                  <a:noFill/>
                </a:ln>
                <a:solidFill>
                  <a:srgbClr val="4EA1DF"/>
                </a:solidFill>
                <a:effectLst/>
                <a:latin typeface="Operator Mono"/>
              </a:rPr>
              <a:t>commentId</a:t>
            </a:r>
            <a:r>
              <a:rPr kumimoji="0" lang="en-US" altLang="en-US" sz="2000" b="0" i="0" u="none" strike="noStrike" cap="none" normalizeH="0" baseline="0" dirty="0">
                <a:ln>
                  <a:noFill/>
                </a:ln>
                <a:solidFill>
                  <a:srgbClr val="999999"/>
                </a:solidFill>
                <a:effectLst/>
                <a:latin typeface="Operator Mono"/>
              </a:rPr>
              <a:t>)</a:t>
            </a:r>
            <a:r>
              <a:rPr kumimoji="0" lang="en-US" altLang="en-US" sz="2000" b="0" i="0" u="none" strike="noStrike" cap="none" normalizeH="0" baseline="0" dirty="0">
                <a:ln>
                  <a:noFill/>
                </a:ln>
                <a:solidFill>
                  <a:srgbClr val="000000"/>
                </a:solidFill>
                <a:effectLst/>
                <a:latin typeface="Operator Mono"/>
              </a:rPr>
              <a:t> </a:t>
            </a:r>
            <a:r>
              <a:rPr kumimoji="0" lang="en-US" altLang="en-US" sz="2000" b="0" i="0" u="none" strike="noStrike" cap="none" normalizeH="0" baseline="0" dirty="0">
                <a:ln>
                  <a:noFill/>
                </a:ln>
                <a:solidFill>
                  <a:srgbClr val="999999"/>
                </a:solidFill>
                <a:effectLst/>
                <a:latin typeface="Operator Mono"/>
              </a:rPr>
              <a:t>{</a:t>
            </a:r>
            <a:r>
              <a:rPr kumimoji="0" lang="en-US" altLang="en-US" sz="2000" b="0" i="0" u="none" strike="noStrike" cap="none" normalizeH="0" baseline="0" dirty="0">
                <a:ln>
                  <a:noFill/>
                </a:ln>
                <a:solidFill>
                  <a:srgbClr val="000000"/>
                </a:solidFill>
                <a:effectLst/>
                <a:latin typeface="Operator Mono"/>
              </a:rPr>
              <a:t> </a:t>
            </a:r>
            <a:r>
              <a:rPr kumimoji="0" lang="en-US" altLang="en-US" sz="2000" b="0" i="0" u="none" strike="noStrike" cap="none" normalizeH="0" baseline="0" dirty="0">
                <a:ln>
                  <a:noFill/>
                </a:ln>
                <a:solidFill>
                  <a:srgbClr val="999999"/>
                </a:solidFill>
                <a:effectLst/>
                <a:latin typeface="Operator Mono"/>
              </a:rPr>
              <a:t>// });</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397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Blade</a:t>
            </a:r>
          </a:p>
        </p:txBody>
      </p:sp>
      <p:sp>
        <p:nvSpPr>
          <p:cNvPr id="3" name="Content Placeholder 2"/>
          <p:cNvSpPr>
            <a:spLocks noGrp="1"/>
          </p:cNvSpPr>
          <p:nvPr>
            <p:ph sz="quarter" idx="10"/>
          </p:nvPr>
        </p:nvSpPr>
        <p:spPr>
          <a:xfrm>
            <a:off x="539495" y="1435608"/>
            <a:ext cx="10146701" cy="2806784"/>
          </a:xfrm>
        </p:spPr>
        <p:txBody>
          <a:bodyPr/>
          <a:lstStyle/>
          <a:p>
            <a:pPr marL="285750" indent="-285750">
              <a:buFont typeface="Arial" panose="020B0604020202020204" pitchFamily="34" charset="0"/>
              <a:buChar char="•"/>
            </a:pPr>
            <a:r>
              <a:rPr lang="en-US" sz="1800" dirty="0"/>
              <a:t>Blade is the powerful template engine provided by </a:t>
            </a:r>
            <a:r>
              <a:rPr lang="en-US" sz="1800" dirty="0" err="1"/>
              <a:t>Laravel</a:t>
            </a:r>
            <a:endParaRPr lang="en-US" sz="1800" dirty="0"/>
          </a:p>
          <a:p>
            <a:pPr marL="285750" indent="-285750">
              <a:buFont typeface="Arial" panose="020B0604020202020204" pitchFamily="34" charset="0"/>
              <a:buChar char="•"/>
            </a:pPr>
            <a:r>
              <a:rPr lang="en-US" sz="1800" dirty="0"/>
              <a:t>All the code inside blade file is compiled to static html file</a:t>
            </a:r>
          </a:p>
          <a:p>
            <a:pPr marL="285750" indent="-285750">
              <a:buFont typeface="Arial" panose="020B0604020202020204" pitchFamily="34" charset="0"/>
              <a:buChar char="•"/>
            </a:pPr>
            <a:r>
              <a:rPr lang="en-US" sz="1800" dirty="0"/>
              <a:t>Supports plain PHP</a:t>
            </a:r>
          </a:p>
          <a:p>
            <a:pPr marL="285750" indent="-285750">
              <a:buFont typeface="Arial" panose="020B0604020202020204" pitchFamily="34" charset="0"/>
              <a:buChar char="•"/>
            </a:pPr>
            <a:r>
              <a:rPr lang="en-US" sz="1800" dirty="0"/>
              <a:t>Saves time</a:t>
            </a:r>
          </a:p>
          <a:p>
            <a:pPr marL="285750" indent="-285750">
              <a:buFont typeface="Arial" panose="020B0604020202020204" pitchFamily="34" charset="0"/>
              <a:buChar char="•"/>
            </a:pPr>
            <a:r>
              <a:rPr lang="en-US" sz="1800" dirty="0"/>
              <a:t>Better components mobility, extend and include partials</a:t>
            </a:r>
          </a:p>
          <a:p>
            <a:pPr marL="285750" indent="-285750">
              <a:buFont typeface="Arial" panose="020B0604020202020204" pitchFamily="34" charset="0"/>
              <a:buChar char="•"/>
            </a:pPr>
            <a:r>
              <a:rPr lang="en-US" sz="1800" dirty="0"/>
              <a:t>Let’s take a look at few examples</a:t>
            </a:r>
          </a:p>
          <a:p>
            <a:endParaRPr lang="en-US" dirty="0"/>
          </a:p>
        </p:txBody>
      </p:sp>
    </p:spTree>
    <p:extLst>
      <p:ext uri="{BB962C8B-B14F-4D97-AF65-F5344CB8AC3E}">
        <p14:creationId xmlns:p14="http://schemas.microsoft.com/office/powerpoint/2010/main" val="232277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DF89-BF74-402A-A5FE-93377AE8F64C}"/>
              </a:ext>
            </a:extLst>
          </p:cNvPr>
          <p:cNvSpPr>
            <a:spLocks noGrp="1"/>
          </p:cNvSpPr>
          <p:nvPr>
            <p:ph type="title"/>
          </p:nvPr>
        </p:nvSpPr>
        <p:spPr/>
        <p:txBody>
          <a:bodyPr/>
          <a:lstStyle/>
          <a:p>
            <a:r>
              <a:rPr lang="en-US" dirty="0"/>
              <a:t>Laravel introduction</a:t>
            </a:r>
          </a:p>
        </p:txBody>
      </p:sp>
      <p:sp>
        <p:nvSpPr>
          <p:cNvPr id="3" name="Content Placeholder 2">
            <a:extLst>
              <a:ext uri="{FF2B5EF4-FFF2-40B4-BE49-F238E27FC236}">
                <a16:creationId xmlns:a16="http://schemas.microsoft.com/office/drawing/2014/main" id="{C579F291-751A-48A3-8B24-2E511DB2FE48}"/>
              </a:ext>
            </a:extLst>
          </p:cNvPr>
          <p:cNvSpPr>
            <a:spLocks noGrp="1"/>
          </p:cNvSpPr>
          <p:nvPr>
            <p:ph idx="1"/>
          </p:nvPr>
        </p:nvSpPr>
        <p:spPr>
          <a:xfrm>
            <a:off x="581192" y="2180497"/>
            <a:ext cx="11029615" cy="2614788"/>
          </a:xfrm>
        </p:spPr>
        <p:txBody>
          <a:bodyPr/>
          <a:lstStyle/>
          <a:p>
            <a:r>
              <a:rPr lang="en-US" dirty="0"/>
              <a:t>Laravel was developed by </a:t>
            </a:r>
            <a:r>
              <a:rPr lang="en-US" b="1" dirty="0">
                <a:solidFill>
                  <a:srgbClr val="00B050"/>
                </a:solidFill>
              </a:rPr>
              <a:t>Taylor Otwell </a:t>
            </a:r>
            <a:r>
              <a:rPr lang="en-US" dirty="0"/>
              <a:t>in July 2011 and it was released more than five years after the release of the CodeIgniter.</a:t>
            </a:r>
          </a:p>
          <a:p>
            <a:r>
              <a:rPr lang="en-US" dirty="0"/>
              <a:t>Laravel is a PHP based web-framework like CodeIgniter.</a:t>
            </a:r>
          </a:p>
          <a:p>
            <a:r>
              <a:rPr lang="en-US" dirty="0"/>
              <a:t>Laravel is one of the open source PHP frameworks.</a:t>
            </a:r>
          </a:p>
          <a:p>
            <a:r>
              <a:rPr lang="en-US" dirty="0"/>
              <a:t>Laravel follows the model-view-controller (MVC) architectural pattern.</a:t>
            </a:r>
          </a:p>
          <a:p>
            <a:r>
              <a:rPr lang="en-US" dirty="0"/>
              <a:t>Laravel is one of the most popular PHP frameworks after CodeIgniter.</a:t>
            </a:r>
          </a:p>
          <a:p>
            <a:endParaRPr lang="en-US" dirty="0"/>
          </a:p>
        </p:txBody>
      </p:sp>
    </p:spTree>
    <p:extLst>
      <p:ext uri="{BB962C8B-B14F-4D97-AF65-F5344CB8AC3E}">
        <p14:creationId xmlns:p14="http://schemas.microsoft.com/office/powerpoint/2010/main" val="3066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Eloquent &amp; Database</a:t>
            </a:r>
          </a:p>
        </p:txBody>
      </p:sp>
      <p:sp>
        <p:nvSpPr>
          <p:cNvPr id="3" name="Content Placeholder 2"/>
          <p:cNvSpPr>
            <a:spLocks noGrp="1"/>
          </p:cNvSpPr>
          <p:nvPr>
            <p:ph sz="quarter" idx="10"/>
          </p:nvPr>
        </p:nvSpPr>
        <p:spPr>
          <a:xfrm>
            <a:off x="539496" y="1435607"/>
            <a:ext cx="10788146" cy="4337395"/>
          </a:xfrm>
        </p:spPr>
        <p:txBody>
          <a:bodyPr/>
          <a:lstStyle/>
          <a:p>
            <a:r>
              <a:rPr lang="en-US" dirty="0"/>
              <a:t>The Eloquent ORM (Object-relational mapping) provides simple </a:t>
            </a:r>
            <a:r>
              <a:rPr lang="en-US" dirty="0" err="1"/>
              <a:t>ActiveRecord</a:t>
            </a:r>
            <a:r>
              <a:rPr lang="en-US" dirty="0"/>
              <a:t> implementation for working with the database </a:t>
            </a:r>
          </a:p>
          <a:p>
            <a:endParaRPr lang="en-US" dirty="0"/>
          </a:p>
        </p:txBody>
      </p:sp>
      <p:sp>
        <p:nvSpPr>
          <p:cNvPr id="4" name="Content Placeholder 2"/>
          <p:cNvSpPr txBox="1">
            <a:spLocks/>
          </p:cNvSpPr>
          <p:nvPr/>
        </p:nvSpPr>
        <p:spPr>
          <a:xfrm>
            <a:off x="3922033" y="1510514"/>
            <a:ext cx="4023072" cy="193040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2000" dirty="0"/>
              <a:t>$article = new Article();</a:t>
            </a:r>
          </a:p>
          <a:p>
            <a:pPr marL="0" indent="0">
              <a:buFont typeface="Arial"/>
              <a:buNone/>
            </a:pPr>
            <a:r>
              <a:rPr lang="en-US" sz="2000" dirty="0"/>
              <a:t>$article-&gt;title = ‘Article title’;</a:t>
            </a:r>
          </a:p>
          <a:p>
            <a:pPr marL="0" indent="0">
              <a:buFont typeface="Arial"/>
              <a:buNone/>
            </a:pPr>
            <a:r>
              <a:rPr lang="en-US" sz="2000" dirty="0"/>
              <a:t>$article-&gt;description = ‘Description’;</a:t>
            </a:r>
          </a:p>
          <a:p>
            <a:pPr marL="0" indent="0">
              <a:buFont typeface="Arial"/>
              <a:buNone/>
            </a:pPr>
            <a:r>
              <a:rPr lang="en-US" sz="2000" dirty="0"/>
              <a:t>$article-&gt;save();</a:t>
            </a:r>
          </a:p>
        </p:txBody>
      </p:sp>
      <p:sp>
        <p:nvSpPr>
          <p:cNvPr id="5" name="Down Arrow 4"/>
          <p:cNvSpPr/>
          <p:nvPr/>
        </p:nvSpPr>
        <p:spPr>
          <a:xfrm>
            <a:off x="4803322" y="4294524"/>
            <a:ext cx="960582" cy="8589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1098906" y="5446221"/>
            <a:ext cx="9329995" cy="67425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dirty="0"/>
              <a:t>INSERT INTO `</a:t>
            </a:r>
            <a:r>
              <a:rPr lang="en-US" sz="2000" b="1" dirty="0"/>
              <a:t>article</a:t>
            </a:r>
            <a:r>
              <a:rPr lang="en-US" sz="2000" dirty="0"/>
              <a:t>` (`title`, `description`) VALUES (‘Article title’, ‘Description’);</a:t>
            </a:r>
          </a:p>
        </p:txBody>
      </p:sp>
    </p:spTree>
    <p:extLst>
      <p:ext uri="{BB962C8B-B14F-4D97-AF65-F5344CB8AC3E}">
        <p14:creationId xmlns:p14="http://schemas.microsoft.com/office/powerpoint/2010/main" val="394807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5D5D-1A06-4484-9998-A381BA323EB5}"/>
              </a:ext>
            </a:extLst>
          </p:cNvPr>
          <p:cNvSpPr>
            <a:spLocks noGrp="1"/>
          </p:cNvSpPr>
          <p:nvPr>
            <p:ph type="title"/>
          </p:nvPr>
        </p:nvSpPr>
        <p:spPr/>
        <p:txBody>
          <a:bodyPr/>
          <a:lstStyle/>
          <a:p>
            <a:r>
              <a:rPr lang="en-US" dirty="0"/>
              <a:t>Remove Public in URL</a:t>
            </a:r>
          </a:p>
        </p:txBody>
      </p:sp>
      <p:sp>
        <p:nvSpPr>
          <p:cNvPr id="3" name="Content Placeholder 2">
            <a:extLst>
              <a:ext uri="{FF2B5EF4-FFF2-40B4-BE49-F238E27FC236}">
                <a16:creationId xmlns:a16="http://schemas.microsoft.com/office/drawing/2014/main" id="{B26BDAB8-57BD-47AD-B135-0A9261B53D6D}"/>
              </a:ext>
            </a:extLst>
          </p:cNvPr>
          <p:cNvSpPr>
            <a:spLocks noGrp="1"/>
          </p:cNvSpPr>
          <p:nvPr>
            <p:ph idx="1"/>
          </p:nvPr>
        </p:nvSpPr>
        <p:spPr>
          <a:xfrm>
            <a:off x="581192" y="2100752"/>
            <a:ext cx="11029615" cy="1328248"/>
          </a:xfrm>
        </p:spPr>
        <p:txBody>
          <a:bodyPr/>
          <a:lstStyle/>
          <a:p>
            <a:r>
              <a:rPr lang="en-US" dirty="0"/>
              <a:t>Copy the </a:t>
            </a:r>
            <a:r>
              <a:rPr lang="en-US" dirty="0">
                <a:solidFill>
                  <a:srgbClr val="00B050"/>
                </a:solidFill>
              </a:rPr>
              <a:t>.</a:t>
            </a:r>
            <a:r>
              <a:rPr lang="en-US" dirty="0" err="1">
                <a:solidFill>
                  <a:srgbClr val="00B050"/>
                </a:solidFill>
              </a:rPr>
              <a:t>htaccess</a:t>
            </a:r>
            <a:r>
              <a:rPr lang="en-US" dirty="0">
                <a:solidFill>
                  <a:srgbClr val="00B050"/>
                </a:solidFill>
              </a:rPr>
              <a:t> </a:t>
            </a:r>
            <a:r>
              <a:rPr lang="en-US" dirty="0"/>
              <a:t>file in the public folder and paste it into the root directory</a:t>
            </a:r>
          </a:p>
          <a:p>
            <a:r>
              <a:rPr lang="en-US" dirty="0"/>
              <a:t>Copy the </a:t>
            </a:r>
            <a:r>
              <a:rPr lang="en-US" dirty="0" err="1">
                <a:solidFill>
                  <a:srgbClr val="00B050"/>
                </a:solidFill>
              </a:rPr>
              <a:t>server.php</a:t>
            </a:r>
            <a:r>
              <a:rPr lang="en-US" dirty="0">
                <a:solidFill>
                  <a:srgbClr val="00B050"/>
                </a:solidFill>
              </a:rPr>
              <a:t> </a:t>
            </a:r>
            <a:r>
              <a:rPr lang="en-US" dirty="0"/>
              <a:t>file in the root directory and paste it into the same directory and rename it </a:t>
            </a:r>
            <a:r>
              <a:rPr lang="en-US" dirty="0" err="1">
                <a:solidFill>
                  <a:srgbClr val="00B050"/>
                </a:solidFill>
              </a:rPr>
              <a:t>index.php</a:t>
            </a:r>
            <a:endParaRPr lang="en-US" dirty="0">
              <a:solidFill>
                <a:srgbClr val="00B050"/>
              </a:solidFill>
            </a:endParaRPr>
          </a:p>
          <a:p>
            <a:endParaRPr lang="en-US" dirty="0"/>
          </a:p>
        </p:txBody>
      </p:sp>
      <p:pic>
        <p:nvPicPr>
          <p:cNvPr id="9" name="Picture 8">
            <a:extLst>
              <a:ext uri="{FF2B5EF4-FFF2-40B4-BE49-F238E27FC236}">
                <a16:creationId xmlns:a16="http://schemas.microsoft.com/office/drawing/2014/main" id="{5C2E969A-8186-444C-88F9-409E1A87968A}"/>
              </a:ext>
            </a:extLst>
          </p:cNvPr>
          <p:cNvPicPr>
            <a:picLocks noChangeAspect="1"/>
          </p:cNvPicPr>
          <p:nvPr/>
        </p:nvPicPr>
        <p:blipFill>
          <a:blip r:embed="rId2"/>
          <a:stretch>
            <a:fillRect/>
          </a:stretch>
        </p:blipFill>
        <p:spPr>
          <a:xfrm>
            <a:off x="1373345" y="3115489"/>
            <a:ext cx="9099725" cy="355002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2">
            <a:extLst>
              <a:ext uri="{FF2B5EF4-FFF2-40B4-BE49-F238E27FC236}">
                <a16:creationId xmlns:a16="http://schemas.microsoft.com/office/drawing/2014/main" id="{87567714-722F-417B-B293-8700D75BD56D}"/>
              </a:ext>
            </a:extLst>
          </p:cNvPr>
          <p:cNvSpPr txBox="1">
            <a:spLocks/>
          </p:cNvSpPr>
          <p:nvPr/>
        </p:nvSpPr>
        <p:spPr>
          <a:xfrm>
            <a:off x="5211700" y="5052574"/>
            <a:ext cx="5261370" cy="147581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endParaRPr lang="en-US" dirty="0">
              <a:solidFill>
                <a:srgbClr val="00B0F0"/>
              </a:solidFill>
            </a:endParaRPr>
          </a:p>
          <a:p>
            <a:pPr marL="0" indent="0" algn="ctr">
              <a:buNone/>
            </a:pPr>
            <a:r>
              <a:rPr lang="en-US" dirty="0">
                <a:solidFill>
                  <a:srgbClr val="00B0F0"/>
                </a:solidFill>
              </a:rPr>
              <a:t>Note: After removing public in URL you will type </a:t>
            </a:r>
            <a:r>
              <a:rPr lang="en-US" b="1" dirty="0">
                <a:solidFill>
                  <a:srgbClr val="FF0000"/>
                </a:solidFill>
              </a:rPr>
              <a:t>.env</a:t>
            </a:r>
            <a:r>
              <a:rPr lang="en-US" dirty="0">
                <a:solidFill>
                  <a:srgbClr val="FF0000"/>
                </a:solidFill>
              </a:rPr>
              <a:t> </a:t>
            </a:r>
            <a:r>
              <a:rPr lang="en-US" dirty="0">
                <a:solidFill>
                  <a:srgbClr val="00B0F0"/>
                </a:solidFill>
              </a:rPr>
              <a:t>in the URL like this Here security issue raised b/c you will see the full configuration of the application so you also fix </a:t>
            </a:r>
            <a:r>
              <a:rPr lang="en-US" b="1" dirty="0">
                <a:solidFill>
                  <a:srgbClr val="FF0000"/>
                </a:solidFill>
              </a:rPr>
              <a:t>.env</a:t>
            </a:r>
            <a:r>
              <a:rPr lang="en-US" dirty="0">
                <a:solidFill>
                  <a:srgbClr val="FF0000"/>
                </a:solidFill>
              </a:rPr>
              <a:t> </a:t>
            </a:r>
            <a:r>
              <a:rPr lang="en-US" dirty="0">
                <a:solidFill>
                  <a:srgbClr val="00B0F0"/>
                </a:solidFill>
              </a:rPr>
              <a:t>issue</a:t>
            </a:r>
          </a:p>
          <a:p>
            <a:pPr marL="0" indent="0" algn="ctr">
              <a:buNone/>
            </a:pPr>
            <a:endParaRPr lang="en-US" dirty="0">
              <a:solidFill>
                <a:srgbClr val="00B0F0"/>
              </a:solidFill>
            </a:endParaRPr>
          </a:p>
        </p:txBody>
      </p:sp>
    </p:spTree>
    <p:extLst>
      <p:ext uri="{BB962C8B-B14F-4D97-AF65-F5344CB8AC3E}">
        <p14:creationId xmlns:p14="http://schemas.microsoft.com/office/powerpoint/2010/main" val="3405391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F41-82E2-4B2A-9320-3FB014D1F8B2}"/>
              </a:ext>
            </a:extLst>
          </p:cNvPr>
          <p:cNvSpPr>
            <a:spLocks noGrp="1"/>
          </p:cNvSpPr>
          <p:nvPr>
            <p:ph type="title"/>
          </p:nvPr>
        </p:nvSpPr>
        <p:spPr/>
        <p:txBody>
          <a:bodyPr/>
          <a:lstStyle/>
          <a:p>
            <a:r>
              <a:rPr lang="en-US" dirty="0"/>
              <a:t>Secure .env file </a:t>
            </a:r>
          </a:p>
        </p:txBody>
      </p:sp>
      <p:sp>
        <p:nvSpPr>
          <p:cNvPr id="3" name="Content Placeholder 2">
            <a:extLst>
              <a:ext uri="{FF2B5EF4-FFF2-40B4-BE49-F238E27FC236}">
                <a16:creationId xmlns:a16="http://schemas.microsoft.com/office/drawing/2014/main" id="{FF5A6C43-9AD3-451D-81BE-DF5BDFA84FFF}"/>
              </a:ext>
            </a:extLst>
          </p:cNvPr>
          <p:cNvSpPr>
            <a:spLocks noGrp="1"/>
          </p:cNvSpPr>
          <p:nvPr>
            <p:ph idx="1"/>
          </p:nvPr>
        </p:nvSpPr>
        <p:spPr/>
        <p:txBody>
          <a:bodyPr/>
          <a:lstStyle/>
          <a:p>
            <a:r>
              <a:rPr lang="en-US" dirty="0"/>
              <a:t># Disable index view </a:t>
            </a:r>
          </a:p>
          <a:p>
            <a:pPr marL="936000" lvl="3" indent="0">
              <a:buNone/>
            </a:pPr>
            <a:r>
              <a:rPr lang="en-US" dirty="0"/>
              <a:t>Options All –Indexes</a:t>
            </a:r>
          </a:p>
          <a:p>
            <a:r>
              <a:rPr lang="en-US" dirty="0"/>
              <a:t> # Hide a specific file </a:t>
            </a:r>
          </a:p>
          <a:p>
            <a:pPr marL="594000" lvl="2" indent="0">
              <a:buNone/>
            </a:pPr>
            <a:r>
              <a:rPr lang="en-US" dirty="0"/>
              <a:t>&lt;Files .env&gt; </a:t>
            </a:r>
          </a:p>
          <a:p>
            <a:pPr marL="594000" lvl="2" indent="0">
              <a:buNone/>
            </a:pPr>
            <a:r>
              <a:rPr lang="en-US" dirty="0"/>
              <a:t>Order </a:t>
            </a:r>
            <a:r>
              <a:rPr lang="en-US" dirty="0" err="1"/>
              <a:t>allow,deny</a:t>
            </a:r>
            <a:endParaRPr lang="en-US" dirty="0"/>
          </a:p>
          <a:p>
            <a:pPr marL="594000" lvl="2" indent="0">
              <a:buNone/>
            </a:pPr>
            <a:r>
              <a:rPr lang="en-US" dirty="0"/>
              <a:t> Deny from all </a:t>
            </a:r>
          </a:p>
          <a:p>
            <a:pPr marL="594000" lvl="2" indent="0">
              <a:buNone/>
            </a:pPr>
            <a:r>
              <a:rPr lang="en-US" dirty="0"/>
              <a:t>&lt;/Files&gt;</a:t>
            </a:r>
          </a:p>
        </p:txBody>
      </p:sp>
    </p:spTree>
    <p:extLst>
      <p:ext uri="{BB962C8B-B14F-4D97-AF65-F5344CB8AC3E}">
        <p14:creationId xmlns:p14="http://schemas.microsoft.com/office/powerpoint/2010/main" val="845707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DBCD-C3AD-4584-828C-0C30912454A5}"/>
              </a:ext>
            </a:extLst>
          </p:cNvPr>
          <p:cNvSpPr>
            <a:spLocks noGrp="1"/>
          </p:cNvSpPr>
          <p:nvPr>
            <p:ph type="title"/>
          </p:nvPr>
        </p:nvSpPr>
        <p:spPr/>
        <p:txBody>
          <a:bodyPr/>
          <a:lstStyle/>
          <a:p>
            <a:r>
              <a:rPr lang="en-US" dirty="0"/>
              <a:t>Connect Database  in Laravel using </a:t>
            </a:r>
            <a:r>
              <a:rPr lang="en-US" dirty="0">
                <a:solidFill>
                  <a:srgbClr val="FF0000"/>
                </a:solidFill>
              </a:rPr>
              <a:t>.</a:t>
            </a:r>
            <a:r>
              <a:rPr lang="en-US" cap="none" dirty="0">
                <a:solidFill>
                  <a:srgbClr val="FF0000"/>
                </a:solidFill>
              </a:rPr>
              <a:t>env</a:t>
            </a:r>
            <a:r>
              <a:rPr lang="en-US" dirty="0"/>
              <a:t> file</a:t>
            </a:r>
          </a:p>
        </p:txBody>
      </p:sp>
      <p:pic>
        <p:nvPicPr>
          <p:cNvPr id="9" name="Content Placeholder 8">
            <a:extLst>
              <a:ext uri="{FF2B5EF4-FFF2-40B4-BE49-F238E27FC236}">
                <a16:creationId xmlns:a16="http://schemas.microsoft.com/office/drawing/2014/main" id="{F0575AC2-41E2-4987-BDAF-743BB749DD9B}"/>
              </a:ext>
            </a:extLst>
          </p:cNvPr>
          <p:cNvPicPr>
            <a:picLocks noGrp="1" noChangeAspect="1"/>
          </p:cNvPicPr>
          <p:nvPr>
            <p:ph idx="1"/>
          </p:nvPr>
        </p:nvPicPr>
        <p:blipFill>
          <a:blip r:embed="rId2"/>
          <a:stretch>
            <a:fillRect/>
          </a:stretch>
        </p:blipFill>
        <p:spPr>
          <a:xfrm>
            <a:off x="2052084" y="1881963"/>
            <a:ext cx="7166343" cy="4731488"/>
          </a:xfrm>
        </p:spPr>
      </p:pic>
      <p:sp>
        <p:nvSpPr>
          <p:cNvPr id="12" name="Arrow: Down 11">
            <a:extLst>
              <a:ext uri="{FF2B5EF4-FFF2-40B4-BE49-F238E27FC236}">
                <a16:creationId xmlns:a16="http://schemas.microsoft.com/office/drawing/2014/main" id="{9589EBC3-DC43-469B-97E5-08734E253FAC}"/>
              </a:ext>
            </a:extLst>
          </p:cNvPr>
          <p:cNvSpPr/>
          <p:nvPr/>
        </p:nvSpPr>
        <p:spPr>
          <a:xfrm rot="5400000">
            <a:off x="4678695" y="2767123"/>
            <a:ext cx="675333" cy="160551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33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B014-D62B-40FF-A541-00258FB5A455}"/>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ED24B64-89D8-41D1-B44B-5824200D859D}"/>
              </a:ext>
            </a:extLst>
          </p:cNvPr>
          <p:cNvSpPr>
            <a:spLocks noGrp="1"/>
          </p:cNvSpPr>
          <p:nvPr>
            <p:ph idx="1"/>
          </p:nvPr>
        </p:nvSpPr>
        <p:spPr/>
        <p:txBody>
          <a:bodyPr/>
          <a:lstStyle/>
          <a:p>
            <a:r>
              <a:rPr lang="en-US" b="1" dirty="0"/>
              <a:t>Eloquent ORM </a:t>
            </a:r>
            <a:r>
              <a:rPr lang="en-US" dirty="0"/>
              <a:t>(object-relational mapping) – implements </a:t>
            </a:r>
            <a:r>
              <a:rPr lang="en-US" dirty="0" err="1"/>
              <a:t>ActiveRecord</a:t>
            </a:r>
            <a:r>
              <a:rPr lang="en-US" dirty="0"/>
              <a:t> </a:t>
            </a:r>
          </a:p>
          <a:p>
            <a:r>
              <a:rPr lang="en-US" b="1" dirty="0"/>
              <a:t>Query builder </a:t>
            </a:r>
            <a:r>
              <a:rPr lang="en-US" dirty="0"/>
              <a:t>– helps you to build secured SQL queries</a:t>
            </a:r>
          </a:p>
          <a:p>
            <a:r>
              <a:rPr lang="en-US" b="1" dirty="0"/>
              <a:t>Restful controllers </a:t>
            </a:r>
            <a:r>
              <a:rPr lang="en-US" dirty="0"/>
              <a:t>– provides a way for separating the different HTTP requests (GET, POST, DELETE, etc.)</a:t>
            </a:r>
          </a:p>
          <a:p>
            <a:r>
              <a:rPr lang="en-US" b="1" dirty="0"/>
              <a:t>Blade template engine </a:t>
            </a:r>
            <a:r>
              <a:rPr lang="en-US" dirty="0"/>
              <a:t>– combines templates with a data model to produce views</a:t>
            </a:r>
          </a:p>
          <a:p>
            <a:r>
              <a:rPr lang="en-US" b="1" dirty="0"/>
              <a:t>Migrations</a:t>
            </a:r>
            <a:r>
              <a:rPr lang="en-US" dirty="0"/>
              <a:t> – version control system for database, update your database easier</a:t>
            </a:r>
          </a:p>
          <a:p>
            <a:r>
              <a:rPr lang="en-US" b="1" dirty="0"/>
              <a:t>Database seeding </a:t>
            </a:r>
            <a:r>
              <a:rPr lang="en-US" dirty="0"/>
              <a:t>– provides a way to populate database tables with test data used for testing</a:t>
            </a:r>
          </a:p>
          <a:p>
            <a:r>
              <a:rPr lang="en-US" b="1" dirty="0"/>
              <a:t>Pagination</a:t>
            </a:r>
            <a:r>
              <a:rPr lang="en-US" dirty="0"/>
              <a:t> – easy to use advanced pagination functionalities</a:t>
            </a:r>
          </a:p>
          <a:p>
            <a:r>
              <a:rPr lang="en-US" b="1" dirty="0"/>
              <a:t>Forms security </a:t>
            </a:r>
            <a:r>
              <a:rPr lang="en-US" dirty="0"/>
              <a:t>– provides CSRF token middleware, protecting all the forms</a:t>
            </a:r>
            <a:endParaRPr lang="bg-BG" dirty="0"/>
          </a:p>
          <a:p>
            <a:endParaRPr lang="en-US" dirty="0"/>
          </a:p>
        </p:txBody>
      </p:sp>
    </p:spTree>
    <p:extLst>
      <p:ext uri="{BB962C8B-B14F-4D97-AF65-F5344CB8AC3E}">
        <p14:creationId xmlns:p14="http://schemas.microsoft.com/office/powerpoint/2010/main" val="300959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5277-99DD-4159-8CF7-3021C90F87BA}"/>
              </a:ext>
            </a:extLst>
          </p:cNvPr>
          <p:cNvSpPr>
            <a:spLocks noGrp="1"/>
          </p:cNvSpPr>
          <p:nvPr>
            <p:ph type="title"/>
          </p:nvPr>
        </p:nvSpPr>
        <p:spPr/>
        <p:txBody>
          <a:bodyPr/>
          <a:lstStyle/>
          <a:p>
            <a:r>
              <a:rPr lang="en-US" dirty="0"/>
              <a:t>History of Laravel Releases</a:t>
            </a:r>
          </a:p>
        </p:txBody>
      </p:sp>
      <p:graphicFrame>
        <p:nvGraphicFramePr>
          <p:cNvPr id="4" name="Content Placeholder 3">
            <a:extLst>
              <a:ext uri="{FF2B5EF4-FFF2-40B4-BE49-F238E27FC236}">
                <a16:creationId xmlns:a16="http://schemas.microsoft.com/office/drawing/2014/main" id="{76FD8974-F494-41F0-B445-8AF1B26CF462}"/>
              </a:ext>
            </a:extLst>
          </p:cNvPr>
          <p:cNvGraphicFramePr>
            <a:graphicFrameLocks/>
          </p:cNvGraphicFramePr>
          <p:nvPr>
            <p:extLst>
              <p:ext uri="{D42A27DB-BD31-4B8C-83A1-F6EECF244321}">
                <p14:modId xmlns:p14="http://schemas.microsoft.com/office/powerpoint/2010/main" val="2764428400"/>
              </p:ext>
            </p:extLst>
          </p:nvPr>
        </p:nvGraphicFramePr>
        <p:xfrm>
          <a:off x="581192" y="1924197"/>
          <a:ext cx="10904540" cy="4820920"/>
        </p:xfrm>
        <a:graphic>
          <a:graphicData uri="http://schemas.openxmlformats.org/drawingml/2006/table">
            <a:tbl>
              <a:tblPr firstRow="1" bandRow="1">
                <a:tableStyleId>{5C22544A-7EE6-4342-B048-85BDC9FD1C3A}</a:tableStyleId>
              </a:tblPr>
              <a:tblGrid>
                <a:gridCol w="2726135">
                  <a:extLst>
                    <a:ext uri="{9D8B030D-6E8A-4147-A177-3AD203B41FA5}">
                      <a16:colId xmlns:a16="http://schemas.microsoft.com/office/drawing/2014/main" val="971988912"/>
                    </a:ext>
                  </a:extLst>
                </a:gridCol>
                <a:gridCol w="2726135">
                  <a:extLst>
                    <a:ext uri="{9D8B030D-6E8A-4147-A177-3AD203B41FA5}">
                      <a16:colId xmlns:a16="http://schemas.microsoft.com/office/drawing/2014/main" val="3850607551"/>
                    </a:ext>
                  </a:extLst>
                </a:gridCol>
                <a:gridCol w="2726135">
                  <a:extLst>
                    <a:ext uri="{9D8B030D-6E8A-4147-A177-3AD203B41FA5}">
                      <a16:colId xmlns:a16="http://schemas.microsoft.com/office/drawing/2014/main" val="3921271263"/>
                    </a:ext>
                  </a:extLst>
                </a:gridCol>
                <a:gridCol w="2726135">
                  <a:extLst>
                    <a:ext uri="{9D8B030D-6E8A-4147-A177-3AD203B41FA5}">
                      <a16:colId xmlns:a16="http://schemas.microsoft.com/office/drawing/2014/main" val="2978178884"/>
                    </a:ext>
                  </a:extLst>
                </a:gridCol>
              </a:tblGrid>
              <a:tr h="370840">
                <a:tc>
                  <a:txBody>
                    <a:bodyPr/>
                    <a:lstStyle/>
                    <a:p>
                      <a:pPr algn="l" fontAlgn="b"/>
                      <a:r>
                        <a:rPr lang="en-US" b="1" dirty="0">
                          <a:effectLst/>
                        </a:rPr>
                        <a:t>Version</a:t>
                      </a:r>
                    </a:p>
                  </a:txBody>
                  <a:tcPr anchor="b"/>
                </a:tc>
                <a:tc>
                  <a:txBody>
                    <a:bodyPr/>
                    <a:lstStyle/>
                    <a:p>
                      <a:pPr algn="l" fontAlgn="b"/>
                      <a:r>
                        <a:rPr lang="en-US" b="1">
                          <a:effectLst/>
                        </a:rPr>
                        <a:t>Release</a:t>
                      </a:r>
                    </a:p>
                  </a:txBody>
                  <a:tcPr anchor="b"/>
                </a:tc>
                <a:tc>
                  <a:txBody>
                    <a:bodyPr/>
                    <a:lstStyle/>
                    <a:p>
                      <a:pPr algn="l" fontAlgn="b"/>
                      <a:r>
                        <a:rPr lang="en-US" b="1">
                          <a:effectLst/>
                        </a:rPr>
                        <a:t>Bug Fixes Until</a:t>
                      </a:r>
                    </a:p>
                  </a:txBody>
                  <a:tcPr anchor="b"/>
                </a:tc>
                <a:tc>
                  <a:txBody>
                    <a:bodyPr/>
                    <a:lstStyle/>
                    <a:p>
                      <a:pPr algn="l" fontAlgn="b"/>
                      <a:r>
                        <a:rPr lang="en-US" b="1">
                          <a:effectLst/>
                        </a:rPr>
                        <a:t>Security Fixes Until</a:t>
                      </a:r>
                    </a:p>
                  </a:txBody>
                  <a:tcPr anchor="b"/>
                </a:tc>
                <a:extLst>
                  <a:ext uri="{0D108BD9-81ED-4DB2-BD59-A6C34878D82A}">
                    <a16:rowId xmlns:a16="http://schemas.microsoft.com/office/drawing/2014/main" val="10011955"/>
                  </a:ext>
                </a:extLst>
              </a:tr>
              <a:tr h="370840">
                <a:tc>
                  <a:txBody>
                    <a:bodyPr/>
                    <a:lstStyle/>
                    <a:p>
                      <a:pPr fontAlgn="ctr"/>
                      <a:r>
                        <a:rPr lang="en-US">
                          <a:effectLst/>
                        </a:rPr>
                        <a:t>V1</a:t>
                      </a:r>
                    </a:p>
                  </a:txBody>
                  <a:tcPr anchor="ctr"/>
                </a:tc>
                <a:tc>
                  <a:txBody>
                    <a:bodyPr/>
                    <a:lstStyle/>
                    <a:p>
                      <a:pPr fontAlgn="ctr"/>
                      <a:r>
                        <a:rPr lang="en-US">
                          <a:effectLst/>
                        </a:rPr>
                        <a:t>June 2011</a:t>
                      </a:r>
                    </a:p>
                  </a:txBody>
                  <a:tcPr anchor="ctr"/>
                </a:tc>
                <a:tc>
                  <a:txBody>
                    <a:bodyPr/>
                    <a:lstStyle/>
                    <a:p>
                      <a:pPr fontAlgn="ctr"/>
                      <a:r>
                        <a:rPr lang="en-US">
                          <a:effectLst/>
                        </a:rPr>
                        <a:t>–</a:t>
                      </a:r>
                    </a:p>
                  </a:txBody>
                  <a:tcPr anchor="ctr"/>
                </a:tc>
                <a:tc>
                  <a:txBody>
                    <a:bodyPr/>
                    <a:lstStyle/>
                    <a:p>
                      <a:pPr fontAlgn="ctr"/>
                      <a:r>
                        <a:rPr lang="en-US">
                          <a:effectLst/>
                        </a:rPr>
                        <a:t>–</a:t>
                      </a:r>
                    </a:p>
                  </a:txBody>
                  <a:tcPr anchor="ctr"/>
                </a:tc>
                <a:extLst>
                  <a:ext uri="{0D108BD9-81ED-4DB2-BD59-A6C34878D82A}">
                    <a16:rowId xmlns:a16="http://schemas.microsoft.com/office/drawing/2014/main" val="2988432125"/>
                  </a:ext>
                </a:extLst>
              </a:tr>
              <a:tr h="370840">
                <a:tc>
                  <a:txBody>
                    <a:bodyPr/>
                    <a:lstStyle/>
                    <a:p>
                      <a:pPr fontAlgn="ctr"/>
                      <a:r>
                        <a:rPr lang="en-US">
                          <a:effectLst/>
                        </a:rPr>
                        <a:t>V2</a:t>
                      </a:r>
                    </a:p>
                  </a:txBody>
                  <a:tcPr anchor="ctr"/>
                </a:tc>
                <a:tc>
                  <a:txBody>
                    <a:bodyPr/>
                    <a:lstStyle/>
                    <a:p>
                      <a:pPr fontAlgn="ctr"/>
                      <a:r>
                        <a:rPr lang="en-US">
                          <a:effectLst/>
                        </a:rPr>
                        <a:t>September 2011</a:t>
                      </a:r>
                    </a:p>
                  </a:txBody>
                  <a:tcPr anchor="ctr"/>
                </a:tc>
                <a:tc>
                  <a:txBody>
                    <a:bodyPr/>
                    <a:lstStyle/>
                    <a:p>
                      <a:pPr fontAlgn="ctr"/>
                      <a:r>
                        <a:rPr lang="en-US">
                          <a:effectLst/>
                        </a:rPr>
                        <a:t>–</a:t>
                      </a:r>
                    </a:p>
                  </a:txBody>
                  <a:tcPr anchor="ctr"/>
                </a:tc>
                <a:tc>
                  <a:txBody>
                    <a:bodyPr/>
                    <a:lstStyle/>
                    <a:p>
                      <a:pPr fontAlgn="ctr"/>
                      <a:r>
                        <a:rPr lang="en-US">
                          <a:effectLst/>
                        </a:rPr>
                        <a:t>–</a:t>
                      </a:r>
                    </a:p>
                  </a:txBody>
                  <a:tcPr anchor="ctr"/>
                </a:tc>
                <a:extLst>
                  <a:ext uri="{0D108BD9-81ED-4DB2-BD59-A6C34878D82A}">
                    <a16:rowId xmlns:a16="http://schemas.microsoft.com/office/drawing/2014/main" val="943514428"/>
                  </a:ext>
                </a:extLst>
              </a:tr>
              <a:tr h="370840">
                <a:tc>
                  <a:txBody>
                    <a:bodyPr/>
                    <a:lstStyle/>
                    <a:p>
                      <a:pPr fontAlgn="ctr"/>
                      <a:r>
                        <a:rPr lang="en-US">
                          <a:effectLst/>
                        </a:rPr>
                        <a:t>v3</a:t>
                      </a:r>
                    </a:p>
                  </a:txBody>
                  <a:tcPr anchor="ctr"/>
                </a:tc>
                <a:tc>
                  <a:txBody>
                    <a:bodyPr/>
                    <a:lstStyle/>
                    <a:p>
                      <a:pPr fontAlgn="ctr"/>
                      <a:r>
                        <a:rPr lang="en-US">
                          <a:effectLst/>
                        </a:rPr>
                        <a:t>February 2012</a:t>
                      </a:r>
                    </a:p>
                  </a:txBody>
                  <a:tcPr anchor="ctr"/>
                </a:tc>
                <a:tc>
                  <a:txBody>
                    <a:bodyPr/>
                    <a:lstStyle/>
                    <a:p>
                      <a:pPr fontAlgn="ctr"/>
                      <a:r>
                        <a:rPr lang="en-US">
                          <a:effectLst/>
                        </a:rPr>
                        <a:t>–</a:t>
                      </a:r>
                    </a:p>
                  </a:txBody>
                  <a:tcPr anchor="ctr"/>
                </a:tc>
                <a:tc>
                  <a:txBody>
                    <a:bodyPr/>
                    <a:lstStyle/>
                    <a:p>
                      <a:pPr fontAlgn="ctr"/>
                      <a:r>
                        <a:rPr lang="en-US">
                          <a:effectLst/>
                        </a:rPr>
                        <a:t>–</a:t>
                      </a:r>
                    </a:p>
                  </a:txBody>
                  <a:tcPr anchor="ctr"/>
                </a:tc>
                <a:extLst>
                  <a:ext uri="{0D108BD9-81ED-4DB2-BD59-A6C34878D82A}">
                    <a16:rowId xmlns:a16="http://schemas.microsoft.com/office/drawing/2014/main" val="944633678"/>
                  </a:ext>
                </a:extLst>
              </a:tr>
              <a:tr h="370840">
                <a:tc>
                  <a:txBody>
                    <a:bodyPr/>
                    <a:lstStyle/>
                    <a:p>
                      <a:pPr fontAlgn="ctr"/>
                      <a:r>
                        <a:rPr lang="en-US">
                          <a:effectLst/>
                        </a:rPr>
                        <a:t>v4</a:t>
                      </a:r>
                    </a:p>
                  </a:txBody>
                  <a:tcPr anchor="ctr"/>
                </a:tc>
                <a:tc>
                  <a:txBody>
                    <a:bodyPr/>
                    <a:lstStyle/>
                    <a:p>
                      <a:pPr fontAlgn="ctr"/>
                      <a:r>
                        <a:rPr lang="en-US">
                          <a:effectLst/>
                        </a:rPr>
                        <a:t>May 2013</a:t>
                      </a:r>
                    </a:p>
                  </a:txBody>
                  <a:tcPr anchor="ctr"/>
                </a:tc>
                <a:tc>
                  <a:txBody>
                    <a:bodyPr/>
                    <a:lstStyle/>
                    <a:p>
                      <a:pPr fontAlgn="ctr"/>
                      <a:r>
                        <a:rPr lang="en-US">
                          <a:effectLst/>
                        </a:rPr>
                        <a:t>–</a:t>
                      </a:r>
                    </a:p>
                  </a:txBody>
                  <a:tcPr anchor="ctr"/>
                </a:tc>
                <a:tc>
                  <a:txBody>
                    <a:bodyPr/>
                    <a:lstStyle/>
                    <a:p>
                      <a:pPr fontAlgn="ctr"/>
                      <a:r>
                        <a:rPr lang="en-US">
                          <a:effectLst/>
                        </a:rPr>
                        <a:t>–</a:t>
                      </a:r>
                    </a:p>
                  </a:txBody>
                  <a:tcPr anchor="ctr"/>
                </a:tc>
                <a:extLst>
                  <a:ext uri="{0D108BD9-81ED-4DB2-BD59-A6C34878D82A}">
                    <a16:rowId xmlns:a16="http://schemas.microsoft.com/office/drawing/2014/main" val="2003066406"/>
                  </a:ext>
                </a:extLst>
              </a:tr>
              <a:tr h="370840">
                <a:tc>
                  <a:txBody>
                    <a:bodyPr/>
                    <a:lstStyle/>
                    <a:p>
                      <a:pPr fontAlgn="ctr"/>
                      <a:r>
                        <a:rPr lang="en-US" u="none" strike="noStrike">
                          <a:solidFill>
                            <a:srgbClr val="F4645F"/>
                          </a:solidFill>
                          <a:effectLst/>
                          <a:hlinkClick r:id="rId2"/>
                        </a:rPr>
                        <a:t>5.0</a:t>
                      </a:r>
                      <a:endParaRPr lang="en-US">
                        <a:effectLst/>
                      </a:endParaRPr>
                    </a:p>
                  </a:txBody>
                  <a:tcPr anchor="ctr"/>
                </a:tc>
                <a:tc>
                  <a:txBody>
                    <a:bodyPr/>
                    <a:lstStyle/>
                    <a:p>
                      <a:pPr fontAlgn="ctr"/>
                      <a:r>
                        <a:rPr lang="en-US">
                          <a:effectLst/>
                        </a:rPr>
                        <a:t>Feb 4th, 2015</a:t>
                      </a:r>
                    </a:p>
                  </a:txBody>
                  <a:tcPr anchor="ctr"/>
                </a:tc>
                <a:tc>
                  <a:txBody>
                    <a:bodyPr/>
                    <a:lstStyle/>
                    <a:p>
                      <a:pPr fontAlgn="ctr"/>
                      <a:r>
                        <a:rPr lang="en-US">
                          <a:effectLst/>
                        </a:rPr>
                        <a:t>Aug 4th, 2015</a:t>
                      </a:r>
                    </a:p>
                  </a:txBody>
                  <a:tcPr anchor="ctr"/>
                </a:tc>
                <a:tc>
                  <a:txBody>
                    <a:bodyPr/>
                    <a:lstStyle/>
                    <a:p>
                      <a:pPr fontAlgn="ctr"/>
                      <a:r>
                        <a:rPr lang="en-US">
                          <a:effectLst/>
                        </a:rPr>
                        <a:t>Feb 4th, 2016</a:t>
                      </a:r>
                    </a:p>
                  </a:txBody>
                  <a:tcPr anchor="ctr"/>
                </a:tc>
                <a:extLst>
                  <a:ext uri="{0D108BD9-81ED-4DB2-BD59-A6C34878D82A}">
                    <a16:rowId xmlns:a16="http://schemas.microsoft.com/office/drawing/2014/main" val="1117647686"/>
                  </a:ext>
                </a:extLst>
              </a:tr>
              <a:tr h="370840">
                <a:tc>
                  <a:txBody>
                    <a:bodyPr/>
                    <a:lstStyle/>
                    <a:p>
                      <a:pPr fontAlgn="ctr"/>
                      <a:r>
                        <a:rPr lang="en-US" u="none" strike="noStrike">
                          <a:solidFill>
                            <a:srgbClr val="F4645F"/>
                          </a:solidFill>
                          <a:effectLst/>
                          <a:hlinkClick r:id="rId3"/>
                        </a:rPr>
                        <a:t>5.1 (LTS)</a:t>
                      </a:r>
                      <a:endParaRPr lang="en-US">
                        <a:effectLst/>
                      </a:endParaRPr>
                    </a:p>
                  </a:txBody>
                  <a:tcPr anchor="ctr"/>
                </a:tc>
                <a:tc>
                  <a:txBody>
                    <a:bodyPr/>
                    <a:lstStyle/>
                    <a:p>
                      <a:pPr fontAlgn="ctr"/>
                      <a:r>
                        <a:rPr lang="en-US">
                          <a:effectLst/>
                        </a:rPr>
                        <a:t>Jun 9th, 2015</a:t>
                      </a:r>
                    </a:p>
                  </a:txBody>
                  <a:tcPr anchor="ctr"/>
                </a:tc>
                <a:tc>
                  <a:txBody>
                    <a:bodyPr/>
                    <a:lstStyle/>
                    <a:p>
                      <a:pPr fontAlgn="ctr"/>
                      <a:r>
                        <a:rPr lang="en-US">
                          <a:effectLst/>
                        </a:rPr>
                        <a:t>Jun 9th, 2017</a:t>
                      </a:r>
                    </a:p>
                  </a:txBody>
                  <a:tcPr anchor="ctr"/>
                </a:tc>
                <a:tc>
                  <a:txBody>
                    <a:bodyPr/>
                    <a:lstStyle/>
                    <a:p>
                      <a:pPr fontAlgn="ctr"/>
                      <a:r>
                        <a:rPr lang="en-US">
                          <a:effectLst/>
                        </a:rPr>
                        <a:t>Jun 9th, 2018</a:t>
                      </a:r>
                    </a:p>
                  </a:txBody>
                  <a:tcPr anchor="ctr"/>
                </a:tc>
                <a:extLst>
                  <a:ext uri="{0D108BD9-81ED-4DB2-BD59-A6C34878D82A}">
                    <a16:rowId xmlns:a16="http://schemas.microsoft.com/office/drawing/2014/main" val="4240328276"/>
                  </a:ext>
                </a:extLst>
              </a:tr>
              <a:tr h="370840">
                <a:tc>
                  <a:txBody>
                    <a:bodyPr/>
                    <a:lstStyle/>
                    <a:p>
                      <a:pPr fontAlgn="ctr"/>
                      <a:r>
                        <a:rPr lang="en-US" u="none" strike="noStrike">
                          <a:solidFill>
                            <a:srgbClr val="F4645F"/>
                          </a:solidFill>
                          <a:effectLst/>
                          <a:hlinkClick r:id="rId4"/>
                        </a:rPr>
                        <a:t>5.2</a:t>
                      </a:r>
                      <a:endParaRPr lang="en-US">
                        <a:effectLst/>
                      </a:endParaRPr>
                    </a:p>
                  </a:txBody>
                  <a:tcPr anchor="ctr"/>
                </a:tc>
                <a:tc>
                  <a:txBody>
                    <a:bodyPr/>
                    <a:lstStyle/>
                    <a:p>
                      <a:pPr fontAlgn="ctr"/>
                      <a:r>
                        <a:rPr lang="en-US">
                          <a:effectLst/>
                        </a:rPr>
                        <a:t>Dec 21st, 2015</a:t>
                      </a:r>
                    </a:p>
                  </a:txBody>
                  <a:tcPr anchor="ctr"/>
                </a:tc>
                <a:tc>
                  <a:txBody>
                    <a:bodyPr/>
                    <a:lstStyle/>
                    <a:p>
                      <a:pPr fontAlgn="ctr"/>
                      <a:r>
                        <a:rPr lang="en-US">
                          <a:effectLst/>
                        </a:rPr>
                        <a:t>Jun 21st, 2016</a:t>
                      </a:r>
                    </a:p>
                  </a:txBody>
                  <a:tcPr anchor="ctr"/>
                </a:tc>
                <a:tc>
                  <a:txBody>
                    <a:bodyPr/>
                    <a:lstStyle/>
                    <a:p>
                      <a:pPr fontAlgn="ctr"/>
                      <a:r>
                        <a:rPr lang="en-US">
                          <a:effectLst/>
                        </a:rPr>
                        <a:t>Dec 21st, 2016</a:t>
                      </a:r>
                    </a:p>
                  </a:txBody>
                  <a:tcPr anchor="ctr"/>
                </a:tc>
                <a:extLst>
                  <a:ext uri="{0D108BD9-81ED-4DB2-BD59-A6C34878D82A}">
                    <a16:rowId xmlns:a16="http://schemas.microsoft.com/office/drawing/2014/main" val="4018341293"/>
                  </a:ext>
                </a:extLst>
              </a:tr>
              <a:tr h="370840">
                <a:tc>
                  <a:txBody>
                    <a:bodyPr/>
                    <a:lstStyle/>
                    <a:p>
                      <a:pPr fontAlgn="ctr"/>
                      <a:r>
                        <a:rPr lang="en-US" u="none" strike="noStrike">
                          <a:solidFill>
                            <a:srgbClr val="F4645F"/>
                          </a:solidFill>
                          <a:effectLst/>
                          <a:hlinkClick r:id="rId5"/>
                        </a:rPr>
                        <a:t>5.3</a:t>
                      </a:r>
                      <a:endParaRPr lang="en-US">
                        <a:effectLst/>
                      </a:endParaRPr>
                    </a:p>
                  </a:txBody>
                  <a:tcPr anchor="ctr"/>
                </a:tc>
                <a:tc>
                  <a:txBody>
                    <a:bodyPr/>
                    <a:lstStyle/>
                    <a:p>
                      <a:pPr fontAlgn="ctr"/>
                      <a:r>
                        <a:rPr lang="en-US">
                          <a:effectLst/>
                        </a:rPr>
                        <a:t>Aug 23rd, 2016</a:t>
                      </a:r>
                    </a:p>
                  </a:txBody>
                  <a:tcPr anchor="ctr"/>
                </a:tc>
                <a:tc>
                  <a:txBody>
                    <a:bodyPr/>
                    <a:lstStyle/>
                    <a:p>
                      <a:pPr fontAlgn="ctr"/>
                      <a:r>
                        <a:rPr lang="en-US">
                          <a:effectLst/>
                        </a:rPr>
                        <a:t>Feb 23rd, 2017</a:t>
                      </a:r>
                    </a:p>
                  </a:txBody>
                  <a:tcPr anchor="ctr"/>
                </a:tc>
                <a:tc>
                  <a:txBody>
                    <a:bodyPr/>
                    <a:lstStyle/>
                    <a:p>
                      <a:pPr fontAlgn="ctr"/>
                      <a:r>
                        <a:rPr lang="en-US">
                          <a:effectLst/>
                        </a:rPr>
                        <a:t>Aug 23rd, 2017</a:t>
                      </a:r>
                    </a:p>
                  </a:txBody>
                  <a:tcPr anchor="ctr"/>
                </a:tc>
                <a:extLst>
                  <a:ext uri="{0D108BD9-81ED-4DB2-BD59-A6C34878D82A}">
                    <a16:rowId xmlns:a16="http://schemas.microsoft.com/office/drawing/2014/main" val="2395934783"/>
                  </a:ext>
                </a:extLst>
              </a:tr>
              <a:tr h="370840">
                <a:tc>
                  <a:txBody>
                    <a:bodyPr/>
                    <a:lstStyle/>
                    <a:p>
                      <a:pPr fontAlgn="ctr"/>
                      <a:r>
                        <a:rPr lang="en-US" u="none" strike="noStrike">
                          <a:solidFill>
                            <a:srgbClr val="F4645F"/>
                          </a:solidFill>
                          <a:effectLst/>
                          <a:hlinkClick r:id="rId6"/>
                        </a:rPr>
                        <a:t>5.4</a:t>
                      </a:r>
                      <a:endParaRPr lang="en-US">
                        <a:effectLst/>
                      </a:endParaRPr>
                    </a:p>
                  </a:txBody>
                  <a:tcPr anchor="ctr"/>
                </a:tc>
                <a:tc>
                  <a:txBody>
                    <a:bodyPr/>
                    <a:lstStyle/>
                    <a:p>
                      <a:pPr fontAlgn="ctr"/>
                      <a:r>
                        <a:rPr lang="en-US">
                          <a:effectLst/>
                        </a:rPr>
                        <a:t>Jan 24th, 2017</a:t>
                      </a:r>
                    </a:p>
                  </a:txBody>
                  <a:tcPr anchor="ctr"/>
                </a:tc>
                <a:tc>
                  <a:txBody>
                    <a:bodyPr/>
                    <a:lstStyle/>
                    <a:p>
                      <a:pPr fontAlgn="ctr"/>
                      <a:r>
                        <a:rPr lang="en-US">
                          <a:effectLst/>
                        </a:rPr>
                        <a:t>Jul 24th, 2017</a:t>
                      </a:r>
                    </a:p>
                  </a:txBody>
                  <a:tcPr anchor="ctr"/>
                </a:tc>
                <a:tc>
                  <a:txBody>
                    <a:bodyPr/>
                    <a:lstStyle/>
                    <a:p>
                      <a:pPr fontAlgn="ctr"/>
                      <a:r>
                        <a:rPr lang="en-US">
                          <a:effectLst/>
                        </a:rPr>
                        <a:t>Jan 24th, 2018</a:t>
                      </a:r>
                    </a:p>
                  </a:txBody>
                  <a:tcPr anchor="ctr"/>
                </a:tc>
                <a:extLst>
                  <a:ext uri="{0D108BD9-81ED-4DB2-BD59-A6C34878D82A}">
                    <a16:rowId xmlns:a16="http://schemas.microsoft.com/office/drawing/2014/main" val="2179577842"/>
                  </a:ext>
                </a:extLst>
              </a:tr>
              <a:tr h="370840">
                <a:tc>
                  <a:txBody>
                    <a:bodyPr/>
                    <a:lstStyle/>
                    <a:p>
                      <a:pPr fontAlgn="ctr"/>
                      <a:r>
                        <a:rPr lang="en-US" u="none" strike="noStrike">
                          <a:solidFill>
                            <a:srgbClr val="F4645F"/>
                          </a:solidFill>
                          <a:effectLst/>
                          <a:hlinkClick r:id="rId7"/>
                        </a:rPr>
                        <a:t>5.5 (LTS)</a:t>
                      </a:r>
                      <a:endParaRPr lang="en-US">
                        <a:effectLst/>
                      </a:endParaRPr>
                    </a:p>
                  </a:txBody>
                  <a:tcPr anchor="ctr"/>
                </a:tc>
                <a:tc>
                  <a:txBody>
                    <a:bodyPr/>
                    <a:lstStyle/>
                    <a:p>
                      <a:pPr fontAlgn="ctr"/>
                      <a:r>
                        <a:rPr lang="en-US">
                          <a:effectLst/>
                        </a:rPr>
                        <a:t>Aug 30th, 2017</a:t>
                      </a:r>
                    </a:p>
                  </a:txBody>
                  <a:tcPr anchor="ctr"/>
                </a:tc>
                <a:tc>
                  <a:txBody>
                    <a:bodyPr/>
                    <a:lstStyle/>
                    <a:p>
                      <a:pPr fontAlgn="ctr"/>
                      <a:r>
                        <a:rPr lang="en-US">
                          <a:effectLst/>
                        </a:rPr>
                        <a:t>Aug 30th, 2019</a:t>
                      </a:r>
                    </a:p>
                  </a:txBody>
                  <a:tcPr anchor="ctr"/>
                </a:tc>
                <a:tc>
                  <a:txBody>
                    <a:bodyPr/>
                    <a:lstStyle/>
                    <a:p>
                      <a:pPr fontAlgn="ctr"/>
                      <a:r>
                        <a:rPr lang="en-US">
                          <a:effectLst/>
                        </a:rPr>
                        <a:t>Aug 30th, 2020</a:t>
                      </a:r>
                    </a:p>
                  </a:txBody>
                  <a:tcPr anchor="ctr"/>
                </a:tc>
                <a:extLst>
                  <a:ext uri="{0D108BD9-81ED-4DB2-BD59-A6C34878D82A}">
                    <a16:rowId xmlns:a16="http://schemas.microsoft.com/office/drawing/2014/main" val="3623096523"/>
                  </a:ext>
                </a:extLst>
              </a:tr>
              <a:tr h="370840">
                <a:tc>
                  <a:txBody>
                    <a:bodyPr/>
                    <a:lstStyle/>
                    <a:p>
                      <a:pPr fontAlgn="ctr"/>
                      <a:r>
                        <a:rPr lang="en-US" u="none" strike="noStrike">
                          <a:solidFill>
                            <a:srgbClr val="F4645F"/>
                          </a:solidFill>
                          <a:effectLst/>
                          <a:hlinkClick r:id="rId8"/>
                        </a:rPr>
                        <a:t>5.6</a:t>
                      </a:r>
                      <a:endParaRPr lang="en-US">
                        <a:effectLst/>
                      </a:endParaRPr>
                    </a:p>
                  </a:txBody>
                  <a:tcPr anchor="ctr"/>
                </a:tc>
                <a:tc>
                  <a:txBody>
                    <a:bodyPr/>
                    <a:lstStyle/>
                    <a:p>
                      <a:pPr fontAlgn="ctr"/>
                      <a:r>
                        <a:rPr lang="en-US">
                          <a:effectLst/>
                        </a:rPr>
                        <a:t>Feb 7th, 2018</a:t>
                      </a:r>
                    </a:p>
                  </a:txBody>
                  <a:tcPr anchor="ctr"/>
                </a:tc>
                <a:tc>
                  <a:txBody>
                    <a:bodyPr/>
                    <a:lstStyle/>
                    <a:p>
                      <a:pPr fontAlgn="ctr"/>
                      <a:r>
                        <a:rPr lang="en-US">
                          <a:effectLst/>
                        </a:rPr>
                        <a:t>Aug 7th, 2018</a:t>
                      </a:r>
                    </a:p>
                  </a:txBody>
                  <a:tcPr anchor="ctr"/>
                </a:tc>
                <a:tc>
                  <a:txBody>
                    <a:bodyPr/>
                    <a:lstStyle/>
                    <a:p>
                      <a:pPr fontAlgn="ctr"/>
                      <a:r>
                        <a:rPr lang="en-US">
                          <a:effectLst/>
                        </a:rPr>
                        <a:t>Feb 7th, 2019</a:t>
                      </a:r>
                    </a:p>
                  </a:txBody>
                  <a:tcPr anchor="ctr"/>
                </a:tc>
                <a:extLst>
                  <a:ext uri="{0D108BD9-81ED-4DB2-BD59-A6C34878D82A}">
                    <a16:rowId xmlns:a16="http://schemas.microsoft.com/office/drawing/2014/main" val="1803597007"/>
                  </a:ext>
                </a:extLst>
              </a:tr>
              <a:tr h="370840">
                <a:tc>
                  <a:txBody>
                    <a:bodyPr/>
                    <a:lstStyle/>
                    <a:p>
                      <a:pPr fontAlgn="ctr"/>
                      <a:r>
                        <a:rPr lang="en-US" u="none" strike="noStrike">
                          <a:solidFill>
                            <a:srgbClr val="F4645F"/>
                          </a:solidFill>
                          <a:effectLst/>
                          <a:hlinkClick r:id="rId9"/>
                        </a:rPr>
                        <a:t>5.7</a:t>
                      </a:r>
                      <a:endParaRPr lang="en-US">
                        <a:effectLst/>
                      </a:endParaRPr>
                    </a:p>
                  </a:txBody>
                  <a:tcPr anchor="ctr"/>
                </a:tc>
                <a:tc>
                  <a:txBody>
                    <a:bodyPr/>
                    <a:lstStyle/>
                    <a:p>
                      <a:pPr fontAlgn="ctr"/>
                      <a:r>
                        <a:rPr lang="en-US">
                          <a:effectLst/>
                        </a:rPr>
                        <a:t>Sep 4, 2018</a:t>
                      </a:r>
                    </a:p>
                  </a:txBody>
                  <a:tcPr anchor="ctr"/>
                </a:tc>
                <a:tc>
                  <a:txBody>
                    <a:bodyPr/>
                    <a:lstStyle/>
                    <a:p>
                      <a:pPr fontAlgn="ctr"/>
                      <a:r>
                        <a:rPr lang="en-US">
                          <a:effectLst/>
                        </a:rPr>
                        <a:t>Feb 4th, 2019</a:t>
                      </a:r>
                    </a:p>
                  </a:txBody>
                  <a:tcPr anchor="ctr"/>
                </a:tc>
                <a:tc>
                  <a:txBody>
                    <a:bodyPr/>
                    <a:lstStyle/>
                    <a:p>
                      <a:pPr fontAlgn="ctr"/>
                      <a:r>
                        <a:rPr lang="en-US" dirty="0">
                          <a:effectLst/>
                        </a:rPr>
                        <a:t>Sep 4th, 2019</a:t>
                      </a:r>
                    </a:p>
                  </a:txBody>
                  <a:tcPr anchor="ctr"/>
                </a:tc>
                <a:extLst>
                  <a:ext uri="{0D108BD9-81ED-4DB2-BD59-A6C34878D82A}">
                    <a16:rowId xmlns:a16="http://schemas.microsoft.com/office/drawing/2014/main" val="2893935471"/>
                  </a:ext>
                </a:extLst>
              </a:tr>
            </a:tbl>
          </a:graphicData>
        </a:graphic>
      </p:graphicFrame>
    </p:spTree>
    <p:extLst>
      <p:ext uri="{BB962C8B-B14F-4D97-AF65-F5344CB8AC3E}">
        <p14:creationId xmlns:p14="http://schemas.microsoft.com/office/powerpoint/2010/main" val="408545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02B9-185E-4DEE-82D7-056EC9D24B4B}"/>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36007C8B-A876-4ACE-9072-DDBE5678F6E6}"/>
              </a:ext>
            </a:extLst>
          </p:cNvPr>
          <p:cNvPicPr>
            <a:picLocks noGrp="1" noChangeAspect="1"/>
          </p:cNvPicPr>
          <p:nvPr>
            <p:ph idx="1"/>
          </p:nvPr>
        </p:nvPicPr>
        <p:blipFill>
          <a:blip r:embed="rId2"/>
          <a:stretch>
            <a:fillRect/>
          </a:stretch>
        </p:blipFill>
        <p:spPr>
          <a:xfrm>
            <a:off x="1148316" y="2181224"/>
            <a:ext cx="9218428" cy="4517287"/>
          </a:xfrm>
          <a:prstGeom prst="rect">
            <a:avLst/>
          </a:prstGeom>
        </p:spPr>
      </p:pic>
    </p:spTree>
    <p:extLst>
      <p:ext uri="{BB962C8B-B14F-4D97-AF65-F5344CB8AC3E}">
        <p14:creationId xmlns:p14="http://schemas.microsoft.com/office/powerpoint/2010/main" val="60403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1887-4FF5-4972-A532-A328FC8B0E07}"/>
              </a:ext>
            </a:extLst>
          </p:cNvPr>
          <p:cNvSpPr>
            <a:spLocks noGrp="1"/>
          </p:cNvSpPr>
          <p:nvPr>
            <p:ph type="title"/>
          </p:nvPr>
        </p:nvSpPr>
        <p:spPr/>
        <p:txBody>
          <a:bodyPr/>
          <a:lstStyle/>
          <a:p>
            <a:r>
              <a:rPr lang="en-US" dirty="0"/>
              <a:t>Installation of Laravel</a:t>
            </a:r>
          </a:p>
        </p:txBody>
      </p:sp>
      <p:graphicFrame>
        <p:nvGraphicFramePr>
          <p:cNvPr id="6" name="Content Placeholder 5">
            <a:extLst>
              <a:ext uri="{FF2B5EF4-FFF2-40B4-BE49-F238E27FC236}">
                <a16:creationId xmlns:a16="http://schemas.microsoft.com/office/drawing/2014/main" id="{B90CAF6F-9183-433A-A453-D4BE1D069CDA}"/>
              </a:ext>
            </a:extLst>
          </p:cNvPr>
          <p:cNvGraphicFramePr>
            <a:graphicFrameLocks noGrp="1"/>
          </p:cNvGraphicFramePr>
          <p:nvPr>
            <p:ph idx="1"/>
            <p:extLst>
              <p:ext uri="{D42A27DB-BD31-4B8C-83A1-F6EECF244321}">
                <p14:modId xmlns:p14="http://schemas.microsoft.com/office/powerpoint/2010/main" val="830354027"/>
              </p:ext>
            </p:extLst>
          </p:nvPr>
        </p:nvGraphicFramePr>
        <p:xfrm>
          <a:off x="581025" y="2181225"/>
          <a:ext cx="5660287"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2D672E92-C12A-4D68-B2FA-24B43A58E853}"/>
              </a:ext>
            </a:extLst>
          </p:cNvPr>
          <p:cNvPicPr>
            <a:picLocks noChangeAspect="1"/>
          </p:cNvPicPr>
          <p:nvPr/>
        </p:nvPicPr>
        <p:blipFill>
          <a:blip r:embed="rId7"/>
          <a:stretch>
            <a:fillRect/>
          </a:stretch>
        </p:blipFill>
        <p:spPr>
          <a:xfrm>
            <a:off x="6670602" y="2792948"/>
            <a:ext cx="5067797" cy="2682819"/>
          </a:xfrm>
          <a:prstGeom prst="rect">
            <a:avLst/>
          </a:prstGeom>
        </p:spPr>
      </p:pic>
      <p:pic>
        <p:nvPicPr>
          <p:cNvPr id="16" name="Picture 15">
            <a:extLst>
              <a:ext uri="{FF2B5EF4-FFF2-40B4-BE49-F238E27FC236}">
                <a16:creationId xmlns:a16="http://schemas.microsoft.com/office/drawing/2014/main" id="{CD24F144-1CFC-4676-A8AC-CD54A6BE7A52}"/>
              </a:ext>
            </a:extLst>
          </p:cNvPr>
          <p:cNvPicPr>
            <a:picLocks noChangeAspect="1"/>
          </p:cNvPicPr>
          <p:nvPr/>
        </p:nvPicPr>
        <p:blipFill>
          <a:blip r:embed="rId8"/>
          <a:stretch>
            <a:fillRect/>
          </a:stretch>
        </p:blipFill>
        <p:spPr>
          <a:xfrm>
            <a:off x="683754" y="2500280"/>
            <a:ext cx="826460" cy="826460"/>
          </a:xfrm>
          <a:prstGeom prst="rect">
            <a:avLst/>
          </a:prstGeom>
        </p:spPr>
      </p:pic>
      <p:pic>
        <p:nvPicPr>
          <p:cNvPr id="18" name="Picture 17">
            <a:extLst>
              <a:ext uri="{FF2B5EF4-FFF2-40B4-BE49-F238E27FC236}">
                <a16:creationId xmlns:a16="http://schemas.microsoft.com/office/drawing/2014/main" id="{5A181A2A-160A-4B19-BB5F-4FE84F14C9B0}"/>
              </a:ext>
            </a:extLst>
          </p:cNvPr>
          <p:cNvPicPr>
            <a:picLocks noChangeAspect="1"/>
          </p:cNvPicPr>
          <p:nvPr/>
        </p:nvPicPr>
        <p:blipFill>
          <a:blip r:embed="rId9"/>
          <a:stretch>
            <a:fillRect/>
          </a:stretch>
        </p:blipFill>
        <p:spPr>
          <a:xfrm>
            <a:off x="953553" y="3599529"/>
            <a:ext cx="826460" cy="826460"/>
          </a:xfrm>
          <a:prstGeom prst="rect">
            <a:avLst/>
          </a:prstGeom>
        </p:spPr>
      </p:pic>
      <p:pic>
        <p:nvPicPr>
          <p:cNvPr id="20" name="Picture 19">
            <a:extLst>
              <a:ext uri="{FF2B5EF4-FFF2-40B4-BE49-F238E27FC236}">
                <a16:creationId xmlns:a16="http://schemas.microsoft.com/office/drawing/2014/main" id="{C9083104-8003-4167-B4FC-01AEE0022BBB}"/>
              </a:ext>
            </a:extLst>
          </p:cNvPr>
          <p:cNvPicPr>
            <a:picLocks noChangeAspect="1"/>
          </p:cNvPicPr>
          <p:nvPr/>
        </p:nvPicPr>
        <p:blipFill>
          <a:blip r:embed="rId10"/>
          <a:stretch>
            <a:fillRect/>
          </a:stretch>
        </p:blipFill>
        <p:spPr>
          <a:xfrm>
            <a:off x="683758" y="4709412"/>
            <a:ext cx="826460" cy="826460"/>
          </a:xfrm>
          <a:prstGeom prst="rect">
            <a:avLst/>
          </a:prstGeom>
        </p:spPr>
      </p:pic>
      <p:sp>
        <p:nvSpPr>
          <p:cNvPr id="21" name="Rectangle 20">
            <a:extLst>
              <a:ext uri="{FF2B5EF4-FFF2-40B4-BE49-F238E27FC236}">
                <a16:creationId xmlns:a16="http://schemas.microsoft.com/office/drawing/2014/main" id="{27C7831C-9A89-48C5-B96B-30A0FCAD67A1}"/>
              </a:ext>
            </a:extLst>
          </p:cNvPr>
          <p:cNvSpPr/>
          <p:nvPr/>
        </p:nvSpPr>
        <p:spPr>
          <a:xfrm>
            <a:off x="1510214" y="5882904"/>
            <a:ext cx="10366743" cy="6932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US" dirty="0">
                <a:solidFill>
                  <a:srgbClr val="00B050"/>
                </a:solidFill>
              </a:rPr>
              <a:t>Note: First Install Composer and then through composer Install Laravel</a:t>
            </a:r>
          </a:p>
          <a:p>
            <a:pPr marL="342900" indent="-342900">
              <a:buFont typeface="Arial" panose="020B0604020202020204" pitchFamily="34" charset="0"/>
              <a:buChar char="•"/>
            </a:pPr>
            <a:r>
              <a:rPr lang="en-US" dirty="0">
                <a:solidFill>
                  <a:srgbClr val="00B050"/>
                </a:solidFill>
              </a:rPr>
              <a:t>Laravel utilizes </a:t>
            </a:r>
            <a:r>
              <a:rPr lang="en-US" dirty="0">
                <a:solidFill>
                  <a:srgbClr val="00B050"/>
                </a:solidFill>
                <a:hlinkClick r:id="rId11">
                  <a:extLst>
                    <a:ext uri="{A12FA001-AC4F-418D-AE19-62706E023703}">
                      <ahyp:hlinkClr xmlns:ahyp="http://schemas.microsoft.com/office/drawing/2018/hyperlinkcolor" val="tx"/>
                    </a:ext>
                  </a:extLst>
                </a:hlinkClick>
              </a:rPr>
              <a:t>Composer</a:t>
            </a:r>
            <a:r>
              <a:rPr lang="en-US" dirty="0">
                <a:solidFill>
                  <a:srgbClr val="00B050"/>
                </a:solidFill>
              </a:rPr>
              <a:t> to manage its dependencies. </a:t>
            </a:r>
          </a:p>
          <a:p>
            <a:pPr marL="342900" indent="-342900">
              <a:buFont typeface="Arial" panose="020B0604020202020204" pitchFamily="34" charset="0"/>
              <a:buChar char="•"/>
            </a:pPr>
            <a:r>
              <a:rPr lang="en-US" dirty="0">
                <a:solidFill>
                  <a:srgbClr val="00B050"/>
                </a:solidFill>
              </a:rPr>
              <a:t>Before using Laravel, make sure you have Composer installed on your machine.</a:t>
            </a:r>
          </a:p>
          <a:p>
            <a:pPr algn="ctr"/>
            <a:endParaRPr lang="en-US" dirty="0">
              <a:solidFill>
                <a:srgbClr val="00B050"/>
              </a:solidFill>
            </a:endParaRPr>
          </a:p>
        </p:txBody>
      </p:sp>
    </p:spTree>
    <p:extLst>
      <p:ext uri="{BB962C8B-B14F-4D97-AF65-F5344CB8AC3E}">
        <p14:creationId xmlns:p14="http://schemas.microsoft.com/office/powerpoint/2010/main" val="399240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6533-D826-4EA6-9A61-2170057163C7}"/>
              </a:ext>
            </a:extLst>
          </p:cNvPr>
          <p:cNvSpPr>
            <a:spLocks noGrp="1"/>
          </p:cNvSpPr>
          <p:nvPr>
            <p:ph type="title"/>
          </p:nvPr>
        </p:nvSpPr>
        <p:spPr/>
        <p:txBody>
          <a:bodyPr/>
          <a:lstStyle/>
          <a:p>
            <a:r>
              <a:rPr lang="en-US" dirty="0"/>
              <a:t>Installation Process</a:t>
            </a:r>
          </a:p>
        </p:txBody>
      </p:sp>
      <p:sp>
        <p:nvSpPr>
          <p:cNvPr id="6" name="Text Placeholder 5">
            <a:extLst>
              <a:ext uri="{FF2B5EF4-FFF2-40B4-BE49-F238E27FC236}">
                <a16:creationId xmlns:a16="http://schemas.microsoft.com/office/drawing/2014/main" id="{9BB940BD-24E8-4213-8BAE-1BEC6D1FEFEC}"/>
              </a:ext>
            </a:extLst>
          </p:cNvPr>
          <p:cNvSpPr>
            <a:spLocks noGrp="1"/>
          </p:cNvSpPr>
          <p:nvPr>
            <p:ph type="body" idx="1"/>
          </p:nvPr>
        </p:nvSpPr>
        <p:spPr>
          <a:xfrm>
            <a:off x="581025" y="2054018"/>
            <a:ext cx="5087075" cy="536005"/>
          </a:xfrm>
        </p:spPr>
        <p:txBody>
          <a:bodyPr/>
          <a:lstStyle/>
          <a:p>
            <a:r>
              <a:rPr lang="en-US" dirty="0">
                <a:latin typeface="Cambria" panose="02040503050406030204" pitchFamily="18" charset="0"/>
              </a:rPr>
              <a:t>1:Install Composer</a:t>
            </a:r>
          </a:p>
        </p:txBody>
      </p:sp>
      <p:pic>
        <p:nvPicPr>
          <p:cNvPr id="5" name="Content Placeholder 4" descr="Command Prompt">
            <a:extLst>
              <a:ext uri="{FF2B5EF4-FFF2-40B4-BE49-F238E27FC236}">
                <a16:creationId xmlns:a16="http://schemas.microsoft.com/office/drawing/2014/main" id="{87AD96BD-7EA1-4AA2-85DC-A33FC516E096}"/>
              </a:ext>
            </a:extLst>
          </p:cNvPr>
          <p:cNvPicPr>
            <a:picLocks noGrp="1" noChangeAspect="1"/>
          </p:cNvPicPr>
          <p:nvPr>
            <p:ph sz="half" idx="2"/>
          </p:nvPr>
        </p:nvPicPr>
        <p:blipFill>
          <a:blip r:embed="rId2"/>
          <a:stretch>
            <a:fillRect/>
          </a:stretch>
        </p:blipFill>
        <p:spPr>
          <a:xfrm>
            <a:off x="581025" y="2670804"/>
            <a:ext cx="5392738" cy="2807252"/>
          </a:xfrm>
        </p:spPr>
      </p:pic>
      <p:sp>
        <p:nvSpPr>
          <p:cNvPr id="7" name="Text Placeholder 6">
            <a:extLst>
              <a:ext uri="{FF2B5EF4-FFF2-40B4-BE49-F238E27FC236}">
                <a16:creationId xmlns:a16="http://schemas.microsoft.com/office/drawing/2014/main" id="{0B7A608F-3AEE-467C-A182-9D5C0B26116F}"/>
              </a:ext>
            </a:extLst>
          </p:cNvPr>
          <p:cNvSpPr>
            <a:spLocks noGrp="1"/>
          </p:cNvSpPr>
          <p:nvPr>
            <p:ph type="body" sz="quarter" idx="3"/>
          </p:nvPr>
        </p:nvSpPr>
        <p:spPr>
          <a:xfrm>
            <a:off x="6217709" y="2036650"/>
            <a:ext cx="5087073" cy="553373"/>
          </a:xfrm>
        </p:spPr>
        <p:txBody>
          <a:bodyPr/>
          <a:lstStyle/>
          <a:p>
            <a:r>
              <a:rPr lang="en-US" dirty="0">
                <a:latin typeface="Cambria" panose="02040503050406030204" pitchFamily="18" charset="0"/>
              </a:rPr>
              <a:t>2:Install Laravel</a:t>
            </a:r>
          </a:p>
        </p:txBody>
      </p:sp>
      <p:sp>
        <p:nvSpPr>
          <p:cNvPr id="8" name="Content Placeholder 7">
            <a:extLst>
              <a:ext uri="{FF2B5EF4-FFF2-40B4-BE49-F238E27FC236}">
                <a16:creationId xmlns:a16="http://schemas.microsoft.com/office/drawing/2014/main" id="{7C861775-AA48-42D6-B01C-B0452E45327F}"/>
              </a:ext>
            </a:extLst>
          </p:cNvPr>
          <p:cNvSpPr>
            <a:spLocks noGrp="1"/>
          </p:cNvSpPr>
          <p:nvPr>
            <p:ph sz="quarter" idx="4"/>
          </p:nvPr>
        </p:nvSpPr>
        <p:spPr>
          <a:xfrm>
            <a:off x="6217709" y="2670805"/>
            <a:ext cx="5393100" cy="2807252"/>
          </a:xfrm>
        </p:spPr>
        <p:txBody>
          <a:bodyPr/>
          <a:lstStyle/>
          <a:p>
            <a:r>
              <a:rPr lang="en-US" dirty="0"/>
              <a:t>First Change the Directory go to XAMPP-&gt;</a:t>
            </a:r>
            <a:r>
              <a:rPr lang="en-US" dirty="0" err="1"/>
              <a:t>htdocs</a:t>
            </a:r>
            <a:endParaRPr lang="en-US" dirty="0"/>
          </a:p>
          <a:p>
            <a:pPr marL="0" indent="0">
              <a:buNone/>
            </a:pPr>
            <a:r>
              <a:rPr lang="en-US" dirty="0"/>
              <a:t>    and open </a:t>
            </a:r>
            <a:r>
              <a:rPr lang="en-US" b="1" dirty="0" err="1">
                <a:solidFill>
                  <a:srgbClr val="00B050"/>
                </a:solidFill>
              </a:rPr>
              <a:t>cmd</a:t>
            </a:r>
            <a:endParaRPr lang="en-US" b="1" dirty="0">
              <a:solidFill>
                <a:srgbClr val="00B050"/>
              </a:solidFill>
            </a:endParaRPr>
          </a:p>
        </p:txBody>
      </p:sp>
      <p:pic>
        <p:nvPicPr>
          <p:cNvPr id="9" name="Picture 8">
            <a:extLst>
              <a:ext uri="{FF2B5EF4-FFF2-40B4-BE49-F238E27FC236}">
                <a16:creationId xmlns:a16="http://schemas.microsoft.com/office/drawing/2014/main" id="{FD1C1167-CD46-49C7-909D-6E58F042B7A2}"/>
              </a:ext>
            </a:extLst>
          </p:cNvPr>
          <p:cNvPicPr>
            <a:picLocks noChangeAspect="1"/>
          </p:cNvPicPr>
          <p:nvPr/>
        </p:nvPicPr>
        <p:blipFill>
          <a:blip r:embed="rId3"/>
          <a:stretch>
            <a:fillRect/>
          </a:stretch>
        </p:blipFill>
        <p:spPr>
          <a:xfrm>
            <a:off x="6510547" y="3542838"/>
            <a:ext cx="4807423" cy="2530737"/>
          </a:xfrm>
          <a:prstGeom prst="rect">
            <a:avLst/>
          </a:prstGeom>
        </p:spPr>
      </p:pic>
      <p:sp>
        <p:nvSpPr>
          <p:cNvPr id="11" name="Teardrop 10">
            <a:extLst>
              <a:ext uri="{FF2B5EF4-FFF2-40B4-BE49-F238E27FC236}">
                <a16:creationId xmlns:a16="http://schemas.microsoft.com/office/drawing/2014/main" id="{15710ED6-7A8C-4F2B-BE1A-1F237ADE3C1C}"/>
              </a:ext>
            </a:extLst>
          </p:cNvPr>
          <p:cNvSpPr/>
          <p:nvPr/>
        </p:nvSpPr>
        <p:spPr>
          <a:xfrm rot="21375371">
            <a:off x="8506405" y="4178662"/>
            <a:ext cx="1561233" cy="1586257"/>
          </a:xfrm>
          <a:prstGeom prst="teardrop">
            <a:avLst>
              <a:gd name="adj" fmla="val 1068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a:t>
            </a:r>
            <a:r>
              <a:rPr lang="en-US" b="1" dirty="0"/>
              <a:t>of Your Proj</a:t>
            </a:r>
            <a:r>
              <a:rPr lang="en-US" dirty="0"/>
              <a:t>ect</a:t>
            </a:r>
          </a:p>
        </p:txBody>
      </p:sp>
    </p:spTree>
    <p:extLst>
      <p:ext uri="{BB962C8B-B14F-4D97-AF65-F5344CB8AC3E}">
        <p14:creationId xmlns:p14="http://schemas.microsoft.com/office/powerpoint/2010/main" val="326202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503F-1B4E-4915-B1A1-EE45CE17F1DA}"/>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48D2BD9B-413C-44D2-B0B2-B13809F0ED50}"/>
              </a:ext>
            </a:extLst>
          </p:cNvPr>
          <p:cNvSpPr>
            <a:spLocks noGrp="1"/>
          </p:cNvSpPr>
          <p:nvPr>
            <p:ph idx="1"/>
          </p:nvPr>
        </p:nvSpPr>
        <p:spPr/>
        <p:txBody>
          <a:bodyPr>
            <a:normAutofit lnSpcReduction="10000"/>
          </a:bodyPr>
          <a:lstStyle/>
          <a:p>
            <a:pPr>
              <a:lnSpc>
                <a:spcPct val="100000"/>
              </a:lnSpc>
            </a:pPr>
            <a:r>
              <a:rPr lang="en-US" dirty="0"/>
              <a:t>You will have to follow the steps given below for installing Laravel onto your system .</a:t>
            </a:r>
          </a:p>
          <a:p>
            <a:pPr>
              <a:lnSpc>
                <a:spcPct val="100000"/>
              </a:lnSpc>
            </a:pPr>
            <a:r>
              <a:rPr lang="en-US" b="1" dirty="0"/>
              <a:t>Step 1</a:t>
            </a:r>
            <a:r>
              <a:rPr lang="en-US" dirty="0"/>
              <a:t> − Visit the following URL and download composer to install it on your </a:t>
            </a:r>
            <a:r>
              <a:rPr lang="en-US" dirty="0" err="1"/>
              <a:t>system.</a:t>
            </a:r>
            <a:r>
              <a:rPr lang="en-US" dirty="0" err="1">
                <a:hlinkClick r:id="rId2"/>
              </a:rPr>
              <a:t>https</a:t>
            </a:r>
            <a:r>
              <a:rPr lang="en-US" dirty="0">
                <a:hlinkClick r:id="rId2"/>
              </a:rPr>
              <a:t>://getcomposer.org/download/</a:t>
            </a:r>
            <a:endParaRPr lang="en-US" dirty="0"/>
          </a:p>
          <a:p>
            <a:pPr>
              <a:lnSpc>
                <a:spcPct val="100000"/>
              </a:lnSpc>
            </a:pPr>
            <a:r>
              <a:rPr lang="en-US" b="1" dirty="0"/>
              <a:t>Step 2</a:t>
            </a:r>
            <a:r>
              <a:rPr lang="en-US" dirty="0"/>
              <a:t> − After the Composer is installed, check the installation by typing the Composer command in the command prompt.</a:t>
            </a:r>
          </a:p>
          <a:p>
            <a:pPr>
              <a:lnSpc>
                <a:spcPct val="100000"/>
              </a:lnSpc>
            </a:pPr>
            <a:r>
              <a:rPr lang="en-US" b="1" dirty="0"/>
              <a:t>Step 3 </a:t>
            </a:r>
            <a:r>
              <a:rPr lang="en-US" dirty="0"/>
              <a:t>− Create a new directory anywhere in your system for your new Laravel project. After that, move to path where you have created the new directory and type the following command there to install Laravel.</a:t>
            </a:r>
          </a:p>
          <a:p>
            <a:pPr marL="0" indent="0">
              <a:lnSpc>
                <a:spcPct val="100000"/>
              </a:lnSpc>
              <a:buNone/>
            </a:pPr>
            <a:r>
              <a:rPr lang="en-US" b="1" dirty="0"/>
              <a:t>			</a:t>
            </a:r>
            <a:r>
              <a:rPr lang="en-US" b="1" dirty="0">
                <a:solidFill>
                  <a:srgbClr val="00B050"/>
                </a:solidFill>
              </a:rPr>
              <a:t>composer create-project </a:t>
            </a:r>
            <a:r>
              <a:rPr lang="en-US" b="1" dirty="0" err="1">
                <a:solidFill>
                  <a:srgbClr val="00B050"/>
                </a:solidFill>
              </a:rPr>
              <a:t>laravel</a:t>
            </a:r>
            <a:r>
              <a:rPr lang="en-US" b="1" dirty="0">
                <a:solidFill>
                  <a:srgbClr val="00B050"/>
                </a:solidFill>
              </a:rPr>
              <a:t>/</a:t>
            </a:r>
            <a:r>
              <a:rPr lang="en-US" b="1" dirty="0" err="1">
                <a:solidFill>
                  <a:srgbClr val="00B050"/>
                </a:solidFill>
              </a:rPr>
              <a:t>laravel</a:t>
            </a:r>
            <a:r>
              <a:rPr lang="en-US" b="1" dirty="0">
                <a:solidFill>
                  <a:srgbClr val="00B050"/>
                </a:solidFill>
              </a:rPr>
              <a:t> PROJECTNAME</a:t>
            </a:r>
          </a:p>
          <a:p>
            <a:pPr>
              <a:lnSpc>
                <a:spcPct val="100000"/>
              </a:lnSpc>
            </a:pPr>
            <a:r>
              <a:rPr lang="en-US" b="1" dirty="0"/>
              <a:t>Step 4 </a:t>
            </a:r>
            <a:r>
              <a:rPr lang="en-US" dirty="0"/>
              <a:t>− The above command will install Laravel in the current directory. Start the Laravel service by executing the following command.</a:t>
            </a:r>
          </a:p>
          <a:p>
            <a:pPr marL="0" indent="0">
              <a:lnSpc>
                <a:spcPct val="100000"/>
              </a:lnSpc>
              <a:buNone/>
            </a:pPr>
            <a:r>
              <a:rPr lang="en-US" b="1" dirty="0"/>
              <a:t>								</a:t>
            </a:r>
            <a:r>
              <a:rPr lang="en-US" b="1" dirty="0">
                <a:solidFill>
                  <a:srgbClr val="00B050"/>
                </a:solidFill>
              </a:rPr>
              <a:t>php artisan serve</a:t>
            </a:r>
          </a:p>
          <a:p>
            <a:endParaRPr lang="en-US" dirty="0"/>
          </a:p>
        </p:txBody>
      </p:sp>
    </p:spTree>
    <p:extLst>
      <p:ext uri="{BB962C8B-B14F-4D97-AF65-F5344CB8AC3E}">
        <p14:creationId xmlns:p14="http://schemas.microsoft.com/office/powerpoint/2010/main" val="425014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B2F3-9A20-467E-998B-9F64520F812E}"/>
              </a:ext>
            </a:extLst>
          </p:cNvPr>
          <p:cNvSpPr>
            <a:spLocks noGrp="1"/>
          </p:cNvSpPr>
          <p:nvPr>
            <p:ph type="title"/>
          </p:nvPr>
        </p:nvSpPr>
        <p:spPr/>
        <p:txBody>
          <a:bodyPr/>
          <a:lstStyle/>
          <a:p>
            <a:r>
              <a:rPr lang="en-US" dirty="0"/>
              <a:t>After Installation This Window Appear</a:t>
            </a:r>
          </a:p>
        </p:txBody>
      </p:sp>
      <p:pic>
        <p:nvPicPr>
          <p:cNvPr id="12" name="Picture 11">
            <a:extLst>
              <a:ext uri="{FF2B5EF4-FFF2-40B4-BE49-F238E27FC236}">
                <a16:creationId xmlns:a16="http://schemas.microsoft.com/office/drawing/2014/main" id="{BFC75F53-67C0-4D37-A813-FA1D9F673418}"/>
              </a:ext>
            </a:extLst>
          </p:cNvPr>
          <p:cNvPicPr>
            <a:picLocks noChangeAspect="1"/>
          </p:cNvPicPr>
          <p:nvPr/>
        </p:nvPicPr>
        <p:blipFill>
          <a:blip r:embed="rId2"/>
          <a:stretch>
            <a:fillRect/>
          </a:stretch>
        </p:blipFill>
        <p:spPr>
          <a:xfrm>
            <a:off x="1034793" y="1977655"/>
            <a:ext cx="9938007" cy="43180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47287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Ion</Template>
  <TotalTime>169</TotalTime>
  <Words>1065</Words>
  <Application>Microsoft Office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Cambria</vt:lpstr>
      <vt:lpstr>Corbel</vt:lpstr>
      <vt:lpstr>Gill Sans MT</vt:lpstr>
      <vt:lpstr>Operator Mono</vt:lpstr>
      <vt:lpstr>Wingdings 2</vt:lpstr>
      <vt:lpstr>Dividend</vt:lpstr>
      <vt:lpstr>Laravel</vt:lpstr>
      <vt:lpstr>Laravel introduction</vt:lpstr>
      <vt:lpstr>Features</vt:lpstr>
      <vt:lpstr>History of Laravel Releases</vt:lpstr>
      <vt:lpstr>Architecture</vt:lpstr>
      <vt:lpstr>Installation of Laravel</vt:lpstr>
      <vt:lpstr>Installation Process</vt:lpstr>
      <vt:lpstr>Installation</vt:lpstr>
      <vt:lpstr>After Installation This Window Appear</vt:lpstr>
      <vt:lpstr>Local Development Server</vt:lpstr>
      <vt:lpstr>Structure</vt:lpstr>
      <vt:lpstr>Artisan</vt:lpstr>
      <vt:lpstr>Routing</vt:lpstr>
      <vt:lpstr>Routing</vt:lpstr>
      <vt:lpstr>Routing</vt:lpstr>
      <vt:lpstr>Routing</vt:lpstr>
      <vt:lpstr>Routing</vt:lpstr>
      <vt:lpstr>Routing</vt:lpstr>
      <vt:lpstr>Blade</vt:lpstr>
      <vt:lpstr>Eloquent &amp; Database</vt:lpstr>
      <vt:lpstr>Remove Public in URL</vt:lpstr>
      <vt:lpstr>Secure .env file </vt:lpstr>
      <vt:lpstr>Connect Database  in Laravel using .env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dc:title>
  <dc:creator>Marium</dc:creator>
  <cp:lastModifiedBy>Marium</cp:lastModifiedBy>
  <cp:revision>62</cp:revision>
  <dcterms:created xsi:type="dcterms:W3CDTF">2019-01-24T04:59:24Z</dcterms:created>
  <dcterms:modified xsi:type="dcterms:W3CDTF">2020-09-10T10:51:26Z</dcterms:modified>
</cp:coreProperties>
</file>