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 id="262" r:id="rId7"/>
    <p:sldId id="264" r:id="rId8"/>
    <p:sldId id="258"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10/4/2018</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47312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820881"/>
            <a:ext cx="9720071" cy="5725391"/>
          </a:xfrm>
        </p:spPr>
        <p:txBody>
          <a:bodyPr/>
          <a:lstStyle/>
          <a:p>
            <a:pPr marL="0" indent="0">
              <a:buNone/>
            </a:pPr>
            <a:r>
              <a:rPr lang="en-US" dirty="0" smtClean="0"/>
              <a:t>15.To switch to the branch(</a:t>
            </a:r>
            <a:r>
              <a:rPr lang="en-US" dirty="0" smtClean="0">
                <a:solidFill>
                  <a:srgbClr val="00B0F0"/>
                </a:solidFill>
              </a:rPr>
              <a:t>git </a:t>
            </a:r>
            <a:r>
              <a:rPr lang="en-US" dirty="0">
                <a:solidFill>
                  <a:srgbClr val="00B0F0"/>
                </a:solidFill>
              </a:rPr>
              <a:t>checkout </a:t>
            </a:r>
            <a:r>
              <a:rPr lang="en-US" dirty="0" smtClean="0">
                <a:solidFill>
                  <a:srgbClr val="00B0F0"/>
                </a:solidFill>
              </a:rPr>
              <a:t>8db063f</a:t>
            </a:r>
            <a:r>
              <a:rPr lang="en-US" dirty="0" smtClean="0"/>
              <a:t>)</a:t>
            </a:r>
            <a:endParaRPr lang="en-US" dirty="0">
              <a:solidFill>
                <a:srgbClr val="00B0F0"/>
              </a:solidFill>
            </a:endParaRPr>
          </a:p>
          <a:p>
            <a:pPr marL="0" indent="0">
              <a:buNone/>
            </a:pPr>
            <a:r>
              <a:rPr lang="en-US" dirty="0" smtClean="0"/>
              <a:t>16.To </a:t>
            </a:r>
            <a:r>
              <a:rPr lang="en-US" dirty="0"/>
              <a:t>switch to the </a:t>
            </a:r>
            <a:r>
              <a:rPr lang="en-US" dirty="0" smtClean="0"/>
              <a:t>branch(</a:t>
            </a:r>
            <a:r>
              <a:rPr lang="en-US" dirty="0" smtClean="0">
                <a:solidFill>
                  <a:srgbClr val="00B0F0"/>
                </a:solidFill>
              </a:rPr>
              <a:t>git </a:t>
            </a:r>
            <a:r>
              <a:rPr lang="en-US" dirty="0">
                <a:solidFill>
                  <a:srgbClr val="00B0F0"/>
                </a:solidFill>
              </a:rPr>
              <a:t>checkout </a:t>
            </a:r>
            <a:r>
              <a:rPr lang="en-US" dirty="0" smtClean="0">
                <a:solidFill>
                  <a:srgbClr val="00B0F0"/>
                </a:solidFill>
              </a:rPr>
              <a:t>master</a:t>
            </a:r>
            <a:r>
              <a:rPr lang="en-US" dirty="0"/>
              <a:t>)</a:t>
            </a:r>
          </a:p>
          <a:p>
            <a:pPr marL="0" indent="0">
              <a:buNone/>
            </a:pPr>
            <a:r>
              <a:rPr lang="en-US" dirty="0" smtClean="0"/>
              <a:t>17.To create directory(</a:t>
            </a:r>
            <a:r>
              <a:rPr lang="en-US" dirty="0" err="1" smtClean="0">
                <a:solidFill>
                  <a:srgbClr val="00B0F0"/>
                </a:solidFill>
              </a:rPr>
              <a:t>mkdir</a:t>
            </a:r>
            <a:r>
              <a:rPr lang="en-US" dirty="0" smtClean="0">
                <a:solidFill>
                  <a:srgbClr val="00B0F0"/>
                </a:solidFill>
              </a:rPr>
              <a:t> </a:t>
            </a:r>
            <a:r>
              <a:rPr lang="en-US" dirty="0" err="1" smtClean="0">
                <a:solidFill>
                  <a:srgbClr val="00B0F0"/>
                </a:solidFill>
              </a:rPr>
              <a:t>abc</a:t>
            </a:r>
            <a:r>
              <a:rPr lang="en-US" dirty="0"/>
              <a:t>)</a:t>
            </a:r>
          </a:p>
          <a:p>
            <a:pPr marL="0" indent="0">
              <a:buNone/>
            </a:pPr>
            <a:r>
              <a:rPr lang="en-US" dirty="0" smtClean="0"/>
              <a:t>18.To Change a directory(</a:t>
            </a:r>
            <a:r>
              <a:rPr lang="en-US" dirty="0" smtClean="0">
                <a:solidFill>
                  <a:srgbClr val="00B0F0"/>
                </a:solidFill>
              </a:rPr>
              <a:t>cd </a:t>
            </a:r>
            <a:r>
              <a:rPr lang="en-US" dirty="0" err="1" smtClean="0">
                <a:solidFill>
                  <a:srgbClr val="00B0F0"/>
                </a:solidFill>
              </a:rPr>
              <a:t>abc</a:t>
            </a:r>
            <a:r>
              <a:rPr lang="en-US" dirty="0" smtClean="0"/>
              <a:t>)</a:t>
            </a:r>
          </a:p>
          <a:p>
            <a:pPr marL="0" indent="0">
              <a:buNone/>
            </a:pPr>
            <a:r>
              <a:rPr lang="en-US" dirty="0" smtClean="0"/>
              <a:t>19.To </a:t>
            </a:r>
            <a:r>
              <a:rPr lang="en-US" dirty="0"/>
              <a:t>create a </a:t>
            </a:r>
            <a:r>
              <a:rPr lang="en-US" dirty="0" smtClean="0"/>
              <a:t>file(</a:t>
            </a:r>
            <a:r>
              <a:rPr lang="en-US" dirty="0" smtClean="0">
                <a:solidFill>
                  <a:srgbClr val="00B0F0"/>
                </a:solidFill>
              </a:rPr>
              <a:t>touch index.txt</a:t>
            </a:r>
            <a:r>
              <a:rPr lang="en-US" dirty="0"/>
              <a:t>)</a:t>
            </a:r>
          </a:p>
          <a:p>
            <a:pPr marL="0" indent="0">
              <a:buNone/>
            </a:pPr>
            <a:r>
              <a:rPr lang="en-US" dirty="0" smtClean="0"/>
              <a:t>20.To Write a file open the file(</a:t>
            </a:r>
            <a:r>
              <a:rPr lang="en-US" dirty="0" smtClean="0">
                <a:solidFill>
                  <a:srgbClr val="00B0F0"/>
                </a:solidFill>
              </a:rPr>
              <a:t>vi contact.txt</a:t>
            </a:r>
            <a:r>
              <a:rPr lang="en-US" dirty="0" smtClean="0"/>
              <a:t>)</a:t>
            </a:r>
          </a:p>
          <a:p>
            <a:pPr marL="0" indent="0">
              <a:buNone/>
            </a:pPr>
            <a:r>
              <a:rPr lang="en-US" dirty="0" smtClean="0"/>
              <a:t>21.Save the file using :</a:t>
            </a:r>
            <a:r>
              <a:rPr lang="en-US" dirty="0" err="1" smtClean="0"/>
              <a:t>wq</a:t>
            </a:r>
            <a:r>
              <a:rPr lang="en-US" dirty="0" smtClean="0"/>
              <a:t>!</a:t>
            </a:r>
          </a:p>
          <a:p>
            <a:pPr marL="0" indent="0">
              <a:buNone/>
            </a:pPr>
            <a:r>
              <a:rPr lang="en-US" dirty="0" smtClean="0"/>
              <a:t>22.To remove the file  (</a:t>
            </a:r>
            <a:r>
              <a:rPr lang="en-US" dirty="0" err="1" smtClean="0">
                <a:solidFill>
                  <a:srgbClr val="00B0F0"/>
                </a:solidFill>
              </a:rPr>
              <a:t>rm</a:t>
            </a:r>
            <a:r>
              <a:rPr lang="en-US" dirty="0" smtClean="0">
                <a:solidFill>
                  <a:srgbClr val="00B0F0"/>
                </a:solidFill>
              </a:rPr>
              <a:t> contact.txt</a:t>
            </a:r>
            <a:r>
              <a:rPr lang="en-US" dirty="0" smtClean="0"/>
              <a:t>)(</a:t>
            </a:r>
            <a:r>
              <a:rPr lang="en-US" dirty="0">
                <a:solidFill>
                  <a:srgbClr val="00B0F0"/>
                </a:solidFill>
              </a:rPr>
              <a:t>git </a:t>
            </a:r>
            <a:r>
              <a:rPr lang="en-US" dirty="0" err="1">
                <a:solidFill>
                  <a:srgbClr val="00B0F0"/>
                </a:solidFill>
              </a:rPr>
              <a:t>rm</a:t>
            </a:r>
            <a:r>
              <a:rPr lang="en-US" dirty="0">
                <a:solidFill>
                  <a:srgbClr val="00B0F0"/>
                </a:solidFill>
              </a:rPr>
              <a:t> --cached contact.txt</a:t>
            </a:r>
            <a:r>
              <a:rPr lang="en-US" dirty="0" smtClean="0"/>
              <a:t>)</a:t>
            </a:r>
          </a:p>
          <a:p>
            <a:pPr marL="0" indent="0">
              <a:buNone/>
            </a:pPr>
            <a:r>
              <a:rPr lang="en-US" dirty="0" smtClean="0"/>
              <a:t>24.To check status and find </a:t>
            </a:r>
            <a:r>
              <a:rPr lang="en-US" dirty="0">
                <a:solidFill>
                  <a:srgbClr val="FF0000"/>
                </a:solidFill>
              </a:rPr>
              <a:t>Changes not staged for commit</a:t>
            </a:r>
            <a:r>
              <a:rPr lang="en-US" dirty="0" smtClean="0">
                <a:solidFill>
                  <a:srgbClr val="FF0000"/>
                </a:solidFill>
              </a:rPr>
              <a:t>: </a:t>
            </a:r>
            <a:r>
              <a:rPr lang="en-US" dirty="0"/>
              <a:t>then write </a:t>
            </a:r>
            <a:r>
              <a:rPr lang="en-US" dirty="0">
                <a:solidFill>
                  <a:srgbClr val="00B0F0"/>
                </a:solidFill>
              </a:rPr>
              <a:t>git add .</a:t>
            </a:r>
          </a:p>
          <a:p>
            <a:pPr marL="0" indent="0">
              <a:buNone/>
            </a:pPr>
            <a:r>
              <a:rPr lang="en-US" dirty="0" smtClean="0"/>
              <a:t>25.Back to the directory using (</a:t>
            </a:r>
            <a:r>
              <a:rPr lang="en-US" dirty="0">
                <a:solidFill>
                  <a:srgbClr val="00B0F0"/>
                </a:solidFill>
              </a:rPr>
              <a:t>cd </a:t>
            </a:r>
            <a:r>
              <a:rPr lang="en-US" dirty="0" smtClean="0">
                <a:solidFill>
                  <a:srgbClr val="00B0F0"/>
                </a:solidFill>
              </a:rPr>
              <a:t>..</a:t>
            </a:r>
            <a:r>
              <a:rPr lang="en-US" dirty="0" smtClean="0"/>
              <a:t>)</a:t>
            </a:r>
          </a:p>
          <a:p>
            <a:pPr marL="0" indent="0">
              <a:buNone/>
            </a:pPr>
            <a:r>
              <a:rPr lang="en-US" dirty="0" smtClean="0"/>
              <a:t>26.To check working order (</a:t>
            </a:r>
            <a:r>
              <a:rPr lang="en-US" dirty="0">
                <a:solidFill>
                  <a:srgbClr val="00B0F0"/>
                </a:solidFill>
              </a:rPr>
              <a:t>git diff --staged</a:t>
            </a:r>
            <a:r>
              <a:rPr lang="en-US" dirty="0" smtClean="0"/>
              <a:t>)</a:t>
            </a:r>
          </a:p>
          <a:p>
            <a:pPr marL="0" indent="0">
              <a:buNone/>
            </a:pPr>
            <a:endParaRPr lang="en-US" dirty="0" smtClean="0"/>
          </a:p>
          <a:p>
            <a:pPr marL="0" indent="0">
              <a:buNone/>
            </a:pPr>
            <a:endParaRPr lang="en-US" dirty="0"/>
          </a:p>
          <a:p>
            <a:pPr marL="0" indent="0">
              <a:buNone/>
            </a:pPr>
            <a:endParaRPr lang="en-US" dirty="0">
              <a:solidFill>
                <a:srgbClr val="00B0F0"/>
              </a:solidFill>
            </a:endParaRPr>
          </a:p>
        </p:txBody>
      </p:sp>
    </p:spTree>
    <p:extLst>
      <p:ext uri="{BB962C8B-B14F-4D97-AF65-F5344CB8AC3E}">
        <p14:creationId xmlns:p14="http://schemas.microsoft.com/office/powerpoint/2010/main" val="2386403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720298"/>
            <a:ext cx="9720072" cy="1046157"/>
          </a:xfrm>
        </p:spPr>
        <p:txBody>
          <a:bodyPr/>
          <a:lstStyle/>
          <a:p>
            <a:r>
              <a:rPr lang="en-US" dirty="0" smtClean="0"/>
              <a:t>Git</a:t>
            </a:r>
            <a:endParaRPr lang="en-US" dirty="0"/>
          </a:p>
        </p:txBody>
      </p:sp>
      <p:sp>
        <p:nvSpPr>
          <p:cNvPr id="3" name="Content Placeholder 2"/>
          <p:cNvSpPr>
            <a:spLocks noGrp="1"/>
          </p:cNvSpPr>
          <p:nvPr>
            <p:ph idx="1"/>
          </p:nvPr>
        </p:nvSpPr>
        <p:spPr>
          <a:xfrm>
            <a:off x="1024128" y="1766455"/>
            <a:ext cx="9720071" cy="1755924"/>
          </a:xfrm>
        </p:spPr>
        <p:txBody>
          <a:bodyPr>
            <a:normAutofit fontScale="85000" lnSpcReduction="20000"/>
          </a:bodyPr>
          <a:lstStyle/>
          <a:p>
            <a:pPr marL="0" indent="0">
              <a:buNone/>
            </a:pPr>
            <a:r>
              <a:rPr lang="en-US" dirty="0" smtClean="0"/>
              <a:t>Git</a:t>
            </a:r>
            <a:r>
              <a:rPr lang="en-US" dirty="0"/>
              <a:t> is a version </a:t>
            </a:r>
            <a:r>
              <a:rPr lang="en-US" dirty="0" smtClean="0"/>
              <a:t>control </a:t>
            </a:r>
            <a:r>
              <a:rPr lang="en-US" dirty="0"/>
              <a:t>system, a tool to manage your source code history.</a:t>
            </a:r>
            <a:endParaRPr lang="en-US" dirty="0" smtClean="0"/>
          </a:p>
          <a:p>
            <a:pPr marL="0" indent="0">
              <a:buNone/>
            </a:pPr>
            <a:r>
              <a:rPr lang="en-US" dirty="0" smtClean="0"/>
              <a:t>Git </a:t>
            </a:r>
            <a:r>
              <a:rPr lang="en-US" dirty="0"/>
              <a:t>is a </a:t>
            </a:r>
            <a:r>
              <a:rPr lang="en-US" dirty="0" smtClean="0">
                <a:solidFill>
                  <a:srgbClr val="00B050"/>
                </a:solidFill>
              </a:rPr>
              <a:t>free and open source</a:t>
            </a:r>
            <a:r>
              <a:rPr lang="en-US" dirty="0" smtClean="0"/>
              <a:t> distributed </a:t>
            </a:r>
            <a:r>
              <a:rPr lang="en-US" dirty="0"/>
              <a:t>version control system designed to handle everything from small to very large projects with speed and efficiency.</a:t>
            </a:r>
          </a:p>
          <a:p>
            <a:pPr marL="0" indent="0">
              <a:buNone/>
            </a:pPr>
            <a:r>
              <a:rPr lang="en-US" dirty="0"/>
              <a:t>Git is </a:t>
            </a:r>
            <a:r>
              <a:rPr lang="en-US" dirty="0">
                <a:solidFill>
                  <a:srgbClr val="00B050"/>
                </a:solidFill>
              </a:rPr>
              <a:t>easy to learn</a:t>
            </a:r>
            <a:r>
              <a:rPr lang="en-US" dirty="0"/>
              <a:t> and has a </a:t>
            </a:r>
            <a:r>
              <a:rPr lang="en-US" dirty="0" smtClean="0">
                <a:solidFill>
                  <a:srgbClr val="00B050"/>
                </a:solidFill>
              </a:rPr>
              <a:t>tiny footprint with lightning fast performance</a:t>
            </a:r>
            <a:r>
              <a:rPr lang="en-US" dirty="0" smtClean="0"/>
              <a:t>. </a:t>
            </a:r>
            <a:r>
              <a:rPr lang="en-US" dirty="0"/>
              <a:t>It outclasses SCM tools like Subversion, CVS, Perforce, and </a:t>
            </a:r>
            <a:r>
              <a:rPr lang="en-US" dirty="0" smtClean="0"/>
              <a:t>Clear Case </a:t>
            </a:r>
            <a:r>
              <a:rPr lang="en-US" dirty="0"/>
              <a:t>with features like </a:t>
            </a:r>
            <a:r>
              <a:rPr lang="en-US" dirty="0" smtClean="0">
                <a:solidFill>
                  <a:srgbClr val="7030A0"/>
                </a:solidFill>
              </a:rPr>
              <a:t>cheap local branching, </a:t>
            </a:r>
            <a:r>
              <a:rPr lang="en-US" dirty="0" smtClean="0"/>
              <a:t>convenient </a:t>
            </a:r>
            <a:r>
              <a:rPr lang="en-US" dirty="0" smtClean="0">
                <a:solidFill>
                  <a:schemeClr val="accent3">
                    <a:lumMod val="50000"/>
                  </a:schemeClr>
                </a:solidFill>
              </a:rPr>
              <a:t>staging areas</a:t>
            </a:r>
            <a:r>
              <a:rPr lang="en-US" dirty="0" smtClean="0"/>
              <a:t>, and </a:t>
            </a:r>
            <a:r>
              <a:rPr lang="en-US" dirty="0" smtClean="0">
                <a:solidFill>
                  <a:srgbClr val="00B0F0"/>
                </a:solidFill>
              </a:rPr>
              <a:t>multiple workflows</a:t>
            </a:r>
            <a:r>
              <a:rPr lang="en-US" dirty="0" smtClean="0"/>
              <a:t>.</a:t>
            </a:r>
            <a:endParaRPr lang="en-US" dirty="0"/>
          </a:p>
          <a:p>
            <a:endParaRPr lang="en-US" dirty="0"/>
          </a:p>
        </p:txBody>
      </p:sp>
      <p:sp>
        <p:nvSpPr>
          <p:cNvPr id="4" name="Title 1"/>
          <p:cNvSpPr txBox="1">
            <a:spLocks/>
          </p:cNvSpPr>
          <p:nvPr/>
        </p:nvSpPr>
        <p:spPr>
          <a:xfrm>
            <a:off x="875191" y="3522379"/>
            <a:ext cx="9720072" cy="104615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smtClean="0"/>
              <a:t>Git Hub</a:t>
            </a:r>
            <a:endParaRPr lang="en-US" dirty="0"/>
          </a:p>
        </p:txBody>
      </p:sp>
      <p:sp>
        <p:nvSpPr>
          <p:cNvPr id="5" name="Content Placeholder 2"/>
          <p:cNvSpPr txBox="1">
            <a:spLocks/>
          </p:cNvSpPr>
          <p:nvPr/>
        </p:nvSpPr>
        <p:spPr>
          <a:xfrm>
            <a:off x="949660" y="4400341"/>
            <a:ext cx="9720071" cy="49377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None/>
            </a:pPr>
            <a:r>
              <a:rPr lang="en-US" b="1" dirty="0"/>
              <a:t>GitHub</a:t>
            </a:r>
            <a:r>
              <a:rPr lang="en-US" dirty="0"/>
              <a:t> is a hosting service for Git repositories.</a:t>
            </a:r>
          </a:p>
        </p:txBody>
      </p:sp>
      <p:sp>
        <p:nvSpPr>
          <p:cNvPr id="6" name="Content Placeholder 2"/>
          <p:cNvSpPr txBox="1">
            <a:spLocks/>
          </p:cNvSpPr>
          <p:nvPr/>
        </p:nvSpPr>
        <p:spPr>
          <a:xfrm>
            <a:off x="949660" y="5199609"/>
            <a:ext cx="9720071" cy="493777"/>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None/>
            </a:pPr>
            <a:r>
              <a:rPr lang="en-US" b="1" dirty="0" smtClean="0"/>
              <a:t>Note : </a:t>
            </a:r>
            <a:r>
              <a:rPr lang="en-US" dirty="0"/>
              <a:t>T</a:t>
            </a:r>
            <a:r>
              <a:rPr lang="en-US" dirty="0" smtClean="0"/>
              <a:t>hey </a:t>
            </a:r>
            <a:r>
              <a:rPr lang="en-US" dirty="0"/>
              <a:t>are not the same thing: </a:t>
            </a:r>
            <a:r>
              <a:rPr lang="en-US" b="1" dirty="0"/>
              <a:t>Git</a:t>
            </a:r>
            <a:r>
              <a:rPr lang="en-US" dirty="0"/>
              <a:t> is the </a:t>
            </a:r>
            <a:r>
              <a:rPr lang="en-US" b="1" dirty="0">
                <a:solidFill>
                  <a:srgbClr val="00B050"/>
                </a:solidFill>
              </a:rPr>
              <a:t>tool</a:t>
            </a:r>
            <a:r>
              <a:rPr lang="en-US" dirty="0"/>
              <a:t>, </a:t>
            </a:r>
            <a:r>
              <a:rPr lang="en-US" b="1" dirty="0"/>
              <a:t>GitHub</a:t>
            </a:r>
            <a:r>
              <a:rPr lang="en-US" dirty="0"/>
              <a:t> is the </a:t>
            </a:r>
            <a:r>
              <a:rPr lang="en-US" b="1" dirty="0">
                <a:solidFill>
                  <a:srgbClr val="00B050"/>
                </a:solidFill>
              </a:rPr>
              <a:t>service for projects that use Git</a:t>
            </a:r>
            <a:r>
              <a:rPr lang="en-US" dirty="0"/>
              <a:t>.</a:t>
            </a:r>
          </a:p>
        </p:txBody>
      </p:sp>
    </p:spTree>
    <p:extLst>
      <p:ext uri="{BB962C8B-B14F-4D97-AF65-F5344CB8AC3E}">
        <p14:creationId xmlns:p14="http://schemas.microsoft.com/office/powerpoint/2010/main" val="274163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Version control	?</a:t>
            </a:r>
            <a:endParaRPr lang="en-US" dirty="0"/>
          </a:p>
        </p:txBody>
      </p:sp>
      <p:sp>
        <p:nvSpPr>
          <p:cNvPr id="3" name="Content Placeholder 2"/>
          <p:cNvSpPr>
            <a:spLocks noGrp="1"/>
          </p:cNvSpPr>
          <p:nvPr>
            <p:ph idx="1"/>
          </p:nvPr>
        </p:nvSpPr>
        <p:spPr/>
        <p:txBody>
          <a:bodyPr/>
          <a:lstStyle/>
          <a:p>
            <a:r>
              <a:rPr lang="en-US" dirty="0"/>
              <a:t>Version Control is the management of changes to documents, computer programs, large websites and other collection of information</a:t>
            </a:r>
            <a:r>
              <a:rPr lang="en-US" dirty="0" smtClean="0"/>
              <a:t>.</a:t>
            </a:r>
          </a:p>
          <a:p>
            <a:r>
              <a:rPr lang="en-US" dirty="0"/>
              <a:t>There are </a:t>
            </a:r>
            <a:r>
              <a:rPr lang="en-US" dirty="0" smtClean="0"/>
              <a:t>three types </a:t>
            </a:r>
            <a:r>
              <a:rPr lang="en-US" dirty="0"/>
              <a:t>of VCS:</a:t>
            </a:r>
          </a:p>
          <a:p>
            <a:pPr lvl="1"/>
            <a:r>
              <a:rPr lang="en-US" dirty="0"/>
              <a:t>Local Version Control Systems (LVCS):</a:t>
            </a:r>
          </a:p>
          <a:p>
            <a:pPr lvl="1"/>
            <a:r>
              <a:rPr lang="en-US" dirty="0" smtClean="0"/>
              <a:t>Centralized </a:t>
            </a:r>
            <a:r>
              <a:rPr lang="en-US" dirty="0"/>
              <a:t>Version Control System (CVCS)</a:t>
            </a:r>
          </a:p>
          <a:p>
            <a:pPr lvl="1"/>
            <a:r>
              <a:rPr lang="en-US" dirty="0"/>
              <a:t>Distributed Version Control System (DVCS)</a:t>
            </a:r>
          </a:p>
          <a:p>
            <a:endParaRPr lang="en-US" dirty="0"/>
          </a:p>
        </p:txBody>
      </p:sp>
    </p:spTree>
    <p:extLst>
      <p:ext uri="{BB962C8B-B14F-4D97-AF65-F5344CB8AC3E}">
        <p14:creationId xmlns:p14="http://schemas.microsoft.com/office/powerpoint/2010/main" val="1481641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38428" y="606591"/>
            <a:ext cx="4389120" cy="1737360"/>
          </a:xfrm>
        </p:spPr>
        <p:txBody>
          <a:bodyPr/>
          <a:lstStyle/>
          <a:p>
            <a:pPr lvl="1" algn="l" rtl="0">
              <a:lnSpc>
                <a:spcPct val="80000"/>
              </a:lnSpc>
              <a:spcBef>
                <a:spcPct val="0"/>
              </a:spcBef>
            </a:pPr>
            <a:r>
              <a:rPr lang="en-US" dirty="0" smtClean="0"/>
              <a:t>Local Version Control Systems (LVCS):</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7280" y="2628899"/>
            <a:ext cx="5013471" cy="2822718"/>
          </a:xfrm>
          <a:prstGeom prst="rect">
            <a:avLst/>
          </a:prstGeom>
          <a:ln w="12700" cap="sq" cmpd="thickThin">
            <a:solidFill>
              <a:srgbClr val="000000"/>
            </a:solidFill>
            <a:prstDash val="solid"/>
            <a:miter lim="800000"/>
          </a:ln>
          <a:effectLst>
            <a:innerShdw blurRad="76200">
              <a:srgbClr val="000000"/>
            </a:innerShdw>
          </a:effectLst>
        </p:spPr>
      </p:pic>
      <p:sp>
        <p:nvSpPr>
          <p:cNvPr id="6" name="Text Placeholder 5"/>
          <p:cNvSpPr>
            <a:spLocks noGrp="1"/>
          </p:cNvSpPr>
          <p:nvPr>
            <p:ph type="body" sz="half" idx="2"/>
          </p:nvPr>
        </p:nvSpPr>
        <p:spPr>
          <a:xfrm>
            <a:off x="1024127" y="2628898"/>
            <a:ext cx="5116900" cy="2822719"/>
          </a:xfrm>
        </p:spPr>
        <p:txBody>
          <a:bodyPr>
            <a:normAutofit fontScale="92500" lnSpcReduction="20000"/>
          </a:bodyPr>
          <a:lstStyle/>
          <a:p>
            <a:pPr algn="just"/>
            <a:r>
              <a:rPr lang="en-US" sz="2100" dirty="0">
                <a:solidFill>
                  <a:schemeClr val="accent2">
                    <a:lumMod val="75000"/>
                  </a:schemeClr>
                </a:solidFill>
              </a:rPr>
              <a:t>This approach was built on the traditional meaning of sharing, where files were individually copied from each computer into another directory, which may be time-stamped for more control. This form is still popular and distributed with many computers today. The changes are saved in form of patch sets, where the patch sets are dated and time-stamped. So, in case the code breaks, the patch sets can be combined to re-create what the file previously looked like</a:t>
            </a:r>
            <a:r>
              <a:rPr lang="en-US" dirty="0"/>
              <a:t>.</a:t>
            </a:r>
          </a:p>
        </p:txBody>
      </p:sp>
    </p:spTree>
    <p:extLst>
      <p:ext uri="{BB962C8B-B14F-4D97-AF65-F5344CB8AC3E}">
        <p14:creationId xmlns:p14="http://schemas.microsoft.com/office/powerpoint/2010/main" val="770201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181239" y="2122485"/>
            <a:ext cx="4754880" cy="1571482"/>
          </a:xfrm>
        </p:spPr>
        <p:txBody>
          <a:bodyPr>
            <a:normAutofit fontScale="92500"/>
          </a:bodyPr>
          <a:lstStyle/>
          <a:p>
            <a:pPr algn="just"/>
            <a:r>
              <a:rPr lang="en-US" dirty="0"/>
              <a:t>Centralized version control system (CVCS) uses a central server to store all files and enables team collaboration. It works on a single repository to which users can directly access a central server.</a:t>
            </a:r>
          </a:p>
        </p:txBody>
      </p:sp>
      <p:sp>
        <p:nvSpPr>
          <p:cNvPr id="7" name="Text Placeholder 6"/>
          <p:cNvSpPr>
            <a:spLocks noGrp="1"/>
          </p:cNvSpPr>
          <p:nvPr>
            <p:ph type="body" sz="quarter" idx="3"/>
          </p:nvPr>
        </p:nvSpPr>
        <p:spPr>
          <a:xfrm>
            <a:off x="5989320" y="2179635"/>
            <a:ext cx="4754880" cy="1457183"/>
          </a:xfrm>
        </p:spPr>
        <p:txBody>
          <a:bodyPr>
            <a:normAutofit fontScale="92500" lnSpcReduction="20000"/>
          </a:bodyPr>
          <a:lstStyle/>
          <a:p>
            <a:pPr algn="just"/>
            <a:r>
              <a:rPr lang="en-US" dirty="0"/>
              <a:t>In Distributed VCS, every contributor has a local copy or “clone” of the main repository i.e. everyone maintains a local repository of their own which contains all the files and metadata present in the main repository.</a:t>
            </a:r>
          </a:p>
        </p:txBody>
      </p:sp>
      <p:pic>
        <p:nvPicPr>
          <p:cNvPr id="11" name="Content Placeholder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3547" y="3792682"/>
            <a:ext cx="4754562" cy="2512256"/>
          </a:xfrm>
          <a:prstGeom prst="rect">
            <a:avLst/>
          </a:prstGeom>
          <a:ln w="12700" cap="sq" cmpd="thickThin">
            <a:solidFill>
              <a:srgbClr val="000000"/>
            </a:solidFill>
            <a:prstDash val="solid"/>
            <a:miter lim="800000"/>
          </a:ln>
          <a:effectLst>
            <a:innerShdw blurRad="76200">
              <a:srgbClr val="000000"/>
            </a:innerShdw>
          </a:effectLst>
        </p:spPr>
      </p:pic>
      <p:pic>
        <p:nvPicPr>
          <p:cNvPr id="10"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34917" y="3792682"/>
            <a:ext cx="4754562" cy="2512255"/>
          </a:xfrm>
          <a:prstGeom prst="rect">
            <a:avLst/>
          </a:prstGeom>
          <a:ln w="12700" cap="sq" cmpd="thickThin">
            <a:solidFill>
              <a:srgbClr val="000000"/>
            </a:solidFill>
            <a:prstDash val="solid"/>
            <a:miter lim="800000"/>
          </a:ln>
          <a:effectLst>
            <a:innerShdw blurRad="76200">
              <a:srgbClr val="000000"/>
            </a:innerShdw>
          </a:effectLst>
        </p:spPr>
      </p:pic>
      <p:sp>
        <p:nvSpPr>
          <p:cNvPr id="15" name="Text Placeholder 5"/>
          <p:cNvSpPr txBox="1">
            <a:spLocks/>
          </p:cNvSpPr>
          <p:nvPr/>
        </p:nvSpPr>
        <p:spPr>
          <a:xfrm>
            <a:off x="1338667" y="1166806"/>
            <a:ext cx="4754880" cy="799815"/>
          </a:xfrm>
          <a:prstGeom prst="rect">
            <a:avLst/>
          </a:prstGeom>
        </p:spPr>
        <p:txBody>
          <a:bodyPr vert="horz" lIns="137160" tIns="45720" rIns="137160" bIns="45720" rtlCol="0" anchor="ctr">
            <a:noAutofit/>
          </a:bodyPr>
          <a:lstStyle>
            <a:lvl1pPr marL="0" indent="0" algn="l" defTabSz="914400" rtl="0" eaLnBrk="1" latinLnBrk="0" hangingPunct="1">
              <a:lnSpc>
                <a:spcPct val="90000"/>
              </a:lnSpc>
              <a:spcBef>
                <a:spcPts val="0"/>
              </a:spcBef>
              <a:spcAft>
                <a:spcPts val="0"/>
              </a:spcAft>
              <a:buClr>
                <a:schemeClr val="accent2"/>
              </a:buClr>
              <a:buSzPct val="100000"/>
              <a:buFont typeface="Tw Cen MT" panose="020B0602020104020603" pitchFamily="34" charset="0"/>
              <a:buNone/>
              <a:defRPr sz="2300" b="0" kern="1200" cap="none" baseline="0">
                <a:solidFill>
                  <a:schemeClr val="accent2">
                    <a:lumMod val="75000"/>
                  </a:schemeClr>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9pPr>
          </a:lstStyle>
          <a:p>
            <a:pPr algn="ctr"/>
            <a:r>
              <a:rPr lang="en-US" sz="2400" cap="all" spc="100" dirty="0">
                <a:solidFill>
                  <a:schemeClr val="tx1">
                    <a:lumMod val="90000"/>
                    <a:lumOff val="10000"/>
                  </a:schemeClr>
                </a:solidFill>
                <a:latin typeface="+mj-lt"/>
                <a:ea typeface="+mj-ea"/>
                <a:cs typeface="+mj-cs"/>
              </a:rPr>
              <a:t>Centralized version control system (CVCS)</a:t>
            </a:r>
          </a:p>
        </p:txBody>
      </p:sp>
      <p:sp>
        <p:nvSpPr>
          <p:cNvPr id="16" name="Text Placeholder 5"/>
          <p:cNvSpPr txBox="1">
            <a:spLocks/>
          </p:cNvSpPr>
          <p:nvPr/>
        </p:nvSpPr>
        <p:spPr>
          <a:xfrm>
            <a:off x="6229321" y="1169830"/>
            <a:ext cx="4754880" cy="799815"/>
          </a:xfrm>
          <a:prstGeom prst="rect">
            <a:avLst/>
          </a:prstGeom>
        </p:spPr>
        <p:txBody>
          <a:bodyPr vert="horz" lIns="137160" tIns="45720" rIns="137160" bIns="45720" rtlCol="0" anchor="ctr">
            <a:noAutofit/>
          </a:bodyPr>
          <a:lstStyle>
            <a:lvl1pPr marL="0" indent="0" algn="l" defTabSz="914400" rtl="0" eaLnBrk="1" latinLnBrk="0" hangingPunct="1">
              <a:lnSpc>
                <a:spcPct val="90000"/>
              </a:lnSpc>
              <a:spcBef>
                <a:spcPts val="0"/>
              </a:spcBef>
              <a:spcAft>
                <a:spcPts val="0"/>
              </a:spcAft>
              <a:buClr>
                <a:schemeClr val="accent2"/>
              </a:buClr>
              <a:buSzPct val="100000"/>
              <a:buFont typeface="Tw Cen MT" panose="020B0602020104020603" pitchFamily="34" charset="0"/>
              <a:buNone/>
              <a:defRPr sz="2300" b="0" kern="1200" cap="none" baseline="0">
                <a:solidFill>
                  <a:schemeClr val="accent2">
                    <a:lumMod val="75000"/>
                  </a:schemeClr>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1600" b="1" kern="1200">
                <a:solidFill>
                  <a:schemeClr val="tx1"/>
                </a:solidFill>
                <a:latin typeface="+mn-lt"/>
                <a:ea typeface="+mn-ea"/>
                <a:cs typeface="+mn-cs"/>
              </a:defRPr>
            </a:lvl9pPr>
          </a:lstStyle>
          <a:p>
            <a:pPr algn="ctr"/>
            <a:r>
              <a:rPr lang="en-US" sz="2400" cap="all" spc="100" dirty="0">
                <a:solidFill>
                  <a:schemeClr val="tx1">
                    <a:lumMod val="90000"/>
                    <a:lumOff val="10000"/>
                  </a:schemeClr>
                </a:solidFill>
                <a:latin typeface="+mj-lt"/>
                <a:ea typeface="+mj-ea"/>
                <a:cs typeface="+mj-cs"/>
              </a:rPr>
              <a:t>Distributed </a:t>
            </a:r>
            <a:r>
              <a:rPr lang="en-US" sz="2400" cap="all" spc="100" dirty="0" smtClean="0">
                <a:solidFill>
                  <a:schemeClr val="tx1">
                    <a:lumMod val="90000"/>
                    <a:lumOff val="10000"/>
                  </a:schemeClr>
                </a:solidFill>
                <a:latin typeface="+mj-lt"/>
                <a:ea typeface="+mj-ea"/>
                <a:cs typeface="+mj-cs"/>
              </a:rPr>
              <a:t>VCS</a:t>
            </a:r>
          </a:p>
          <a:p>
            <a:pPr algn="ctr"/>
            <a:r>
              <a:rPr lang="en-US" sz="2400" cap="all" spc="100" dirty="0" smtClean="0">
                <a:solidFill>
                  <a:schemeClr val="tx1">
                    <a:lumMod val="90000"/>
                    <a:lumOff val="10000"/>
                  </a:schemeClr>
                </a:solidFill>
                <a:latin typeface="+mj-lt"/>
                <a:ea typeface="+mj-ea"/>
                <a:cs typeface="+mj-cs"/>
              </a:rPr>
              <a:t>(</a:t>
            </a:r>
            <a:r>
              <a:rPr lang="en-US" sz="2400" cap="all" spc="100" dirty="0">
                <a:solidFill>
                  <a:schemeClr val="tx1">
                    <a:lumMod val="90000"/>
                    <a:lumOff val="10000"/>
                  </a:schemeClr>
                </a:solidFill>
                <a:latin typeface="+mj-lt"/>
                <a:ea typeface="+mj-ea"/>
                <a:cs typeface="+mj-cs"/>
              </a:rPr>
              <a:t>DVCS)</a:t>
            </a:r>
          </a:p>
        </p:txBody>
      </p:sp>
    </p:spTree>
    <p:extLst>
      <p:ext uri="{BB962C8B-B14F-4D97-AF65-F5344CB8AC3E}">
        <p14:creationId xmlns:p14="http://schemas.microsoft.com/office/powerpoint/2010/main" val="3749211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ComMand</a:t>
            </a:r>
            <a:endParaRPr lang="en-US" dirty="0"/>
          </a:p>
        </p:txBody>
      </p:sp>
      <p:sp>
        <p:nvSpPr>
          <p:cNvPr id="8" name="Content Placeholder 7"/>
          <p:cNvSpPr>
            <a:spLocks noGrp="1"/>
          </p:cNvSpPr>
          <p:nvPr>
            <p:ph idx="1"/>
          </p:nvPr>
        </p:nvSpPr>
        <p:spPr>
          <a:xfrm>
            <a:off x="1024129" y="1648414"/>
            <a:ext cx="9720071" cy="4023360"/>
          </a:xfrm>
        </p:spPr>
        <p:txBody>
          <a:bodyPr/>
          <a:lstStyle/>
          <a:p>
            <a:pPr marL="0" indent="0">
              <a:buNone/>
            </a:pPr>
            <a:r>
              <a:rPr lang="en-US" dirty="0" smtClean="0"/>
              <a:t>1.To initialized git empty repository</a:t>
            </a:r>
          </a:p>
          <a:p>
            <a:pPr marL="0" indent="0">
              <a:buNone/>
            </a:pPr>
            <a:r>
              <a:rPr lang="en-US" dirty="0" smtClean="0"/>
              <a:t>                                 </a:t>
            </a:r>
            <a:r>
              <a:rPr lang="en-US" dirty="0" smtClean="0">
                <a:solidFill>
                  <a:srgbClr val="00B0F0"/>
                </a:solidFill>
              </a:rPr>
              <a:t>git </a:t>
            </a:r>
            <a:r>
              <a:rPr lang="en-US" dirty="0" err="1" smtClean="0">
                <a:solidFill>
                  <a:srgbClr val="00B0F0"/>
                </a:solidFill>
              </a:rPr>
              <a:t>init</a:t>
            </a:r>
            <a:endParaRPr lang="en-US" dirty="0">
              <a:solidFill>
                <a:srgbClr val="00B0F0"/>
              </a:solidFill>
            </a:endParaRPr>
          </a:p>
          <a:p>
            <a:pPr marL="0" indent="0">
              <a:buNone/>
            </a:pPr>
            <a:r>
              <a:rPr lang="en-US" dirty="0" smtClean="0"/>
              <a:t>2. Create a file name index.txt</a:t>
            </a:r>
          </a:p>
          <a:p>
            <a:pPr marL="0" indent="0">
              <a:buNone/>
            </a:pPr>
            <a:r>
              <a:rPr lang="en-US" dirty="0" smtClean="0"/>
              <a:t>3. Check status of the file</a:t>
            </a:r>
          </a:p>
          <a:p>
            <a:pPr marL="0" indent="0">
              <a:buNone/>
            </a:pPr>
            <a:r>
              <a:rPr lang="en-US" dirty="0">
                <a:solidFill>
                  <a:srgbClr val="00B0F0"/>
                </a:solidFill>
              </a:rPr>
              <a:t>	</a:t>
            </a:r>
            <a:r>
              <a:rPr lang="en-US" dirty="0" smtClean="0">
                <a:solidFill>
                  <a:srgbClr val="00B0F0"/>
                </a:solidFill>
              </a:rPr>
              <a:t>	         git status</a:t>
            </a:r>
          </a:p>
          <a:p>
            <a:pPr marL="0" indent="0">
              <a:buNone/>
            </a:pPr>
            <a:r>
              <a:rPr lang="en-US" dirty="0" smtClean="0"/>
              <a:t> </a:t>
            </a:r>
            <a:endParaRPr lang="en-US" dirty="0"/>
          </a:p>
          <a:p>
            <a:pPr marL="640080" lvl="4" indent="0">
              <a:buNone/>
            </a:pPr>
            <a:endParaRPr lang="en-US" dirty="0" smtClean="0"/>
          </a:p>
          <a:p>
            <a:pPr>
              <a:buFont typeface="Wingdings" panose="05000000000000000000" pitchFamily="2" charset="2"/>
              <a:buChar char="Ø"/>
            </a:pPr>
            <a:endParaRPr lang="en-US" dirty="0"/>
          </a:p>
        </p:txBody>
      </p:sp>
      <p:pic>
        <p:nvPicPr>
          <p:cNvPr id="10" name="Picture 9"/>
          <p:cNvPicPr>
            <a:picLocks noChangeAspect="1"/>
          </p:cNvPicPr>
          <p:nvPr/>
        </p:nvPicPr>
        <p:blipFill>
          <a:blip r:embed="rId2"/>
          <a:stretch>
            <a:fillRect/>
          </a:stretch>
        </p:blipFill>
        <p:spPr>
          <a:xfrm>
            <a:off x="820881" y="4204992"/>
            <a:ext cx="5299364" cy="2036618"/>
          </a:xfrm>
          <a:prstGeom prst="rect">
            <a:avLst/>
          </a:prstGeom>
        </p:spPr>
      </p:pic>
      <p:pic>
        <p:nvPicPr>
          <p:cNvPr id="11" name="Picture 10"/>
          <p:cNvPicPr>
            <a:picLocks noChangeAspect="1"/>
          </p:cNvPicPr>
          <p:nvPr/>
        </p:nvPicPr>
        <p:blipFill>
          <a:blip r:embed="rId3"/>
          <a:stretch>
            <a:fillRect/>
          </a:stretch>
        </p:blipFill>
        <p:spPr>
          <a:xfrm>
            <a:off x="6944036" y="4295602"/>
            <a:ext cx="5153891" cy="2036618"/>
          </a:xfrm>
          <a:prstGeom prst="rect">
            <a:avLst/>
          </a:prstGeom>
        </p:spPr>
      </p:pic>
      <p:pic>
        <p:nvPicPr>
          <p:cNvPr id="12"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0428" y="1486731"/>
            <a:ext cx="2722418" cy="2647188"/>
          </a:xfrm>
          <a:prstGeom prst="rect">
            <a:avLst/>
          </a:prstGeom>
          <a:ln w="127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34253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961783" y="789708"/>
            <a:ext cx="9720071" cy="5694219"/>
          </a:xfrm>
        </p:spPr>
        <p:txBody>
          <a:bodyPr>
            <a:normAutofit/>
          </a:bodyPr>
          <a:lstStyle/>
          <a:p>
            <a:r>
              <a:rPr lang="en-US" dirty="0"/>
              <a:t>4</a:t>
            </a:r>
            <a:r>
              <a:rPr lang="en-US" dirty="0" smtClean="0"/>
              <a:t>. </a:t>
            </a:r>
            <a:r>
              <a:rPr lang="en-US" dirty="0" smtClean="0">
                <a:solidFill>
                  <a:srgbClr val="00B0F0"/>
                </a:solidFill>
              </a:rPr>
              <a:t>git add index.txt</a:t>
            </a:r>
          </a:p>
          <a:p>
            <a:r>
              <a:rPr lang="en-US" dirty="0"/>
              <a:t>5. Now again check status </a:t>
            </a:r>
          </a:p>
          <a:p>
            <a:r>
              <a:rPr lang="en-US" dirty="0" smtClean="0">
                <a:solidFill>
                  <a:srgbClr val="00B0F0"/>
                </a:solidFill>
              </a:rPr>
              <a:t>                         git status </a:t>
            </a:r>
          </a:p>
          <a:p>
            <a:endParaRPr lang="en-US" dirty="0">
              <a:solidFill>
                <a:srgbClr val="00B0F0"/>
              </a:solidFill>
            </a:endParaRPr>
          </a:p>
          <a:p>
            <a:r>
              <a:rPr lang="en-US" dirty="0"/>
              <a:t>6. </a:t>
            </a:r>
            <a:r>
              <a:rPr lang="en-US" dirty="0" smtClean="0"/>
              <a:t>git commit –m  “Your Message”</a:t>
            </a:r>
          </a:p>
          <a:p>
            <a:r>
              <a:rPr lang="en-US" dirty="0" smtClean="0">
                <a:solidFill>
                  <a:srgbClr val="00B0F0"/>
                </a:solidFill>
              </a:rPr>
              <a:t>                       git </a:t>
            </a:r>
            <a:r>
              <a:rPr lang="en-US" dirty="0">
                <a:solidFill>
                  <a:srgbClr val="00B0F0"/>
                </a:solidFill>
              </a:rPr>
              <a:t>commit –m “Master, created index file</a:t>
            </a:r>
            <a:r>
              <a:rPr lang="en-US" dirty="0" smtClean="0">
                <a:solidFill>
                  <a:srgbClr val="00B0F0"/>
                </a:solidFill>
              </a:rPr>
              <a:t>”</a:t>
            </a:r>
          </a:p>
          <a:p>
            <a:r>
              <a:rPr lang="en-US" dirty="0"/>
              <a:t>7. Create </a:t>
            </a:r>
            <a:r>
              <a:rPr lang="en-US" dirty="0" smtClean="0"/>
              <a:t>username </a:t>
            </a:r>
            <a:r>
              <a:rPr lang="en-US" dirty="0"/>
              <a:t>and email </a:t>
            </a:r>
            <a:endParaRPr lang="en-US" dirty="0" smtClean="0"/>
          </a:p>
          <a:p>
            <a:r>
              <a:rPr lang="en-US" dirty="0" smtClean="0">
                <a:solidFill>
                  <a:srgbClr val="00B0F0"/>
                </a:solidFill>
              </a:rPr>
              <a:t>git config –global user.name “</a:t>
            </a:r>
            <a:r>
              <a:rPr lang="en-US" dirty="0" err="1" smtClean="0">
                <a:solidFill>
                  <a:srgbClr val="00B0F0"/>
                </a:solidFill>
              </a:rPr>
              <a:t>Marium</a:t>
            </a:r>
            <a:r>
              <a:rPr lang="en-US" dirty="0" smtClean="0">
                <a:solidFill>
                  <a:srgbClr val="00B0F0"/>
                </a:solidFill>
              </a:rPr>
              <a:t> </a:t>
            </a:r>
            <a:r>
              <a:rPr lang="en-US" dirty="0" err="1" smtClean="0">
                <a:solidFill>
                  <a:srgbClr val="00B0F0"/>
                </a:solidFill>
              </a:rPr>
              <a:t>Younus</a:t>
            </a:r>
            <a:r>
              <a:rPr lang="en-US" dirty="0" smtClean="0">
                <a:solidFill>
                  <a:srgbClr val="00B0F0"/>
                </a:solidFill>
              </a:rPr>
              <a:t>”</a:t>
            </a:r>
            <a:endParaRPr lang="en-US" dirty="0">
              <a:solidFill>
                <a:srgbClr val="00B0F0"/>
              </a:solidFill>
            </a:endParaRPr>
          </a:p>
          <a:p>
            <a:r>
              <a:rPr lang="en-US" dirty="0" smtClean="0">
                <a:solidFill>
                  <a:srgbClr val="00B0F0"/>
                </a:solidFill>
              </a:rPr>
              <a:t>git config –global email “mariumyounus@aptechnn.com”</a:t>
            </a:r>
            <a:endParaRPr lang="en-US" dirty="0">
              <a:solidFill>
                <a:srgbClr val="00B0F0"/>
              </a:solidFill>
            </a:endParaRPr>
          </a:p>
          <a:p>
            <a:r>
              <a:rPr lang="en-US" dirty="0" smtClean="0"/>
              <a:t>8. To find the user  and email create or not</a:t>
            </a:r>
          </a:p>
          <a:p>
            <a:r>
              <a:rPr lang="en-US" dirty="0" smtClean="0"/>
              <a:t> 		</a:t>
            </a:r>
            <a:r>
              <a:rPr lang="en-US" dirty="0" smtClean="0">
                <a:solidFill>
                  <a:srgbClr val="00B0F0"/>
                </a:solidFill>
              </a:rPr>
              <a:t>git config --list</a:t>
            </a:r>
            <a:endParaRPr lang="en-US" dirty="0"/>
          </a:p>
        </p:txBody>
      </p:sp>
      <p:grpSp>
        <p:nvGrpSpPr>
          <p:cNvPr id="12" name="Group 11"/>
          <p:cNvGrpSpPr/>
          <p:nvPr/>
        </p:nvGrpSpPr>
        <p:grpSpPr>
          <a:xfrm>
            <a:off x="5391963" y="789709"/>
            <a:ext cx="4749564" cy="1954201"/>
            <a:chOff x="5090627" y="789709"/>
            <a:chExt cx="4749564" cy="1954201"/>
          </a:xfrm>
        </p:grpSpPr>
        <p:pic>
          <p:nvPicPr>
            <p:cNvPr id="8" name="Picture 7"/>
            <p:cNvPicPr>
              <a:picLocks noChangeAspect="1"/>
            </p:cNvPicPr>
            <p:nvPr/>
          </p:nvPicPr>
          <p:blipFill>
            <a:blip r:embed="rId2"/>
            <a:stretch>
              <a:fillRect/>
            </a:stretch>
          </p:blipFill>
          <p:spPr>
            <a:xfrm>
              <a:off x="5090627" y="789709"/>
              <a:ext cx="4749564" cy="1954201"/>
            </a:xfrm>
            <a:prstGeom prst="rect">
              <a:avLst/>
            </a:prstGeom>
          </p:spPr>
        </p:pic>
        <p:cxnSp>
          <p:nvCxnSpPr>
            <p:cNvPr id="10" name="Straight Arrow Connector 9"/>
            <p:cNvCxnSpPr/>
            <p:nvPr/>
          </p:nvCxnSpPr>
          <p:spPr>
            <a:xfrm flipH="1">
              <a:off x="7574972" y="1880755"/>
              <a:ext cx="935182" cy="0"/>
            </a:xfrm>
            <a:prstGeom prst="straightConnector1">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8042563" y="2459181"/>
              <a:ext cx="935182" cy="0"/>
            </a:xfrm>
            <a:prstGeom prst="straightConnector1">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grpSp>
      <p:sp>
        <p:nvSpPr>
          <p:cNvPr id="13" name="Down Arrow 12"/>
          <p:cNvSpPr/>
          <p:nvPr/>
        </p:nvSpPr>
        <p:spPr>
          <a:xfrm rot="16200000">
            <a:off x="4439519" y="1420954"/>
            <a:ext cx="566304" cy="1111832"/>
          </a:xfrm>
          <a:prstGeom prst="downArrow">
            <a:avLst>
              <a:gd name="adj1" fmla="val 50000"/>
              <a:gd name="adj2" fmla="val 7385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srcRect l="-213" t="6069" r="23214" b="1021"/>
          <a:stretch/>
        </p:blipFill>
        <p:spPr>
          <a:xfrm>
            <a:off x="7526481" y="3550228"/>
            <a:ext cx="4443845" cy="2836719"/>
          </a:xfrm>
          <a:prstGeom prst="rect">
            <a:avLst/>
          </a:prstGeom>
        </p:spPr>
      </p:pic>
      <p:sp>
        <p:nvSpPr>
          <p:cNvPr id="9" name="Down Arrow 8"/>
          <p:cNvSpPr/>
          <p:nvPr/>
        </p:nvSpPr>
        <p:spPr>
          <a:xfrm rot="16200000">
            <a:off x="5842289" y="4401418"/>
            <a:ext cx="566304" cy="2615044"/>
          </a:xfrm>
          <a:prstGeom prst="downArrow">
            <a:avLst>
              <a:gd name="adj1" fmla="val 50000"/>
              <a:gd name="adj2" fmla="val 7385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10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59210" y="737754"/>
            <a:ext cx="10426654" cy="5694219"/>
          </a:xfrm>
        </p:spPr>
        <p:txBody>
          <a:bodyPr>
            <a:normAutofit/>
          </a:bodyPr>
          <a:lstStyle/>
          <a:p>
            <a:r>
              <a:rPr lang="en-US" dirty="0" smtClean="0"/>
              <a:t>9. Write text on a index.txt file</a:t>
            </a:r>
            <a:endParaRPr lang="en-US" dirty="0"/>
          </a:p>
          <a:p>
            <a:r>
              <a:rPr lang="en-US" dirty="0" smtClean="0">
                <a:solidFill>
                  <a:srgbClr val="00B0F0"/>
                </a:solidFill>
              </a:rPr>
              <a:t>                 Welcome to my first git class</a:t>
            </a:r>
          </a:p>
          <a:p>
            <a:pPr marL="0" indent="0">
              <a:buNone/>
            </a:pPr>
            <a:r>
              <a:rPr lang="en-US" dirty="0"/>
              <a:t>10. </a:t>
            </a:r>
            <a:r>
              <a:rPr lang="en-US" dirty="0" smtClean="0"/>
              <a:t>Again Check Status</a:t>
            </a:r>
          </a:p>
          <a:p>
            <a:pPr marL="0" indent="0">
              <a:buNone/>
            </a:pPr>
            <a:r>
              <a:rPr lang="en-US" dirty="0">
                <a:solidFill>
                  <a:srgbClr val="00B0F0"/>
                </a:solidFill>
              </a:rPr>
              <a:t> </a:t>
            </a:r>
            <a:r>
              <a:rPr lang="en-US" dirty="0" smtClean="0">
                <a:solidFill>
                  <a:srgbClr val="00B0F0"/>
                </a:solidFill>
              </a:rPr>
              <a:t>		  git status</a:t>
            </a:r>
          </a:p>
          <a:p>
            <a:pPr marL="0" indent="0">
              <a:buNone/>
            </a:pPr>
            <a:r>
              <a:rPr lang="en-US" dirty="0" smtClean="0"/>
              <a:t>11.To apply the save changes on staging area</a:t>
            </a:r>
          </a:p>
          <a:p>
            <a:pPr marL="0" indent="0">
              <a:buNone/>
            </a:pPr>
            <a:r>
              <a:rPr lang="en-US" dirty="0" smtClean="0">
                <a:solidFill>
                  <a:srgbClr val="00B0F0"/>
                </a:solidFill>
              </a:rPr>
              <a:t>		git </a:t>
            </a:r>
            <a:r>
              <a:rPr lang="en-US" dirty="0">
                <a:solidFill>
                  <a:srgbClr val="00B0F0"/>
                </a:solidFill>
              </a:rPr>
              <a:t>add index.txt</a:t>
            </a:r>
          </a:p>
          <a:p>
            <a:pPr marL="0" indent="0">
              <a:buNone/>
            </a:pPr>
            <a:endParaRPr lang="en-US" dirty="0"/>
          </a:p>
        </p:txBody>
      </p:sp>
      <p:pic>
        <p:nvPicPr>
          <p:cNvPr id="4" name="Picture 3"/>
          <p:cNvPicPr>
            <a:picLocks noChangeAspect="1"/>
          </p:cNvPicPr>
          <p:nvPr/>
        </p:nvPicPr>
        <p:blipFill>
          <a:blip r:embed="rId2"/>
          <a:stretch>
            <a:fillRect/>
          </a:stretch>
        </p:blipFill>
        <p:spPr>
          <a:xfrm>
            <a:off x="6481959" y="737754"/>
            <a:ext cx="5509150" cy="23047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959" y="3042515"/>
            <a:ext cx="5509150" cy="3389458"/>
          </a:xfrm>
          <a:prstGeom prst="rect">
            <a:avLst/>
          </a:prstGeom>
        </p:spPr>
      </p:pic>
      <p:pic>
        <p:nvPicPr>
          <p:cNvPr id="17" name="Picture 16"/>
          <p:cNvPicPr>
            <a:picLocks noChangeAspect="1"/>
          </p:cNvPicPr>
          <p:nvPr/>
        </p:nvPicPr>
        <p:blipFill>
          <a:blip r:embed="rId4"/>
          <a:stretch>
            <a:fillRect/>
          </a:stretch>
        </p:blipFill>
        <p:spPr>
          <a:xfrm>
            <a:off x="1310329" y="3943984"/>
            <a:ext cx="5126304" cy="1676190"/>
          </a:xfrm>
          <a:prstGeom prst="rect">
            <a:avLst/>
          </a:prstGeom>
        </p:spPr>
      </p:pic>
      <p:sp>
        <p:nvSpPr>
          <p:cNvPr id="18" name="Down Arrow 17"/>
          <p:cNvSpPr/>
          <p:nvPr/>
        </p:nvSpPr>
        <p:spPr>
          <a:xfrm rot="1435158">
            <a:off x="3519811" y="3457400"/>
            <a:ext cx="398781" cy="973166"/>
          </a:xfrm>
          <a:prstGeom prst="downArrow">
            <a:avLst>
              <a:gd name="adj1" fmla="val 50000"/>
              <a:gd name="adj2" fmla="val 738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Left Brace 15"/>
          <p:cNvSpPr/>
          <p:nvPr/>
        </p:nvSpPr>
        <p:spPr>
          <a:xfrm>
            <a:off x="5076858" y="1452704"/>
            <a:ext cx="1546277" cy="3179619"/>
          </a:xfrm>
          <a:prstGeom prst="leftBrace">
            <a:avLst>
              <a:gd name="adj1" fmla="val 8333"/>
              <a:gd name="adj2" fmla="val 3006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3547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665018"/>
            <a:ext cx="9720071" cy="5644342"/>
          </a:xfrm>
        </p:spPr>
        <p:txBody>
          <a:bodyPr/>
          <a:lstStyle/>
          <a:p>
            <a:r>
              <a:rPr lang="en-US" dirty="0" smtClean="0"/>
              <a:t>12. To apply Comment on the work</a:t>
            </a:r>
          </a:p>
          <a:p>
            <a:r>
              <a:rPr lang="en-US" dirty="0" smtClean="0">
                <a:solidFill>
                  <a:srgbClr val="00B0F0"/>
                </a:solidFill>
              </a:rPr>
              <a:t>                         git </a:t>
            </a:r>
            <a:r>
              <a:rPr lang="en-US" dirty="0">
                <a:solidFill>
                  <a:srgbClr val="00B0F0"/>
                </a:solidFill>
              </a:rPr>
              <a:t>commit –</a:t>
            </a:r>
            <a:r>
              <a:rPr lang="en-US" dirty="0" err="1">
                <a:solidFill>
                  <a:srgbClr val="00B0F0"/>
                </a:solidFill>
              </a:rPr>
              <a:t>m”master</a:t>
            </a:r>
            <a:r>
              <a:rPr lang="en-US" dirty="0">
                <a:solidFill>
                  <a:srgbClr val="00B0F0"/>
                </a:solidFill>
              </a:rPr>
              <a:t> ,created index file”</a:t>
            </a:r>
          </a:p>
          <a:p>
            <a:r>
              <a:rPr lang="en-US" dirty="0" smtClean="0"/>
              <a:t>13.To </a:t>
            </a:r>
            <a:r>
              <a:rPr lang="en-US" dirty="0"/>
              <a:t>Check comment apply in precise way </a:t>
            </a:r>
          </a:p>
          <a:p>
            <a:r>
              <a:rPr lang="en-US" dirty="0" smtClean="0">
                <a:solidFill>
                  <a:srgbClr val="00B0F0"/>
                </a:solidFill>
              </a:rPr>
              <a:t>                         git log</a:t>
            </a:r>
          </a:p>
          <a:p>
            <a:endParaRPr lang="en-US" dirty="0">
              <a:solidFill>
                <a:srgbClr val="00B0F0"/>
              </a:solidFill>
            </a:endParaRPr>
          </a:p>
          <a:p>
            <a:endParaRPr lang="en-US" dirty="0" smtClean="0">
              <a:solidFill>
                <a:srgbClr val="00B0F0"/>
              </a:solidFill>
            </a:endParaRPr>
          </a:p>
          <a:p>
            <a:pPr marL="0" indent="0">
              <a:buNone/>
            </a:pPr>
            <a:r>
              <a:rPr lang="en-US" dirty="0" smtClean="0">
                <a:solidFill>
                  <a:srgbClr val="00B0F0"/>
                </a:solidFill>
              </a:rPr>
              <a:t> </a:t>
            </a:r>
          </a:p>
          <a:p>
            <a:pPr marL="0" indent="0">
              <a:buNone/>
            </a:pPr>
            <a:endParaRPr lang="en-US" dirty="0" smtClean="0">
              <a:solidFill>
                <a:srgbClr val="00B0F0"/>
              </a:solidFill>
            </a:endParaRPr>
          </a:p>
          <a:p>
            <a:r>
              <a:rPr lang="en-US" dirty="0" smtClean="0"/>
              <a:t>14.To </a:t>
            </a:r>
            <a:r>
              <a:rPr lang="en-US" dirty="0"/>
              <a:t>Check comment apply in precise way </a:t>
            </a:r>
          </a:p>
          <a:p>
            <a:r>
              <a:rPr lang="en-US" dirty="0">
                <a:solidFill>
                  <a:srgbClr val="00B0F0"/>
                </a:solidFill>
              </a:rPr>
              <a:t>                      </a:t>
            </a:r>
            <a:r>
              <a:rPr lang="en-US" dirty="0" smtClean="0">
                <a:solidFill>
                  <a:srgbClr val="00B0F0"/>
                </a:solidFill>
              </a:rPr>
              <a:t>  </a:t>
            </a:r>
            <a:r>
              <a:rPr lang="en-US" dirty="0">
                <a:solidFill>
                  <a:srgbClr val="00B0F0"/>
                </a:solidFill>
              </a:rPr>
              <a:t>git log –oneline</a:t>
            </a:r>
          </a:p>
          <a:p>
            <a:endParaRPr lang="en-US" dirty="0"/>
          </a:p>
        </p:txBody>
      </p:sp>
      <p:pic>
        <p:nvPicPr>
          <p:cNvPr id="2" name="Picture 1"/>
          <p:cNvPicPr>
            <a:picLocks noChangeAspect="1"/>
          </p:cNvPicPr>
          <p:nvPr/>
        </p:nvPicPr>
        <p:blipFill>
          <a:blip r:embed="rId2"/>
          <a:stretch>
            <a:fillRect/>
          </a:stretch>
        </p:blipFill>
        <p:spPr>
          <a:xfrm>
            <a:off x="3994730" y="2020891"/>
            <a:ext cx="6583215" cy="2436809"/>
          </a:xfrm>
          <a:prstGeom prst="rect">
            <a:avLst/>
          </a:prstGeom>
        </p:spPr>
      </p:pic>
      <p:pic>
        <p:nvPicPr>
          <p:cNvPr id="4" name="Picture 3"/>
          <p:cNvPicPr>
            <a:picLocks noChangeAspect="1"/>
          </p:cNvPicPr>
          <p:nvPr/>
        </p:nvPicPr>
        <p:blipFill>
          <a:blip r:embed="rId3"/>
          <a:stretch>
            <a:fillRect/>
          </a:stretch>
        </p:blipFill>
        <p:spPr>
          <a:xfrm>
            <a:off x="3994730" y="5326772"/>
            <a:ext cx="6691496" cy="1485714"/>
          </a:xfrm>
          <a:prstGeom prst="rect">
            <a:avLst/>
          </a:prstGeom>
        </p:spPr>
      </p:pic>
    </p:spTree>
    <p:extLst>
      <p:ext uri="{BB962C8B-B14F-4D97-AF65-F5344CB8AC3E}">
        <p14:creationId xmlns:p14="http://schemas.microsoft.com/office/powerpoint/2010/main" val="9860325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TM10001105[[fn=Crop]]</Template>
  <TotalTime>325</TotalTime>
  <Words>502</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Tw Cen MT</vt:lpstr>
      <vt:lpstr>Tw Cen MT Condensed</vt:lpstr>
      <vt:lpstr>Wingdings</vt:lpstr>
      <vt:lpstr>Wingdings 3</vt:lpstr>
      <vt:lpstr>Integral</vt:lpstr>
      <vt:lpstr>Git</vt:lpstr>
      <vt:lpstr>Git</vt:lpstr>
      <vt:lpstr>What is Version control ?</vt:lpstr>
      <vt:lpstr>Local Version Control Systems (LVCS): </vt:lpstr>
      <vt:lpstr>PowerPoint Presentation</vt:lpstr>
      <vt:lpstr>ComMand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mariumyounus</dc:creator>
  <cp:lastModifiedBy>mariumyounus</cp:lastModifiedBy>
  <cp:revision>124</cp:revision>
  <dcterms:created xsi:type="dcterms:W3CDTF">2018-09-14T10:35:20Z</dcterms:created>
  <dcterms:modified xsi:type="dcterms:W3CDTF">2018-10-04T06:41:42Z</dcterms:modified>
</cp:coreProperties>
</file>