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4" r:id="rId15"/>
    <p:sldId id="270" r:id="rId16"/>
    <p:sldId id="272" r:id="rId17"/>
    <p:sldId id="271" r:id="rId18"/>
    <p:sldId id="27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37C8-6501-4399-A2ED-7171609D1F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FDCB26-D095-4536-B8EB-1CB1053D5C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5C4838-F3B1-4835-835E-40C58EC807A2}"/>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5" name="Footer Placeholder 4">
            <a:extLst>
              <a:ext uri="{FF2B5EF4-FFF2-40B4-BE49-F238E27FC236}">
                <a16:creationId xmlns:a16="http://schemas.microsoft.com/office/drawing/2014/main" id="{6D463A64-3D44-4ACD-AEC3-F43DD4510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EC18C-18A7-421F-B4D0-1A4FC0F4D997}"/>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197067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8291-8344-4CC8-82F0-502232BB2B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48688-1F20-4C41-B02C-4D785BC40F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0BF0A-0658-40C6-A641-A11F1CB63087}"/>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5" name="Footer Placeholder 4">
            <a:extLst>
              <a:ext uri="{FF2B5EF4-FFF2-40B4-BE49-F238E27FC236}">
                <a16:creationId xmlns:a16="http://schemas.microsoft.com/office/drawing/2014/main" id="{0AA8B78B-3AD6-4430-ADC4-9350D4D10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34730-6867-4341-AF79-83AAB3F50165}"/>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194379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5C4D6F-E821-4C51-91FF-CE7BCC20AD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AB4340-CC02-4F7D-B574-02E3F30279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3E7BF-5536-4E86-85AC-2698E4444256}"/>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5" name="Footer Placeholder 4">
            <a:extLst>
              <a:ext uri="{FF2B5EF4-FFF2-40B4-BE49-F238E27FC236}">
                <a16:creationId xmlns:a16="http://schemas.microsoft.com/office/drawing/2014/main" id="{0BF40A99-1BEB-4F5B-9A79-F77A9FFC9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7A3E4-FDEA-4FF9-8B88-9135CE9F645F}"/>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34895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749C-9FEC-48DD-A0F7-067B0C3AC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ACF21-1864-4C99-AF69-EBB3944AC7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7B3C6-7C99-4773-B7F5-C071AD7CFE2A}"/>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5" name="Footer Placeholder 4">
            <a:extLst>
              <a:ext uri="{FF2B5EF4-FFF2-40B4-BE49-F238E27FC236}">
                <a16:creationId xmlns:a16="http://schemas.microsoft.com/office/drawing/2014/main" id="{E7FE02B1-7D60-42DA-A56E-E183199C1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6BAAA-7A73-4EF3-9950-02A2F603D0A3}"/>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357742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69E8-D68C-4925-BD98-D75C27928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899BE5-367C-4282-8811-8583EBB2FE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D9CB7-B2A8-49CC-A3EC-C9797F5216C7}"/>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5" name="Footer Placeholder 4">
            <a:extLst>
              <a:ext uri="{FF2B5EF4-FFF2-40B4-BE49-F238E27FC236}">
                <a16:creationId xmlns:a16="http://schemas.microsoft.com/office/drawing/2014/main" id="{373EBB32-5E2D-4382-8541-BEAC32ECB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58934-6251-4041-8A46-29F65209A18A}"/>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203958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B82B-061B-4A20-9421-2D3111DEA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1089E6-BA30-4A3F-B0EA-ABDDA7C6AC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2D693E-140D-4C19-9531-91161F530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2A1F02-6FE1-4D52-B9DF-6D1B9175A52F}"/>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6" name="Footer Placeholder 5">
            <a:extLst>
              <a:ext uri="{FF2B5EF4-FFF2-40B4-BE49-F238E27FC236}">
                <a16:creationId xmlns:a16="http://schemas.microsoft.com/office/drawing/2014/main" id="{654B224F-A13F-4881-B933-6BC5726CE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6118C-FEAD-4F13-971F-917D42739A0C}"/>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350674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C256-6E83-4395-A834-A875A0F9BC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4E3AE-8705-40D7-9E1F-DCA67D7D97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4AB6EF-EAFF-4BED-A23A-EB5A1A3F72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E766EA-D9E1-4192-94BD-C6BC15190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0DAB3E-3A62-42E6-8D9A-4C2DD3CC7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DA948F-B861-490B-B93F-C9ABE882884A}"/>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8" name="Footer Placeholder 7">
            <a:extLst>
              <a:ext uri="{FF2B5EF4-FFF2-40B4-BE49-F238E27FC236}">
                <a16:creationId xmlns:a16="http://schemas.microsoft.com/office/drawing/2014/main" id="{6AA0B19A-05EB-4E25-8082-A51721593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C30441-C126-42AA-8C09-D7EDE6E1BC34}"/>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249743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4126-DB6D-4504-8435-37ED1056BD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B22CA9-C53B-4A8F-A843-6A512E348573}"/>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4" name="Footer Placeholder 3">
            <a:extLst>
              <a:ext uri="{FF2B5EF4-FFF2-40B4-BE49-F238E27FC236}">
                <a16:creationId xmlns:a16="http://schemas.microsoft.com/office/drawing/2014/main" id="{0DC3C472-E23D-4D80-9912-D781493317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6D1E05-92E0-49C9-9479-18FE367906AD}"/>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292800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D9FDA2-E531-4BE7-BA9F-A9C75D0D4ADB}"/>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3" name="Footer Placeholder 2">
            <a:extLst>
              <a:ext uri="{FF2B5EF4-FFF2-40B4-BE49-F238E27FC236}">
                <a16:creationId xmlns:a16="http://schemas.microsoft.com/office/drawing/2014/main" id="{00763957-3B36-4444-B76E-5BEA80C2F3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23051-CE77-445D-864E-645F3ADC4F4E}"/>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352423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EECC-4080-4DB4-9202-096CDDA0B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4813B-EE7C-4D7C-A1BD-6325358B8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39439F-E80F-4804-8E83-FC52824D8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93D87-1383-4604-8C19-9B67FF9CFA48}"/>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6" name="Footer Placeholder 5">
            <a:extLst>
              <a:ext uri="{FF2B5EF4-FFF2-40B4-BE49-F238E27FC236}">
                <a16:creationId xmlns:a16="http://schemas.microsoft.com/office/drawing/2014/main" id="{C05FED68-3674-494A-9C87-0D0CE55C7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DAFE9-4A76-4325-ACBE-8C67DF631DAE}"/>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204492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4052-145B-4406-810F-3240DACCA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813913-1B62-4A20-B8B0-01AC0C916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7091ED-2E5F-4ADD-8EB0-05FFE8A0F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A4A28-AB7D-400F-915B-1C9F59F0A74E}"/>
              </a:ext>
            </a:extLst>
          </p:cNvPr>
          <p:cNvSpPr>
            <a:spLocks noGrp="1"/>
          </p:cNvSpPr>
          <p:nvPr>
            <p:ph type="dt" sz="half" idx="10"/>
          </p:nvPr>
        </p:nvSpPr>
        <p:spPr/>
        <p:txBody>
          <a:bodyPr/>
          <a:lstStyle/>
          <a:p>
            <a:fld id="{CD568080-A531-4356-82FB-EC5AA4414DBF}" type="datetimeFigureOut">
              <a:rPr lang="en-US" smtClean="0"/>
              <a:t>3/10/2024</a:t>
            </a:fld>
            <a:endParaRPr lang="en-US"/>
          </a:p>
        </p:txBody>
      </p:sp>
      <p:sp>
        <p:nvSpPr>
          <p:cNvPr id="6" name="Footer Placeholder 5">
            <a:extLst>
              <a:ext uri="{FF2B5EF4-FFF2-40B4-BE49-F238E27FC236}">
                <a16:creationId xmlns:a16="http://schemas.microsoft.com/office/drawing/2014/main" id="{8F7EC62B-9AE4-49EE-9B48-9955A6FA4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5C3EF-1314-4C39-BBB3-18A09DA11E3E}"/>
              </a:ext>
            </a:extLst>
          </p:cNvPr>
          <p:cNvSpPr>
            <a:spLocks noGrp="1"/>
          </p:cNvSpPr>
          <p:nvPr>
            <p:ph type="sldNum" sz="quarter" idx="12"/>
          </p:nvPr>
        </p:nvSpPr>
        <p:spPr/>
        <p:txBody>
          <a:bodyPr/>
          <a:lstStyle/>
          <a:p>
            <a:fld id="{3A812637-AEFB-45B8-9EFD-4E424D8E4CD9}" type="slidenum">
              <a:rPr lang="en-US" smtClean="0"/>
              <a:t>‹#›</a:t>
            </a:fld>
            <a:endParaRPr lang="en-US"/>
          </a:p>
        </p:txBody>
      </p:sp>
    </p:spTree>
    <p:extLst>
      <p:ext uri="{BB962C8B-B14F-4D97-AF65-F5344CB8AC3E}">
        <p14:creationId xmlns:p14="http://schemas.microsoft.com/office/powerpoint/2010/main" val="73835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2DDF7-D6DF-43BF-B8F2-EA605A43C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BDD124-2996-437E-B6BD-AF741110DA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D6753-7201-4E5A-BA88-6DD22C436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68080-A531-4356-82FB-EC5AA4414DBF}" type="datetimeFigureOut">
              <a:rPr lang="en-US" smtClean="0"/>
              <a:t>3/10/2024</a:t>
            </a:fld>
            <a:endParaRPr lang="en-US"/>
          </a:p>
        </p:txBody>
      </p:sp>
      <p:sp>
        <p:nvSpPr>
          <p:cNvPr id="5" name="Footer Placeholder 4">
            <a:extLst>
              <a:ext uri="{FF2B5EF4-FFF2-40B4-BE49-F238E27FC236}">
                <a16:creationId xmlns:a16="http://schemas.microsoft.com/office/drawing/2014/main" id="{1FA379FA-0E55-4889-8589-A1CAC4080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D1F0D4-DDF2-4761-9377-6846E7B7F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12637-AEFB-45B8-9EFD-4E424D8E4CD9}" type="slidenum">
              <a:rPr lang="en-US" smtClean="0"/>
              <a:t>‹#›</a:t>
            </a:fld>
            <a:endParaRPr lang="en-US"/>
          </a:p>
        </p:txBody>
      </p:sp>
    </p:spTree>
    <p:extLst>
      <p:ext uri="{BB962C8B-B14F-4D97-AF65-F5344CB8AC3E}">
        <p14:creationId xmlns:p14="http://schemas.microsoft.com/office/powerpoint/2010/main" val="868266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3B305A9-2D29-43C1-979C-FD9DA52F1546}"/>
              </a:ext>
            </a:extLst>
          </p:cNvPr>
          <p:cNvSpPr>
            <a:spLocks noGrp="1"/>
          </p:cNvSpPr>
          <p:nvPr>
            <p:ph type="subTitle" idx="1"/>
          </p:nvPr>
        </p:nvSpPr>
        <p:spPr>
          <a:xfrm>
            <a:off x="667043" y="1608290"/>
            <a:ext cx="10857914" cy="3641419"/>
          </a:xfrm>
        </p:spPr>
        <p:txBody>
          <a:bodyPr>
            <a:normAutofit lnSpcReduction="10000"/>
          </a:bodyPr>
          <a:lstStyle/>
          <a:p>
            <a:pPr marL="0" marR="0">
              <a:lnSpc>
                <a:spcPct val="107000"/>
              </a:lnSpc>
              <a:spcBef>
                <a:spcPts val="0"/>
              </a:spcBef>
              <a:spcAft>
                <a:spcPts val="800"/>
              </a:spcAft>
            </a:pPr>
            <a:r>
              <a:rPr lang="en-US" sz="4800" i="1" dirty="0">
                <a:effectLst/>
                <a:latin typeface="Calibri" panose="020F0502020204030204" pitchFamily="34" charset="0"/>
                <a:ea typeface="Calibri" panose="020F0502020204030204" pitchFamily="34" charset="0"/>
                <a:cs typeface="Times New Roman" panose="02020603050405020304" pitchFamily="18" charset="0"/>
              </a:rPr>
              <a:t>Computer Organization Architecture</a:t>
            </a:r>
          </a:p>
          <a:p>
            <a:pPr marL="0" marR="0">
              <a:lnSpc>
                <a:spcPct val="107000"/>
              </a:lnSpc>
              <a:spcBef>
                <a:spcPts val="0"/>
              </a:spcBef>
              <a:spcAft>
                <a:spcPts val="800"/>
              </a:spcAft>
            </a:pPr>
            <a:r>
              <a:rPr lang="en-US" sz="5800" i="1" dirty="0">
                <a:effectLst/>
                <a:latin typeface="Calibri" panose="020F0502020204030204" pitchFamily="34" charset="0"/>
                <a:ea typeface="Calibri" panose="020F0502020204030204" pitchFamily="34" charset="0"/>
                <a:cs typeface="Times New Roman" panose="02020603050405020304" pitchFamily="18" charset="0"/>
              </a:rPr>
              <a:t> </a:t>
            </a:r>
            <a:r>
              <a:rPr lang="en-US" sz="4000" i="1" dirty="0">
                <a:effectLst/>
                <a:latin typeface="Bell MT" panose="02020503060305020303" pitchFamily="18" charset="0"/>
                <a:ea typeface="Calibri" panose="020F0502020204030204" pitchFamily="34" charset="0"/>
                <a:cs typeface="Times New Roman" panose="02020603050405020304" pitchFamily="18" charset="0"/>
              </a:rPr>
              <a:t>SEMESTER PROJECT:</a:t>
            </a:r>
            <a:endParaRPr lang="en-US" sz="4000" dirty="0">
              <a:effectLst/>
              <a:latin typeface="Bell MT" panose="02020503060305020303" pitchFamily="18" charset="0"/>
              <a:ea typeface="Calibri" panose="020F0502020204030204" pitchFamily="34" charset="0"/>
              <a:cs typeface="Times New Roman" panose="02020603050405020304" pitchFamily="18" charset="0"/>
            </a:endParaRPr>
          </a:p>
          <a:p>
            <a:r>
              <a:rPr lang="en-US" sz="5400" b="1" i="1" dirty="0"/>
              <a:t>Designing of processor using Verilog</a:t>
            </a:r>
          </a:p>
          <a:p>
            <a:r>
              <a:rPr lang="en-US" sz="5400" b="1" i="1" dirty="0"/>
              <a:t>Using MIPS Architecture </a:t>
            </a:r>
            <a:endParaRPr lang="en-US" b="1" i="1" dirty="0"/>
          </a:p>
        </p:txBody>
      </p:sp>
    </p:spTree>
    <p:extLst>
      <p:ext uri="{BB962C8B-B14F-4D97-AF65-F5344CB8AC3E}">
        <p14:creationId xmlns:p14="http://schemas.microsoft.com/office/powerpoint/2010/main" val="34927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D8DC-E0CD-41A5-AE34-7E7ACCCDD540}"/>
              </a:ext>
            </a:extLst>
          </p:cNvPr>
          <p:cNvSpPr>
            <a:spLocks noGrp="1"/>
          </p:cNvSpPr>
          <p:nvPr>
            <p:ph type="title"/>
          </p:nvPr>
        </p:nvSpPr>
        <p:spPr/>
        <p:txBody>
          <a:bodyPr/>
          <a:lstStyle/>
          <a:p>
            <a:r>
              <a:rPr lang="en-US" dirty="0"/>
              <a:t>Output:</a:t>
            </a:r>
          </a:p>
        </p:txBody>
      </p:sp>
      <p:pic>
        <p:nvPicPr>
          <p:cNvPr id="4" name="Picture 3">
            <a:extLst>
              <a:ext uri="{FF2B5EF4-FFF2-40B4-BE49-F238E27FC236}">
                <a16:creationId xmlns:a16="http://schemas.microsoft.com/office/drawing/2014/main" id="{9D595A09-176E-403A-A825-CB153CA9882B}"/>
              </a:ext>
            </a:extLst>
          </p:cNvPr>
          <p:cNvPicPr/>
          <p:nvPr/>
        </p:nvPicPr>
        <p:blipFill>
          <a:blip r:embed="rId2"/>
          <a:stretch>
            <a:fillRect/>
          </a:stretch>
        </p:blipFill>
        <p:spPr>
          <a:xfrm>
            <a:off x="2738262" y="730885"/>
            <a:ext cx="8747760" cy="2941955"/>
          </a:xfrm>
          <a:prstGeom prst="rect">
            <a:avLst/>
          </a:prstGeom>
        </p:spPr>
      </p:pic>
      <p:pic>
        <p:nvPicPr>
          <p:cNvPr id="6" name="Picture 5">
            <a:extLst>
              <a:ext uri="{FF2B5EF4-FFF2-40B4-BE49-F238E27FC236}">
                <a16:creationId xmlns:a16="http://schemas.microsoft.com/office/drawing/2014/main" id="{F2831510-43CF-4103-8364-594770E010AC}"/>
              </a:ext>
            </a:extLst>
          </p:cNvPr>
          <p:cNvPicPr>
            <a:picLocks noChangeAspect="1"/>
          </p:cNvPicPr>
          <p:nvPr/>
        </p:nvPicPr>
        <p:blipFill>
          <a:blip r:embed="rId3"/>
          <a:stretch>
            <a:fillRect/>
          </a:stretch>
        </p:blipFill>
        <p:spPr>
          <a:xfrm>
            <a:off x="523097" y="4040849"/>
            <a:ext cx="11145805" cy="2086266"/>
          </a:xfrm>
          <a:prstGeom prst="rect">
            <a:avLst/>
          </a:prstGeom>
        </p:spPr>
      </p:pic>
    </p:spTree>
    <p:extLst>
      <p:ext uri="{BB962C8B-B14F-4D97-AF65-F5344CB8AC3E}">
        <p14:creationId xmlns:p14="http://schemas.microsoft.com/office/powerpoint/2010/main" val="346857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C6BE-FA6F-4521-B502-58EC660E7B11}"/>
              </a:ext>
            </a:extLst>
          </p:cNvPr>
          <p:cNvSpPr>
            <a:spLocks noGrp="1"/>
          </p:cNvSpPr>
          <p:nvPr>
            <p:ph type="title"/>
          </p:nvPr>
        </p:nvSpPr>
        <p:spPr/>
        <p:txBody>
          <a:bodyPr/>
          <a:lstStyle/>
          <a:p>
            <a:r>
              <a:rPr lang="en-US" b="1" i="1" u="sng" dirty="0"/>
              <a:t>TASK02</a:t>
            </a:r>
          </a:p>
        </p:txBody>
      </p:sp>
      <p:pic>
        <p:nvPicPr>
          <p:cNvPr id="2050" name="Picture 2" descr="Detailed MIPS crypto processor architecture The global architecture of encrypted and decrypted MIPS pipeline processor is modified in a way that it executes encrypted instruction. Fig. 6 shows the block diagram of encrypted MIPS processor. To modify MIPS processor for encryption, we insert the cryptography module such as Data Encryption Standard (DES), Triple Data Encryption Standard (T-DES), Advanced Encryption Standard (AES) etc. to the pipeline stage. Only single cryptographic module is used in same hardware implementation. The instruction fetch unit of encrypted MIPS contains Program Counter (PC), Instruction Memory, Decryption core and MUX. The Instruction memory reads address from the PC and stores instruction value at the particular address that is pointed by the PC. Instruction Memory sends encrypted instruction to MUX and decryption core. The decryption core gives decrypted instructions which are further sent to the MUX. The output of MUX is fed to the IF register. The MUX control signal comes from control unit. The instruction decode unit contains Register file and Key register. Key register stores the key data of encryption/decryption core. Key address and Key data comes from write back stage. The key data to be stored into the register file and remains same for all program instruction execution. The control unit provides various control signals to other stages. This acts as select line for two multiplexers. When the control unit detects a store/branch/jump it asserts the control signal high and keep it asserted till a load instruction is detected. During that period, ">
            <a:extLst>
              <a:ext uri="{FF2B5EF4-FFF2-40B4-BE49-F238E27FC236}">
                <a16:creationId xmlns:a16="http://schemas.microsoft.com/office/drawing/2014/main" id="{033865E0-68B1-4183-BCFD-4C133C6E44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2003" y="1459865"/>
            <a:ext cx="74719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04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FD451-DE41-4234-A3AE-6FBE428EFD17}"/>
              </a:ext>
            </a:extLst>
          </p:cNvPr>
          <p:cNvSpPr>
            <a:spLocks noGrp="1"/>
          </p:cNvSpPr>
          <p:nvPr>
            <p:ph idx="1"/>
          </p:nvPr>
        </p:nvSpPr>
        <p:spPr>
          <a:xfrm>
            <a:off x="1386840" y="225425"/>
            <a:ext cx="2087880" cy="2487295"/>
          </a:xfrm>
        </p:spPr>
        <p:txBody>
          <a:bodyPr/>
          <a:lstStyle/>
          <a:p>
            <a:r>
              <a:rPr lang="en-US" dirty="0"/>
              <a:t>IF/ID</a:t>
            </a:r>
          </a:p>
          <a:p>
            <a:r>
              <a:rPr lang="en-US" dirty="0"/>
              <a:t> ID/EX</a:t>
            </a:r>
          </a:p>
          <a:p>
            <a:r>
              <a:rPr lang="en-US" dirty="0"/>
              <a:t> EX/MEM</a:t>
            </a:r>
          </a:p>
          <a:p>
            <a:r>
              <a:rPr lang="en-US" dirty="0"/>
              <a:t> MEM/WB</a:t>
            </a:r>
          </a:p>
        </p:txBody>
      </p:sp>
      <p:pic>
        <p:nvPicPr>
          <p:cNvPr id="4" name="Picture 3">
            <a:extLst>
              <a:ext uri="{FF2B5EF4-FFF2-40B4-BE49-F238E27FC236}">
                <a16:creationId xmlns:a16="http://schemas.microsoft.com/office/drawing/2014/main" id="{E9F15F9D-3F9F-4CED-8BC5-02358636158E}"/>
              </a:ext>
            </a:extLst>
          </p:cNvPr>
          <p:cNvPicPr/>
          <p:nvPr/>
        </p:nvPicPr>
        <p:blipFill>
          <a:blip r:embed="rId2"/>
          <a:stretch>
            <a:fillRect/>
          </a:stretch>
        </p:blipFill>
        <p:spPr>
          <a:xfrm>
            <a:off x="1386840" y="2346960"/>
            <a:ext cx="10104120" cy="4148455"/>
          </a:xfrm>
          <a:prstGeom prst="rect">
            <a:avLst/>
          </a:prstGeom>
        </p:spPr>
      </p:pic>
    </p:spTree>
    <p:extLst>
      <p:ext uri="{BB962C8B-B14F-4D97-AF65-F5344CB8AC3E}">
        <p14:creationId xmlns:p14="http://schemas.microsoft.com/office/powerpoint/2010/main" val="310390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F0E0277-4FE0-4228-89DF-6FA97EF7832A}"/>
              </a:ext>
            </a:extLst>
          </p:cNvPr>
          <p:cNvPicPr>
            <a:picLocks noChangeAspect="1"/>
          </p:cNvPicPr>
          <p:nvPr/>
        </p:nvPicPr>
        <p:blipFill>
          <a:blip r:embed="rId2"/>
          <a:stretch>
            <a:fillRect/>
          </a:stretch>
        </p:blipFill>
        <p:spPr>
          <a:xfrm>
            <a:off x="32719" y="365760"/>
            <a:ext cx="12126561" cy="6492240"/>
          </a:xfrm>
          <a:prstGeom prst="rect">
            <a:avLst/>
          </a:prstGeom>
        </p:spPr>
      </p:pic>
    </p:spTree>
    <p:extLst>
      <p:ext uri="{BB962C8B-B14F-4D97-AF65-F5344CB8AC3E}">
        <p14:creationId xmlns:p14="http://schemas.microsoft.com/office/powerpoint/2010/main" val="404340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15E337-FFAC-4655-BF0C-7A2A138171B0}"/>
              </a:ext>
            </a:extLst>
          </p:cNvPr>
          <p:cNvPicPr>
            <a:picLocks noChangeAspect="1"/>
          </p:cNvPicPr>
          <p:nvPr/>
        </p:nvPicPr>
        <p:blipFill>
          <a:blip r:embed="rId2"/>
          <a:stretch>
            <a:fillRect/>
          </a:stretch>
        </p:blipFill>
        <p:spPr>
          <a:xfrm>
            <a:off x="-62949" y="0"/>
            <a:ext cx="12254949" cy="6720840"/>
          </a:xfrm>
          <a:prstGeom prst="rect">
            <a:avLst/>
          </a:prstGeom>
        </p:spPr>
      </p:pic>
    </p:spTree>
    <p:extLst>
      <p:ext uri="{BB962C8B-B14F-4D97-AF65-F5344CB8AC3E}">
        <p14:creationId xmlns:p14="http://schemas.microsoft.com/office/powerpoint/2010/main" val="148600346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D02C9-00AF-4A28-B886-337E1A8E792E}"/>
              </a:ext>
            </a:extLst>
          </p:cNvPr>
          <p:cNvSpPr>
            <a:spLocks noGrp="1"/>
          </p:cNvSpPr>
          <p:nvPr>
            <p:ph idx="1"/>
          </p:nvPr>
        </p:nvSpPr>
        <p:spPr>
          <a:xfrm>
            <a:off x="975360" y="3123249"/>
            <a:ext cx="5913120" cy="2027872"/>
          </a:xfrm>
        </p:spPr>
        <p:txBody>
          <a:bodyPr/>
          <a:lstStyle/>
          <a:p>
            <a:r>
              <a:rPr lang="en-US" dirty="0"/>
              <a:t> forwarding unit</a:t>
            </a:r>
          </a:p>
          <a:p>
            <a:r>
              <a:rPr lang="en-US" dirty="0"/>
              <a:t> control hazard removal unit</a:t>
            </a:r>
          </a:p>
          <a:p>
            <a:r>
              <a:rPr lang="en-US" dirty="0"/>
              <a:t> load instruction hazard removal unit</a:t>
            </a:r>
          </a:p>
          <a:p>
            <a:r>
              <a:rPr lang="en-US" dirty="0"/>
              <a:t> structural hazard removal unit</a:t>
            </a:r>
          </a:p>
          <a:p>
            <a:endParaRPr lang="en-US" dirty="0"/>
          </a:p>
          <a:p>
            <a:endParaRPr lang="en-US" dirty="0"/>
          </a:p>
        </p:txBody>
      </p:sp>
      <p:sp>
        <p:nvSpPr>
          <p:cNvPr id="4" name="Title 1">
            <a:extLst>
              <a:ext uri="{FF2B5EF4-FFF2-40B4-BE49-F238E27FC236}">
                <a16:creationId xmlns:a16="http://schemas.microsoft.com/office/drawing/2014/main" id="{9CCE2420-8062-41C0-9A17-2134D0AD98CE}"/>
              </a:ext>
            </a:extLst>
          </p:cNvPr>
          <p:cNvSpPr>
            <a:spLocks noGrp="1"/>
          </p:cNvSpPr>
          <p:nvPr>
            <p:ph type="title"/>
          </p:nvPr>
        </p:nvSpPr>
        <p:spPr>
          <a:xfrm>
            <a:off x="975360" y="1553845"/>
            <a:ext cx="10515600" cy="1325563"/>
          </a:xfrm>
        </p:spPr>
        <p:txBody>
          <a:bodyPr/>
          <a:lstStyle/>
          <a:p>
            <a:r>
              <a:rPr lang="en-US" b="1" i="1" u="sng" dirty="0"/>
              <a:t>TASK03</a:t>
            </a:r>
          </a:p>
        </p:txBody>
      </p:sp>
    </p:spTree>
    <p:extLst>
      <p:ext uri="{BB962C8B-B14F-4D97-AF65-F5344CB8AC3E}">
        <p14:creationId xmlns:p14="http://schemas.microsoft.com/office/powerpoint/2010/main" val="3473765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FD950B-8152-4DD4-9B60-07F6D004D89C}"/>
              </a:ext>
            </a:extLst>
          </p:cNvPr>
          <p:cNvPicPr>
            <a:picLocks noGrp="1" noChangeAspect="1"/>
          </p:cNvPicPr>
          <p:nvPr>
            <p:ph idx="1"/>
          </p:nvPr>
        </p:nvPicPr>
        <p:blipFill>
          <a:blip r:embed="rId2"/>
          <a:stretch>
            <a:fillRect/>
          </a:stretch>
        </p:blipFill>
        <p:spPr>
          <a:xfrm>
            <a:off x="193002" y="0"/>
            <a:ext cx="11846598" cy="6811508"/>
          </a:xfrm>
        </p:spPr>
      </p:pic>
    </p:spTree>
    <p:extLst>
      <p:ext uri="{BB962C8B-B14F-4D97-AF65-F5344CB8AC3E}">
        <p14:creationId xmlns:p14="http://schemas.microsoft.com/office/powerpoint/2010/main" val="1898308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7851FC-90B3-4E85-BC90-2F8CC7AA3930}"/>
              </a:ext>
            </a:extLst>
          </p:cNvPr>
          <p:cNvPicPr>
            <a:picLocks noChangeAspect="1"/>
          </p:cNvPicPr>
          <p:nvPr/>
        </p:nvPicPr>
        <p:blipFill>
          <a:blip r:embed="rId2"/>
          <a:stretch>
            <a:fillRect/>
          </a:stretch>
        </p:blipFill>
        <p:spPr>
          <a:xfrm>
            <a:off x="342160" y="0"/>
            <a:ext cx="11270719" cy="6690360"/>
          </a:xfrm>
          <a:prstGeom prst="rect">
            <a:avLst/>
          </a:prstGeom>
        </p:spPr>
      </p:pic>
    </p:spTree>
    <p:extLst>
      <p:ext uri="{BB962C8B-B14F-4D97-AF65-F5344CB8AC3E}">
        <p14:creationId xmlns:p14="http://schemas.microsoft.com/office/powerpoint/2010/main" val="108021790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4786-7243-429F-AED0-11C24046B8D1}"/>
              </a:ext>
            </a:extLst>
          </p:cNvPr>
          <p:cNvSpPr>
            <a:spLocks noGrp="1"/>
          </p:cNvSpPr>
          <p:nvPr>
            <p:ph type="title"/>
          </p:nvPr>
        </p:nvSpPr>
        <p:spPr/>
        <p:txBody>
          <a:bodyPr/>
          <a:lstStyle/>
          <a:p>
            <a:r>
              <a:rPr lang="en-US" dirty="0"/>
              <a:t>OUTPUT:</a:t>
            </a:r>
          </a:p>
        </p:txBody>
      </p:sp>
      <p:pic>
        <p:nvPicPr>
          <p:cNvPr id="4" name="Content Placeholder 3">
            <a:extLst>
              <a:ext uri="{FF2B5EF4-FFF2-40B4-BE49-F238E27FC236}">
                <a16:creationId xmlns:a16="http://schemas.microsoft.com/office/drawing/2014/main" id="{A2B57C38-3F1D-4152-8CEE-850B56941559}"/>
              </a:ext>
            </a:extLst>
          </p:cNvPr>
          <p:cNvPicPr>
            <a:picLocks noGrp="1"/>
          </p:cNvPicPr>
          <p:nvPr>
            <p:ph idx="1"/>
          </p:nvPr>
        </p:nvPicPr>
        <p:blipFill>
          <a:blip r:embed="rId2"/>
          <a:stretch>
            <a:fillRect/>
          </a:stretch>
        </p:blipFill>
        <p:spPr>
          <a:xfrm>
            <a:off x="838200" y="1889760"/>
            <a:ext cx="10957560" cy="3779519"/>
          </a:xfrm>
          <a:prstGeom prst="rect">
            <a:avLst/>
          </a:prstGeom>
        </p:spPr>
      </p:pic>
    </p:spTree>
    <p:extLst>
      <p:ext uri="{BB962C8B-B14F-4D97-AF65-F5344CB8AC3E}">
        <p14:creationId xmlns:p14="http://schemas.microsoft.com/office/powerpoint/2010/main" val="239548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80956-AC3C-4C07-8B8D-55C963376EB2}"/>
              </a:ext>
            </a:extLst>
          </p:cNvPr>
          <p:cNvSpPr>
            <a:spLocks noGrp="1"/>
          </p:cNvSpPr>
          <p:nvPr>
            <p:ph idx="1"/>
          </p:nvPr>
        </p:nvSpPr>
        <p:spPr>
          <a:xfrm>
            <a:off x="731520" y="304800"/>
            <a:ext cx="10622280" cy="5872163"/>
          </a:xfrm>
        </p:spPr>
        <p:txBody>
          <a:bodyPr>
            <a:normAutofit fontScale="92500" lnSpcReduction="10000"/>
          </a:bodyPr>
          <a:lstStyle/>
          <a:p>
            <a:pPr marL="0" indent="0">
              <a:buNone/>
            </a:pPr>
            <a:r>
              <a:rPr lang="en-US" sz="3900" dirty="0"/>
              <a:t>Advantages of a pipelined architecture over a simple MIPS architecture:</a:t>
            </a:r>
          </a:p>
          <a:p>
            <a:pPr marL="0" indent="0">
              <a:buNone/>
            </a:pPr>
            <a:endParaRPr lang="en-US" dirty="0"/>
          </a:p>
          <a:p>
            <a:pPr marL="0" indent="0">
              <a:buNone/>
            </a:pPr>
            <a:r>
              <a:rPr lang="en-US" dirty="0"/>
              <a:t>1. Increased throughput</a:t>
            </a:r>
          </a:p>
          <a:p>
            <a:pPr marL="0" indent="0">
              <a:buNone/>
            </a:pPr>
            <a:r>
              <a:rPr lang="en-US" dirty="0"/>
              <a:t>2. Improved performance</a:t>
            </a:r>
          </a:p>
          <a:p>
            <a:pPr marL="0" indent="0">
              <a:buNone/>
            </a:pPr>
            <a:r>
              <a:rPr lang="en-US" dirty="0"/>
              <a:t>3. Efficient resource utilization</a:t>
            </a:r>
          </a:p>
          <a:p>
            <a:pPr marL="0" indent="0">
              <a:buNone/>
            </a:pPr>
            <a:r>
              <a:rPr lang="en-US" dirty="0"/>
              <a:t>4. Reduced instruction latency</a:t>
            </a:r>
          </a:p>
          <a:p>
            <a:pPr marL="0" indent="0">
              <a:buNone/>
            </a:pPr>
            <a:r>
              <a:rPr lang="en-US" dirty="0"/>
              <a:t>5. Enhanced instruction throughput</a:t>
            </a:r>
          </a:p>
          <a:p>
            <a:pPr marL="0" indent="0">
              <a:buNone/>
            </a:pPr>
            <a:r>
              <a:rPr lang="en-US" dirty="0"/>
              <a:t>6. Better scalability</a:t>
            </a:r>
          </a:p>
          <a:p>
            <a:pPr marL="0" indent="0">
              <a:buNone/>
            </a:pPr>
            <a:r>
              <a:rPr lang="en-US" dirty="0"/>
              <a:t>7. Effective branch handling</a:t>
            </a:r>
          </a:p>
          <a:p>
            <a:pPr marL="0" indent="0">
              <a:buNone/>
            </a:pPr>
            <a:r>
              <a:rPr lang="en-US" dirty="0"/>
              <a:t>8. Support for complex instructions</a:t>
            </a:r>
          </a:p>
          <a:p>
            <a:pPr marL="0" indent="0">
              <a:buNone/>
            </a:pPr>
            <a:r>
              <a:rPr lang="en-US" dirty="0"/>
              <a:t>9. Flexibility in design</a:t>
            </a:r>
          </a:p>
          <a:p>
            <a:pPr marL="0" indent="0">
              <a:buNone/>
            </a:pPr>
            <a:r>
              <a:rPr lang="en-US" dirty="0"/>
              <a:t>10. Widely adopted</a:t>
            </a:r>
          </a:p>
        </p:txBody>
      </p:sp>
    </p:spTree>
    <p:extLst>
      <p:ext uri="{BB962C8B-B14F-4D97-AF65-F5344CB8AC3E}">
        <p14:creationId xmlns:p14="http://schemas.microsoft.com/office/powerpoint/2010/main" val="65205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7B8A-7686-48A9-8209-AC97ED910097}"/>
              </a:ext>
            </a:extLst>
          </p:cNvPr>
          <p:cNvSpPr>
            <a:spLocks noGrp="1"/>
          </p:cNvSpPr>
          <p:nvPr>
            <p:ph type="title"/>
          </p:nvPr>
        </p:nvSpPr>
        <p:spPr/>
        <p:txBody>
          <a:bodyPr/>
          <a:lstStyle/>
          <a:p>
            <a:r>
              <a:rPr lang="en-US" b="1" i="1" dirty="0"/>
              <a:t>MIPS-ARCHIETECTURE:</a:t>
            </a:r>
          </a:p>
        </p:txBody>
      </p:sp>
      <p:sp>
        <p:nvSpPr>
          <p:cNvPr id="3" name="Content Placeholder 2">
            <a:extLst>
              <a:ext uri="{FF2B5EF4-FFF2-40B4-BE49-F238E27FC236}">
                <a16:creationId xmlns:a16="http://schemas.microsoft.com/office/drawing/2014/main" id="{3EFDE3DA-61B6-43FB-8F39-D3BAD161E22C}"/>
              </a:ext>
            </a:extLst>
          </p:cNvPr>
          <p:cNvSpPr>
            <a:spLocks noGrp="1"/>
          </p:cNvSpPr>
          <p:nvPr>
            <p:ph idx="1"/>
          </p:nvPr>
        </p:nvSpPr>
        <p:spPr/>
        <p:txBody>
          <a:bodyPr>
            <a:normAutofit fontScale="92500" lnSpcReduction="10000"/>
          </a:bodyPr>
          <a:lstStyle/>
          <a:p>
            <a:pPr marL="0" indent="0">
              <a:buNone/>
            </a:pPr>
            <a:r>
              <a:rPr lang="en-US" dirty="0"/>
              <a:t>- The MIPS (Microprocessor without Interlocked Pipeline Stages) architecture is a reduced instruction set computer (RISC) architecture widely used in embedded systems, workstations, and supercomputers.</a:t>
            </a:r>
          </a:p>
          <a:p>
            <a:pPr marL="0" indent="0">
              <a:buNone/>
            </a:pPr>
            <a:r>
              <a:rPr lang="en-US" dirty="0"/>
              <a:t>- It was developed by John L. Hennessy and his team at Stanford University in the 1980s.</a:t>
            </a:r>
          </a:p>
          <a:p>
            <a:pPr marL="0" indent="0">
              <a:buNone/>
            </a:pPr>
            <a:r>
              <a:rPr lang="en-US" dirty="0"/>
              <a:t>- MIPS is known for its simplicity, efficiency, and scalability, making it a popular choice for educational purposes and real-world applications.</a:t>
            </a:r>
          </a:p>
          <a:p>
            <a:pPr marL="0" indent="0">
              <a:buNone/>
            </a:pPr>
            <a:r>
              <a:rPr lang="en-US" dirty="0"/>
              <a:t>.</a:t>
            </a:r>
          </a:p>
          <a:p>
            <a:pPr marL="0" indent="0">
              <a:buNone/>
            </a:pPr>
            <a:r>
              <a:rPr lang="en-US" dirty="0"/>
              <a:t>- MIPS architecture is extensively used in education, embedded systems, networking, and digital signal processing, due to its simplicity, efficiency, and well-defined instruction set.</a:t>
            </a:r>
          </a:p>
        </p:txBody>
      </p:sp>
    </p:spTree>
    <p:extLst>
      <p:ext uri="{BB962C8B-B14F-4D97-AF65-F5344CB8AC3E}">
        <p14:creationId xmlns:p14="http://schemas.microsoft.com/office/powerpoint/2010/main" val="99642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5E42C0-A835-45FF-B8A6-F35B58BA2131}"/>
              </a:ext>
            </a:extLst>
          </p:cNvPr>
          <p:cNvSpPr>
            <a:spLocks noGrp="1"/>
          </p:cNvSpPr>
          <p:nvPr>
            <p:ph idx="1"/>
          </p:nvPr>
        </p:nvSpPr>
        <p:spPr>
          <a:xfrm>
            <a:off x="1463040" y="1341120"/>
            <a:ext cx="10515600" cy="6141720"/>
          </a:xfrm>
        </p:spPr>
        <p:txBody>
          <a:bodyPr>
            <a:normAutofit/>
          </a:bodyPr>
          <a:lstStyle/>
          <a:p>
            <a:pPr marL="0" indent="0">
              <a:buNone/>
            </a:pPr>
            <a:r>
              <a:rPr lang="en-US" dirty="0"/>
              <a:t>- Key features of the MIPS architecture include:</a:t>
            </a:r>
          </a:p>
          <a:p>
            <a:pPr marL="514350" indent="-514350">
              <a:buFont typeface="+mj-lt"/>
              <a:buAutoNum type="arabicPeriod"/>
            </a:pPr>
            <a:r>
              <a:rPr lang="en-US" dirty="0"/>
              <a:t>  RISC Principles  </a:t>
            </a:r>
          </a:p>
          <a:p>
            <a:pPr marL="514350" indent="-514350">
              <a:buFont typeface="+mj-lt"/>
              <a:buAutoNum type="arabicPeriod"/>
            </a:pPr>
            <a:r>
              <a:rPr lang="en-US" dirty="0"/>
              <a:t>  Load-Store Architecture</a:t>
            </a:r>
          </a:p>
          <a:p>
            <a:pPr marL="514350" indent="-514350">
              <a:buFont typeface="+mj-lt"/>
              <a:buAutoNum type="arabicPeriod"/>
            </a:pPr>
            <a:r>
              <a:rPr lang="en-US" dirty="0"/>
              <a:t>  Fixed Instruction Length</a:t>
            </a:r>
          </a:p>
          <a:p>
            <a:pPr marL="514350" indent="-514350">
              <a:buFont typeface="+mj-lt"/>
              <a:buAutoNum type="arabicPeriod"/>
            </a:pPr>
            <a:r>
              <a:rPr lang="en-US" dirty="0"/>
              <a:t>  Pipelining</a:t>
            </a:r>
          </a:p>
          <a:p>
            <a:pPr marL="514350" indent="-514350">
              <a:buFont typeface="+mj-lt"/>
              <a:buAutoNum type="arabicPeriod"/>
            </a:pPr>
            <a:r>
              <a:rPr lang="en-US" dirty="0"/>
              <a:t>  Delayed Branching.</a:t>
            </a:r>
          </a:p>
          <a:p>
            <a:pPr marL="514350" indent="-514350">
              <a:buFont typeface="+mj-lt"/>
              <a:buAutoNum type="arabicPeriod"/>
            </a:pPr>
            <a:r>
              <a:rPr lang="en-US" dirty="0"/>
              <a:t>  32-bit Architecture  </a:t>
            </a:r>
          </a:p>
          <a:p>
            <a:pPr marL="514350" indent="-514350">
              <a:buFont typeface="+mj-lt"/>
              <a:buAutoNum type="arabicPeriod"/>
            </a:pPr>
            <a:r>
              <a:rPr lang="en-US" dirty="0"/>
              <a:t>Register File</a:t>
            </a:r>
          </a:p>
        </p:txBody>
      </p:sp>
    </p:spTree>
    <p:extLst>
      <p:ext uri="{BB962C8B-B14F-4D97-AF65-F5344CB8AC3E}">
        <p14:creationId xmlns:p14="http://schemas.microsoft.com/office/powerpoint/2010/main" val="393633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477C-7069-496B-A638-F382073082EC}"/>
              </a:ext>
            </a:extLst>
          </p:cNvPr>
          <p:cNvSpPr>
            <a:spLocks noGrp="1"/>
          </p:cNvSpPr>
          <p:nvPr>
            <p:ph type="title"/>
          </p:nvPr>
        </p:nvSpPr>
        <p:spPr/>
        <p:txBody>
          <a:bodyPr/>
          <a:lstStyle/>
          <a:p>
            <a:r>
              <a:rPr lang="en-US" dirty="0"/>
              <a:t>Basic elements:</a:t>
            </a:r>
          </a:p>
        </p:txBody>
      </p:sp>
      <p:sp>
        <p:nvSpPr>
          <p:cNvPr id="3" name="Content Placeholder 2">
            <a:extLst>
              <a:ext uri="{FF2B5EF4-FFF2-40B4-BE49-F238E27FC236}">
                <a16:creationId xmlns:a16="http://schemas.microsoft.com/office/drawing/2014/main" id="{84751BD5-9A67-4104-A98E-97691DA3DE44}"/>
              </a:ext>
            </a:extLst>
          </p:cNvPr>
          <p:cNvSpPr>
            <a:spLocks noGrp="1"/>
          </p:cNvSpPr>
          <p:nvPr>
            <p:ph idx="1"/>
          </p:nvPr>
        </p:nvSpPr>
        <p:spPr/>
        <p:txBody>
          <a:bodyPr>
            <a:normAutofit fontScale="92500" lnSpcReduction="10000"/>
          </a:bodyPr>
          <a:lstStyle/>
          <a:p>
            <a:pPr>
              <a:lnSpc>
                <a:spcPct val="107000"/>
              </a:lnSpc>
              <a:spcBef>
                <a:spcPts val="0"/>
              </a:spcBef>
              <a:buFont typeface="Wingdings" panose="05000000000000000000" pitchFamily="2" charset="2"/>
              <a:buChar char="q"/>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Program Counter:</a:t>
            </a:r>
            <a:r>
              <a:rPr lang="en-US" sz="2400" dirty="0">
                <a:effectLst/>
                <a:latin typeface="Calibri" panose="020F0502020204030204" pitchFamily="34" charset="0"/>
                <a:ea typeface="Calibri" panose="020F0502020204030204" pitchFamily="34" charset="0"/>
                <a:cs typeface="Times New Roman" panose="02020603050405020304" pitchFamily="18" charset="0"/>
              </a:rPr>
              <a:t> Implements a program counter module that increments the count on each clock cycle.</a:t>
            </a:r>
          </a:p>
          <a:p>
            <a:pPr>
              <a:lnSpc>
                <a:spcPct val="107000"/>
              </a:lnSpc>
              <a:spcBef>
                <a:spcPts val="0"/>
              </a:spcBef>
              <a:buFont typeface="Wingdings" panose="05000000000000000000" pitchFamily="2" charset="2"/>
              <a:buChar char="q"/>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BitAdder32:</a:t>
            </a:r>
            <a:r>
              <a:rPr lang="en-US" sz="2400" dirty="0">
                <a:effectLst/>
                <a:latin typeface="Calibri" panose="020F0502020204030204" pitchFamily="34" charset="0"/>
                <a:ea typeface="Calibri" panose="020F0502020204030204" pitchFamily="34" charset="0"/>
                <a:cs typeface="Times New Roman" panose="02020603050405020304" pitchFamily="18" charset="0"/>
              </a:rPr>
              <a:t> Implements a 32-bit adder module.</a:t>
            </a:r>
          </a:p>
          <a:p>
            <a:pPr>
              <a:lnSpc>
                <a:spcPct val="107000"/>
              </a:lnSpc>
              <a:spcBef>
                <a:spcPts val="0"/>
              </a:spcBef>
              <a:buFont typeface="Wingdings" panose="05000000000000000000" pitchFamily="2" charset="2"/>
              <a:buChar char="q"/>
            </a:pPr>
            <a:r>
              <a:rPr lang="en-US" sz="2400" b="1" dirty="0">
                <a:effectLst/>
                <a:latin typeface="Calibri" panose="020F0502020204030204" pitchFamily="34" charset="0"/>
                <a:ea typeface="Calibri" panose="020F0502020204030204" pitchFamily="34" charset="0"/>
                <a:cs typeface="Times New Roman" panose="02020603050405020304" pitchFamily="18" charset="0"/>
              </a:rPr>
              <a:t>Register File</a:t>
            </a:r>
            <a:r>
              <a:rPr lang="en-US" sz="2400" dirty="0">
                <a:effectLst/>
                <a:latin typeface="Calibri" panose="020F0502020204030204" pitchFamily="34" charset="0"/>
                <a:ea typeface="Calibri" panose="020F0502020204030204" pitchFamily="34" charset="0"/>
                <a:cs typeface="Times New Roman" panose="02020603050405020304" pitchFamily="18" charset="0"/>
              </a:rPr>
              <a:t>: Implements a register file module that stores and retrieves data based on the provided addresses.</a:t>
            </a:r>
          </a:p>
          <a:p>
            <a:pPr>
              <a:lnSpc>
                <a:spcPct val="107000"/>
              </a:lnSpc>
              <a:spcBef>
                <a:spcPts val="0"/>
              </a:spcBef>
              <a:buFont typeface="Wingdings" panose="05000000000000000000" pitchFamily="2" charset="2"/>
              <a:buChar char="q"/>
            </a:pPr>
            <a:r>
              <a:rPr lang="en-US" sz="2400" b="1" dirty="0">
                <a:effectLst/>
                <a:latin typeface="Calibri" panose="020F0502020204030204" pitchFamily="34" charset="0"/>
                <a:ea typeface="Calibri" panose="020F0502020204030204" pitchFamily="34" charset="0"/>
                <a:cs typeface="Times New Roman" panose="02020603050405020304" pitchFamily="18" charset="0"/>
              </a:rPr>
              <a:t>Instruction Memory:</a:t>
            </a:r>
            <a:r>
              <a:rPr lang="en-US" sz="2400" dirty="0">
                <a:effectLst/>
                <a:latin typeface="Calibri" panose="020F0502020204030204" pitchFamily="34" charset="0"/>
                <a:ea typeface="Calibri" panose="020F0502020204030204" pitchFamily="34" charset="0"/>
                <a:cs typeface="Times New Roman" panose="02020603050405020304" pitchFamily="18" charset="0"/>
              </a:rPr>
              <a:t> Implements an instruction memory module that stores instructions and retrieves them based on the provided address.</a:t>
            </a:r>
          </a:p>
          <a:p>
            <a:pPr>
              <a:lnSpc>
                <a:spcPct val="107000"/>
              </a:lnSpc>
              <a:spcBef>
                <a:spcPts val="0"/>
              </a:spcBef>
              <a:buFont typeface="Wingdings" panose="05000000000000000000" pitchFamily="2" charset="2"/>
              <a:buChar char="q"/>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Data Memory:</a:t>
            </a:r>
            <a:r>
              <a:rPr lang="en-US" sz="2400" dirty="0">
                <a:effectLst/>
                <a:latin typeface="Calibri" panose="020F0502020204030204" pitchFamily="34" charset="0"/>
                <a:ea typeface="Calibri" panose="020F0502020204030204" pitchFamily="34" charset="0"/>
                <a:cs typeface="Times New Roman" panose="02020603050405020304" pitchFamily="18" charset="0"/>
              </a:rPr>
              <a:t> Implements a data memory module that allows read and write operations to specific memory addresses.</a:t>
            </a:r>
          </a:p>
          <a:p>
            <a:pPr>
              <a:lnSpc>
                <a:spcPct val="107000"/>
              </a:lnSpc>
              <a:spcBef>
                <a:spcPts val="0"/>
              </a:spcBef>
              <a:buFont typeface="Wingdings" panose="05000000000000000000" pitchFamily="2" charset="2"/>
              <a:buChar char="q"/>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SignExtender_16to32:</a:t>
            </a:r>
            <a:r>
              <a:rPr lang="en-US" sz="2400" dirty="0">
                <a:effectLst/>
                <a:latin typeface="Calibri" panose="020F0502020204030204" pitchFamily="34" charset="0"/>
                <a:ea typeface="Calibri" panose="020F0502020204030204" pitchFamily="34" charset="0"/>
                <a:cs typeface="Times New Roman" panose="02020603050405020304" pitchFamily="18" charset="0"/>
              </a:rPr>
              <a:t> Implements a sign extender module to extend a 16-bit input to a 32-bit output by sign extension.</a:t>
            </a:r>
          </a:p>
          <a:p>
            <a:pPr>
              <a:lnSpc>
                <a:spcPct val="107000"/>
              </a:lnSpc>
              <a:spcBef>
                <a:spcPts val="0"/>
              </a:spcBef>
              <a:buFont typeface="Wingdings" panose="05000000000000000000" pitchFamily="2" charset="2"/>
              <a:buChar char="q"/>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ALU_32bit:</a:t>
            </a:r>
            <a:r>
              <a:rPr lang="en-US" sz="2400" dirty="0">
                <a:effectLst/>
                <a:latin typeface="Calibri" panose="020F0502020204030204" pitchFamily="34" charset="0"/>
                <a:ea typeface="Calibri" panose="020F0502020204030204" pitchFamily="34" charset="0"/>
                <a:cs typeface="Times New Roman" panose="02020603050405020304" pitchFamily="18" charset="0"/>
              </a:rPr>
              <a:t> Implements a 32-bit ALU module that performs various arithmetic and logical operations based on the control signals.</a:t>
            </a:r>
          </a:p>
          <a:p>
            <a:pPr marL="0" marR="0"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8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D3351-35C4-49AC-B4B2-8948569D68A7}"/>
              </a:ext>
            </a:extLst>
          </p:cNvPr>
          <p:cNvSpPr>
            <a:spLocks noGrp="1"/>
          </p:cNvSpPr>
          <p:nvPr>
            <p:ph idx="1"/>
          </p:nvPr>
        </p:nvSpPr>
        <p:spPr>
          <a:xfrm>
            <a:off x="563880" y="518160"/>
            <a:ext cx="10789920" cy="5628323"/>
          </a:xfrm>
        </p:spPr>
        <p:txBody>
          <a:bodyPr>
            <a:normAutofit fontScale="92500" lnSpcReduction="10000"/>
          </a:bodyPr>
          <a:lstStyle/>
          <a:p>
            <a:pPr>
              <a:lnSpc>
                <a:spcPct val="107000"/>
              </a:lnSpc>
              <a:spcBef>
                <a:spcPts val="0"/>
              </a:spcBef>
              <a:buFont typeface="Wingdings" panose="05000000000000000000" pitchFamily="2" charset="2"/>
              <a:buChar char="q"/>
            </a:pPr>
            <a:r>
              <a:rPr lang="en-US" sz="2800" dirty="0">
                <a:effectLst/>
                <a:latin typeface="Calibri" panose="020F0502020204030204" pitchFamily="34" charset="0"/>
                <a:ea typeface="Calibri" panose="020F0502020204030204" pitchFamily="34" charset="0"/>
                <a:cs typeface="Times New Roman" panose="02020603050405020304" pitchFamily="18" charset="0"/>
              </a:rPr>
              <a:t>Multiplexer5bit: Implements a 5-bit multiplexer module.</a:t>
            </a:r>
          </a:p>
          <a:p>
            <a:pPr>
              <a:lnSpc>
                <a:spcPct val="107000"/>
              </a:lnSpc>
              <a:spcBef>
                <a:spcPts val="0"/>
              </a:spcBef>
              <a:buFont typeface="Wingdings" panose="05000000000000000000" pitchFamily="2" charset="2"/>
              <a:buChar char="q"/>
            </a:pPr>
            <a:r>
              <a:rPr lang="en-US" sz="2800" dirty="0">
                <a:effectLst/>
                <a:latin typeface="Calibri" panose="020F0502020204030204" pitchFamily="34" charset="0"/>
                <a:ea typeface="Calibri" panose="020F0502020204030204" pitchFamily="34" charset="0"/>
                <a:cs typeface="Times New Roman" panose="02020603050405020304" pitchFamily="18" charset="0"/>
              </a:rPr>
              <a:t>Multiplexer32bit: Implements a 32-bit multiplexer module.</a:t>
            </a:r>
          </a:p>
          <a:p>
            <a:pPr>
              <a:lnSpc>
                <a:spcPct val="107000"/>
              </a:lnSpc>
              <a:spcBef>
                <a:spcPts val="0"/>
              </a:spcBef>
              <a:buFont typeface="Wingdings" panose="05000000000000000000" pitchFamily="2" charset="2"/>
              <a:buChar char="q"/>
            </a:pPr>
            <a:r>
              <a:rPr lang="en-US" sz="2800" b="1" dirty="0">
                <a:effectLst/>
                <a:latin typeface="Calibri" panose="020F0502020204030204" pitchFamily="34" charset="0"/>
                <a:ea typeface="Calibri" panose="020F0502020204030204" pitchFamily="34" charset="0"/>
                <a:cs typeface="Times New Roman" panose="02020603050405020304" pitchFamily="18" charset="0"/>
              </a:rPr>
              <a:t>IF_ID Register:</a:t>
            </a:r>
            <a:r>
              <a:rPr lang="en-US" sz="2800" dirty="0">
                <a:effectLst/>
                <a:latin typeface="Calibri" panose="020F0502020204030204" pitchFamily="34" charset="0"/>
                <a:ea typeface="Calibri" panose="020F0502020204030204" pitchFamily="34" charset="0"/>
                <a:cs typeface="Times New Roman" panose="02020603050405020304" pitchFamily="18" charset="0"/>
              </a:rPr>
              <a:t> Implements a pipeline register between the instruction fetch (IF) and instruction decode (ID) stages.</a:t>
            </a:r>
          </a:p>
          <a:p>
            <a:pPr>
              <a:lnSpc>
                <a:spcPct val="107000"/>
              </a:lnSpc>
              <a:spcBef>
                <a:spcPts val="0"/>
              </a:spcBef>
              <a:buFont typeface="Wingdings" panose="05000000000000000000" pitchFamily="2" charset="2"/>
              <a:buChar char="q"/>
            </a:pPr>
            <a:r>
              <a:rPr lang="en-US" sz="2800" b="1" dirty="0">
                <a:effectLst/>
                <a:latin typeface="Calibri" panose="020F0502020204030204" pitchFamily="34" charset="0"/>
                <a:ea typeface="Calibri" panose="020F0502020204030204" pitchFamily="34" charset="0"/>
                <a:cs typeface="Times New Roman" panose="02020603050405020304" pitchFamily="18" charset="0"/>
              </a:rPr>
              <a:t>ID_EX Register:</a:t>
            </a:r>
            <a:r>
              <a:rPr lang="en-US" sz="2800" dirty="0">
                <a:effectLst/>
                <a:latin typeface="Calibri" panose="020F0502020204030204" pitchFamily="34" charset="0"/>
                <a:ea typeface="Calibri" panose="020F0502020204030204" pitchFamily="34" charset="0"/>
                <a:cs typeface="Times New Roman" panose="02020603050405020304" pitchFamily="18" charset="0"/>
              </a:rPr>
              <a:t> Implements a pipeline register between the instruction decode (ID) and execute (EX) stages.</a:t>
            </a:r>
          </a:p>
          <a:p>
            <a:pPr>
              <a:lnSpc>
                <a:spcPct val="107000"/>
              </a:lnSpc>
              <a:spcBef>
                <a:spcPts val="0"/>
              </a:spcBef>
              <a:buFont typeface="Wingdings" panose="05000000000000000000" pitchFamily="2" charset="2"/>
              <a:buChar char="q"/>
            </a:pPr>
            <a:r>
              <a:rPr lang="en-US" sz="2800" b="1" dirty="0">
                <a:effectLst/>
                <a:latin typeface="Calibri" panose="020F0502020204030204" pitchFamily="34" charset="0"/>
                <a:ea typeface="Calibri" panose="020F0502020204030204" pitchFamily="34" charset="0"/>
                <a:cs typeface="Times New Roman" panose="02020603050405020304" pitchFamily="18" charset="0"/>
              </a:rPr>
              <a:t>EX_MEM Register:</a:t>
            </a:r>
            <a:r>
              <a:rPr lang="en-US" sz="2800" dirty="0">
                <a:effectLst/>
                <a:latin typeface="Calibri" panose="020F0502020204030204" pitchFamily="34" charset="0"/>
                <a:ea typeface="Calibri" panose="020F0502020204030204" pitchFamily="34" charset="0"/>
                <a:cs typeface="Times New Roman" panose="02020603050405020304" pitchFamily="18" charset="0"/>
              </a:rPr>
              <a:t> Implements a pipeline register between the execute (EX) and memory (MEM) stages.</a:t>
            </a:r>
          </a:p>
          <a:p>
            <a:pPr>
              <a:lnSpc>
                <a:spcPct val="107000"/>
              </a:lnSpc>
              <a:spcBef>
                <a:spcPts val="0"/>
              </a:spcBef>
              <a:buFont typeface="Wingdings" panose="05000000000000000000" pitchFamily="2" charset="2"/>
              <a:buChar char="q"/>
            </a:pPr>
            <a:r>
              <a:rPr lang="en-US" sz="2800" b="1" dirty="0">
                <a:effectLst/>
                <a:latin typeface="Calibri" panose="020F0502020204030204" pitchFamily="34" charset="0"/>
                <a:ea typeface="Calibri" panose="020F0502020204030204" pitchFamily="34" charset="0"/>
                <a:cs typeface="Times New Roman" panose="02020603050405020304" pitchFamily="18" charset="0"/>
              </a:rPr>
              <a:t>MEM_WB Register:</a:t>
            </a:r>
            <a:r>
              <a:rPr lang="en-US" sz="2800" dirty="0">
                <a:effectLst/>
                <a:latin typeface="Calibri" panose="020F0502020204030204" pitchFamily="34" charset="0"/>
                <a:ea typeface="Calibri" panose="020F0502020204030204" pitchFamily="34" charset="0"/>
                <a:cs typeface="Times New Roman" panose="02020603050405020304" pitchFamily="18" charset="0"/>
              </a:rPr>
              <a:t> Implements a pipeline register between the memory (MEM) and write-back (WB) stages.</a:t>
            </a:r>
          </a:p>
          <a:p>
            <a:pPr>
              <a:lnSpc>
                <a:spcPct val="107000"/>
              </a:lnSpc>
              <a:spcBef>
                <a:spcPts val="0"/>
              </a:spcBef>
              <a:buFont typeface="Wingdings" panose="05000000000000000000" pitchFamily="2" charset="2"/>
              <a:buChar char="q"/>
            </a:pPr>
            <a:r>
              <a:rPr lang="en-US" sz="2800" b="1" dirty="0">
                <a:effectLst/>
                <a:latin typeface="Calibri" panose="020F0502020204030204" pitchFamily="34" charset="0"/>
                <a:ea typeface="Calibri" panose="020F0502020204030204" pitchFamily="34" charset="0"/>
                <a:cs typeface="Times New Roman" panose="02020603050405020304" pitchFamily="18" charset="0"/>
              </a:rPr>
              <a:t>Control Unit:</a:t>
            </a:r>
            <a:r>
              <a:rPr lang="en-US" sz="2800" dirty="0">
                <a:effectLst/>
                <a:latin typeface="Calibri" panose="020F0502020204030204" pitchFamily="34" charset="0"/>
                <a:ea typeface="Calibri" panose="020F0502020204030204" pitchFamily="34" charset="0"/>
                <a:cs typeface="Times New Roman" panose="02020603050405020304" pitchFamily="18" charset="0"/>
              </a:rPr>
              <a:t> Implements a control unit module that generates control signals based on the opcode and function fields of an instruction.</a:t>
            </a:r>
          </a:p>
          <a:p>
            <a:pPr>
              <a:lnSpc>
                <a:spcPct val="107000"/>
              </a:lnSpc>
              <a:spcBef>
                <a:spcPts val="0"/>
              </a:spcBef>
              <a:spcAft>
                <a:spcPts val="800"/>
              </a:spcAft>
              <a:buFont typeface="Wingdings" panose="05000000000000000000" pitchFamily="2" charset="2"/>
              <a:buChar char="q"/>
            </a:pPr>
            <a:r>
              <a:rPr lang="en-US" sz="2800" b="1" dirty="0">
                <a:effectLst/>
                <a:latin typeface="Calibri" panose="020F0502020204030204" pitchFamily="34" charset="0"/>
                <a:ea typeface="Calibri" panose="020F0502020204030204" pitchFamily="34" charset="0"/>
                <a:cs typeface="Times New Roman" panose="02020603050405020304" pitchFamily="18" charset="0"/>
              </a:rPr>
              <a:t>Control Delay Slot:</a:t>
            </a:r>
            <a:r>
              <a:rPr lang="en-US" sz="2800" dirty="0">
                <a:effectLst/>
                <a:latin typeface="Calibri" panose="020F0502020204030204" pitchFamily="34" charset="0"/>
                <a:ea typeface="Calibri" panose="020F0502020204030204" pitchFamily="34" charset="0"/>
                <a:cs typeface="Times New Roman" panose="02020603050405020304" pitchFamily="18" charset="0"/>
              </a:rPr>
              <a:t> Implements a control delay slot module that delays the execution of instructions following a branch until the branch is resolved.</a:t>
            </a:r>
          </a:p>
          <a:p>
            <a:endParaRPr lang="en-US" dirty="0"/>
          </a:p>
        </p:txBody>
      </p:sp>
    </p:spTree>
    <p:extLst>
      <p:ext uri="{BB962C8B-B14F-4D97-AF65-F5344CB8AC3E}">
        <p14:creationId xmlns:p14="http://schemas.microsoft.com/office/powerpoint/2010/main" val="278324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FB51-C924-49D0-A2A7-5B11A9D899DA}"/>
              </a:ext>
            </a:extLst>
          </p:cNvPr>
          <p:cNvSpPr>
            <a:spLocks noGrp="1"/>
          </p:cNvSpPr>
          <p:nvPr>
            <p:ph type="title"/>
          </p:nvPr>
        </p:nvSpPr>
        <p:spPr/>
        <p:txBody>
          <a:bodyPr>
            <a:normAutofit/>
          </a:bodyPr>
          <a:lstStyle/>
          <a:p>
            <a:r>
              <a:rPr lang="en-US" sz="6000" b="1" i="1" u="sng" dirty="0"/>
              <a:t>TASK 01</a:t>
            </a:r>
          </a:p>
        </p:txBody>
      </p:sp>
      <p:sp>
        <p:nvSpPr>
          <p:cNvPr id="3" name="Content Placeholder 2">
            <a:extLst>
              <a:ext uri="{FF2B5EF4-FFF2-40B4-BE49-F238E27FC236}">
                <a16:creationId xmlns:a16="http://schemas.microsoft.com/office/drawing/2014/main" id="{7794053F-77B4-4A05-87A2-0DE743B341EB}"/>
              </a:ext>
            </a:extLst>
          </p:cNvPr>
          <p:cNvSpPr>
            <a:spLocks noGrp="1"/>
          </p:cNvSpPr>
          <p:nvPr>
            <p:ph idx="1"/>
          </p:nvPr>
        </p:nvSpPr>
        <p:spPr>
          <a:xfrm>
            <a:off x="838200" y="2517140"/>
            <a:ext cx="3749040" cy="2152015"/>
          </a:xfrm>
        </p:spPr>
        <p:txBody>
          <a:bodyPr/>
          <a:lstStyle/>
          <a:p>
            <a:r>
              <a:rPr lang="en-US" dirty="0"/>
              <a:t>Datapath</a:t>
            </a:r>
          </a:p>
          <a:p>
            <a:r>
              <a:rPr lang="en-US" dirty="0"/>
              <a:t> Control unit</a:t>
            </a:r>
          </a:p>
          <a:p>
            <a:r>
              <a:rPr lang="en-US" dirty="0"/>
              <a:t> Main module</a:t>
            </a:r>
          </a:p>
          <a:p>
            <a:endParaRPr lang="en-US" dirty="0"/>
          </a:p>
        </p:txBody>
      </p:sp>
      <p:pic>
        <p:nvPicPr>
          <p:cNvPr id="1028" name="Picture 4" descr="verilog code for pipelined mips processor">
            <a:extLst>
              <a:ext uri="{FF2B5EF4-FFF2-40B4-BE49-F238E27FC236}">
                <a16:creationId xmlns:a16="http://schemas.microsoft.com/office/drawing/2014/main" id="{4D98C42F-13F4-4ACB-8F92-31A43D0DC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560" y="987425"/>
            <a:ext cx="6096000"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91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72C7D5-7B88-4342-905A-0C8CFD05CF10}"/>
              </a:ext>
            </a:extLst>
          </p:cNvPr>
          <p:cNvPicPr>
            <a:picLocks noGrp="1" noChangeAspect="1"/>
          </p:cNvPicPr>
          <p:nvPr>
            <p:ph idx="1"/>
          </p:nvPr>
        </p:nvPicPr>
        <p:blipFill>
          <a:blip r:embed="rId2"/>
          <a:stretch>
            <a:fillRect/>
          </a:stretch>
        </p:blipFill>
        <p:spPr>
          <a:xfrm>
            <a:off x="1161093" y="1799509"/>
            <a:ext cx="8704373" cy="4282440"/>
          </a:xfrm>
        </p:spPr>
      </p:pic>
      <p:sp>
        <p:nvSpPr>
          <p:cNvPr id="6" name="Content Placeholder 2">
            <a:extLst>
              <a:ext uri="{FF2B5EF4-FFF2-40B4-BE49-F238E27FC236}">
                <a16:creationId xmlns:a16="http://schemas.microsoft.com/office/drawing/2014/main" id="{034F3D62-1742-42B9-AB46-DCF3BD18B3E5}"/>
              </a:ext>
            </a:extLst>
          </p:cNvPr>
          <p:cNvSpPr txBox="1">
            <a:spLocks/>
          </p:cNvSpPr>
          <p:nvPr/>
        </p:nvSpPr>
        <p:spPr>
          <a:xfrm>
            <a:off x="853440" y="838675"/>
            <a:ext cx="2179320" cy="6091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SCHEMATIC:</a:t>
            </a:r>
          </a:p>
        </p:txBody>
      </p:sp>
      <p:sp>
        <p:nvSpPr>
          <p:cNvPr id="7" name="Content Placeholder 2">
            <a:extLst>
              <a:ext uri="{FF2B5EF4-FFF2-40B4-BE49-F238E27FC236}">
                <a16:creationId xmlns:a16="http://schemas.microsoft.com/office/drawing/2014/main" id="{466ACD96-EB5A-4AD4-904A-1361C53501C9}"/>
              </a:ext>
            </a:extLst>
          </p:cNvPr>
          <p:cNvSpPr txBox="1">
            <a:spLocks/>
          </p:cNvSpPr>
          <p:nvPr/>
        </p:nvSpPr>
        <p:spPr>
          <a:xfrm>
            <a:off x="3779520" y="1494947"/>
            <a:ext cx="2179320" cy="609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1259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9CAB19-E5F2-4814-B3A8-77838217F12E}"/>
              </a:ext>
            </a:extLst>
          </p:cNvPr>
          <p:cNvPicPr/>
          <p:nvPr/>
        </p:nvPicPr>
        <p:blipFill>
          <a:blip r:embed="rId2"/>
          <a:stretch>
            <a:fillRect/>
          </a:stretch>
        </p:blipFill>
        <p:spPr>
          <a:xfrm>
            <a:off x="2682240" y="283278"/>
            <a:ext cx="8869680" cy="6269922"/>
          </a:xfrm>
          <a:prstGeom prst="rect">
            <a:avLst/>
          </a:prstGeom>
        </p:spPr>
      </p:pic>
      <p:sp>
        <p:nvSpPr>
          <p:cNvPr id="5" name="TextBox 4">
            <a:extLst>
              <a:ext uri="{FF2B5EF4-FFF2-40B4-BE49-F238E27FC236}">
                <a16:creationId xmlns:a16="http://schemas.microsoft.com/office/drawing/2014/main" id="{4D7271AC-143E-4F38-AE77-70914867BEE5}"/>
              </a:ext>
            </a:extLst>
          </p:cNvPr>
          <p:cNvSpPr txBox="1"/>
          <p:nvPr/>
        </p:nvSpPr>
        <p:spPr>
          <a:xfrm>
            <a:off x="304800" y="2108358"/>
            <a:ext cx="2377440" cy="769441"/>
          </a:xfrm>
          <a:prstGeom prst="rect">
            <a:avLst/>
          </a:prstGeom>
          <a:noFill/>
        </p:spPr>
        <p:txBody>
          <a:bodyPr wrap="square" rtlCol="0">
            <a:spAutoFit/>
          </a:bodyPr>
          <a:lstStyle/>
          <a:p>
            <a:r>
              <a:rPr lang="en-US" sz="4400" dirty="0"/>
              <a:t>Datapath</a:t>
            </a:r>
            <a:endParaRPr lang="en-US" dirty="0"/>
          </a:p>
        </p:txBody>
      </p:sp>
    </p:spTree>
    <p:extLst>
      <p:ext uri="{BB962C8B-B14F-4D97-AF65-F5344CB8AC3E}">
        <p14:creationId xmlns:p14="http://schemas.microsoft.com/office/powerpoint/2010/main" val="109477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5DFDC8-3F0F-45AC-A937-B66F5CF9F7B6}"/>
              </a:ext>
            </a:extLst>
          </p:cNvPr>
          <p:cNvSpPr txBox="1"/>
          <p:nvPr/>
        </p:nvSpPr>
        <p:spPr>
          <a:xfrm>
            <a:off x="990600" y="681037"/>
            <a:ext cx="2377440" cy="707886"/>
          </a:xfrm>
          <a:prstGeom prst="rect">
            <a:avLst/>
          </a:prstGeom>
          <a:noFill/>
        </p:spPr>
        <p:txBody>
          <a:bodyPr wrap="square" rtlCol="0">
            <a:spAutoFit/>
          </a:bodyPr>
          <a:lstStyle/>
          <a:p>
            <a:r>
              <a:rPr lang="en-US" sz="4000" dirty="0"/>
              <a:t>Control</a:t>
            </a:r>
            <a:endParaRPr lang="en-US" dirty="0"/>
          </a:p>
        </p:txBody>
      </p:sp>
      <p:pic>
        <p:nvPicPr>
          <p:cNvPr id="5" name="Picture 4">
            <a:extLst>
              <a:ext uri="{FF2B5EF4-FFF2-40B4-BE49-F238E27FC236}">
                <a16:creationId xmlns:a16="http://schemas.microsoft.com/office/drawing/2014/main" id="{A0B7817C-C272-47AA-B30E-C0A35AAD322A}"/>
              </a:ext>
            </a:extLst>
          </p:cNvPr>
          <p:cNvPicPr/>
          <p:nvPr/>
        </p:nvPicPr>
        <p:blipFill>
          <a:blip r:embed="rId2"/>
          <a:stretch>
            <a:fillRect/>
          </a:stretch>
        </p:blipFill>
        <p:spPr>
          <a:xfrm>
            <a:off x="3032760" y="114300"/>
            <a:ext cx="7696200" cy="6629400"/>
          </a:xfrm>
          <a:prstGeom prst="rect">
            <a:avLst/>
          </a:prstGeom>
        </p:spPr>
      </p:pic>
    </p:spTree>
    <p:extLst>
      <p:ext uri="{BB962C8B-B14F-4D97-AF65-F5344CB8AC3E}">
        <p14:creationId xmlns:p14="http://schemas.microsoft.com/office/powerpoint/2010/main" val="3296609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552</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Bell MT</vt:lpstr>
      <vt:lpstr>Calibri</vt:lpstr>
      <vt:lpstr>Calibri Light</vt:lpstr>
      <vt:lpstr>Wingdings</vt:lpstr>
      <vt:lpstr>Office Theme</vt:lpstr>
      <vt:lpstr>PowerPoint Presentation</vt:lpstr>
      <vt:lpstr>MIPS-ARCHIETECTURE:</vt:lpstr>
      <vt:lpstr>PowerPoint Presentation</vt:lpstr>
      <vt:lpstr>Basic elements:</vt:lpstr>
      <vt:lpstr>PowerPoint Presentation</vt:lpstr>
      <vt:lpstr>TASK 01</vt:lpstr>
      <vt:lpstr>PowerPoint Presentation</vt:lpstr>
      <vt:lpstr>PowerPoint Presentation</vt:lpstr>
      <vt:lpstr>PowerPoint Presentation</vt:lpstr>
      <vt:lpstr>Output:</vt:lpstr>
      <vt:lpstr>TASK02</vt:lpstr>
      <vt:lpstr>PowerPoint Presentation</vt:lpstr>
      <vt:lpstr>PowerPoint Presentation</vt:lpstr>
      <vt:lpstr>PowerPoint Presentation</vt:lpstr>
      <vt:lpstr>TASK03</vt:lpstr>
      <vt:lpstr>PowerPoint Presentation</vt:lpstr>
      <vt:lpstr>PowerPoint Presentation</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Naveed</dc:creator>
  <cp:lastModifiedBy>wardah naveed</cp:lastModifiedBy>
  <cp:revision>7</cp:revision>
  <dcterms:created xsi:type="dcterms:W3CDTF">2023-05-24T08:41:32Z</dcterms:created>
  <dcterms:modified xsi:type="dcterms:W3CDTF">2024-03-10T15:09:56Z</dcterms:modified>
</cp:coreProperties>
</file>