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3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D28138-6630-4C51-9ABC-2ECBFE45DED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83"/>
            <p14:sldId id="276"/>
            <p14:sldId id="277"/>
            <p14:sldId id="278"/>
            <p14:sldId id="279"/>
            <p14:sldId id="280"/>
            <p14:sldId id="281"/>
            <p14:sldId id="282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a@gmail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Ahmed Nasser </a:t>
            </a:r>
            <a:r>
              <a:rPr lang="en-US" dirty="0" err="1" smtClean="0"/>
              <a:t>elwardany</a:t>
            </a:r>
            <a:endParaRPr lang="ar-E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ERAASOFT 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164010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970" y="1083924"/>
            <a:ext cx="8194430" cy="4848902"/>
          </a:xfrm>
        </p:spPr>
      </p:pic>
    </p:spTree>
    <p:extLst>
      <p:ext uri="{BB962C8B-B14F-4D97-AF65-F5344CB8AC3E}">
        <p14:creationId xmlns:p14="http://schemas.microsoft.com/office/powerpoint/2010/main" val="3512060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Procedural Programming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ar-EG" dirty="0" smtClean="0"/>
              <a:t>1-تحديد </a:t>
            </a:r>
            <a:r>
              <a:rPr lang="ar-EG" dirty="0"/>
              <a:t>النطاق</a:t>
            </a:r>
            <a:r>
              <a:rPr lang="ar-EG" dirty="0" smtClean="0"/>
              <a:t>:- </a:t>
            </a:r>
            <a:r>
              <a:rPr lang="ar-EG" b="1" dirty="0" smtClean="0"/>
              <a:t>يشير </a:t>
            </a:r>
            <a:r>
              <a:rPr lang="ar-EG" b="1" dirty="0"/>
              <a:t>تحديد النطاق إلى مفهوم يحدد موقع الكيانات (الكائنات) في برنامج إجرائي. يعمل تحديد النطاق على إبقاء الإجراءات مقسمة إلى وحدات من خلال منع أحدها من الوصول إلى </a:t>
            </a:r>
            <a:r>
              <a:rPr lang="ar-EG" b="1" dirty="0" smtClean="0"/>
              <a:t>ال</a:t>
            </a:r>
          </a:p>
          <a:p>
            <a:pPr marL="0" indent="0">
              <a:buNone/>
            </a:pPr>
            <a:r>
              <a:rPr lang="ar-EG" b="1" dirty="0" smtClean="0"/>
              <a:t>متغيرات </a:t>
            </a:r>
            <a:r>
              <a:rPr lang="ar-EG" b="1" dirty="0"/>
              <a:t>غير المحلية من الإجراءات الأخرى دون إذن صريح</a:t>
            </a:r>
            <a:r>
              <a:rPr lang="ar-EG" dirty="0" smtClean="0"/>
              <a:t>.</a:t>
            </a:r>
          </a:p>
          <a:p>
            <a:pPr marL="0" indent="0">
              <a:buNone/>
            </a:pPr>
            <a:r>
              <a:rPr lang="ar-EG" dirty="0"/>
              <a:t>2-نمطية: </a:t>
            </a:r>
            <a:r>
              <a:rPr lang="ar-EG" b="1" dirty="0"/>
              <a:t>إنها تقنية تنظم الوظائف في أجزاء (أجزاء) قابلة للتبديل من الوحدات التي تشجع على إعادة الاستخدام وتمكن من مشاركة </a:t>
            </a:r>
            <a:r>
              <a:rPr lang="ar-EG" b="1" dirty="0" smtClean="0"/>
              <a:t>الكود</a:t>
            </a:r>
          </a:p>
          <a:p>
            <a:pPr marL="0" indent="0">
              <a:buNone/>
            </a:pPr>
            <a:r>
              <a:rPr lang="ar-EG" dirty="0"/>
              <a:t>3-اجتياز المعلمات: </a:t>
            </a:r>
            <a:r>
              <a:rPr lang="ar-EG" b="1" dirty="0"/>
              <a:t>آلية تنظم كيفية تمرير </a:t>
            </a:r>
            <a:r>
              <a:rPr lang="ar-EG" b="1" dirty="0" smtClean="0"/>
              <a:t>المعلومات </a:t>
            </a:r>
            <a:r>
              <a:rPr lang="ar-EG" b="1" dirty="0"/>
              <a:t>إلى استدعاء إجراء. يمكن تمرير </a:t>
            </a:r>
            <a:r>
              <a:rPr lang="ar-EG" b="1" dirty="0" smtClean="0"/>
              <a:t>المعلومات </a:t>
            </a:r>
            <a:r>
              <a:rPr lang="ar-EG" b="1" dirty="0"/>
              <a:t>عن طريق المرجع أو تمريرها بالقيمة</a:t>
            </a:r>
            <a:endParaRPr lang="ar-EG" b="1" dirty="0" smtClean="0"/>
          </a:p>
        </p:txBody>
      </p:sp>
    </p:spTree>
    <p:extLst>
      <p:ext uri="{BB962C8B-B14F-4D97-AF65-F5344CB8AC3E}">
        <p14:creationId xmlns:p14="http://schemas.microsoft.com/office/powerpoint/2010/main" val="1575987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06769"/>
          </a:xfrm>
        </p:spPr>
        <p:txBody>
          <a:bodyPr>
            <a:normAutofit/>
          </a:bodyPr>
          <a:lstStyle/>
          <a:p>
            <a:r>
              <a:rPr lang="en-US" b="1" dirty="0"/>
              <a:t>Advantages of Procedural Programming</a:t>
            </a:r>
            <a:br>
              <a:rPr lang="en-US" b="1" dirty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06769"/>
            <a:ext cx="9905999" cy="4360985"/>
          </a:xfrm>
        </p:spPr>
        <p:txBody>
          <a:bodyPr/>
          <a:lstStyle/>
          <a:p>
            <a:pPr marL="0" indent="0">
              <a:buNone/>
            </a:pPr>
            <a:r>
              <a:rPr lang="ar-EG" b="1" dirty="0"/>
              <a:t>1- سهل وبسيط: من السهل نسبيًا تنفيذ المجمعين والمترجمين الفوريين الذين يقومون بالتحليل من خلال </a:t>
            </a:r>
            <a:r>
              <a:rPr lang="ar-EG" b="1" dirty="0" smtClean="0"/>
              <a:t>برنامج </a:t>
            </a:r>
            <a:r>
              <a:rPr lang="ar-EG" b="1" dirty="0"/>
              <a:t>إجرائي. على نفس المنوال ، فإن هذا النهج سهل التعلم </a:t>
            </a:r>
            <a:r>
              <a:rPr lang="ar-EG" b="1" dirty="0" smtClean="0"/>
              <a:t>والممارسة</a:t>
            </a:r>
          </a:p>
          <a:p>
            <a:pPr marL="0" indent="0">
              <a:buNone/>
            </a:pPr>
            <a:endParaRPr lang="ar-EG" b="1" dirty="0"/>
          </a:p>
          <a:p>
            <a:pPr marL="0" indent="0">
              <a:buNone/>
            </a:pPr>
            <a:r>
              <a:rPr lang="ar-EG" b="1" dirty="0"/>
              <a:t>2-البرامج المعيارية: البرامج الإجرائية قابلة للتقسيم إلى وحدات ، مما يقلل من التكرار ويزيد من </a:t>
            </a:r>
            <a:r>
              <a:rPr lang="ar-EG" b="1" dirty="0" smtClean="0"/>
              <a:t>الإنتاجية</a:t>
            </a:r>
          </a:p>
          <a:p>
            <a:pPr marL="0" indent="0">
              <a:buNone/>
            </a:pPr>
            <a:r>
              <a:rPr lang="ar-EG" b="1" dirty="0"/>
              <a:t>3-تنظيم أفضل: يتم احتواء المفاهيم وتنظيمها بشكل أفضل في وحدة يمكن دمجها معًا لبناء وحدات </a:t>
            </a:r>
            <a:r>
              <a:rPr lang="ar-EG" b="1" dirty="0" smtClean="0"/>
              <a:t>جديدة</a:t>
            </a:r>
          </a:p>
          <a:p>
            <a:pPr marL="0" indent="0">
              <a:buNone/>
            </a:pPr>
            <a:r>
              <a:rPr lang="ar-EG" b="1" dirty="0"/>
              <a:t>4-الأغراض العامة: رائعة للبرمجة ذات الأغراض العامة</a:t>
            </a:r>
          </a:p>
        </p:txBody>
      </p:sp>
    </p:spTree>
    <p:extLst>
      <p:ext uri="{BB962C8B-B14F-4D97-AF65-F5344CB8AC3E}">
        <p14:creationId xmlns:p14="http://schemas.microsoft.com/office/powerpoint/2010/main" val="484250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04774"/>
          </a:xfrm>
        </p:spPr>
        <p:txBody>
          <a:bodyPr/>
          <a:lstStyle/>
          <a:p>
            <a:r>
              <a:rPr lang="en-US" b="1"/>
              <a:t>Disadvantages of Procedural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764451"/>
          </a:xfrm>
        </p:spPr>
        <p:txBody>
          <a:bodyPr/>
          <a:lstStyle/>
          <a:p>
            <a:r>
              <a:rPr lang="ar-EG" b="1" dirty="0"/>
              <a:t>1- البيانات المكشوفة: البيانات مكشوفة </a:t>
            </a:r>
            <a:r>
              <a:rPr lang="ar-EG" b="1" dirty="0" smtClean="0"/>
              <a:t>للجميع. </a:t>
            </a:r>
            <a:r>
              <a:rPr lang="ar-EG" b="1" dirty="0"/>
              <a:t>لا توجد قيود على الوصول إلى البيانات وتعديلها. يؤدي هذا إلى تغيير غير مقصود ويزيد من فرص ارتكاب أخطاء جسيمة يصعب </a:t>
            </a:r>
            <a:r>
              <a:rPr lang="ar-EG" b="1" dirty="0" smtClean="0"/>
              <a:t>تتبعها</a:t>
            </a:r>
          </a:p>
          <a:p>
            <a:endParaRPr lang="ar-EG" dirty="0"/>
          </a:p>
          <a:p>
            <a:endParaRPr lang="ar-EG" dirty="0" smtClean="0"/>
          </a:p>
          <a:p>
            <a:r>
              <a:rPr lang="ar-EG" b="1" dirty="0"/>
              <a:t>2-النهج الإجرائي: يركز هذا النهج على الإجراءات - وليس تنظيم البيانات</a:t>
            </a:r>
          </a:p>
        </p:txBody>
      </p:sp>
    </p:spTree>
    <p:extLst>
      <p:ext uri="{BB962C8B-B14F-4D97-AF65-F5344CB8AC3E}">
        <p14:creationId xmlns:p14="http://schemas.microsoft.com/office/powerpoint/2010/main" val="3063236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Object-Oriented Programming (OOP)</a:t>
            </a:r>
            <a:br>
              <a:rPr lang="en-US" b="1" dirty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ar-EG" b="1" dirty="0"/>
              <a:t>تساعد التعليمات البرمجية الموجهة للكائنات المبرمج على التفكير في الكائنات التي تمثل مفهومًا أو مكونًا في العالم </a:t>
            </a:r>
            <a:r>
              <a:rPr lang="ar-EG" b="1" dirty="0" smtClean="0"/>
              <a:t>الحقيقي</a:t>
            </a:r>
          </a:p>
          <a:p>
            <a:r>
              <a:rPr lang="ar-EG" b="1" dirty="0" smtClean="0"/>
              <a:t>القاعده الرئيسية </a:t>
            </a:r>
            <a:r>
              <a:rPr lang="ar-EG" b="1" dirty="0"/>
              <a:t>لـ </a:t>
            </a:r>
            <a:r>
              <a:rPr lang="en-US" b="1" dirty="0"/>
              <a:t>OOP </a:t>
            </a:r>
            <a:r>
              <a:rPr lang="ar-EG" b="1" dirty="0"/>
              <a:t>هي الكائنات التي تمثل نموذجًا عقليًا لكائن حقيقي في العالم الحقيقي. الكائن لديه حالة داخلية من السمات </a:t>
            </a:r>
            <a:r>
              <a:rPr lang="ar-EG" b="1" dirty="0" smtClean="0"/>
              <a:t>ومجموعة </a:t>
            </a:r>
            <a:r>
              <a:rPr lang="ar-EG" b="1" dirty="0"/>
              <a:t>من الإجراءات </a:t>
            </a:r>
            <a:r>
              <a:rPr lang="ar-EG" b="1" dirty="0" smtClean="0"/>
              <a:t>المرتبطة </a:t>
            </a:r>
            <a:r>
              <a:rPr lang="ar-EG" b="1" dirty="0"/>
              <a:t>التي تنفذ نموذجًا عقليًا لكائن في العالم الحقيقي.</a:t>
            </a:r>
          </a:p>
          <a:p>
            <a:endParaRPr lang="ar-EG" b="1" dirty="0"/>
          </a:p>
          <a:p>
            <a:r>
              <a:rPr lang="ar-EG" b="1" dirty="0"/>
              <a:t>على سبيل المثال ، يمكننا تصميم سيارة ككائن يمكنه البدء والتسريع والتوقف. للسيارة أيضًا اسم طراز وسرعة ، والتي يتم تمثيلها في سماتها. الفكرة الرئيسية وراء </a:t>
            </a:r>
            <a:r>
              <a:rPr lang="en-US" b="1" dirty="0"/>
              <a:t>OOP </a:t>
            </a:r>
            <a:r>
              <a:rPr lang="ar-EG" b="1" dirty="0"/>
              <a:t>هي التواصل مع الأشياء من خلال سماتها العامة</a:t>
            </a:r>
          </a:p>
        </p:txBody>
      </p:sp>
    </p:spTree>
    <p:extLst>
      <p:ext uri="{BB962C8B-B14F-4D97-AF65-F5344CB8AC3E}">
        <p14:creationId xmlns:p14="http://schemas.microsoft.com/office/powerpoint/2010/main" val="1533820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862" y="1058542"/>
            <a:ext cx="8774723" cy="4937811"/>
          </a:xfrm>
        </p:spPr>
      </p:pic>
    </p:spTree>
    <p:extLst>
      <p:ext uri="{BB962C8B-B14F-4D97-AF65-F5344CB8AC3E}">
        <p14:creationId xmlns:p14="http://schemas.microsoft.com/office/powerpoint/2010/main" val="2278719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OOP Principles</a:t>
            </a:r>
            <a:br>
              <a:rPr lang="en-US" b="1" dirty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29862"/>
            <a:ext cx="9905999" cy="5169876"/>
          </a:xfrm>
        </p:spPr>
        <p:txBody>
          <a:bodyPr/>
          <a:lstStyle/>
          <a:p>
            <a:pPr marL="0" indent="0">
              <a:buNone/>
            </a:pPr>
            <a:r>
              <a:rPr lang="ar-EG" dirty="0"/>
              <a:t>1- التجريد. عملية إخفاء تفاصيل التنفيذ وبيان ما هو ضروري فقط للعالم الخارجي. يمكن للعالم الخارجي التفاعل مع كائن من خلال واجهته. على سبيل المثال ، يعرف المستخدم فقط كيفية استخدام تطبيق مثل </a:t>
            </a:r>
            <a:r>
              <a:rPr lang="en-US" dirty="0"/>
              <a:t>WhatsApp ، </a:t>
            </a:r>
            <a:r>
              <a:rPr lang="ar-EG" dirty="0"/>
              <a:t>ويتم إخفاء أشياء أخرى مثل الرموز عن المستخدم</a:t>
            </a:r>
            <a:r>
              <a:rPr lang="ar-EG" dirty="0" smtClean="0"/>
              <a:t>.</a:t>
            </a:r>
          </a:p>
          <a:p>
            <a:pPr marL="0" indent="0">
              <a:buNone/>
            </a:pPr>
            <a:r>
              <a:rPr lang="ar-EG" dirty="0"/>
              <a:t>2- التغليف. يمكن تعريف التغليف بأنه التفاف الكود أو الطرق </a:t>
            </a:r>
            <a:r>
              <a:rPr lang="ar-EG" dirty="0" smtClean="0"/>
              <a:t>والحقول </a:t>
            </a:r>
            <a:r>
              <a:rPr lang="ar-EG" dirty="0"/>
              <a:t>أو المتغيرات ذات الصلة معًا كوحدة واحدة. يمكن الوصول إلى المتغيرات أو الحقول أو تحديثها فقط عن طريق أساليب </a:t>
            </a:r>
            <a:r>
              <a:rPr lang="en-US" dirty="0"/>
              <a:t>getter </a:t>
            </a:r>
            <a:r>
              <a:rPr lang="ar-EG" dirty="0"/>
              <a:t>أو </a:t>
            </a:r>
            <a:r>
              <a:rPr lang="en-US" dirty="0"/>
              <a:t>setter </a:t>
            </a:r>
            <a:r>
              <a:rPr lang="ar-EG" dirty="0"/>
              <a:t>ويمكن إخفاؤها عن الفئات الأخرى باستخدام مُعدِّل الوصول </a:t>
            </a:r>
            <a:r>
              <a:rPr lang="ar-EG" dirty="0" smtClean="0"/>
              <a:t>الخاص</a:t>
            </a:r>
          </a:p>
          <a:p>
            <a:pPr marL="0" indent="0">
              <a:buNone/>
            </a:pPr>
            <a:r>
              <a:rPr lang="ar-EG" dirty="0"/>
              <a:t>3-الوراثه:-يشير إلى مفهوم حيث الفئة الفرعية ، والمعروفة أيضًا باسم الفئة الفرعية أو الفئة المشتقة ، هي الفئة التي ترث </a:t>
            </a:r>
            <a:endParaRPr lang="ar-EG" dirty="0" smtClean="0"/>
          </a:p>
          <a:p>
            <a:pPr marL="0" indent="0">
              <a:buNone/>
            </a:pPr>
            <a:r>
              <a:rPr lang="ar-EG" dirty="0"/>
              <a:t>4-تعدد الأشكال. تسمح العملية لاسم واحد بأخذ عدة أشكال. يسمح لنفس الكائن بالتصرف بشكل مختلف اعتمادًا على </a:t>
            </a:r>
            <a:r>
              <a:rPr lang="ar-EG" dirty="0" smtClean="0"/>
              <a:t>السياق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888735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22359"/>
          </a:xfrm>
        </p:spPr>
        <p:txBody>
          <a:bodyPr/>
          <a:lstStyle/>
          <a:p>
            <a:r>
              <a:rPr lang="en-US" b="1" dirty="0"/>
              <a:t>Advantages of Object-Oriented Programming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110154"/>
            <a:ext cx="9905999" cy="3710354"/>
          </a:xfrm>
        </p:spPr>
        <p:txBody>
          <a:bodyPr/>
          <a:lstStyle/>
          <a:p>
            <a:pPr marL="0" indent="0">
              <a:buNone/>
            </a:pPr>
            <a:r>
              <a:rPr lang="ar-EG" dirty="0"/>
              <a:t>1- رسم </a:t>
            </a:r>
            <a:r>
              <a:rPr lang="ar-EG" dirty="0" smtClean="0"/>
              <a:t>ال </a:t>
            </a:r>
            <a:r>
              <a:rPr lang="ar-EG" dirty="0"/>
              <a:t>المباشر للمفاهيم والطرق: تنظيم المفاهيم سهل التعبير عنه. يمكن تعيين المفاهيم والأساليب في مجال المشكلة مباشرة في البرامج الموجهة </a:t>
            </a:r>
            <a:r>
              <a:rPr lang="ar-EG" dirty="0" smtClean="0"/>
              <a:t>للكائنات</a:t>
            </a:r>
          </a:p>
          <a:p>
            <a:pPr marL="0" indent="0">
              <a:buNone/>
            </a:pPr>
            <a:r>
              <a:rPr lang="ar-EG" dirty="0"/>
              <a:t>2- قاعدة التعليمات البرمجية القابلة للتوسيع: مع التصميم الصحيح ، تم تصميم البرامج الموجهة للكائنات على نطاق واسع. من السهل فرض التسلسل الهرمي </a:t>
            </a:r>
            <a:r>
              <a:rPr lang="ar-EG" dirty="0" smtClean="0"/>
              <a:t>للمفاهيم</a:t>
            </a:r>
          </a:p>
          <a:p>
            <a:pPr marL="0" indent="0">
              <a:buNone/>
            </a:pPr>
            <a:r>
              <a:rPr lang="ar-EG" dirty="0"/>
              <a:t>3- أقل تكرارًا: مكونات البرامج القابلة لإعادة الاستخدام. قاعدة بيانات أقل زائدة عن </a:t>
            </a:r>
            <a:r>
              <a:rPr lang="ar-EG" dirty="0" smtClean="0"/>
              <a:t>الحاجة</a:t>
            </a:r>
          </a:p>
          <a:p>
            <a:pPr marL="0" indent="0">
              <a:buNone/>
            </a:pPr>
            <a:r>
              <a:rPr lang="ar-EG" dirty="0"/>
              <a:t>4- آمن ومضمون: يسمح التغليف بإخفاء البيانات ، مما يزيد من سلامة الموارد.</a:t>
            </a:r>
          </a:p>
        </p:txBody>
      </p:sp>
    </p:spTree>
    <p:extLst>
      <p:ext uri="{BB962C8B-B14F-4D97-AF65-F5344CB8AC3E}">
        <p14:creationId xmlns:p14="http://schemas.microsoft.com/office/powerpoint/2010/main" val="2403261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Disadvantages of Object-Oriented Programming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ar-EG" dirty="0"/>
              <a:t>1- يتطلب مزيدًا من الجهد: يتطلب قدرًا من العمل لتنفيذ برامج </a:t>
            </a:r>
            <a:r>
              <a:rPr lang="ar-EG" dirty="0" smtClean="0"/>
              <a:t>متوازية</a:t>
            </a:r>
          </a:p>
          <a:p>
            <a:pPr marL="0" indent="0">
              <a:buNone/>
            </a:pPr>
            <a:r>
              <a:rPr lang="ar-EG" dirty="0"/>
              <a:t>2- ليس من السهل التفكير فيه: يمكن أن يؤدي التصميم السيئ إلى قدر غير ضروري من المراوغات التي تؤدي إلى رمز مقصور على فئة معينة غير قابل </a:t>
            </a:r>
            <a:r>
              <a:rPr lang="ar-EG" dirty="0" smtClean="0"/>
              <a:t>للقراءة</a:t>
            </a:r>
          </a:p>
          <a:p>
            <a:pPr marL="0" indent="0">
              <a:buNone/>
            </a:pPr>
            <a:r>
              <a:rPr lang="ar-EG" dirty="0"/>
              <a:t>3- برامج أكبر: غالبًا ما ينتج عنها برامج أكبر من التعليمات البرمجية الإجرائية</a:t>
            </a:r>
          </a:p>
        </p:txBody>
      </p:sp>
    </p:spTree>
    <p:extLst>
      <p:ext uri="{BB962C8B-B14F-4D97-AF65-F5344CB8AC3E}">
        <p14:creationId xmlns:p14="http://schemas.microsoft.com/office/powerpoint/2010/main" val="513401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 programming</a:t>
            </a:r>
            <a:endParaRPr lang="ar-E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693" y="1934308"/>
            <a:ext cx="8809892" cy="4378569"/>
          </a:xfrm>
        </p:spPr>
      </p:pic>
    </p:spTree>
    <p:extLst>
      <p:ext uri="{BB962C8B-B14F-4D97-AF65-F5344CB8AC3E}">
        <p14:creationId xmlns:p14="http://schemas.microsoft.com/office/powerpoint/2010/main" val="396568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methods 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EG" dirty="0"/>
              <a:t>هي طرق خاصة تلغي إجراء </a:t>
            </a:r>
            <a:r>
              <a:rPr lang="en-US" dirty="0"/>
              <a:t>PHP </a:t>
            </a:r>
            <a:r>
              <a:rPr lang="ar-EG" dirty="0" smtClean="0"/>
              <a:t> الافتراضي </a:t>
            </a:r>
            <a:r>
              <a:rPr lang="ar-EG" dirty="0"/>
              <a:t>عند تنفيذ إجراءات معينة على </a:t>
            </a:r>
            <a:r>
              <a:rPr lang="ar-EG" dirty="0" smtClean="0"/>
              <a:t>كائن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 algn="l"/>
            <a:r>
              <a:rPr lang="en-US" dirty="0" smtClean="0"/>
              <a:t>1.__construct()</a:t>
            </a:r>
          </a:p>
          <a:p>
            <a:pPr algn="l"/>
            <a:r>
              <a:rPr lang="en-US" dirty="0" smtClean="0"/>
              <a:t>2.__destruct()</a:t>
            </a:r>
          </a:p>
          <a:p>
            <a:pPr algn="l"/>
            <a:r>
              <a:rPr lang="en-US" dirty="0" smtClean="0"/>
              <a:t>3.__get() &amp;&amp; __set()</a:t>
            </a:r>
          </a:p>
          <a:p>
            <a:pPr algn="l"/>
            <a:r>
              <a:rPr lang="en-US" dirty="0" smtClean="0"/>
              <a:t>4.call()  </a:t>
            </a:r>
            <a:r>
              <a:rPr lang="en-US" dirty="0" err="1" smtClean="0"/>
              <a:t>ect</a:t>
            </a:r>
            <a:r>
              <a:rPr lang="en-US" dirty="0" smtClean="0"/>
              <a:t>………</a:t>
            </a:r>
          </a:p>
          <a:p>
            <a:pPr algn="l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930586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Terminologies</a:t>
            </a:r>
            <a:r>
              <a:rPr lang="ar-EG" b="1" dirty="0" smtClean="0"/>
              <a:t>(المصطلحات)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EG" dirty="0"/>
              <a:t>التأثير الجانبي - يشير إلى إجراء تعديل السمات غير المحلية داخل دالة. تُعرف لغات البرمجة التي تسمح بالآثار الجانبية باللغات الوظيفية غير </a:t>
            </a:r>
            <a:r>
              <a:rPr lang="ar-EG" dirty="0" smtClean="0"/>
              <a:t>النقية</a:t>
            </a:r>
          </a:p>
          <a:p>
            <a:r>
              <a:rPr lang="ar-EG" dirty="0"/>
              <a:t>الثبات - القيم المخصصة لمتغير لا يمكن أن تتغير في جميع أنحاء </a:t>
            </a:r>
            <a:r>
              <a:rPr lang="ar-EG" dirty="0" smtClean="0"/>
              <a:t>البرنامج</a:t>
            </a:r>
          </a:p>
          <a:p>
            <a:r>
              <a:rPr lang="ar-EG" dirty="0"/>
              <a:t>التركيب الوظيفي - فعل تطبيق الوظائف على وظيفة أخرى وربطها ببعضها </a:t>
            </a:r>
            <a:r>
              <a:rPr lang="ar-EG" dirty="0" smtClean="0"/>
              <a:t>البعض</a:t>
            </a: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263734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vs This vs Static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 smtClean="0"/>
              <a:t>Self:- refer to current class , Access static members , Not use ( $ )</a:t>
            </a:r>
          </a:p>
          <a:p>
            <a:pPr marL="0" indent="0" algn="l">
              <a:buNone/>
            </a:pPr>
            <a:r>
              <a:rPr lang="en-US" dirty="0" smtClean="0"/>
              <a:t>This: refer to Current Object , Access to non </a:t>
            </a:r>
            <a:r>
              <a:rPr lang="en-US" smtClean="0"/>
              <a:t>static members, use ($)</a:t>
            </a:r>
          </a:p>
          <a:p>
            <a:pPr marL="0" indent="0" algn="l">
              <a:buNone/>
            </a:pPr>
            <a:endParaRPr lang="en-US" dirty="0" smtClean="0"/>
          </a:p>
          <a:p>
            <a:pPr marL="0" indent="0" algn="l">
              <a:buNone/>
            </a:pPr>
            <a:endParaRPr lang="ar-EG" dirty="0" smtClean="0"/>
          </a:p>
        </p:txBody>
      </p:sp>
    </p:spTree>
    <p:extLst>
      <p:ext uri="{BB962C8B-B14F-4D97-AF65-F5344CB8AC3E}">
        <p14:creationId xmlns:p14="http://schemas.microsoft.com/office/powerpoint/2010/main" val="3259673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Advantages of Functional Programming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39236"/>
          </a:xfrm>
        </p:spPr>
        <p:txBody>
          <a:bodyPr/>
          <a:lstStyle/>
          <a:p>
            <a:r>
              <a:rPr lang="ar-EG" dirty="0"/>
              <a:t>مثالي للبرمجة المتزامنة والمتوازية: في البرمجة المتزامنة ، يتم تنفيذ مهام متعددة بشكل متزامن (ليس بالضرورة في وقت واحد) ، بينما في البرمجة المتوازية ، يتم تنفيذ مهام متعددة بشكل متوازي (في وقت واحد</a:t>
            </a:r>
            <a:r>
              <a:rPr lang="ar-EG" dirty="0" smtClean="0"/>
              <a:t>)</a:t>
            </a:r>
            <a:endParaRPr lang="en-US" dirty="0" smtClean="0"/>
          </a:p>
          <a:p>
            <a:r>
              <a:rPr lang="ar-EG" dirty="0"/>
              <a:t>تحسين المترجم بشكل أفضل: يمكن للمجمعين تحسين واستبدال التعبيرات المعقدة بسهولة في تعبيرات أبسط. يمنح التكامل المرجعي المترجم مزيدًا من الحرية في إعادة ترتيب </a:t>
            </a:r>
            <a:r>
              <a:rPr lang="ar-EG" dirty="0" smtClean="0"/>
              <a:t>التعبيرات</a:t>
            </a:r>
            <a:endParaRPr lang="en-US" dirty="0" smtClean="0"/>
          </a:p>
          <a:p>
            <a:r>
              <a:rPr lang="ar-EG" dirty="0"/>
              <a:t>برامج مضمونة وآمنة: البرامج مضمونة لتكون مؤمنة وآمنة لأن الوظائف مستقلة عن بعضها البعض. تسرب الموارد والتعديل العرضي للمعلومات الهامة لم يعد يمثل </a:t>
            </a:r>
            <a:r>
              <a:rPr lang="ar-EG" dirty="0" smtClean="0"/>
              <a:t>مشكلة</a:t>
            </a:r>
          </a:p>
          <a:p>
            <a:r>
              <a:rPr lang="ar-EG" dirty="0"/>
              <a:t>برامج </a:t>
            </a:r>
            <a:r>
              <a:rPr lang="ar-EG" dirty="0" smtClean="0"/>
              <a:t>منظمه: </a:t>
            </a:r>
            <a:r>
              <a:rPr lang="ar-EG" dirty="0"/>
              <a:t>تسمح لك بالتعبير عن برامج </a:t>
            </a:r>
            <a:r>
              <a:rPr lang="ar-EG" dirty="0" smtClean="0"/>
              <a:t>منظمه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92383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Functional Programming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EG" dirty="0"/>
              <a:t>مكلفة: قد تكلف الثبات موارد كبيرة لأن كل قيمة لها أهمية لمساحة جديدة في </a:t>
            </a:r>
            <a:r>
              <a:rPr lang="ar-EG" dirty="0" smtClean="0"/>
              <a:t>الذاكرة</a:t>
            </a:r>
          </a:p>
          <a:p>
            <a:r>
              <a:rPr lang="ar-EG" dirty="0"/>
              <a:t>الحمل الزائد في الأداء: المحولات التي لا تقوم بالتحسين </a:t>
            </a:r>
            <a:r>
              <a:rPr lang="ar-EG" dirty="0" smtClean="0"/>
              <a:t>ستتحمل </a:t>
            </a:r>
            <a:r>
              <a:rPr lang="ar-EG" dirty="0"/>
              <a:t>عبء أداء </a:t>
            </a:r>
            <a:r>
              <a:rPr lang="ar-EG" dirty="0" smtClean="0"/>
              <a:t>كبير</a:t>
            </a:r>
          </a:p>
          <a:p>
            <a:r>
              <a:rPr lang="ar-EG" dirty="0"/>
              <a:t>صعب: كتابة برامج وظيفية تتطلب منك التفكير رياضيًا. هذا يعني أنه يفرض نموذجًا رياضيًا للبرامج ليس الطريقة الأكثر ملاءمة لتنظيم المفاهيم. بمعنى آخر ، ليس من السهل كتابة برامج وظيفية</a:t>
            </a:r>
          </a:p>
        </p:txBody>
      </p:sp>
    </p:spTree>
    <p:extLst>
      <p:ext uri="{BB962C8B-B14F-4D97-AF65-F5344CB8AC3E}">
        <p14:creationId xmlns:p14="http://schemas.microsoft.com/office/powerpoint/2010/main" val="988944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Cloning </a:t>
            </a:r>
            <a:r>
              <a:rPr lang="ar-EG" dirty="0" smtClean="0"/>
              <a:t>(الاستنساخ)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EG" dirty="0"/>
              <a:t>تستخدم لإنشاء نسخة من كائن. إذا كانت أي من الخصائص تشير إلى متغير أو كائن آخر ، فسيتم نسخ المرجع فقط. يتم تمرير الكائنات دائمًا عن طريق المرجع ، لذلك إذا كان الكائن الأصلي يحتوي على كائن آخر في خصائصه ، فستشير النسخة إلى نفس الكائن</a:t>
            </a:r>
            <a:r>
              <a:rPr lang="ar-EG" dirty="0" smtClean="0"/>
              <a:t>.</a:t>
            </a:r>
          </a:p>
          <a:p>
            <a:pPr marL="0" indent="0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843406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422031"/>
            <a:ext cx="9905999" cy="6189784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Class User{</a:t>
            </a:r>
          </a:p>
          <a:p>
            <a:pPr marL="0" indent="0" algn="l">
              <a:buNone/>
            </a:pPr>
            <a:r>
              <a:rPr lang="en-US" dirty="0" smtClean="0"/>
              <a:t>Public $</a:t>
            </a:r>
            <a:r>
              <a:rPr lang="en-US" dirty="0" err="1" smtClean="0"/>
              <a:t>name,$email</a:t>
            </a:r>
            <a:r>
              <a:rPr lang="en-US" dirty="0" smtClean="0"/>
              <a:t>;</a:t>
            </a:r>
          </a:p>
          <a:p>
            <a:pPr marL="0" indent="0" algn="l">
              <a:buNone/>
            </a:pPr>
            <a:r>
              <a:rPr lang="en-US" dirty="0" smtClean="0"/>
              <a:t>Public function __construct($</a:t>
            </a:r>
            <a:r>
              <a:rPr lang="en-US" dirty="0" err="1" smtClean="0"/>
              <a:t>n,$e</a:t>
            </a:r>
            <a:r>
              <a:rPr lang="en-US" dirty="0" smtClean="0"/>
              <a:t>){</a:t>
            </a:r>
          </a:p>
          <a:p>
            <a:pPr marL="0" indent="0" algn="l">
              <a:buNone/>
            </a:pPr>
            <a:r>
              <a:rPr lang="en-US" dirty="0" smtClean="0"/>
              <a:t>$this-&gt;name=$n;$this-&gt;email=$e;</a:t>
            </a:r>
          </a:p>
          <a:p>
            <a:pPr marL="0" indent="0" algn="l">
              <a:buNone/>
            </a:pPr>
            <a:r>
              <a:rPr lang="en-US" dirty="0" smtClean="0"/>
              <a:t>}}</a:t>
            </a:r>
          </a:p>
          <a:p>
            <a:pPr marL="0" indent="0" algn="l">
              <a:buNone/>
            </a:pPr>
            <a:r>
              <a:rPr lang="en-US" dirty="0" smtClean="0"/>
              <a:t>$user=new User(‘</a:t>
            </a:r>
            <a:r>
              <a:rPr lang="en-US" dirty="0" err="1" smtClean="0"/>
              <a:t>ahmed</a:t>
            </a:r>
            <a:r>
              <a:rPr lang="en-US" dirty="0" smtClean="0"/>
              <a:t>’,’a@gmail.com’);</a:t>
            </a:r>
          </a:p>
          <a:p>
            <a:pPr marL="0" indent="0" algn="l">
              <a:buNone/>
            </a:pPr>
            <a:r>
              <a:rPr lang="en-US" dirty="0" smtClean="0"/>
              <a:t>$copy=$user;</a:t>
            </a:r>
          </a:p>
          <a:p>
            <a:pPr marL="0" indent="0" algn="l">
              <a:buNone/>
            </a:pPr>
            <a:r>
              <a:rPr lang="pt-BR" dirty="0" smtClean="0"/>
              <a:t>echo'&lt;pre&gt;';</a:t>
            </a:r>
            <a:r>
              <a:rPr lang="en-US" dirty="0" err="1" smtClean="0"/>
              <a:t>print_r</a:t>
            </a:r>
            <a:r>
              <a:rPr lang="en-US" dirty="0" smtClean="0"/>
              <a:t>($user);echo</a:t>
            </a:r>
            <a:r>
              <a:rPr lang="en-US" dirty="0"/>
              <a:t>&lt;</a:t>
            </a:r>
            <a:r>
              <a:rPr lang="en-US" dirty="0" smtClean="0"/>
              <a:t>/pre&gt;;</a:t>
            </a:r>
          </a:p>
          <a:p>
            <a:pPr marL="0" indent="0" algn="l">
              <a:buNone/>
            </a:pPr>
            <a:r>
              <a:rPr lang="pt-BR" dirty="0"/>
              <a:t>echo'&lt;pre&gt;';</a:t>
            </a:r>
            <a:r>
              <a:rPr lang="en-US" dirty="0" err="1"/>
              <a:t>print_r</a:t>
            </a:r>
            <a:r>
              <a:rPr lang="en-US" dirty="0" smtClean="0"/>
              <a:t>($copy);</a:t>
            </a:r>
            <a:r>
              <a:rPr lang="en-US" dirty="0"/>
              <a:t>echo&lt;/</a:t>
            </a:r>
            <a:r>
              <a:rPr lang="en-US" dirty="0" smtClean="0"/>
              <a:t>pre&gt;;:</a:t>
            </a:r>
          </a:p>
          <a:p>
            <a:pPr marL="0" indent="0">
              <a:buNone/>
            </a:pPr>
            <a:r>
              <a:rPr lang="ar-EG" dirty="0" smtClean="0"/>
              <a:t>الناتج النهائي هيبقي نسخه من الاوبجكت الاول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0322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83677"/>
            <a:ext cx="9905999" cy="4712678"/>
          </a:xfrm>
        </p:spPr>
        <p:txBody>
          <a:bodyPr/>
          <a:lstStyle/>
          <a:p>
            <a:r>
              <a:rPr lang="ar-EG" dirty="0" smtClean="0"/>
              <a:t>في المثال السابق احنا لو حبينا نخلي الاسم في كل </a:t>
            </a:r>
            <a:r>
              <a:rPr lang="en-US" dirty="0" err="1" smtClean="0"/>
              <a:t>opject</a:t>
            </a:r>
            <a:r>
              <a:rPr lang="en-US" dirty="0" smtClean="0"/>
              <a:t> </a:t>
            </a:r>
            <a:r>
              <a:rPr lang="ar-EG" dirty="0" smtClean="0"/>
              <a:t>مختلف مش هيحصل لانهم مرجع لبعض ازاي </a:t>
            </a:r>
          </a:p>
          <a:p>
            <a:pPr marL="0" indent="0" algn="l">
              <a:buNone/>
            </a:pPr>
            <a:r>
              <a:rPr lang="en-US" dirty="0" smtClean="0"/>
              <a:t>$user-&gt;name=‘</a:t>
            </a:r>
            <a:r>
              <a:rPr lang="en-US" dirty="0" err="1" smtClean="0"/>
              <a:t>omar</a:t>
            </a:r>
            <a:r>
              <a:rPr lang="en-US" dirty="0" smtClean="0"/>
              <a:t>’ ; $copy-&gt;name=‘</a:t>
            </a:r>
            <a:r>
              <a:rPr lang="en-US" dirty="0" err="1" smtClean="0"/>
              <a:t>ali</a:t>
            </a:r>
            <a:r>
              <a:rPr lang="en-US" dirty="0" smtClean="0"/>
              <a:t>’;</a:t>
            </a:r>
          </a:p>
          <a:p>
            <a:pPr marL="0" indent="0">
              <a:buNone/>
            </a:pPr>
            <a:r>
              <a:rPr lang="ar-EG" dirty="0" smtClean="0"/>
              <a:t>الاسم هيبقي في الاتنين هيبقي </a:t>
            </a:r>
            <a:r>
              <a:rPr lang="en-US" dirty="0" err="1" smtClean="0"/>
              <a:t>ali</a:t>
            </a:r>
            <a:r>
              <a:rPr lang="en-US" dirty="0" smtClean="0"/>
              <a:t> </a:t>
            </a:r>
            <a:r>
              <a:rPr lang="ar-EG" dirty="0" smtClean="0"/>
              <a:t>لان الاتنين قولنا مرجع لبعضهم  اما لو قولنا </a:t>
            </a:r>
          </a:p>
          <a:p>
            <a:pPr marL="0" indent="0" algn="l">
              <a:buNone/>
            </a:pPr>
            <a:r>
              <a:rPr lang="en-US" dirty="0" smtClean="0"/>
              <a:t>$copy= clone $user;</a:t>
            </a:r>
          </a:p>
          <a:p>
            <a:pPr marL="0" indent="0">
              <a:buNone/>
            </a:pPr>
            <a:r>
              <a:rPr lang="ar-EG" dirty="0" smtClean="0"/>
              <a:t>اللي هيحصل انا الاسم في الاول هيبقي عمر والاسم في التاني هيبقي علي ليه حصل تغير لان استخدام مصطلح </a:t>
            </a:r>
            <a:r>
              <a:rPr lang="en-US" dirty="0" smtClean="0"/>
              <a:t>clone </a:t>
            </a:r>
            <a:r>
              <a:rPr lang="ar-EG" dirty="0" smtClean="0"/>
              <a:t>معناه </a:t>
            </a:r>
            <a:r>
              <a:rPr lang="en-US" dirty="0" smtClean="0"/>
              <a:t> </a:t>
            </a:r>
            <a:r>
              <a:rPr lang="ar-EG" dirty="0" smtClean="0"/>
              <a:t>انك اخذت نسخه فقط من الاوبجكت </a:t>
            </a:r>
          </a:p>
        </p:txBody>
      </p:sp>
    </p:spTree>
    <p:extLst>
      <p:ext uri="{BB962C8B-B14F-4D97-AF65-F5344CB8AC3E}">
        <p14:creationId xmlns:p14="http://schemas.microsoft.com/office/powerpoint/2010/main" val="3751280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Copy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EG" dirty="0"/>
              <a:t>في نسخة عميقة ، يتم تكرار كل شيء ويتم نسخ جميع القيم في مثيل جديد. في هذه الحالة يتم تخزين جميع الأعضاء كمرجع. عند وجود مؤشرات ، يتم إنشاء مؤشرات جديدة للبيانات الجديدة. لن تؤثر أي تغييرات في المراجع على الكائن المشار إليه لنسخ أخرى من الكائن. يتم نسخ الكائنات المنسوخة بالكامل بعمق</a:t>
            </a:r>
          </a:p>
        </p:txBody>
      </p:sp>
    </p:spTree>
    <p:extLst>
      <p:ext uri="{BB962C8B-B14F-4D97-AF65-F5344CB8AC3E}">
        <p14:creationId xmlns:p14="http://schemas.microsoft.com/office/powerpoint/2010/main" val="1380851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Shallow Copy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EG" dirty="0"/>
              <a:t>نسخ التكرارات بأقل قدر ممكن. تنسخ النسخة الضحلة جميع القيم والمراجع في مثيل جديد. في النسخة الضحلة ، يؤثر أي تغيير في عضو المرجع على كلتا الطريقتين</a:t>
            </a:r>
          </a:p>
        </p:txBody>
      </p:sp>
    </p:spTree>
    <p:extLst>
      <p:ext uri="{BB962C8B-B14F-4D97-AF65-F5344CB8AC3E}">
        <p14:creationId xmlns:p14="http://schemas.microsoft.com/office/powerpoint/2010/main" val="2089670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vs </a:t>
            </a:r>
            <a:r>
              <a:rPr lang="en-US" dirty="0" smtClean="0"/>
              <a:t>This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 smtClean="0"/>
              <a:t>1-self:Refer to current class</a:t>
            </a:r>
          </a:p>
          <a:p>
            <a:pPr marL="0" indent="0" algn="l">
              <a:buNone/>
            </a:pPr>
            <a:r>
              <a:rPr lang="en-US" dirty="0" smtClean="0"/>
              <a:t>Access to static members</a:t>
            </a:r>
          </a:p>
          <a:p>
            <a:pPr marL="0" indent="0" algn="l">
              <a:buNone/>
            </a:pPr>
            <a:r>
              <a:rPr lang="en-US" dirty="0" smtClean="0"/>
              <a:t>Not use ($) </a:t>
            </a:r>
          </a:p>
          <a:p>
            <a:pPr marL="0" indent="0" algn="l">
              <a:buNone/>
            </a:pPr>
            <a:r>
              <a:rPr lang="en-US" dirty="0" smtClean="0"/>
              <a:t>2-this:- refer to current object</a:t>
            </a:r>
          </a:p>
          <a:p>
            <a:pPr marL="0" indent="0" algn="l">
              <a:buNone/>
            </a:pPr>
            <a:r>
              <a:rPr lang="en-US" dirty="0" smtClean="0"/>
              <a:t>Access to non static members</a:t>
            </a:r>
          </a:p>
          <a:p>
            <a:pPr marL="0" indent="0" algn="l">
              <a:buNone/>
            </a:pPr>
            <a:r>
              <a:rPr lang="en-US" dirty="0" smtClean="0"/>
              <a:t>Use ($) because refer to </a:t>
            </a:r>
            <a:r>
              <a:rPr lang="en-US" smtClean="0"/>
              <a:t>varibles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4609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.__construct()</a:t>
            </a:r>
            <a:r>
              <a:rPr lang="ar-EG" dirty="0" smtClean="0"/>
              <a:t> المثود </a:t>
            </a:r>
            <a:r>
              <a:rPr lang="ar-EG" dirty="0"/>
              <a:t>دي بتحدث لما انت تنشا ال </a:t>
            </a:r>
            <a:r>
              <a:rPr lang="en-US" dirty="0"/>
              <a:t>object </a:t>
            </a:r>
            <a:r>
              <a:rPr lang="ar-EG" dirty="0"/>
              <a:t>بتاعك  </a:t>
            </a:r>
            <a:r>
              <a:rPr lang="ar-EG" dirty="0" smtClean="0"/>
              <a:t>بشكل </a:t>
            </a:r>
            <a:r>
              <a:rPr lang="ar-EG" dirty="0"/>
              <a:t>مباشر </a:t>
            </a:r>
            <a:br>
              <a:rPr lang="ar-EG" dirty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dirty="0" smtClean="0"/>
              <a:t>class </a:t>
            </a:r>
            <a:r>
              <a:rPr lang="en-US" dirty="0"/>
              <a:t>user{</a:t>
            </a:r>
          </a:p>
          <a:p>
            <a:pPr marL="0" indent="0" algn="l">
              <a:buNone/>
            </a:pPr>
            <a:r>
              <a:rPr lang="en-US" dirty="0"/>
              <a:t>    public $</a:t>
            </a:r>
            <a:r>
              <a:rPr lang="en-US" dirty="0" err="1"/>
              <a:t>name,$email,$age,$type</a:t>
            </a:r>
            <a:r>
              <a:rPr lang="en-US" dirty="0" smtClean="0"/>
              <a:t>; </a:t>
            </a:r>
            <a:r>
              <a:rPr lang="en-US" dirty="0"/>
              <a:t> </a:t>
            </a:r>
          </a:p>
          <a:p>
            <a:pPr marL="0" indent="0" algn="l">
              <a:buNone/>
            </a:pPr>
            <a:r>
              <a:rPr lang="en-US" dirty="0"/>
              <a:t>    public function __construct($username,$</a:t>
            </a:r>
            <a:r>
              <a:rPr lang="en-US" dirty="0" err="1"/>
              <a:t>useremail</a:t>
            </a:r>
            <a:r>
              <a:rPr lang="en-US" dirty="0"/>
              <a:t>,$</a:t>
            </a:r>
            <a:r>
              <a:rPr lang="en-US" dirty="0" err="1"/>
              <a:t>userage</a:t>
            </a:r>
            <a:r>
              <a:rPr lang="en-US" dirty="0"/>
              <a:t>,$type='user'){</a:t>
            </a:r>
          </a:p>
          <a:p>
            <a:pPr marL="0" indent="0" algn="l">
              <a:buNone/>
            </a:pPr>
            <a:r>
              <a:rPr lang="en-US" dirty="0"/>
              <a:t>     $this-&gt;name=$username</a:t>
            </a:r>
            <a:r>
              <a:rPr lang="en-US" dirty="0" smtClean="0"/>
              <a:t>;</a:t>
            </a:r>
            <a:r>
              <a:rPr lang="en-US" dirty="0"/>
              <a:t> $this-&gt;email=$</a:t>
            </a:r>
            <a:r>
              <a:rPr lang="en-US" dirty="0" err="1"/>
              <a:t>useremail</a:t>
            </a:r>
            <a:r>
              <a:rPr lang="en-US" dirty="0"/>
              <a:t>;</a:t>
            </a:r>
          </a:p>
          <a:p>
            <a:pPr marL="0" indent="0" algn="l">
              <a:buNone/>
            </a:pPr>
            <a:r>
              <a:rPr lang="en-US" dirty="0"/>
              <a:t>     $this-&gt;age=$</a:t>
            </a:r>
            <a:r>
              <a:rPr lang="en-US" dirty="0" err="1"/>
              <a:t>userage</a:t>
            </a:r>
            <a:r>
              <a:rPr lang="en-US" dirty="0" smtClean="0"/>
              <a:t>;  </a:t>
            </a:r>
            <a:r>
              <a:rPr lang="en-US" dirty="0"/>
              <a:t> $this-&gt;type=$type;</a:t>
            </a:r>
          </a:p>
          <a:p>
            <a:pPr marL="0" indent="0" algn="l">
              <a:buNone/>
            </a:pPr>
            <a:r>
              <a:rPr lang="en-US" dirty="0"/>
              <a:t>    </a:t>
            </a:r>
            <a:r>
              <a:rPr lang="en-US" dirty="0" smtClean="0"/>
              <a:t>}</a:t>
            </a:r>
            <a:endParaRPr lang="en-US" dirty="0"/>
          </a:p>
          <a:p>
            <a:pPr marL="0" indent="0" algn="l">
              <a:buNone/>
            </a:pPr>
            <a:r>
              <a:rPr lang="en-US" dirty="0" smtClean="0"/>
              <a:t>}</a:t>
            </a:r>
            <a:endParaRPr lang="ar-EG" dirty="0" smtClean="0"/>
          </a:p>
          <a:p>
            <a:pPr marL="0" indent="0" algn="l">
              <a:buNone/>
            </a:pPr>
            <a:r>
              <a:rPr lang="en-US" dirty="0"/>
              <a:t>$user=new user('ahmed','ahmed@gmail.com',21);</a:t>
            </a:r>
          </a:p>
          <a:p>
            <a:pPr marL="0" indent="0" algn="l">
              <a:buNone/>
            </a:pPr>
            <a:endParaRPr lang="ar-EG" dirty="0" smtClean="0"/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ar-EG" dirty="0" smtClean="0"/>
          </a:p>
          <a:p>
            <a:pPr marL="0" indent="0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66859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EG" dirty="0" smtClean="0"/>
              <a:t>في المثال اللي فات لو معرفتش قيم لكلا من الاسم و الايميل و النوع والسن كان هيظهر ايرور لان دا بيستدعي بشكل مباشر داخل </a:t>
            </a:r>
            <a:r>
              <a:rPr lang="en-US" dirty="0" smtClean="0"/>
              <a:t>object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 smtClean="0"/>
              <a:t>__</a:t>
            </a:r>
            <a:r>
              <a:rPr lang="en-US" dirty="0" err="1" smtClean="0"/>
              <a:t>Destrcut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ar-EG" dirty="0" smtClean="0"/>
              <a:t> هي عكس </a:t>
            </a:r>
            <a:r>
              <a:rPr lang="en-US" dirty="0" smtClean="0"/>
              <a:t>__construct() </a:t>
            </a:r>
            <a:r>
              <a:rPr lang="ar-EG" dirty="0" smtClean="0"/>
              <a:t>فهي في حالة مسحل الاوبجكت</a:t>
            </a:r>
          </a:p>
          <a:p>
            <a:pPr marL="0" indent="0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450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34436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Call </a:t>
            </a:r>
            <a:r>
              <a:rPr lang="ar-EG" dirty="0" smtClean="0"/>
              <a:t>تستخدم في حالة مناداة </a:t>
            </a:r>
            <a:r>
              <a:rPr lang="en-US" dirty="0" smtClean="0"/>
              <a:t>method</a:t>
            </a:r>
            <a:r>
              <a:rPr lang="ar-EG" dirty="0" smtClean="0"/>
              <a:t>مش موجوده او غير مسموح الوصول لها </a:t>
            </a:r>
            <a:r>
              <a:rPr lang="en-US" dirty="0" smtClean="0"/>
              <a:t>(private)</a:t>
            </a:r>
            <a:r>
              <a:rPr lang="ar-EG" dirty="0" smtClean="0"/>
              <a:t> وبتاخد اتنين  </a:t>
            </a:r>
            <a:r>
              <a:rPr lang="en-US" dirty="0" err="1" smtClean="0"/>
              <a:t>parmetr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11216"/>
            <a:ext cx="10112741" cy="48006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 smtClean="0"/>
              <a:t>class User{</a:t>
            </a:r>
          </a:p>
          <a:p>
            <a:pPr marL="0" indent="0" algn="l">
              <a:buNone/>
            </a:pPr>
            <a:r>
              <a:rPr lang="en-US" dirty="0" smtClean="0"/>
              <a:t>Public $</a:t>
            </a:r>
            <a:r>
              <a:rPr lang="en-US" dirty="0" err="1" smtClean="0"/>
              <a:t>name,$age</a:t>
            </a:r>
            <a:r>
              <a:rPr lang="en-US" dirty="0" smtClean="0"/>
              <a:t>;</a:t>
            </a:r>
          </a:p>
          <a:p>
            <a:pPr marL="0" indent="0" algn="l">
              <a:buNone/>
            </a:pPr>
            <a:r>
              <a:rPr lang="en-US" dirty="0" smtClean="0"/>
              <a:t>public </a:t>
            </a:r>
            <a:r>
              <a:rPr lang="en-US" dirty="0"/>
              <a:t>function __call($method, $par){</a:t>
            </a:r>
          </a:p>
          <a:p>
            <a:pPr marL="0" indent="0" algn="l">
              <a:buNone/>
            </a:pPr>
            <a:r>
              <a:rPr lang="en-US" dirty="0"/>
              <a:t>        echo 'The Method ['.$method . ']' . 'Not found or </a:t>
            </a:r>
            <a:r>
              <a:rPr lang="en-US" dirty="0" err="1" smtClean="0"/>
              <a:t>Accessable</a:t>
            </a:r>
            <a:r>
              <a:rPr lang="en-US" dirty="0" smtClean="0"/>
              <a:t>‘’;</a:t>
            </a:r>
          </a:p>
          <a:p>
            <a:pPr marL="0" indent="0" algn="l">
              <a:buNone/>
            </a:pPr>
            <a:r>
              <a:rPr lang="en-US" dirty="0" err="1" smtClean="0"/>
              <a:t>Print_r</a:t>
            </a:r>
            <a:r>
              <a:rPr lang="en-US" dirty="0" smtClean="0"/>
              <a:t>($par)</a:t>
            </a:r>
          </a:p>
          <a:p>
            <a:pPr marL="0" indent="0" algn="l">
              <a:buNone/>
            </a:pPr>
            <a:r>
              <a:rPr lang="en-US" dirty="0" smtClean="0"/>
              <a:t>}</a:t>
            </a:r>
            <a:r>
              <a:rPr lang="ar-EG" dirty="0" smtClean="0"/>
              <a:t>   </a:t>
            </a:r>
            <a:r>
              <a:rPr lang="en-US" dirty="0" smtClean="0"/>
              <a:t>}</a:t>
            </a:r>
          </a:p>
          <a:p>
            <a:pPr marL="0" indent="0" algn="l">
              <a:buNone/>
            </a:pPr>
            <a:r>
              <a:rPr lang="en-US" dirty="0" smtClean="0"/>
              <a:t>$</a:t>
            </a:r>
            <a:r>
              <a:rPr lang="en-US" dirty="0" err="1" smtClean="0"/>
              <a:t>ahmed</a:t>
            </a:r>
            <a:r>
              <a:rPr lang="en-US" dirty="0" smtClean="0"/>
              <a:t> = new User();</a:t>
            </a:r>
          </a:p>
          <a:p>
            <a:pPr marL="0" indent="0" algn="l">
              <a:buNone/>
            </a:pPr>
            <a:r>
              <a:rPr lang="en-US" dirty="0" smtClean="0"/>
              <a:t>$</a:t>
            </a:r>
            <a:r>
              <a:rPr lang="en-US" dirty="0" err="1" smtClean="0"/>
              <a:t>ahmed</a:t>
            </a:r>
            <a:r>
              <a:rPr lang="en-US" dirty="0" smtClean="0"/>
              <a:t>-&gt;</a:t>
            </a:r>
            <a:r>
              <a:rPr lang="en-US" dirty="0" err="1" smtClean="0"/>
              <a:t>sayhello</a:t>
            </a:r>
            <a:r>
              <a:rPr lang="en-US" dirty="0" smtClean="0"/>
              <a:t>(‘ahmed’,21);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880820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8719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Get()</a:t>
            </a:r>
            <a:r>
              <a:rPr lang="ar-EG" dirty="0" smtClean="0"/>
              <a:t>بتستخدم في حالة الوصول او الحصول علي </a:t>
            </a:r>
            <a:r>
              <a:rPr lang="en-US" dirty="0" smtClean="0"/>
              <a:t>property</a:t>
            </a:r>
            <a:r>
              <a:rPr lang="ar-EG" dirty="0" smtClean="0"/>
              <a:t>ليست موجوده او غير قابله للوصول وبتاخد 1 </a:t>
            </a:r>
            <a:r>
              <a:rPr lang="en-US" dirty="0" err="1" smtClean="0"/>
              <a:t>parmeter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05708"/>
            <a:ext cx="9905999" cy="5152291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class User{</a:t>
            </a:r>
          </a:p>
          <a:p>
            <a:pPr marL="0" indent="0" algn="l">
              <a:buNone/>
            </a:pPr>
            <a:r>
              <a:rPr lang="en-US" dirty="0"/>
              <a:t>Public $</a:t>
            </a:r>
            <a:r>
              <a:rPr lang="en-US" dirty="0" err="1"/>
              <a:t>name,$age</a:t>
            </a:r>
            <a:r>
              <a:rPr lang="en-US" dirty="0" smtClean="0"/>
              <a:t>;</a:t>
            </a:r>
          </a:p>
          <a:p>
            <a:pPr marL="0" indent="0" algn="l">
              <a:buNone/>
            </a:pPr>
            <a:r>
              <a:rPr lang="en-US" dirty="0" smtClean="0"/>
              <a:t>Public function __get($p){</a:t>
            </a:r>
          </a:p>
          <a:p>
            <a:pPr marL="0" indent="0" algn="l">
              <a:buNone/>
            </a:pPr>
            <a:r>
              <a:rPr lang="en-US" dirty="0" smtClean="0"/>
              <a:t>Echo $p . ‘ ‘ .‘Is Not found or access’;</a:t>
            </a:r>
          </a:p>
          <a:p>
            <a:pPr marL="0" indent="0" algn="l">
              <a:buNone/>
            </a:pPr>
            <a:r>
              <a:rPr lang="en-US" dirty="0" smtClean="0"/>
              <a:t>}}</a:t>
            </a:r>
          </a:p>
          <a:p>
            <a:pPr marL="0" indent="0" algn="l">
              <a:buNone/>
            </a:pPr>
            <a:r>
              <a:rPr lang="en-US" dirty="0" smtClean="0"/>
              <a:t>$</a:t>
            </a:r>
            <a:r>
              <a:rPr lang="en-US" dirty="0" err="1"/>
              <a:t>ahmed</a:t>
            </a:r>
            <a:r>
              <a:rPr lang="en-US" dirty="0"/>
              <a:t> = new User();</a:t>
            </a:r>
          </a:p>
          <a:p>
            <a:pPr marL="0" indent="0" algn="l">
              <a:buNone/>
            </a:pPr>
            <a:r>
              <a:rPr lang="en-US" dirty="0"/>
              <a:t>$</a:t>
            </a:r>
            <a:r>
              <a:rPr lang="en-US" dirty="0" err="1"/>
              <a:t>ahmed</a:t>
            </a:r>
            <a:r>
              <a:rPr lang="en-US" dirty="0"/>
              <a:t>-</a:t>
            </a:r>
            <a:r>
              <a:rPr lang="en-US" dirty="0" smtClean="0"/>
              <a:t>&gt;email;</a:t>
            </a:r>
            <a:endParaRPr lang="ar-EG" dirty="0"/>
          </a:p>
          <a:p>
            <a:pPr marL="0" indent="0" algn="l">
              <a:buNone/>
            </a:pPr>
            <a:r>
              <a:rPr lang="en-US" dirty="0" smtClean="0"/>
              <a:t>Out </a:t>
            </a:r>
            <a:r>
              <a:rPr lang="en-US" dirty="0" err="1" smtClean="0"/>
              <a:t>put:email</a:t>
            </a:r>
            <a:r>
              <a:rPr lang="en-US" dirty="0" smtClean="0"/>
              <a:t> </a:t>
            </a:r>
            <a:r>
              <a:rPr lang="en-US" dirty="0"/>
              <a:t>Is Not found or access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84582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EG" sz="2400" dirty="0" smtClean="0"/>
              <a:t>في المثال السابق ولو مثلا حطبنا قيمه </a:t>
            </a:r>
            <a:r>
              <a:rPr lang="en-US" sz="2400" dirty="0" smtClean="0"/>
              <a:t>email </a:t>
            </a:r>
            <a:r>
              <a:rPr lang="ar-EG" sz="2400" dirty="0" smtClean="0"/>
              <a:t>  وجينا عملنا </a:t>
            </a:r>
            <a:r>
              <a:rPr lang="en-US" sz="2400" dirty="0" smtClean="0"/>
              <a:t>new </a:t>
            </a:r>
            <a:r>
              <a:rPr lang="en-US" sz="2400" dirty="0" err="1" smtClean="0"/>
              <a:t>opject</a:t>
            </a:r>
            <a:r>
              <a:rPr lang="en-US" sz="2400" dirty="0" smtClean="0"/>
              <a:t> from class user </a:t>
            </a:r>
            <a:r>
              <a:rPr lang="ar-EG" sz="2400" dirty="0" smtClean="0"/>
              <a:t>هتلاقي انا الايميل اتعرف لل</a:t>
            </a:r>
            <a:r>
              <a:rPr lang="en-US" sz="2400" dirty="0" err="1" smtClean="0"/>
              <a:t>opject</a:t>
            </a:r>
            <a:r>
              <a:rPr lang="en-US" sz="2400" dirty="0" smtClean="0"/>
              <a:t> </a:t>
            </a:r>
            <a:r>
              <a:rPr lang="ar-EG" sz="2400" dirty="0" smtClean="0"/>
              <a:t> الاولي مش التاني (دا بعدم استخدام </a:t>
            </a:r>
            <a:r>
              <a:rPr lang="en-US" sz="2400" dirty="0" smtClean="0"/>
              <a:t> get</a:t>
            </a:r>
            <a:r>
              <a:rPr lang="ar-EG" sz="2400" dirty="0" smtClean="0"/>
              <a:t>)</a:t>
            </a:r>
            <a:endParaRPr lang="ar-EG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63970"/>
            <a:ext cx="9905999" cy="499403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class User{</a:t>
            </a:r>
          </a:p>
          <a:p>
            <a:pPr marL="0" indent="0" algn="l">
              <a:buNone/>
            </a:pPr>
            <a:r>
              <a:rPr lang="en-US" dirty="0"/>
              <a:t>Public $</a:t>
            </a:r>
            <a:r>
              <a:rPr lang="en-US" dirty="0" err="1"/>
              <a:t>name,$age</a:t>
            </a:r>
            <a:r>
              <a:rPr lang="en-US" dirty="0"/>
              <a:t>;</a:t>
            </a:r>
          </a:p>
          <a:p>
            <a:pPr marL="0" indent="0" algn="l">
              <a:buNone/>
            </a:pPr>
            <a:r>
              <a:rPr lang="en-US" dirty="0" smtClean="0"/>
              <a:t>}</a:t>
            </a:r>
          </a:p>
          <a:p>
            <a:pPr marL="0" indent="0" algn="l">
              <a:buNone/>
            </a:pPr>
            <a:r>
              <a:rPr lang="en-US" dirty="0" smtClean="0"/>
              <a:t>$</a:t>
            </a:r>
            <a:r>
              <a:rPr lang="en-US" dirty="0" err="1"/>
              <a:t>ahmed</a:t>
            </a:r>
            <a:r>
              <a:rPr lang="en-US" dirty="0"/>
              <a:t> = new User</a:t>
            </a:r>
            <a:r>
              <a:rPr lang="en-US" dirty="0" smtClean="0"/>
              <a:t>(); </a:t>
            </a:r>
            <a:r>
              <a:rPr lang="en-US" dirty="0"/>
              <a:t>$</a:t>
            </a:r>
            <a:r>
              <a:rPr lang="en-US" dirty="0" err="1"/>
              <a:t>ahmed</a:t>
            </a:r>
            <a:r>
              <a:rPr lang="en-US" dirty="0"/>
              <a:t>-&gt;email </a:t>
            </a:r>
            <a:r>
              <a:rPr lang="en-US" dirty="0" smtClean="0"/>
              <a:t>=“a@gmail.com”;</a:t>
            </a:r>
            <a:endParaRPr lang="ar-EG" dirty="0"/>
          </a:p>
          <a:p>
            <a:pPr marL="0" indent="0" algn="l">
              <a:buNone/>
            </a:pPr>
            <a:r>
              <a:rPr lang="en-US" dirty="0" smtClean="0"/>
              <a:t>$</a:t>
            </a:r>
            <a:r>
              <a:rPr lang="en-US" dirty="0" err="1" smtClean="0"/>
              <a:t>omar</a:t>
            </a:r>
            <a:r>
              <a:rPr lang="en-US" dirty="0" smtClean="0"/>
              <a:t>= new User(); </a:t>
            </a:r>
            <a:r>
              <a:rPr lang="en-US" dirty="0" err="1" smtClean="0"/>
              <a:t>omar</a:t>
            </a:r>
            <a:r>
              <a:rPr lang="en-US" dirty="0" smtClean="0"/>
              <a:t>&gt;email;</a:t>
            </a:r>
          </a:p>
          <a:p>
            <a:pPr marL="0" indent="0" algn="l">
              <a:buNone/>
            </a:pPr>
            <a:r>
              <a:rPr lang="en-US" dirty="0" err="1" smtClean="0"/>
              <a:t>Print_r</a:t>
            </a:r>
            <a:r>
              <a:rPr lang="en-US" dirty="0" smtClean="0"/>
              <a:t>($</a:t>
            </a:r>
            <a:r>
              <a:rPr lang="en-US" dirty="0" err="1" smtClean="0"/>
              <a:t>ahmed</a:t>
            </a:r>
            <a:r>
              <a:rPr lang="en-US" dirty="0" smtClean="0"/>
              <a:t>)      ,  </a:t>
            </a:r>
            <a:r>
              <a:rPr lang="en-US" dirty="0" err="1" smtClean="0"/>
              <a:t>print_r</a:t>
            </a:r>
            <a:r>
              <a:rPr lang="en-US" dirty="0" smtClean="0"/>
              <a:t>($</a:t>
            </a:r>
            <a:r>
              <a:rPr lang="en-US" dirty="0" err="1" smtClean="0"/>
              <a:t>omar</a:t>
            </a:r>
            <a:r>
              <a:rPr lang="en-US" dirty="0" smtClean="0"/>
              <a:t>)</a:t>
            </a:r>
          </a:p>
          <a:p>
            <a:pPr marL="0" indent="0" algn="l">
              <a:buNone/>
            </a:pPr>
            <a:r>
              <a:rPr lang="en-US" dirty="0" smtClean="0"/>
              <a:t>1-[ </a:t>
            </a:r>
            <a:r>
              <a:rPr lang="en-US" dirty="0" err="1" smtClean="0"/>
              <a:t>name,age,email</a:t>
            </a:r>
            <a:r>
              <a:rPr lang="en-US" dirty="0" smtClean="0"/>
              <a:t>=“a@gmail.com]</a:t>
            </a:r>
          </a:p>
          <a:p>
            <a:pPr marL="0" indent="0" algn="l">
              <a:buNone/>
            </a:pPr>
            <a:r>
              <a:rPr lang="en-US" dirty="0" smtClean="0"/>
              <a:t>2-[</a:t>
            </a:r>
            <a:r>
              <a:rPr lang="en-US" dirty="0" err="1" smtClean="0"/>
              <a:t>name,age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68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27867"/>
          </a:xfrm>
        </p:spPr>
        <p:txBody>
          <a:bodyPr/>
          <a:lstStyle/>
          <a:p>
            <a:pPr algn="r"/>
            <a:r>
              <a:rPr lang="ar-EG" dirty="0" smtClean="0"/>
              <a:t>علشان كدا بنستخدم ال </a:t>
            </a:r>
            <a:r>
              <a:rPr lang="en-US" dirty="0" smtClean="0"/>
              <a:t>set()</a:t>
            </a:r>
            <a:r>
              <a:rPr lang="ar-EG" dirty="0" smtClean="0"/>
              <a:t> علشان نوصل لل</a:t>
            </a:r>
            <a:r>
              <a:rPr lang="en-US" dirty="0" smtClean="0"/>
              <a:t>property </a:t>
            </a:r>
            <a:r>
              <a:rPr lang="ar-EG" dirty="0" smtClean="0"/>
              <a:t> ونضع </a:t>
            </a:r>
            <a:r>
              <a:rPr lang="en-US" dirty="0" smtClean="0"/>
              <a:t>value </a:t>
            </a:r>
            <a:r>
              <a:rPr lang="ar-EG" dirty="0" smtClean="0"/>
              <a:t>ليها  ( وهي بتقبل 2 </a:t>
            </a:r>
            <a:r>
              <a:rPr lang="en-US" dirty="0" err="1" smtClean="0"/>
              <a:t>parmetrs</a:t>
            </a:r>
            <a:r>
              <a:rPr lang="ar-EG" dirty="0" smtClean="0"/>
              <a:t> )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10605111" cy="4485421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dirty="0"/>
              <a:t>class User{</a:t>
            </a:r>
          </a:p>
          <a:p>
            <a:pPr marL="0" indent="0" algn="l">
              <a:buNone/>
            </a:pPr>
            <a:r>
              <a:rPr lang="en-US" dirty="0"/>
              <a:t>Public $</a:t>
            </a:r>
            <a:r>
              <a:rPr lang="en-US" dirty="0" err="1"/>
              <a:t>name,$age</a:t>
            </a:r>
            <a:r>
              <a:rPr lang="en-US" dirty="0"/>
              <a:t>;</a:t>
            </a:r>
          </a:p>
          <a:p>
            <a:pPr marL="0" indent="0" algn="l">
              <a:buNone/>
            </a:pPr>
            <a:r>
              <a:rPr lang="en-US" dirty="0"/>
              <a:t>Public function </a:t>
            </a:r>
            <a:r>
              <a:rPr lang="en-US" dirty="0" smtClean="0"/>
              <a:t>__set($</a:t>
            </a:r>
            <a:r>
              <a:rPr lang="en-US" dirty="0" err="1" smtClean="0"/>
              <a:t>p,$v</a:t>
            </a:r>
            <a:r>
              <a:rPr lang="en-US" dirty="0" smtClean="0"/>
              <a:t>){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Echo $p . ‘ ‘ .‘Is Not found or </a:t>
            </a:r>
            <a:r>
              <a:rPr lang="en-US" dirty="0" smtClean="0"/>
              <a:t>access  ’.  ‘ and ‘ </a:t>
            </a:r>
          </a:p>
          <a:p>
            <a:pPr marL="0" indent="0" algn="l">
              <a:buNone/>
            </a:pPr>
            <a:r>
              <a:rPr lang="en-US" dirty="0" smtClean="0"/>
              <a:t>.  $v </a:t>
            </a:r>
            <a:r>
              <a:rPr lang="en-US" dirty="0"/>
              <a:t>. ‘ ‘ .‘Is Not </a:t>
            </a:r>
            <a:r>
              <a:rPr lang="en-US" dirty="0" smtClean="0"/>
              <a:t> </a:t>
            </a:r>
            <a:r>
              <a:rPr lang="en-US" dirty="0"/>
              <a:t>access’;</a:t>
            </a:r>
          </a:p>
          <a:p>
            <a:pPr marL="0" indent="0" algn="l">
              <a:buNone/>
            </a:pPr>
            <a:r>
              <a:rPr lang="en-US" dirty="0"/>
              <a:t>}}</a:t>
            </a:r>
          </a:p>
          <a:p>
            <a:pPr marL="0" indent="0" algn="l">
              <a:buNone/>
            </a:pPr>
            <a:r>
              <a:rPr lang="en-US" dirty="0"/>
              <a:t>$</a:t>
            </a:r>
            <a:r>
              <a:rPr lang="en-US" dirty="0" err="1"/>
              <a:t>ahmed</a:t>
            </a:r>
            <a:r>
              <a:rPr lang="en-US" dirty="0"/>
              <a:t> = new User();</a:t>
            </a:r>
          </a:p>
          <a:p>
            <a:pPr marL="0" indent="0" algn="l">
              <a:buNone/>
            </a:pPr>
            <a:r>
              <a:rPr lang="en-US" dirty="0"/>
              <a:t>$</a:t>
            </a:r>
            <a:r>
              <a:rPr lang="en-US" dirty="0" err="1"/>
              <a:t>ahmed</a:t>
            </a:r>
            <a:r>
              <a:rPr lang="en-US" dirty="0"/>
              <a:t>-&gt;</a:t>
            </a:r>
            <a:r>
              <a:rPr lang="en-US" dirty="0" smtClean="0"/>
              <a:t>email=“a@gmail.com”;</a:t>
            </a:r>
            <a:endParaRPr lang="ar-EG" dirty="0"/>
          </a:p>
          <a:p>
            <a:pPr marL="0" indent="0" algn="l">
              <a:buNone/>
            </a:pPr>
            <a:r>
              <a:rPr lang="en-US" dirty="0"/>
              <a:t>Out </a:t>
            </a:r>
            <a:r>
              <a:rPr lang="en-US" dirty="0" err="1"/>
              <a:t>put:email</a:t>
            </a:r>
            <a:r>
              <a:rPr lang="en-US" dirty="0"/>
              <a:t> Is Not found or </a:t>
            </a:r>
            <a:r>
              <a:rPr lang="en-US" dirty="0" smtClean="0"/>
              <a:t>access and  </a:t>
            </a:r>
            <a:r>
              <a:rPr lang="en-US" dirty="0" smtClean="0">
                <a:hlinkClick r:id="rId2"/>
              </a:rPr>
              <a:t>a@gmail.com</a:t>
            </a:r>
            <a:r>
              <a:rPr lang="en-US" dirty="0" smtClean="0"/>
              <a:t>  is not access </a:t>
            </a:r>
            <a:r>
              <a:rPr lang="ar-EG" dirty="0" smtClean="0"/>
              <a:t> </a:t>
            </a:r>
            <a:endParaRPr lang="en-US" dirty="0" smtClean="0"/>
          </a:p>
          <a:p>
            <a:pPr marL="0" indent="0" algn="l">
              <a:buNone/>
            </a:pPr>
            <a:endParaRPr lang="ar-EG" dirty="0"/>
          </a:p>
          <a:p>
            <a:pPr marL="0" indent="0" algn="l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877006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Procedural programming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200" dirty="0"/>
              <a:t>organizes the code into chunks of </a:t>
            </a:r>
            <a:r>
              <a:rPr lang="en-US" sz="3200" dirty="0" smtClean="0"/>
              <a:t>procedures</a:t>
            </a:r>
          </a:p>
          <a:p>
            <a:pPr marL="0" indent="0">
              <a:buNone/>
            </a:pPr>
            <a:r>
              <a:rPr lang="ar-EG" sz="3200" dirty="0"/>
              <a:t>البناء الأساسي للبرمجة الإجرائية هو </a:t>
            </a:r>
            <a:r>
              <a:rPr lang="ar-EG" sz="3200" dirty="0" smtClean="0"/>
              <a:t>مجموعه من </a:t>
            </a:r>
            <a:r>
              <a:rPr lang="ar-EG" sz="3200" dirty="0"/>
              <a:t>التعليمات البرمجية تُعرف بالإجراءات أو الإجراءات الروتينية. تحتوي الإجراءات على تعليمات تسلسل تحدد خطوة حسابية يتم تنفيذها عند التنفيذ.</a:t>
            </a:r>
          </a:p>
        </p:txBody>
      </p:sp>
    </p:spTree>
    <p:extLst>
      <p:ext uri="{BB962C8B-B14F-4D97-AF65-F5344CB8AC3E}">
        <p14:creationId xmlns:p14="http://schemas.microsoft.com/office/powerpoint/2010/main" val="3077676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327</TotalTime>
  <Words>1728</Words>
  <Application>Microsoft Office PowerPoint</Application>
  <PresentationFormat>Widescreen</PresentationFormat>
  <Paragraphs>143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Times New Roman</vt:lpstr>
      <vt:lpstr>Trebuchet MS</vt:lpstr>
      <vt:lpstr>Tw Cen MT</vt:lpstr>
      <vt:lpstr>Circuit</vt:lpstr>
      <vt:lpstr>Ahmed Nasser elwardany</vt:lpstr>
      <vt:lpstr>Magic methods </vt:lpstr>
      <vt:lpstr>.__construct() المثود دي بتحدث لما انت تنشا ال object بتاعك  بشكل مباشر  </vt:lpstr>
      <vt:lpstr>في المثال اللي فات لو معرفتش قيم لكلا من الاسم و الايميل و النوع والسن كان هيظهر ايرور لان دا بيستدعي بشكل مباشر داخل object</vt:lpstr>
      <vt:lpstr>Call تستخدم في حالة مناداة methodمش موجوده او غير مسموح الوصول لها (private) وبتاخد اتنين  parmetr</vt:lpstr>
      <vt:lpstr>Get()بتستخدم في حالة الوصول او الحصول علي propertyليست موجوده او غير قابله للوصول وبتاخد 1 parmeter</vt:lpstr>
      <vt:lpstr>في المثال السابق ولو مثلا حطبنا قيمه email   وجينا عملنا new opject from class user هتلاقي انا الايميل اتعرف للopject  الاولي مش التاني (دا بعدم استخدام  get)</vt:lpstr>
      <vt:lpstr>علشان كدا بنستخدم ال set() علشان نوصل للproperty  ونضع value ليها  ( وهي بتقبل 2 parmetrs )</vt:lpstr>
      <vt:lpstr>Procedural programming</vt:lpstr>
      <vt:lpstr>PowerPoint Presentation</vt:lpstr>
      <vt:lpstr>Features of Procedural Programming</vt:lpstr>
      <vt:lpstr>Advantages of Procedural Programming </vt:lpstr>
      <vt:lpstr>Disadvantages of Procedural Programming</vt:lpstr>
      <vt:lpstr>Object-Oriented Programming (OOP) </vt:lpstr>
      <vt:lpstr>PowerPoint Presentation</vt:lpstr>
      <vt:lpstr>OOP Principles </vt:lpstr>
      <vt:lpstr>Advantages of Object-Oriented Programming</vt:lpstr>
      <vt:lpstr>Disadvantages of Object-Oriented Programming</vt:lpstr>
      <vt:lpstr>Functional programming</vt:lpstr>
      <vt:lpstr>Terminologies(المصطلحات)</vt:lpstr>
      <vt:lpstr>Self vs This vs Static</vt:lpstr>
      <vt:lpstr>Advantages of Functional Programming</vt:lpstr>
      <vt:lpstr>Disadvantages of Functional Programming</vt:lpstr>
      <vt:lpstr>Cloning (الاستنساخ)</vt:lpstr>
      <vt:lpstr>PowerPoint Presentation</vt:lpstr>
      <vt:lpstr>PowerPoint Presentation</vt:lpstr>
      <vt:lpstr>Deep Copy</vt:lpstr>
      <vt:lpstr>Shallow Copy</vt:lpstr>
      <vt:lpstr>Self vs This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Ahmed Nasser elwardany</dc:title>
  <dc:creator>Wardany</dc:creator>
  <cp:lastModifiedBy>Wardany</cp:lastModifiedBy>
  <cp:revision>21</cp:revision>
  <dcterms:created xsi:type="dcterms:W3CDTF">2023-04-30T13:04:37Z</dcterms:created>
  <dcterms:modified xsi:type="dcterms:W3CDTF">2023-04-30T18:33:58Z</dcterms:modified>
</cp:coreProperties>
</file>