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46" r:id="rId2"/>
    <p:sldId id="419" r:id="rId3"/>
    <p:sldId id="425" r:id="rId4"/>
    <p:sldId id="396" r:id="rId5"/>
    <p:sldId id="427" r:id="rId6"/>
    <p:sldId id="428" r:id="rId7"/>
    <p:sldId id="353" r:id="rId8"/>
    <p:sldId id="430" r:id="rId9"/>
    <p:sldId id="434" r:id="rId10"/>
    <p:sldId id="432" r:id="rId11"/>
    <p:sldId id="433" r:id="rId12"/>
    <p:sldId id="375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AA8"/>
    <a:srgbClr val="006171"/>
    <a:srgbClr val="EEECE1"/>
    <a:srgbClr val="0097B0"/>
    <a:srgbClr val="6FD57F"/>
    <a:srgbClr val="8100FF"/>
    <a:srgbClr val="DF00FF"/>
    <a:srgbClr val="CB3737"/>
    <a:srgbClr val="EE6F57"/>
    <a:srgbClr val="E228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0A44A-4D38-48A7-9D7C-ECFC6DB5196B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9C11C-D04B-4B83-A5E8-D873315BDD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040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43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679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572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405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9C11C-D04B-4B83-A5E8-D873315BDD3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93BF-772A-4C92-B1DC-E6EFAA9B7E24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9130-EB6A-4866-830C-2DB68EFB30B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59385" y="6363081"/>
            <a:ext cx="1323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B5AA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同舟共济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A93BF-772A-4C92-B1DC-E6EFAA9B7E24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9130-EB6A-4866-830C-2DB68EFB30B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59385" y="6363081"/>
            <a:ext cx="1323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B5AA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同舟共济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A93BF-772A-4C92-B1DC-E6EFAA9B7E24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F9130-EB6A-4866-830C-2DB68EFB30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notesSlide" Target="../notesSlides/notesSlide3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7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notesSlide" Target="../notesSlides/notesSlide5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image" Target="../media/image8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19" Type="http://schemas.openxmlformats.org/officeDocument/2006/relationships/image" Target="../media/image7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155F44F7-4270-474D-B6A4-B57FF0099D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301729"/>
            <a:ext cx="12192000" cy="3298971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14034" y="2725969"/>
            <a:ext cx="6163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pc="-3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容颜医疗管理系统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ED3EF30-2173-4A65-B7BA-739828AABC85}"/>
              </a:ext>
            </a:extLst>
          </p:cNvPr>
          <p:cNvGrpSpPr/>
          <p:nvPr/>
        </p:nvGrpSpPr>
        <p:grpSpPr>
          <a:xfrm>
            <a:off x="3755307" y="393280"/>
            <a:ext cx="5278696" cy="1585469"/>
            <a:chOff x="9488724" y="3354030"/>
            <a:chExt cx="2545960" cy="73101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E80FE32-0C53-400A-BBDB-782849D82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AAF1810-E905-4899-A2AB-3100CD916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C562593-17C3-4AFF-AAE4-AD00B06871E1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EFF8821D-969F-4C9C-B1D2-8EBBD1502544}"/>
              </a:ext>
            </a:extLst>
          </p:cNvPr>
          <p:cNvSpPr txBox="1"/>
          <p:nvPr/>
        </p:nvSpPr>
        <p:spPr>
          <a:xfrm>
            <a:off x="4312551" y="5923680"/>
            <a:ext cx="3475631" cy="604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6000"/>
              </a:lnSpc>
            </a:pPr>
            <a:r>
              <a:rPr lang="en-US" altLang="zh-CN" sz="2800" b="1" dirty="0">
                <a:solidFill>
                  <a:srgbClr val="0B5A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 </a:t>
            </a:r>
            <a:r>
              <a:rPr lang="zh-CN" altLang="en-US" sz="2800" b="1" dirty="0">
                <a:solidFill>
                  <a:srgbClr val="0B5AA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同舟共济 </a:t>
            </a:r>
            <a:r>
              <a:rPr lang="en-US" altLang="zh-CN" sz="2800" b="1" dirty="0">
                <a:solidFill>
                  <a:srgbClr val="0B5A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2800" b="1" dirty="0">
              <a:solidFill>
                <a:srgbClr val="0B5AA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8ACE4B-771F-C638-4703-FDA33D8FA4D8}"/>
              </a:ext>
            </a:extLst>
          </p:cNvPr>
          <p:cNvSpPr txBox="1"/>
          <p:nvPr/>
        </p:nvSpPr>
        <p:spPr>
          <a:xfrm>
            <a:off x="272123" y="4249125"/>
            <a:ext cx="11647751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2253542 </a:t>
            </a:r>
            <a:r>
              <a:rPr lang="zh-CN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吴泓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霖 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2252958 </a:t>
            </a:r>
            <a:r>
              <a:rPr lang="zh-CN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彭之芯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2254290 </a:t>
            </a:r>
            <a:r>
              <a:rPr lang="zh-CN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陈旼君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2252550 </a:t>
            </a:r>
            <a:r>
              <a:rPr lang="zh-CN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刘应</a:t>
            </a:r>
            <a:r>
              <a:rPr lang="zh-CN" altLang="en-US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程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2253407 </a:t>
            </a:r>
            <a:r>
              <a:rPr lang="zh-CN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柳阳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2254305 </a:t>
            </a:r>
            <a:r>
              <a:rPr lang="zh-CN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夏济舟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2251306 </a:t>
            </a:r>
            <a:r>
              <a:rPr lang="zh-CN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陈语妍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2251329 </a:t>
            </a:r>
            <a:r>
              <a:rPr lang="zh-CN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顾熙瑶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2253729 </a:t>
            </a:r>
            <a:r>
              <a:rPr lang="zh-CN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许扬扬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2250766 </a:t>
            </a:r>
            <a:r>
              <a:rPr lang="zh-CN" altLang="zh-CN" sz="2400" b="1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宫辰昊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50" y="580010"/>
            <a:ext cx="6073899" cy="60738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2965173" y="2922324"/>
            <a:ext cx="6261654" cy="134863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>
                <a:lumMod val="10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42935" y="3274059"/>
            <a:ext cx="230612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四、分 工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48866" y="908720"/>
            <a:ext cx="4494267" cy="1317770"/>
            <a:chOff x="9483436" y="3338490"/>
            <a:chExt cx="2493150" cy="73102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3436" y="3338490"/>
              <a:ext cx="731584" cy="7310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901" y="3370713"/>
              <a:ext cx="1643777" cy="51285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0269803" y="3860848"/>
              <a:ext cx="1706783" cy="128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sz="900" b="1" spc="200" dirty="0">
                  <a:solidFill>
                    <a:prstClr val="white"/>
                  </a:solidFill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309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96725326-D402-6699-D2A4-A90AD2D7B828}"/>
              </a:ext>
            </a:extLst>
          </p:cNvPr>
          <p:cNvSpPr/>
          <p:nvPr/>
        </p:nvSpPr>
        <p:spPr>
          <a:xfrm>
            <a:off x="818412" y="572381"/>
            <a:ext cx="3550387" cy="749935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 w="38100">
            <a:solidFill>
              <a:schemeClr val="accent1">
                <a:lumMod val="10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1F0DC8-709C-2515-0956-FAE0D39724DD}"/>
              </a:ext>
            </a:extLst>
          </p:cNvPr>
          <p:cNvSpPr/>
          <p:nvPr/>
        </p:nvSpPr>
        <p:spPr>
          <a:xfrm>
            <a:off x="1920474" y="697927"/>
            <a:ext cx="2326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四、分工占比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C7AF53-58AC-D5E9-0BDA-3912A455A5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78" y="638282"/>
            <a:ext cx="618131" cy="6181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B20B0D0-39FF-4EEB-8672-099CE81FC2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40" y="1946734"/>
            <a:ext cx="590550" cy="5905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C597717-1593-62B2-B225-DD85384CAFC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031" y="1946734"/>
            <a:ext cx="590550" cy="5905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36932C8-693E-948D-5D05-CA2D3E91E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7416" y="1946734"/>
            <a:ext cx="7297168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52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BABC8E8-D3FA-4F8A-B9BD-063DFF815E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2301729"/>
            <a:ext cx="12192000" cy="3298971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35243" y="3141129"/>
            <a:ext cx="24895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spc="-300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谢 谢！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ED3EF30-2173-4A65-B7BA-739828AABC85}"/>
              </a:ext>
            </a:extLst>
          </p:cNvPr>
          <p:cNvGrpSpPr/>
          <p:nvPr/>
        </p:nvGrpSpPr>
        <p:grpSpPr>
          <a:xfrm>
            <a:off x="3755307" y="393280"/>
            <a:ext cx="5278696" cy="1585469"/>
            <a:chOff x="9488724" y="3354030"/>
            <a:chExt cx="2545960" cy="73101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E80FE32-0C53-400A-BBDB-782849D82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88724" y="3354030"/>
              <a:ext cx="731583" cy="73101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AAF1810-E905-4899-A2AB-3100CD916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327902" y="3370713"/>
              <a:ext cx="1643775" cy="512858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C562593-17C3-4AFF-AAE4-AD00B06871E1}"/>
                </a:ext>
              </a:extLst>
            </p:cNvPr>
            <p:cNvSpPr txBox="1"/>
            <p:nvPr/>
          </p:nvSpPr>
          <p:spPr>
            <a:xfrm>
              <a:off x="10219659" y="3839761"/>
              <a:ext cx="181502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900" b="1" spc="200" dirty="0"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D108351F-59A3-4165-8876-F4F15C3273A5}"/>
              </a:ext>
            </a:extLst>
          </p:cNvPr>
          <p:cNvSpPr txBox="1"/>
          <p:nvPr/>
        </p:nvSpPr>
        <p:spPr>
          <a:xfrm>
            <a:off x="4312551" y="5923680"/>
            <a:ext cx="3475631" cy="604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6000"/>
              </a:lnSpc>
            </a:pPr>
            <a:r>
              <a:rPr lang="en-US" altLang="zh-CN" sz="2800" b="1" dirty="0">
                <a:solidFill>
                  <a:srgbClr val="0B5A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 </a:t>
            </a:r>
            <a:r>
              <a:rPr lang="zh-CN" altLang="en-US" sz="2800" b="1" dirty="0">
                <a:solidFill>
                  <a:srgbClr val="0B5AA8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同舟共济 </a:t>
            </a:r>
            <a:r>
              <a:rPr lang="en-US" altLang="zh-CN" sz="2800" b="1" dirty="0">
                <a:solidFill>
                  <a:srgbClr val="0B5AA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endParaRPr lang="zh-CN" altLang="en-US" sz="2800" b="1" dirty="0">
              <a:solidFill>
                <a:srgbClr val="0B5AA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223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3E735E-C276-404E-B1ED-F0D1141A2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50" y="580010"/>
            <a:ext cx="6073899" cy="60738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2965173" y="2922324"/>
            <a:ext cx="6261654" cy="134863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>
                <a:lumMod val="10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77658" y="3268091"/>
            <a:ext cx="40366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effectLst/>
                <a:ea typeface="字魂105号-简雅黑" panose="00000500000000000000"/>
                <a:cs typeface="Times New Roman" panose="02020603050405020304" pitchFamily="18" charset="0"/>
              </a:rPr>
              <a:t>一、需 求 分 析</a:t>
            </a:r>
            <a:endParaRPr lang="zh-CN" altLang="en-US" sz="4400" b="1" dirty="0">
              <a:ea typeface="字魂105号-简雅黑" panose="0000050000000000000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AC971F-1806-44DF-AE3C-BE16722B6E74}"/>
              </a:ext>
            </a:extLst>
          </p:cNvPr>
          <p:cNvGrpSpPr/>
          <p:nvPr/>
        </p:nvGrpSpPr>
        <p:grpSpPr>
          <a:xfrm>
            <a:off x="3848866" y="908720"/>
            <a:ext cx="4494267" cy="1317770"/>
            <a:chOff x="9483436" y="3338490"/>
            <a:chExt cx="2493150" cy="73102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3AD58E8-2F3D-4506-8C47-39E1BEA87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3436" y="3338490"/>
              <a:ext cx="731584" cy="73102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2B6288B-2AC3-4FFD-8516-ABC46B5A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901" y="3370713"/>
              <a:ext cx="1643777" cy="512858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AC0F277-1500-409B-8F69-E8FE7CDD7917}"/>
                </a:ext>
              </a:extLst>
            </p:cNvPr>
            <p:cNvSpPr txBox="1"/>
            <p:nvPr/>
          </p:nvSpPr>
          <p:spPr>
            <a:xfrm>
              <a:off x="10269803" y="3860848"/>
              <a:ext cx="1706783" cy="128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sz="900" b="1" spc="200" dirty="0">
                  <a:solidFill>
                    <a:prstClr val="white"/>
                  </a:solidFill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415291" y="503555"/>
            <a:ext cx="4135688" cy="749935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 w="38100">
            <a:solidFill>
              <a:schemeClr val="accent1">
                <a:lumMod val="10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292837" y="1597660"/>
            <a:ext cx="4046417" cy="749935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259826" y="1718772"/>
            <a:ext cx="320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整形医院激增</a:t>
            </a: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332533" y="1597660"/>
            <a:ext cx="5866568" cy="749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015" y="4332545"/>
            <a:ext cx="674370" cy="67437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2259826" y="5172650"/>
            <a:ext cx="1255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研究背景</a:t>
            </a: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6567953" y="1701920"/>
            <a:ext cx="3745142" cy="5059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人民收入增长对整形需求的激增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467472" y="64070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一、需求分析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540E54D-3D12-6B38-230F-F6981D2A8D7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92833" y="3039046"/>
            <a:ext cx="4046417" cy="749935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779369-1D3D-D1C0-508E-E8E03901508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159953" y="3200356"/>
            <a:ext cx="231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6645"/>
            <a:r>
              <a:rPr lang="zh-CN" altLang="en-US" sz="2400" b="1" dirty="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市场空白</a:t>
            </a:r>
            <a:endParaRPr lang="en-US" altLang="zh-CN" sz="2400" b="1" dirty="0">
              <a:solidFill>
                <a:prstClr val="white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EDBD2C-4D79-4890-2709-EA6EA446E58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332533" y="3031541"/>
            <a:ext cx="5866568" cy="749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D1A50F1-7416-C267-BC94-AAFAC9C35C2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142357" y="3113403"/>
            <a:ext cx="4596334" cy="52087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大部分整形医院停留在线下操作的阶段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FB9D6FC-1DEE-9D74-DF90-72DF651D3B6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319676" y="4433045"/>
            <a:ext cx="4046417" cy="749935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AAD944-EE28-7FF8-44E1-AB2199BD749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630929" y="4558680"/>
            <a:ext cx="320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6645"/>
            <a:r>
              <a:rPr lang="zh-CN" altLang="en-US" sz="2400" b="1" dirty="0">
                <a:solidFill>
                  <a:prstClr val="white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私密性</a:t>
            </a:r>
            <a:endParaRPr lang="en-US" altLang="zh-CN" sz="2400" b="1" dirty="0">
              <a:solidFill>
                <a:prstClr val="white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CE0C918-D6DD-3908-2FEF-7C01F18F6A3B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366093" y="4433045"/>
            <a:ext cx="5866568" cy="7499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A8C2952-578A-C091-7AEC-57CB8E7E133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538456" y="4531947"/>
            <a:ext cx="3804135" cy="5151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传统管理模式使得用户隐私泄露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670D963-8496-85C2-7E26-86E2794FF4AB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999244" y="5961140"/>
            <a:ext cx="3206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分布式存储与计算</a:t>
            </a:r>
          </a:p>
        </p:txBody>
      </p:sp>
    </p:spTree>
    <p:extLst>
      <p:ext uri="{BB962C8B-B14F-4D97-AF65-F5344CB8AC3E}">
        <p14:creationId xmlns:p14="http://schemas.microsoft.com/office/powerpoint/2010/main" val="497364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3E735E-C276-404E-B1ED-F0D1141A2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50" y="580010"/>
            <a:ext cx="6073899" cy="60738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2965173" y="2922324"/>
            <a:ext cx="6261654" cy="134863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>
                <a:lumMod val="10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08259" y="3273473"/>
            <a:ext cx="33345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effectLst/>
                <a:ea typeface="字魂105号-简雅黑" panose="00000500000000000000"/>
                <a:cs typeface="Times New Roman" panose="02020603050405020304" pitchFamily="18" charset="0"/>
              </a:rPr>
              <a:t>二、功 能 设 计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DAC971F-1806-44DF-AE3C-BE16722B6E74}"/>
              </a:ext>
            </a:extLst>
          </p:cNvPr>
          <p:cNvGrpSpPr/>
          <p:nvPr/>
        </p:nvGrpSpPr>
        <p:grpSpPr>
          <a:xfrm>
            <a:off x="3848866" y="908720"/>
            <a:ext cx="4494267" cy="1317770"/>
            <a:chOff x="9483436" y="3338490"/>
            <a:chExt cx="2493150" cy="73102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3AD58E8-2F3D-4506-8C47-39E1BEA87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3436" y="3338490"/>
              <a:ext cx="731584" cy="73102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2B6288B-2AC3-4FFD-8516-ABC46B5A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901" y="3370713"/>
              <a:ext cx="1643777" cy="512858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AC0F277-1500-409B-8F69-E8FE7CDD7917}"/>
                </a:ext>
              </a:extLst>
            </p:cNvPr>
            <p:cNvSpPr txBox="1"/>
            <p:nvPr/>
          </p:nvSpPr>
          <p:spPr>
            <a:xfrm>
              <a:off x="10269803" y="3860848"/>
              <a:ext cx="1706783" cy="128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sz="900" b="1" spc="200" dirty="0">
                  <a:solidFill>
                    <a:prstClr val="white"/>
                  </a:solidFill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70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361950" y="437515"/>
            <a:ext cx="4450715" cy="749935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 w="38100">
            <a:solidFill>
              <a:schemeClr val="accent1">
                <a:lumMod val="10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46" y="503441"/>
            <a:ext cx="618131" cy="6181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02196" y="570036"/>
            <a:ext cx="1875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1. 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角色设计</a:t>
            </a:r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1755804" y="2875915"/>
            <a:ext cx="25463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字魂105号-简雅黑" panose="00000500000000000000" pitchFamily="2" charset="-122"/>
              </a:rPr>
              <a:t>需要接受手术，付费等并且还要在医院留存信息</a:t>
            </a:r>
          </a:p>
        </p:txBody>
      </p:sp>
      <p:grpSp>
        <p:nvGrpSpPr>
          <p:cNvPr id="19" name="组合 18"/>
          <p:cNvGrpSpPr/>
          <p:nvPr>
            <p:custDataLst>
              <p:tags r:id="rId2"/>
            </p:custDataLst>
          </p:nvPr>
        </p:nvGrpSpPr>
        <p:grpSpPr>
          <a:xfrm>
            <a:off x="1602196" y="1826635"/>
            <a:ext cx="2594610" cy="645160"/>
            <a:chOff x="1985101" y="2234940"/>
            <a:chExt cx="2594610" cy="645160"/>
          </a:xfrm>
        </p:grpSpPr>
        <p:sp>
          <p:nvSpPr>
            <p:cNvPr id="6" name="任意多边形: 形状 5"/>
            <p:cNvSpPr/>
            <p:nvPr>
              <p:custDataLst>
                <p:tags r:id="rId15"/>
              </p:custDataLst>
            </p:nvPr>
          </p:nvSpPr>
          <p:spPr>
            <a:xfrm>
              <a:off x="1985101" y="2342255"/>
              <a:ext cx="2594610" cy="537845"/>
            </a:xfrm>
            <a:custGeom>
              <a:avLst/>
              <a:gdLst>
                <a:gd name="connsiteX0" fmla="*/ 674315 w 6261654"/>
                <a:gd name="connsiteY0" fmla="*/ 0 h 1348631"/>
                <a:gd name="connsiteX1" fmla="*/ 674325 w 6261654"/>
                <a:gd name="connsiteY1" fmla="*/ 1 h 1348631"/>
                <a:gd name="connsiteX2" fmla="*/ 5558735 w 6261654"/>
                <a:gd name="connsiteY2" fmla="*/ 1 h 1348631"/>
                <a:gd name="connsiteX3" fmla="*/ 5558735 w 6261654"/>
                <a:gd name="connsiteY3" fmla="*/ 2885 h 1348631"/>
                <a:gd name="connsiteX4" fmla="*/ 5587339 w 6261654"/>
                <a:gd name="connsiteY4" fmla="*/ 1 h 1348631"/>
                <a:gd name="connsiteX5" fmla="*/ 6261654 w 6261654"/>
                <a:gd name="connsiteY5" fmla="*/ 674316 h 1348631"/>
                <a:gd name="connsiteX6" fmla="*/ 5587339 w 6261654"/>
                <a:gd name="connsiteY6" fmla="*/ 1348631 h 1348631"/>
                <a:gd name="connsiteX7" fmla="*/ 5558735 w 6261654"/>
                <a:gd name="connsiteY7" fmla="*/ 1345748 h 1348631"/>
                <a:gd name="connsiteX8" fmla="*/ 5558735 w 6261654"/>
                <a:gd name="connsiteY8" fmla="*/ 1348630 h 1348631"/>
                <a:gd name="connsiteX9" fmla="*/ 674315 w 6261654"/>
                <a:gd name="connsiteY9" fmla="*/ 1348630 h 1348631"/>
                <a:gd name="connsiteX10" fmla="*/ 0 w 6261654"/>
                <a:gd name="connsiteY10" fmla="*/ 674315 h 1348631"/>
                <a:gd name="connsiteX11" fmla="*/ 674315 w 6261654"/>
                <a:gd name="connsiteY11" fmla="*/ 0 h 134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1654" h="1348631">
                  <a:moveTo>
                    <a:pt x="674315" y="0"/>
                  </a:moveTo>
                  <a:lnTo>
                    <a:pt x="674325" y="1"/>
                  </a:lnTo>
                  <a:lnTo>
                    <a:pt x="5558735" y="1"/>
                  </a:lnTo>
                  <a:lnTo>
                    <a:pt x="5558735" y="2885"/>
                  </a:lnTo>
                  <a:lnTo>
                    <a:pt x="5587339" y="1"/>
                  </a:lnTo>
                  <a:cubicBezTo>
                    <a:pt x="5959753" y="1"/>
                    <a:pt x="6261654" y="301902"/>
                    <a:pt x="6261654" y="674316"/>
                  </a:cubicBezTo>
                  <a:cubicBezTo>
                    <a:pt x="6261654" y="1046730"/>
                    <a:pt x="5959753" y="1348631"/>
                    <a:pt x="5587339" y="1348631"/>
                  </a:cubicBezTo>
                  <a:lnTo>
                    <a:pt x="5558735" y="1345748"/>
                  </a:lnTo>
                  <a:lnTo>
                    <a:pt x="5558735" y="1348630"/>
                  </a:lnTo>
                  <a:lnTo>
                    <a:pt x="674315" y="1348630"/>
                  </a:lnTo>
                  <a:cubicBezTo>
                    <a:pt x="301901" y="1348630"/>
                    <a:pt x="0" y="1046729"/>
                    <a:pt x="0" y="674315"/>
                  </a:cubicBezTo>
                  <a:cubicBezTo>
                    <a:pt x="0" y="301901"/>
                    <a:pt x="301901" y="0"/>
                    <a:pt x="674315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38100">
              <a:solidFill>
                <a:schemeClr val="accent1">
                  <a:lumMod val="10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6"/>
              </p:custDataLst>
            </p:nvPr>
          </p:nvSpPr>
          <p:spPr>
            <a:xfrm>
              <a:off x="3011775" y="2234940"/>
              <a:ext cx="800219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顾客</a:t>
              </a:r>
            </a:p>
          </p:txBody>
        </p:sp>
      </p:grpSp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4885055" y="2884804"/>
            <a:ext cx="2421890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字魂105号-简雅黑" panose="00000500000000000000" pitchFamily="2" charset="-122"/>
              </a:rPr>
              <a:t>需要执行手术，并且要接受医院的管理</a:t>
            </a:r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595" y="1881505"/>
            <a:ext cx="590550" cy="590550"/>
          </a:xfrm>
          <a:prstGeom prst="rect">
            <a:avLst/>
          </a:prstGeom>
        </p:spPr>
      </p:pic>
      <p:sp>
        <p:nvSpPr>
          <p:cNvPr id="35" name="矩形 34"/>
          <p:cNvSpPr/>
          <p:nvPr>
            <p:custDataLst>
              <p:tags r:id="rId5"/>
            </p:custDataLst>
          </p:nvPr>
        </p:nvSpPr>
        <p:spPr>
          <a:xfrm>
            <a:off x="1046480" y="1600199"/>
            <a:ext cx="10099040" cy="4407311"/>
          </a:xfrm>
          <a:prstGeom prst="rect">
            <a:avLst/>
          </a:prstGeom>
          <a:noFill/>
          <a:ln w="3175">
            <a:solidFill>
              <a:schemeClr val="accent1">
                <a:lumMod val="10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4695190" y="1826895"/>
            <a:ext cx="3060065" cy="645160"/>
            <a:chOff x="1985101" y="2234940"/>
            <a:chExt cx="2670152" cy="645160"/>
          </a:xfrm>
        </p:grpSpPr>
        <p:sp>
          <p:nvSpPr>
            <p:cNvPr id="10" name="任意多边形: 形状 5"/>
            <p:cNvSpPr/>
            <p:nvPr>
              <p:custDataLst>
                <p:tags r:id="rId13"/>
              </p:custDataLst>
            </p:nvPr>
          </p:nvSpPr>
          <p:spPr>
            <a:xfrm>
              <a:off x="1985101" y="2342255"/>
              <a:ext cx="2594610" cy="537845"/>
            </a:xfrm>
            <a:custGeom>
              <a:avLst/>
              <a:gdLst>
                <a:gd name="connsiteX0" fmla="*/ 674315 w 6261654"/>
                <a:gd name="connsiteY0" fmla="*/ 0 h 1348631"/>
                <a:gd name="connsiteX1" fmla="*/ 674325 w 6261654"/>
                <a:gd name="connsiteY1" fmla="*/ 1 h 1348631"/>
                <a:gd name="connsiteX2" fmla="*/ 5558735 w 6261654"/>
                <a:gd name="connsiteY2" fmla="*/ 1 h 1348631"/>
                <a:gd name="connsiteX3" fmla="*/ 5558735 w 6261654"/>
                <a:gd name="connsiteY3" fmla="*/ 2885 h 1348631"/>
                <a:gd name="connsiteX4" fmla="*/ 5587339 w 6261654"/>
                <a:gd name="connsiteY4" fmla="*/ 1 h 1348631"/>
                <a:gd name="connsiteX5" fmla="*/ 6261654 w 6261654"/>
                <a:gd name="connsiteY5" fmla="*/ 674316 h 1348631"/>
                <a:gd name="connsiteX6" fmla="*/ 5587339 w 6261654"/>
                <a:gd name="connsiteY6" fmla="*/ 1348631 h 1348631"/>
                <a:gd name="connsiteX7" fmla="*/ 5558735 w 6261654"/>
                <a:gd name="connsiteY7" fmla="*/ 1345748 h 1348631"/>
                <a:gd name="connsiteX8" fmla="*/ 5558735 w 6261654"/>
                <a:gd name="connsiteY8" fmla="*/ 1348630 h 1348631"/>
                <a:gd name="connsiteX9" fmla="*/ 674315 w 6261654"/>
                <a:gd name="connsiteY9" fmla="*/ 1348630 h 1348631"/>
                <a:gd name="connsiteX10" fmla="*/ 0 w 6261654"/>
                <a:gd name="connsiteY10" fmla="*/ 674315 h 1348631"/>
                <a:gd name="connsiteX11" fmla="*/ 674315 w 6261654"/>
                <a:gd name="connsiteY11" fmla="*/ 0 h 134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1654" h="1348631">
                  <a:moveTo>
                    <a:pt x="674315" y="0"/>
                  </a:moveTo>
                  <a:lnTo>
                    <a:pt x="674325" y="1"/>
                  </a:lnTo>
                  <a:lnTo>
                    <a:pt x="5558735" y="1"/>
                  </a:lnTo>
                  <a:lnTo>
                    <a:pt x="5558735" y="2885"/>
                  </a:lnTo>
                  <a:lnTo>
                    <a:pt x="5587339" y="1"/>
                  </a:lnTo>
                  <a:cubicBezTo>
                    <a:pt x="5959753" y="1"/>
                    <a:pt x="6261654" y="301902"/>
                    <a:pt x="6261654" y="674316"/>
                  </a:cubicBezTo>
                  <a:cubicBezTo>
                    <a:pt x="6261654" y="1046730"/>
                    <a:pt x="5959753" y="1348631"/>
                    <a:pt x="5587339" y="1348631"/>
                  </a:cubicBezTo>
                  <a:lnTo>
                    <a:pt x="5558735" y="1345748"/>
                  </a:lnTo>
                  <a:lnTo>
                    <a:pt x="5558735" y="1348630"/>
                  </a:lnTo>
                  <a:lnTo>
                    <a:pt x="674315" y="1348630"/>
                  </a:lnTo>
                  <a:cubicBezTo>
                    <a:pt x="301901" y="1348630"/>
                    <a:pt x="0" y="1046729"/>
                    <a:pt x="0" y="674315"/>
                  </a:cubicBezTo>
                  <a:cubicBezTo>
                    <a:pt x="0" y="301901"/>
                    <a:pt x="301901" y="0"/>
                    <a:pt x="674315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38100">
              <a:solidFill>
                <a:schemeClr val="accent1">
                  <a:lumMod val="10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4"/>
              </p:custDataLst>
            </p:nvPr>
          </p:nvSpPr>
          <p:spPr>
            <a:xfrm>
              <a:off x="2329883" y="2234940"/>
              <a:ext cx="2325370" cy="5810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服务人员</a:t>
              </a:r>
            </a:p>
          </p:txBody>
        </p:sp>
      </p:grpSp>
      <p:pic>
        <p:nvPicPr>
          <p:cNvPr id="12" name="图片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65" y="1881505"/>
            <a:ext cx="590550" cy="590550"/>
          </a:xfrm>
          <a:prstGeom prst="rect">
            <a:avLst/>
          </a:prstGeom>
        </p:spPr>
      </p:pic>
      <p:grpSp>
        <p:nvGrpSpPr>
          <p:cNvPr id="15" name="组合 14"/>
          <p:cNvGrpSpPr/>
          <p:nvPr>
            <p:custDataLst>
              <p:tags r:id="rId8"/>
            </p:custDataLst>
          </p:nvPr>
        </p:nvGrpSpPr>
        <p:grpSpPr>
          <a:xfrm>
            <a:off x="8143966" y="1826635"/>
            <a:ext cx="2594610" cy="645160"/>
            <a:chOff x="1985101" y="2234940"/>
            <a:chExt cx="2594610" cy="645160"/>
          </a:xfrm>
        </p:grpSpPr>
        <p:sp>
          <p:nvSpPr>
            <p:cNvPr id="18" name="任意多边形: 形状 5"/>
            <p:cNvSpPr/>
            <p:nvPr>
              <p:custDataLst>
                <p:tags r:id="rId11"/>
              </p:custDataLst>
            </p:nvPr>
          </p:nvSpPr>
          <p:spPr>
            <a:xfrm>
              <a:off x="1985101" y="2342255"/>
              <a:ext cx="2594610" cy="537845"/>
            </a:xfrm>
            <a:custGeom>
              <a:avLst/>
              <a:gdLst>
                <a:gd name="connsiteX0" fmla="*/ 674315 w 6261654"/>
                <a:gd name="connsiteY0" fmla="*/ 0 h 1348631"/>
                <a:gd name="connsiteX1" fmla="*/ 674325 w 6261654"/>
                <a:gd name="connsiteY1" fmla="*/ 1 h 1348631"/>
                <a:gd name="connsiteX2" fmla="*/ 5558735 w 6261654"/>
                <a:gd name="connsiteY2" fmla="*/ 1 h 1348631"/>
                <a:gd name="connsiteX3" fmla="*/ 5558735 w 6261654"/>
                <a:gd name="connsiteY3" fmla="*/ 2885 h 1348631"/>
                <a:gd name="connsiteX4" fmla="*/ 5587339 w 6261654"/>
                <a:gd name="connsiteY4" fmla="*/ 1 h 1348631"/>
                <a:gd name="connsiteX5" fmla="*/ 6261654 w 6261654"/>
                <a:gd name="connsiteY5" fmla="*/ 674316 h 1348631"/>
                <a:gd name="connsiteX6" fmla="*/ 5587339 w 6261654"/>
                <a:gd name="connsiteY6" fmla="*/ 1348631 h 1348631"/>
                <a:gd name="connsiteX7" fmla="*/ 5558735 w 6261654"/>
                <a:gd name="connsiteY7" fmla="*/ 1345748 h 1348631"/>
                <a:gd name="connsiteX8" fmla="*/ 5558735 w 6261654"/>
                <a:gd name="connsiteY8" fmla="*/ 1348630 h 1348631"/>
                <a:gd name="connsiteX9" fmla="*/ 674315 w 6261654"/>
                <a:gd name="connsiteY9" fmla="*/ 1348630 h 1348631"/>
                <a:gd name="connsiteX10" fmla="*/ 0 w 6261654"/>
                <a:gd name="connsiteY10" fmla="*/ 674315 h 1348631"/>
                <a:gd name="connsiteX11" fmla="*/ 674315 w 6261654"/>
                <a:gd name="connsiteY11" fmla="*/ 0 h 1348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61654" h="1348631">
                  <a:moveTo>
                    <a:pt x="674315" y="0"/>
                  </a:moveTo>
                  <a:lnTo>
                    <a:pt x="674325" y="1"/>
                  </a:lnTo>
                  <a:lnTo>
                    <a:pt x="5558735" y="1"/>
                  </a:lnTo>
                  <a:lnTo>
                    <a:pt x="5558735" y="2885"/>
                  </a:lnTo>
                  <a:lnTo>
                    <a:pt x="5587339" y="1"/>
                  </a:lnTo>
                  <a:cubicBezTo>
                    <a:pt x="5959753" y="1"/>
                    <a:pt x="6261654" y="301902"/>
                    <a:pt x="6261654" y="674316"/>
                  </a:cubicBezTo>
                  <a:cubicBezTo>
                    <a:pt x="6261654" y="1046730"/>
                    <a:pt x="5959753" y="1348631"/>
                    <a:pt x="5587339" y="1348631"/>
                  </a:cubicBezTo>
                  <a:lnTo>
                    <a:pt x="5558735" y="1345748"/>
                  </a:lnTo>
                  <a:lnTo>
                    <a:pt x="5558735" y="1348630"/>
                  </a:lnTo>
                  <a:lnTo>
                    <a:pt x="674315" y="1348630"/>
                  </a:lnTo>
                  <a:cubicBezTo>
                    <a:pt x="301901" y="1348630"/>
                    <a:pt x="0" y="1046729"/>
                    <a:pt x="0" y="674315"/>
                  </a:cubicBezTo>
                  <a:cubicBezTo>
                    <a:pt x="0" y="301901"/>
                    <a:pt x="301901" y="0"/>
                    <a:pt x="674315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38100">
              <a:solidFill>
                <a:schemeClr val="accent1">
                  <a:lumMod val="10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 dirty="0"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12"/>
              </p:custDataLst>
            </p:nvPr>
          </p:nvSpPr>
          <p:spPr>
            <a:xfrm>
              <a:off x="2798198" y="2234940"/>
              <a:ext cx="1107996" cy="5810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字魂105号-简雅黑" panose="00000500000000000000" pitchFamily="2" charset="-122"/>
                  <a:ea typeface="字魂105号-简雅黑" panose="00000500000000000000" pitchFamily="2" charset="-122"/>
                  <a:sym typeface="字魂105号-简雅黑" panose="00000500000000000000" pitchFamily="2" charset="-122"/>
                </a:rPr>
                <a:t>管理员</a:t>
              </a:r>
            </a:p>
          </p:txBody>
        </p:sp>
      </p:grpSp>
      <p:pic>
        <p:nvPicPr>
          <p:cNvPr id="36" name="图片 3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365" y="1881505"/>
            <a:ext cx="590550" cy="590550"/>
          </a:xfrm>
          <a:prstGeom prst="rect">
            <a:avLst/>
          </a:prstGeom>
        </p:spPr>
      </p:pic>
      <p:sp>
        <p:nvSpPr>
          <p:cNvPr id="37" name="矩形 36"/>
          <p:cNvSpPr/>
          <p:nvPr>
            <p:custDataLst>
              <p:tags r:id="rId10"/>
            </p:custDataLst>
          </p:nvPr>
        </p:nvSpPr>
        <p:spPr>
          <a:xfrm>
            <a:off x="8254365" y="2884544"/>
            <a:ext cx="2588895" cy="277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字魂105号-简雅黑" panose="00000500000000000000" pitchFamily="2" charset="-122"/>
              </a:rPr>
              <a:t>具有对数据操作的最高权限，但是只能在合理范围内操作，防止出现失误</a:t>
            </a:r>
          </a:p>
        </p:txBody>
      </p:sp>
    </p:spTree>
    <p:extLst>
      <p:ext uri="{BB962C8B-B14F-4D97-AF65-F5344CB8AC3E}">
        <p14:creationId xmlns:p14="http://schemas.microsoft.com/office/powerpoint/2010/main" val="2522917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/>
          <p:cNvSpPr/>
          <p:nvPr/>
        </p:nvSpPr>
        <p:spPr>
          <a:xfrm>
            <a:off x="710258" y="509601"/>
            <a:ext cx="3763420" cy="749935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 w="38100">
            <a:solidFill>
              <a:schemeClr val="accent1">
                <a:lumMod val="10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69" y="605763"/>
            <a:ext cx="618131" cy="61813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9FB6846-FA17-83FD-9489-B1055A91D872}"/>
              </a:ext>
            </a:extLst>
          </p:cNvPr>
          <p:cNvSpPr/>
          <p:nvPr/>
        </p:nvSpPr>
        <p:spPr>
          <a:xfrm>
            <a:off x="1985260" y="659710"/>
            <a:ext cx="2092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 功能点设计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4DEFCC-F045-8B90-D52B-B914581D33AC}"/>
              </a:ext>
            </a:extLst>
          </p:cNvPr>
          <p:cNvSpPr txBox="1"/>
          <p:nvPr/>
        </p:nvSpPr>
        <p:spPr>
          <a:xfrm>
            <a:off x="1024583" y="1581782"/>
            <a:ext cx="37460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员工签到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账号登陆注册管理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顾客信息的增删改查</a:t>
            </a:r>
            <a:endParaRPr lang="en-US" altLang="zh-CN" sz="2800" dirty="0"/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员工个人中心</a:t>
            </a:r>
            <a:endParaRPr lang="en-US" altLang="zh-CN" sz="2800" dirty="0"/>
          </a:p>
          <a:p>
            <a:r>
              <a:rPr lang="en-US" altLang="zh-CN" sz="2800" dirty="0"/>
              <a:t>5.</a:t>
            </a:r>
            <a:r>
              <a:rPr lang="zh-CN" altLang="en-US" sz="2800" dirty="0"/>
              <a:t>医院收支管理</a:t>
            </a:r>
            <a:endParaRPr lang="en-US" altLang="zh-CN" sz="2800" dirty="0"/>
          </a:p>
          <a:p>
            <a:r>
              <a:rPr lang="en-US" altLang="zh-CN" sz="2800" dirty="0"/>
              <a:t>6.</a:t>
            </a:r>
            <a:r>
              <a:rPr lang="zh-CN" altLang="en-US" sz="2800" dirty="0"/>
              <a:t>用户下单</a:t>
            </a:r>
            <a:endParaRPr lang="en-US" altLang="zh-CN" sz="2800" dirty="0"/>
          </a:p>
          <a:p>
            <a:r>
              <a:rPr lang="en-US" altLang="zh-CN" sz="2800" dirty="0"/>
              <a:t>7.</a:t>
            </a:r>
            <a:r>
              <a:rPr lang="zh-CN" altLang="en-US" sz="2800" dirty="0"/>
              <a:t>顾客个人中心</a:t>
            </a:r>
            <a:endParaRPr lang="en-US" altLang="zh-CN" sz="2800" dirty="0"/>
          </a:p>
          <a:p>
            <a:r>
              <a:rPr lang="en-US" altLang="zh-CN" sz="2800" dirty="0"/>
              <a:t>8.</a:t>
            </a:r>
            <a:r>
              <a:rPr lang="zh-CN" altLang="en-US" sz="2800" dirty="0"/>
              <a:t>人事管理</a:t>
            </a:r>
            <a:endParaRPr lang="en-US" altLang="zh-CN" sz="2800" dirty="0"/>
          </a:p>
          <a:p>
            <a:r>
              <a:rPr lang="en-US" altLang="zh-CN" sz="2800" dirty="0"/>
              <a:t>9.</a:t>
            </a:r>
            <a:r>
              <a:rPr lang="zh-CN" altLang="en-US" sz="2800" dirty="0"/>
              <a:t>医药采购</a:t>
            </a:r>
            <a:endParaRPr lang="en-US" altLang="zh-CN" sz="2800" dirty="0"/>
          </a:p>
          <a:p>
            <a:r>
              <a:rPr lang="en-US" altLang="zh-CN" sz="2800" dirty="0"/>
              <a:t>10.</a:t>
            </a:r>
            <a:r>
              <a:rPr lang="zh-CN" altLang="en-US" sz="2800" dirty="0"/>
              <a:t>手术触发器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A400CA-9F4D-FD7D-0AC6-8944194ABCE7}"/>
              </a:ext>
            </a:extLst>
          </p:cNvPr>
          <p:cNvSpPr txBox="1"/>
          <p:nvPr/>
        </p:nvSpPr>
        <p:spPr>
          <a:xfrm>
            <a:off x="5899353" y="1581781"/>
            <a:ext cx="83279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11.</a:t>
            </a:r>
            <a:r>
              <a:rPr lang="zh-CN" altLang="en-US" sz="2800" dirty="0"/>
              <a:t>发放优惠券，优惠券过期自动删除</a:t>
            </a:r>
            <a:endParaRPr lang="en-US" altLang="zh-CN" sz="2800" dirty="0"/>
          </a:p>
          <a:p>
            <a:r>
              <a:rPr lang="en-US" altLang="zh-CN" sz="2800" dirty="0"/>
              <a:t>12.</a:t>
            </a:r>
            <a:r>
              <a:rPr lang="zh-CN" altLang="en-US" sz="2800" dirty="0"/>
              <a:t>对医院和部门的增删改查</a:t>
            </a:r>
            <a:endParaRPr lang="en-US" altLang="zh-CN" sz="2800" dirty="0"/>
          </a:p>
          <a:p>
            <a:r>
              <a:rPr lang="en-US" altLang="zh-CN" sz="2800" dirty="0"/>
              <a:t>13.</a:t>
            </a:r>
            <a:r>
              <a:rPr lang="zh-CN" altLang="en-US" sz="2800" dirty="0"/>
              <a:t>充值功能</a:t>
            </a:r>
            <a:endParaRPr lang="en-US" altLang="zh-CN" sz="2800" dirty="0"/>
          </a:p>
          <a:p>
            <a:r>
              <a:rPr lang="en-US" altLang="zh-CN" sz="2800" dirty="0"/>
              <a:t>14.</a:t>
            </a:r>
            <a:r>
              <a:rPr lang="zh-CN" altLang="en-US" sz="2800" dirty="0"/>
              <a:t>手术项目的增加和改价格</a:t>
            </a:r>
            <a:r>
              <a:rPr lang="en-US" altLang="zh-CN" sz="2800" dirty="0"/>
              <a:t>()</a:t>
            </a:r>
          </a:p>
          <a:p>
            <a:r>
              <a:rPr lang="en-US" altLang="zh-CN" sz="2800" dirty="0"/>
              <a:t>15.</a:t>
            </a:r>
            <a:r>
              <a:rPr lang="zh-CN" altLang="en-US" sz="2800" dirty="0"/>
              <a:t>手术项目县体信息查询</a:t>
            </a:r>
            <a:endParaRPr lang="en-US" altLang="zh-CN" sz="2800" dirty="0"/>
          </a:p>
          <a:p>
            <a:r>
              <a:rPr lang="en-US" altLang="zh-CN" sz="2800" dirty="0"/>
              <a:t>16.</a:t>
            </a:r>
            <a:r>
              <a:rPr lang="zh-CN" altLang="en-US" sz="2800" dirty="0"/>
              <a:t>会员触发器</a:t>
            </a:r>
            <a:endParaRPr lang="en-US" altLang="zh-CN" sz="2800" dirty="0"/>
          </a:p>
          <a:p>
            <a:r>
              <a:rPr lang="en-US" altLang="zh-CN" sz="2800" dirty="0"/>
              <a:t>17.</a:t>
            </a:r>
            <a:r>
              <a:rPr lang="zh-CN" altLang="en-US" sz="2800" dirty="0"/>
              <a:t>人文关怀</a:t>
            </a:r>
            <a:endParaRPr lang="en-US" altLang="zh-CN" sz="2800" dirty="0"/>
          </a:p>
          <a:p>
            <a:r>
              <a:rPr lang="en-US" altLang="zh-CN" sz="2800" dirty="0"/>
              <a:t>18.</a:t>
            </a:r>
            <a:r>
              <a:rPr lang="zh-CN" altLang="en-US" sz="2800" dirty="0"/>
              <a:t>手术室排班一览</a:t>
            </a:r>
            <a:endParaRPr lang="en-US" altLang="zh-CN" sz="2800" dirty="0"/>
          </a:p>
          <a:p>
            <a:r>
              <a:rPr lang="en-US" altLang="zh-CN" sz="2800" dirty="0"/>
              <a:t>19.</a:t>
            </a:r>
            <a:r>
              <a:rPr lang="zh-CN" altLang="en-US" sz="2800" dirty="0"/>
              <a:t>顾客对未做手术改签 </a:t>
            </a:r>
            <a:endParaRPr lang="en-US" altLang="zh-CN" sz="2800" dirty="0"/>
          </a:p>
          <a:p>
            <a:r>
              <a:rPr lang="en-US" altLang="zh-CN" sz="2800" dirty="0"/>
              <a:t>20.</a:t>
            </a:r>
            <a:r>
              <a:rPr lang="zh-CN" altLang="en-US" sz="2800" dirty="0"/>
              <a:t>绩效考核</a:t>
            </a:r>
          </a:p>
        </p:txBody>
      </p:sp>
    </p:spTree>
    <p:extLst>
      <p:ext uri="{BB962C8B-B14F-4D97-AF65-F5344CB8AC3E}">
        <p14:creationId xmlns:p14="http://schemas.microsoft.com/office/powerpoint/2010/main" val="2829474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050" y="580010"/>
            <a:ext cx="6073899" cy="60738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22934" y="0"/>
            <a:ext cx="12214934" cy="3616960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2965173" y="2922324"/>
            <a:ext cx="6261654" cy="1348631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>
                <a:lumMod val="10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84840" y="3274059"/>
            <a:ext cx="464715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>
                <a:solidFill>
                  <a:prstClr val="black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三、数 据 库 设 计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848866" y="908720"/>
            <a:ext cx="4494267" cy="1317770"/>
            <a:chOff x="9483436" y="3338490"/>
            <a:chExt cx="2493150" cy="73102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3436" y="3338490"/>
              <a:ext cx="731584" cy="73102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7901" y="3370713"/>
              <a:ext cx="1643777" cy="51285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10269803" y="3860848"/>
              <a:ext cx="1706783" cy="128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defRPr/>
              </a:pPr>
              <a:r>
                <a:rPr lang="en-US" altLang="zh-CN" sz="900" b="1" spc="200" dirty="0">
                  <a:solidFill>
                    <a:prstClr val="white"/>
                  </a:solidFill>
                  <a:latin typeface="Calibri Light" panose="020F0302020204030204" pitchFamily="34" charset="0"/>
                  <a:ea typeface="思源黑体 CN Light"/>
                  <a:cs typeface="Segoe UI Light" panose="020B0502040204020203" pitchFamily="34" charset="0"/>
                </a:rPr>
                <a:t>TONGJI UNIVERSITY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2ECADAF-579A-2488-3608-5CEC97DEB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229"/>
            <a:ext cx="12192000" cy="4647141"/>
          </a:xfrm>
          <a:prstGeom prst="rect">
            <a:avLst/>
          </a:prstGeom>
        </p:spPr>
      </p:pic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4EC23846-A083-6D83-3217-8F490DD2926C}"/>
              </a:ext>
            </a:extLst>
          </p:cNvPr>
          <p:cNvSpPr/>
          <p:nvPr/>
        </p:nvSpPr>
        <p:spPr>
          <a:xfrm>
            <a:off x="415291" y="503555"/>
            <a:ext cx="4135688" cy="749935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 w="38100">
            <a:solidFill>
              <a:schemeClr val="accent1">
                <a:lumMod val="10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50E2F8-2790-04F7-CB49-AC191B88FB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46FD243-C531-515D-FA36-379EF461F3CB}"/>
              </a:ext>
            </a:extLst>
          </p:cNvPr>
          <p:cNvSpPr/>
          <p:nvPr/>
        </p:nvSpPr>
        <p:spPr>
          <a:xfrm>
            <a:off x="1517352" y="629101"/>
            <a:ext cx="2130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E-R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图设计</a:t>
            </a:r>
            <a:endParaRPr lang="en-US" altLang="zh-CN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3892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4EC23846-A083-6D83-3217-8F490DD2926C}"/>
              </a:ext>
            </a:extLst>
          </p:cNvPr>
          <p:cNvSpPr/>
          <p:nvPr/>
        </p:nvSpPr>
        <p:spPr>
          <a:xfrm>
            <a:off x="405458" y="466384"/>
            <a:ext cx="4135688" cy="749935"/>
          </a:xfrm>
          <a:custGeom>
            <a:avLst/>
            <a:gdLst>
              <a:gd name="connsiteX0" fmla="*/ 674315 w 6261654"/>
              <a:gd name="connsiteY0" fmla="*/ 0 h 1348631"/>
              <a:gd name="connsiteX1" fmla="*/ 674325 w 6261654"/>
              <a:gd name="connsiteY1" fmla="*/ 1 h 1348631"/>
              <a:gd name="connsiteX2" fmla="*/ 5558735 w 6261654"/>
              <a:gd name="connsiteY2" fmla="*/ 1 h 1348631"/>
              <a:gd name="connsiteX3" fmla="*/ 5558735 w 6261654"/>
              <a:gd name="connsiteY3" fmla="*/ 2885 h 1348631"/>
              <a:gd name="connsiteX4" fmla="*/ 5587339 w 6261654"/>
              <a:gd name="connsiteY4" fmla="*/ 1 h 1348631"/>
              <a:gd name="connsiteX5" fmla="*/ 6261654 w 6261654"/>
              <a:gd name="connsiteY5" fmla="*/ 674316 h 1348631"/>
              <a:gd name="connsiteX6" fmla="*/ 5587339 w 6261654"/>
              <a:gd name="connsiteY6" fmla="*/ 1348631 h 1348631"/>
              <a:gd name="connsiteX7" fmla="*/ 5558735 w 6261654"/>
              <a:gd name="connsiteY7" fmla="*/ 1345748 h 1348631"/>
              <a:gd name="connsiteX8" fmla="*/ 5558735 w 6261654"/>
              <a:gd name="connsiteY8" fmla="*/ 1348630 h 1348631"/>
              <a:gd name="connsiteX9" fmla="*/ 674315 w 6261654"/>
              <a:gd name="connsiteY9" fmla="*/ 1348630 h 1348631"/>
              <a:gd name="connsiteX10" fmla="*/ 0 w 6261654"/>
              <a:gd name="connsiteY10" fmla="*/ 674315 h 1348631"/>
              <a:gd name="connsiteX11" fmla="*/ 674315 w 6261654"/>
              <a:gd name="connsiteY11" fmla="*/ 0 h 134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1654" h="1348631">
                <a:moveTo>
                  <a:pt x="674315" y="0"/>
                </a:moveTo>
                <a:lnTo>
                  <a:pt x="674325" y="1"/>
                </a:lnTo>
                <a:lnTo>
                  <a:pt x="5558735" y="1"/>
                </a:lnTo>
                <a:lnTo>
                  <a:pt x="5558735" y="2885"/>
                </a:lnTo>
                <a:lnTo>
                  <a:pt x="5587339" y="1"/>
                </a:lnTo>
                <a:cubicBezTo>
                  <a:pt x="5959753" y="1"/>
                  <a:pt x="6261654" y="301902"/>
                  <a:pt x="6261654" y="674316"/>
                </a:cubicBezTo>
                <a:cubicBezTo>
                  <a:pt x="6261654" y="1046730"/>
                  <a:pt x="5959753" y="1348631"/>
                  <a:pt x="5587339" y="1348631"/>
                </a:cubicBezTo>
                <a:lnTo>
                  <a:pt x="5558735" y="1345748"/>
                </a:lnTo>
                <a:lnTo>
                  <a:pt x="5558735" y="1348630"/>
                </a:lnTo>
                <a:lnTo>
                  <a:pt x="674315" y="1348630"/>
                </a:lnTo>
                <a:cubicBezTo>
                  <a:pt x="301901" y="1348630"/>
                  <a:pt x="0" y="1046729"/>
                  <a:pt x="0" y="674315"/>
                </a:cubicBezTo>
                <a:cubicBezTo>
                  <a:pt x="0" y="301901"/>
                  <a:pt x="301901" y="0"/>
                  <a:pt x="674315" y="0"/>
                </a:cubicBezTo>
                <a:close/>
              </a:path>
            </a:pathLst>
          </a:custGeom>
          <a:solidFill>
            <a:schemeClr val="accent1">
              <a:lumMod val="100000"/>
            </a:schemeClr>
          </a:solidFill>
          <a:ln w="38100">
            <a:solidFill>
              <a:schemeClr val="accent1">
                <a:lumMod val="10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000" b="1" dirty="0"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50E2F8-2790-04F7-CB49-AC191B88FB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41" y="569481"/>
            <a:ext cx="618131" cy="61813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46FD243-C531-515D-FA36-379EF461F3CB}"/>
              </a:ext>
            </a:extLst>
          </p:cNvPr>
          <p:cNvSpPr/>
          <p:nvPr/>
        </p:nvSpPr>
        <p:spPr>
          <a:xfrm>
            <a:off x="1517352" y="629101"/>
            <a:ext cx="2528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字魂105号-简雅黑" panose="00000500000000000000" pitchFamily="2" charset="-122"/>
                <a:ea typeface="字魂105号-简雅黑" panose="00000500000000000000" pitchFamily="2" charset="-122"/>
                <a:sym typeface="字魂105号-简雅黑" panose="00000500000000000000" pitchFamily="2" charset="-122"/>
              </a:rPr>
              <a:t>、关系模式设计</a:t>
            </a:r>
            <a:endParaRPr lang="en-US" altLang="zh-CN" sz="2400" b="1" dirty="0">
              <a:solidFill>
                <a:schemeClr val="bg1"/>
              </a:solidFill>
              <a:latin typeface="字魂105号-简雅黑" panose="00000500000000000000" pitchFamily="2" charset="-122"/>
              <a:ea typeface="字魂105号-简雅黑" panose="00000500000000000000" pitchFamily="2" charset="-122"/>
              <a:sym typeface="字魂105号-简雅黑" panose="000005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D219B3-7CA5-2235-CFF1-F346285AE034}"/>
              </a:ext>
            </a:extLst>
          </p:cNvPr>
          <p:cNvSpPr txBox="1"/>
          <p:nvPr/>
        </p:nvSpPr>
        <p:spPr>
          <a:xfrm>
            <a:off x="-365956" y="329664"/>
            <a:ext cx="13452691" cy="6421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800"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bill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BILL_ID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CUS_ID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COU_ID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HOS_ID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FOUND_DATE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PAID_AMOUNT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PAY_STATE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coupon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COU_ID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NAME, TYPE, PRICE)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cus_cou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CUS_ID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COU_ID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customer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CUS_ID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PHONE_NUM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FOUND_DATE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BIRTHDAY, GENDER, NAME, PASSWORD, BALANCE,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VIPLEVEL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department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DEP_ID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NAME)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financial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HOS_ID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FINANCE_MONTH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INCOME, PAYOUT)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goods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NAME, PRICE, PRODUCER)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hospital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HOS_ID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DATE_OF_ESTABLISHMENT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NAME, QUALIFICATION, ADDRESS,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PHONE_NUMBER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hos_dep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inventory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(STORAGE,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SELL_BY_DATE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HOS_ID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member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VIPLEVEL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DISCOUNT)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operate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BILL_ID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SER_ID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PROJ_ID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OP_TIME_ID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FOUND_DATE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EXE_STATE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operate_time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OP_TIME_ID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DAY,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START_TIME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END_TIME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STATUS,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ROOM_ID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operating_room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ROOM_ID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HOS_ID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project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PROJ_ID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NAME, PRICE,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FOUND_DATE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proj_good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PROJ_ID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>
              <a:lnSpc>
                <a:spcPct val="115000"/>
              </a:lnSpc>
            </a:pPr>
            <a:r>
              <a:rPr lang="en-US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server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SER_ID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JOINED_DATE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NAME, POSITION,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PHONE_NUM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HOS_ID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DEP_ID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WORK_TIME_ID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IS_WORK_TODAY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304800" indent="266700">
              <a:lnSpc>
                <a:spcPct val="115000"/>
              </a:lnSpc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GENDER, BIRTHDAY, PASSWORD,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BASICSALARY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TAKEHOMEPAY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04800" indent="266700">
              <a:lnSpc>
                <a:spcPct val="115000"/>
              </a:lnSpc>
            </a:pPr>
            <a:r>
              <a:rPr lang="en-US" altLang="zh-CN" sz="18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work_time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WORK_TIME_ID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DAY1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DAY2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DAY3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DAY4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DAY5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DAY6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DAY7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52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  <p:tag name="COMMONDATA" val="eyJoZGlkIjoiMzhhZDYzMWI5ZjdjNzM2MGUwZGE1MDZlMzc0ZDdjN2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0.75889763779526,&quot;left&quot;:82.4,&quot;top&quot;:125.99992125984252,&quot;width&quot;:795.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03.65,&quot;left&quot;:104.2,&quot;top&quot;:148.35,&quot;width&quot;:793.2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AA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B5AA8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649</Words>
  <Application>Microsoft Office PowerPoint</Application>
  <PresentationFormat>宽屏</PresentationFormat>
  <Paragraphs>83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等线 Light</vt:lpstr>
      <vt:lpstr>黑体</vt:lpstr>
      <vt:lpstr>华文行楷</vt:lpstr>
      <vt:lpstr>宋体</vt:lpstr>
      <vt:lpstr>微软雅黑</vt:lpstr>
      <vt:lpstr>字魂105号-简雅黑</vt:lpstr>
      <vt:lpstr>Arial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cby</dc:creator>
  <cp:lastModifiedBy>2250766@tongji.edu.cn</cp:lastModifiedBy>
  <cp:revision>349</cp:revision>
  <dcterms:created xsi:type="dcterms:W3CDTF">2019-01-04T06:52:00Z</dcterms:created>
  <dcterms:modified xsi:type="dcterms:W3CDTF">2024-09-07T03:02:45Z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237DCB3431844964878D453DA433BCD1_12</vt:lpwstr>
  </property>
  <property fmtid="{D5CDD505-2E9C-101B-9397-08002B2CF9AE}" pid="3" name="KSOProductBuildVer">
    <vt:lpwstr>2052-12.1.0.16729</vt:lpwstr>
  </property>
</Properties>
</file>