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46" r:id="rId2"/>
    <p:sldId id="419" r:id="rId3"/>
    <p:sldId id="425" r:id="rId4"/>
    <p:sldId id="396" r:id="rId5"/>
    <p:sldId id="427" r:id="rId6"/>
    <p:sldId id="428" r:id="rId7"/>
    <p:sldId id="353" r:id="rId8"/>
    <p:sldId id="430" r:id="rId9"/>
    <p:sldId id="432" r:id="rId10"/>
    <p:sldId id="433" r:id="rId11"/>
    <p:sldId id="37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AA8"/>
    <a:srgbClr val="006171"/>
    <a:srgbClr val="EEECE1"/>
    <a:srgbClr val="0097B0"/>
    <a:srgbClr val="6FD57F"/>
    <a:srgbClr val="8100FF"/>
    <a:srgbClr val="DF00FF"/>
    <a:srgbClr val="CB3737"/>
    <a:srgbClr val="EE6F57"/>
    <a:srgbClr val="E2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44A-4D38-48A7-9D7C-ECFC6DB5196B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C11C-D04B-4B83-A5E8-D873315BDD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4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3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7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7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0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59385" y="6363081"/>
            <a:ext cx="13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59385" y="6363081"/>
            <a:ext cx="13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7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55F44F7-4270-474D-B6A4-B57FF0099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301729"/>
            <a:ext cx="12192000" cy="3298971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4034" y="2725969"/>
            <a:ext cx="6163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容颜医疗管理系统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D3EF30-2173-4A65-B7BA-739828AABC85}"/>
              </a:ext>
            </a:extLst>
          </p:cNvPr>
          <p:cNvGrpSpPr/>
          <p:nvPr/>
        </p:nvGrpSpPr>
        <p:grpSpPr>
          <a:xfrm>
            <a:off x="3755307" y="393280"/>
            <a:ext cx="5278696" cy="1585469"/>
            <a:chOff x="9488724" y="3354030"/>
            <a:chExt cx="2545960" cy="7310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80FE32-0C53-400A-BBDB-782849D8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AF1810-E905-4899-A2AB-3100CD91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562593-17C3-4AFF-AAE4-AD00B06871E1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FF8821D-969F-4C9C-B1D2-8EBBD1502544}"/>
              </a:ext>
            </a:extLst>
          </p:cNvPr>
          <p:cNvSpPr txBox="1"/>
          <p:nvPr/>
        </p:nvSpPr>
        <p:spPr>
          <a:xfrm>
            <a:off x="4312551" y="5923680"/>
            <a:ext cx="3475631" cy="604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6000"/>
              </a:lnSpc>
            </a:pP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 </a:t>
            </a: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800" b="1" dirty="0">
              <a:solidFill>
                <a:srgbClr val="0B5A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8ACE4B-771F-C638-4703-FDA33D8FA4D8}"/>
              </a:ext>
            </a:extLst>
          </p:cNvPr>
          <p:cNvSpPr txBox="1"/>
          <p:nvPr/>
        </p:nvSpPr>
        <p:spPr>
          <a:xfrm>
            <a:off x="272123" y="4249125"/>
            <a:ext cx="11647751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2253542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吴泓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霖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2252958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彭之芯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2254290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陈旼君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2252550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刘应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2253407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柳阳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2254305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夏济舟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2251306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陈语妍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2251329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顾熙瑶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2253729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许扬扬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2250766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宫辰昊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96725326-D402-6699-D2A4-A90AD2D7B828}"/>
              </a:ext>
            </a:extLst>
          </p:cNvPr>
          <p:cNvSpPr/>
          <p:nvPr/>
        </p:nvSpPr>
        <p:spPr>
          <a:xfrm>
            <a:off x="818412" y="572381"/>
            <a:ext cx="3550387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1F0DC8-709C-2515-0956-FAE0D39724DD}"/>
              </a:ext>
            </a:extLst>
          </p:cNvPr>
          <p:cNvSpPr/>
          <p:nvPr/>
        </p:nvSpPr>
        <p:spPr>
          <a:xfrm>
            <a:off x="1920474" y="697927"/>
            <a:ext cx="2326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四、分工占比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7AF53-58AC-D5E9-0BDA-3912A455A5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8" y="638282"/>
            <a:ext cx="618131" cy="618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20B0D0-39FF-4EEB-8672-099CE81FC2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40" y="1946734"/>
            <a:ext cx="590550" cy="590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597717-1593-62B2-B225-DD85384CAF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31" y="1946734"/>
            <a:ext cx="590550" cy="590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932C8-693E-948D-5D05-CA2D3E91E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416" y="1946734"/>
            <a:ext cx="729716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2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BABC8E8-D3FA-4F8A-B9BD-063DFF815E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301729"/>
            <a:ext cx="12192000" cy="3298971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5243" y="3141129"/>
            <a:ext cx="248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谢 谢！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D3EF30-2173-4A65-B7BA-739828AABC85}"/>
              </a:ext>
            </a:extLst>
          </p:cNvPr>
          <p:cNvGrpSpPr/>
          <p:nvPr/>
        </p:nvGrpSpPr>
        <p:grpSpPr>
          <a:xfrm>
            <a:off x="3755307" y="393280"/>
            <a:ext cx="5278696" cy="1585469"/>
            <a:chOff x="9488724" y="3354030"/>
            <a:chExt cx="2545960" cy="7310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80FE32-0C53-400A-BBDB-782849D8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AF1810-E905-4899-A2AB-3100CD91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562593-17C3-4AFF-AAE4-AD00B06871E1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8351F-59A3-4165-8876-F4F15C3273A5}"/>
              </a:ext>
            </a:extLst>
          </p:cNvPr>
          <p:cNvSpPr txBox="1"/>
          <p:nvPr/>
        </p:nvSpPr>
        <p:spPr>
          <a:xfrm>
            <a:off x="4312551" y="5923680"/>
            <a:ext cx="3475631" cy="604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6000"/>
              </a:lnSpc>
            </a:pP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 </a:t>
            </a: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800" b="1" dirty="0">
              <a:solidFill>
                <a:srgbClr val="0B5A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22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E735E-C276-404E-B1ED-F0D1141A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7658" y="3268091"/>
            <a:ext cx="40366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effectLst/>
                <a:ea typeface="字魂105号-简雅黑" panose="00000500000000000000"/>
                <a:cs typeface="Times New Roman" panose="02020603050405020304" pitchFamily="18" charset="0"/>
              </a:rPr>
              <a:t>一、需 求 分 析</a:t>
            </a:r>
            <a:endParaRPr lang="zh-CN" altLang="en-US" sz="4400" b="1" dirty="0">
              <a:ea typeface="字魂105号-简雅黑" panose="0000050000000000000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AC971F-1806-44DF-AE3C-BE16722B6E74}"/>
              </a:ext>
            </a:extLst>
          </p:cNvPr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AD58E8-2F3D-4506-8C47-39E1BEA8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2B6288B-2AC3-4FFD-8516-ABC46B5A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AC0F277-1500-409B-8F69-E8FE7CDD7917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1" y="503555"/>
            <a:ext cx="4135688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92837" y="1597660"/>
            <a:ext cx="4046417" cy="74993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826" y="1718772"/>
            <a:ext cx="320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整形医院激增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332533" y="1597660"/>
            <a:ext cx="5866568" cy="749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15" y="4332545"/>
            <a:ext cx="674370" cy="6743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259826" y="5172650"/>
            <a:ext cx="125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研究背景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567953" y="1701920"/>
            <a:ext cx="3745142" cy="505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人民收入增长对整形需求的激增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67472" y="64070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一、需求分析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0E54D-3D12-6B38-230F-F6981D2A8D7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2833" y="3039046"/>
            <a:ext cx="4046417" cy="74993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779369-1D3D-D1C0-508E-E8E03901508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159953" y="3200356"/>
            <a:ext cx="23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645"/>
            <a:r>
              <a:rPr lang="zh-CN" altLang="en-US" sz="2400" b="1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市场空白</a:t>
            </a:r>
            <a:endParaRPr lang="en-US" altLang="zh-CN" sz="2400" b="1" dirty="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EDBD2C-4D79-4890-2709-EA6EA446E58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32533" y="3031541"/>
            <a:ext cx="5866568" cy="749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1A50F1-7416-C267-BC94-AAFAC9C35C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142357" y="3113403"/>
            <a:ext cx="4596334" cy="520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大部分整形医院停留在线下操作的阶段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B9D6FC-1DEE-9D74-DF90-72DF651D3B6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319676" y="4433045"/>
            <a:ext cx="4046417" cy="74993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AAD944-EE28-7FF8-44E1-AB2199BD749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630929" y="4558680"/>
            <a:ext cx="320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645"/>
            <a:r>
              <a:rPr lang="zh-CN" altLang="en-US" sz="2400" b="1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私密性</a:t>
            </a:r>
            <a:endParaRPr lang="en-US" altLang="zh-CN" sz="2400" b="1" dirty="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E0C918-D6DD-3908-2FEF-7C01F18F6A3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366093" y="4433045"/>
            <a:ext cx="5866568" cy="749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8C2952-578A-C091-7AEC-57CB8E7E133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538456" y="4531947"/>
            <a:ext cx="3804135" cy="5151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传统管理模式使得用户隐私泄露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70D963-8496-85C2-7E26-86E2794FF4A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999244" y="5961140"/>
            <a:ext cx="320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分布式存储与计算</a:t>
            </a:r>
          </a:p>
        </p:txBody>
      </p:sp>
    </p:spTree>
    <p:extLst>
      <p:ext uri="{BB962C8B-B14F-4D97-AF65-F5344CB8AC3E}">
        <p14:creationId xmlns:p14="http://schemas.microsoft.com/office/powerpoint/2010/main" val="497364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E735E-C276-404E-B1ED-F0D1141A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8259" y="3273473"/>
            <a:ext cx="3334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effectLst/>
                <a:ea typeface="字魂105号-简雅黑" panose="00000500000000000000"/>
                <a:cs typeface="Times New Roman" panose="02020603050405020304" pitchFamily="18" charset="0"/>
              </a:rPr>
              <a:t>二、功 能 设 计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AC971F-1806-44DF-AE3C-BE16722B6E74}"/>
              </a:ext>
            </a:extLst>
          </p:cNvPr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AD58E8-2F3D-4506-8C47-39E1BEA8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2B6288B-2AC3-4FFD-8516-ABC46B5A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AC0F277-1500-409B-8F69-E8FE7CDD7917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7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361950" y="437515"/>
            <a:ext cx="4450715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6" y="503441"/>
            <a:ext cx="618131" cy="6181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02196" y="570036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1.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角色设计</a:t>
            </a: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1755804" y="2875915"/>
            <a:ext cx="25463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字魂105号-简雅黑" panose="00000500000000000000" pitchFamily="2" charset="-122"/>
              </a:rPr>
              <a:t>需要接受手术，付费等并且还要在医院留存信息</a:t>
            </a: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602196" y="1826635"/>
            <a:ext cx="2594610" cy="645160"/>
            <a:chOff x="1985101" y="2234940"/>
            <a:chExt cx="2594610" cy="645160"/>
          </a:xfrm>
        </p:grpSpPr>
        <p:sp>
          <p:nvSpPr>
            <p:cNvPr id="6" name="任意多边形: 形状 5"/>
            <p:cNvSpPr/>
            <p:nvPr>
              <p:custDataLst>
                <p:tags r:id="rId15"/>
              </p:custDataLst>
            </p:nvPr>
          </p:nvSpPr>
          <p:spPr>
            <a:xfrm>
              <a:off x="1985101" y="2342255"/>
              <a:ext cx="2594610" cy="537845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38100">
              <a:solidFill>
                <a:schemeClr val="accent1">
                  <a:lumMod val="10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6"/>
              </p:custDataLst>
            </p:nvPr>
          </p:nvSpPr>
          <p:spPr>
            <a:xfrm>
              <a:off x="3011775" y="2234940"/>
              <a:ext cx="80021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顾客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4885055" y="2884804"/>
            <a:ext cx="2421890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字魂105号-简雅黑" panose="00000500000000000000" pitchFamily="2" charset="-122"/>
              </a:rPr>
              <a:t>需要执行手术，并且要接受医院的管理</a:t>
            </a: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95" y="1881505"/>
            <a:ext cx="590550" cy="590550"/>
          </a:xfrm>
          <a:prstGeom prst="rect">
            <a:avLst/>
          </a:prstGeom>
        </p:spPr>
      </p:pic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1046480" y="1600199"/>
            <a:ext cx="10099040" cy="4407311"/>
          </a:xfrm>
          <a:prstGeom prst="rect">
            <a:avLst/>
          </a:prstGeom>
          <a:noFill/>
          <a:ln w="3175">
            <a:solidFill>
              <a:schemeClr val="accent1">
                <a:lumMod val="10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4695190" y="1826895"/>
            <a:ext cx="3060065" cy="645160"/>
            <a:chOff x="1985101" y="2234940"/>
            <a:chExt cx="2670152" cy="645160"/>
          </a:xfrm>
        </p:grpSpPr>
        <p:sp>
          <p:nvSpPr>
            <p:cNvPr id="10" name="任意多边形: 形状 5"/>
            <p:cNvSpPr/>
            <p:nvPr>
              <p:custDataLst>
                <p:tags r:id="rId13"/>
              </p:custDataLst>
            </p:nvPr>
          </p:nvSpPr>
          <p:spPr>
            <a:xfrm>
              <a:off x="1985101" y="2342255"/>
              <a:ext cx="2594610" cy="537845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38100">
              <a:solidFill>
                <a:schemeClr val="accent1">
                  <a:lumMod val="10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4"/>
              </p:custDataLst>
            </p:nvPr>
          </p:nvSpPr>
          <p:spPr>
            <a:xfrm>
              <a:off x="2329883" y="2234940"/>
              <a:ext cx="2325370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服务人员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65" y="1881505"/>
            <a:ext cx="590550" cy="59055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8143966" y="1826635"/>
            <a:ext cx="2594610" cy="645160"/>
            <a:chOff x="1985101" y="2234940"/>
            <a:chExt cx="2594610" cy="645160"/>
          </a:xfrm>
        </p:grpSpPr>
        <p:sp>
          <p:nvSpPr>
            <p:cNvPr id="18" name="任意多边形: 形状 5"/>
            <p:cNvSpPr/>
            <p:nvPr>
              <p:custDataLst>
                <p:tags r:id="rId11"/>
              </p:custDataLst>
            </p:nvPr>
          </p:nvSpPr>
          <p:spPr>
            <a:xfrm>
              <a:off x="1985101" y="2342255"/>
              <a:ext cx="2594610" cy="537845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38100">
              <a:solidFill>
                <a:schemeClr val="accent1">
                  <a:lumMod val="10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12"/>
              </p:custDataLst>
            </p:nvPr>
          </p:nvSpPr>
          <p:spPr>
            <a:xfrm>
              <a:off x="2798198" y="2234940"/>
              <a:ext cx="110799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管理员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65" y="1881505"/>
            <a:ext cx="590550" cy="590550"/>
          </a:xfrm>
          <a:prstGeom prst="rect">
            <a:avLst/>
          </a:prstGeom>
        </p:spPr>
      </p:pic>
      <p:sp>
        <p:nvSpPr>
          <p:cNvPr id="37" name="矩形 36"/>
          <p:cNvSpPr/>
          <p:nvPr>
            <p:custDataLst>
              <p:tags r:id="rId10"/>
            </p:custDataLst>
          </p:nvPr>
        </p:nvSpPr>
        <p:spPr>
          <a:xfrm>
            <a:off x="8254365" y="2884544"/>
            <a:ext cx="2588895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字魂105号-简雅黑" panose="00000500000000000000" pitchFamily="2" charset="-122"/>
              </a:rPr>
              <a:t>具有对数据操作的最高权限，但是只能在合理范围内操作，防止出现失误</a:t>
            </a:r>
          </a:p>
        </p:txBody>
      </p:sp>
    </p:spTree>
    <p:extLst>
      <p:ext uri="{BB962C8B-B14F-4D97-AF65-F5344CB8AC3E}">
        <p14:creationId xmlns:p14="http://schemas.microsoft.com/office/powerpoint/2010/main" val="252291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710258" y="509601"/>
            <a:ext cx="376342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9" y="605763"/>
            <a:ext cx="618131" cy="6181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FB6846-FA17-83FD-9489-B1055A91D872}"/>
              </a:ext>
            </a:extLst>
          </p:cNvPr>
          <p:cNvSpPr/>
          <p:nvPr/>
        </p:nvSpPr>
        <p:spPr>
          <a:xfrm>
            <a:off x="1985260" y="659710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功能点设计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4DEFCC-F045-8B90-D52B-B914581D33AC}"/>
              </a:ext>
            </a:extLst>
          </p:cNvPr>
          <p:cNvSpPr txBox="1"/>
          <p:nvPr/>
        </p:nvSpPr>
        <p:spPr>
          <a:xfrm>
            <a:off x="1024583" y="1581782"/>
            <a:ext cx="3746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员工签到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账号登陆注册管理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顾客信息的增删改查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员工个人中心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医院收支管理</a:t>
            </a:r>
            <a:endParaRPr lang="en-US" altLang="zh-CN" sz="28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用户下单</a:t>
            </a:r>
            <a:endParaRPr lang="en-US" altLang="zh-CN" sz="28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顾客个人中心</a:t>
            </a:r>
            <a:endParaRPr lang="en-US" altLang="zh-CN" sz="2800" dirty="0"/>
          </a:p>
          <a:p>
            <a:r>
              <a:rPr lang="en-US" altLang="zh-CN" sz="2800" dirty="0"/>
              <a:t>8.</a:t>
            </a:r>
            <a:r>
              <a:rPr lang="zh-CN" altLang="en-US" sz="2800" dirty="0"/>
              <a:t>人事管理</a:t>
            </a:r>
            <a:endParaRPr lang="en-US" altLang="zh-CN" sz="2800" dirty="0"/>
          </a:p>
          <a:p>
            <a:r>
              <a:rPr lang="en-US" altLang="zh-CN" sz="2800" dirty="0"/>
              <a:t>9.</a:t>
            </a:r>
            <a:r>
              <a:rPr lang="zh-CN" altLang="en-US" sz="2800" dirty="0"/>
              <a:t>医药采购</a:t>
            </a:r>
            <a:endParaRPr lang="en-US" altLang="zh-CN" sz="2800" dirty="0"/>
          </a:p>
          <a:p>
            <a:r>
              <a:rPr lang="en-US" altLang="zh-CN" sz="2800" dirty="0"/>
              <a:t>10.</a:t>
            </a:r>
            <a:r>
              <a:rPr lang="zh-CN" altLang="en-US" sz="2800" dirty="0"/>
              <a:t>手术触发器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400CA-9F4D-FD7D-0AC6-8944194ABCE7}"/>
              </a:ext>
            </a:extLst>
          </p:cNvPr>
          <p:cNvSpPr txBox="1"/>
          <p:nvPr/>
        </p:nvSpPr>
        <p:spPr>
          <a:xfrm>
            <a:off x="5899353" y="1581781"/>
            <a:ext cx="83279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11.</a:t>
            </a:r>
            <a:r>
              <a:rPr lang="zh-CN" altLang="en-US" sz="2800" dirty="0"/>
              <a:t>发放优惠券，优惠券过期自动删除</a:t>
            </a:r>
            <a:endParaRPr lang="en-US" altLang="zh-CN" sz="2800" dirty="0"/>
          </a:p>
          <a:p>
            <a:r>
              <a:rPr lang="en-US" altLang="zh-CN" sz="2800" dirty="0"/>
              <a:t>12.</a:t>
            </a:r>
            <a:r>
              <a:rPr lang="zh-CN" altLang="en-US" sz="2800" dirty="0"/>
              <a:t>对医院和部门的增删改查</a:t>
            </a:r>
            <a:endParaRPr lang="en-US" altLang="zh-CN" sz="2800" dirty="0"/>
          </a:p>
          <a:p>
            <a:r>
              <a:rPr lang="en-US" altLang="zh-CN" sz="2800" dirty="0"/>
              <a:t>13.</a:t>
            </a:r>
            <a:r>
              <a:rPr lang="zh-CN" altLang="en-US" sz="2800" dirty="0"/>
              <a:t>充值功能</a:t>
            </a:r>
            <a:endParaRPr lang="en-US" altLang="zh-CN" sz="2800" dirty="0"/>
          </a:p>
          <a:p>
            <a:r>
              <a:rPr lang="en-US" altLang="zh-CN" sz="2800" dirty="0"/>
              <a:t>14.</a:t>
            </a:r>
            <a:r>
              <a:rPr lang="zh-CN" altLang="en-US" sz="2800" dirty="0"/>
              <a:t>手术项目的增加和改价格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15.</a:t>
            </a:r>
            <a:r>
              <a:rPr lang="zh-CN" altLang="en-US" sz="2800" dirty="0"/>
              <a:t>手术项目县体信息查询</a:t>
            </a:r>
            <a:endParaRPr lang="en-US" altLang="zh-CN" sz="2800" dirty="0"/>
          </a:p>
          <a:p>
            <a:r>
              <a:rPr lang="en-US" altLang="zh-CN" sz="2800" dirty="0"/>
              <a:t>16.</a:t>
            </a:r>
            <a:r>
              <a:rPr lang="zh-CN" altLang="en-US" sz="2800" dirty="0"/>
              <a:t>会员触发器</a:t>
            </a:r>
            <a:endParaRPr lang="en-US" altLang="zh-CN" sz="2800" dirty="0"/>
          </a:p>
          <a:p>
            <a:r>
              <a:rPr lang="en-US" altLang="zh-CN" sz="2800" dirty="0"/>
              <a:t>17.</a:t>
            </a:r>
            <a:r>
              <a:rPr lang="zh-CN" altLang="en-US" sz="2800" dirty="0"/>
              <a:t>人文关怀</a:t>
            </a:r>
            <a:endParaRPr lang="en-US" altLang="zh-CN" sz="2800" dirty="0"/>
          </a:p>
          <a:p>
            <a:r>
              <a:rPr lang="en-US" altLang="zh-CN" sz="2800" dirty="0"/>
              <a:t>18.</a:t>
            </a:r>
            <a:r>
              <a:rPr lang="zh-CN" altLang="en-US" sz="2800" dirty="0"/>
              <a:t>手术室排班一览</a:t>
            </a:r>
            <a:endParaRPr lang="en-US" altLang="zh-CN" sz="2800" dirty="0"/>
          </a:p>
          <a:p>
            <a:r>
              <a:rPr lang="en-US" altLang="zh-CN" sz="2800" dirty="0"/>
              <a:t>19.</a:t>
            </a:r>
            <a:r>
              <a:rPr lang="zh-CN" altLang="en-US" sz="2800" dirty="0"/>
              <a:t>顾客对未做手术改签 </a:t>
            </a:r>
            <a:endParaRPr lang="en-US" altLang="zh-CN" sz="2800" dirty="0"/>
          </a:p>
          <a:p>
            <a:r>
              <a:rPr lang="en-US" altLang="zh-CN" sz="2800" dirty="0"/>
              <a:t>20.</a:t>
            </a:r>
            <a:r>
              <a:rPr lang="zh-CN" altLang="en-US" sz="2800" dirty="0"/>
              <a:t>绩效考核</a:t>
            </a:r>
          </a:p>
        </p:txBody>
      </p:sp>
    </p:spTree>
    <p:extLst>
      <p:ext uri="{BB962C8B-B14F-4D97-AF65-F5344CB8AC3E}">
        <p14:creationId xmlns:p14="http://schemas.microsoft.com/office/powerpoint/2010/main" val="282947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4840" y="3274059"/>
            <a:ext cx="46471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三、数 据 库 设 计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ECADAF-579A-2488-3608-5CEC97DE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29"/>
            <a:ext cx="12192000" cy="4647141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EC23846-A083-6D83-3217-8F490DD2926C}"/>
              </a:ext>
            </a:extLst>
          </p:cNvPr>
          <p:cNvSpPr/>
          <p:nvPr/>
        </p:nvSpPr>
        <p:spPr>
          <a:xfrm>
            <a:off x="415291" y="503555"/>
            <a:ext cx="4135688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50E2F8-2790-04F7-CB49-AC191B88F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6FD243-C531-515D-FA36-379EF461F3CB}"/>
              </a:ext>
            </a:extLst>
          </p:cNvPr>
          <p:cNvSpPr/>
          <p:nvPr/>
        </p:nvSpPr>
        <p:spPr>
          <a:xfrm>
            <a:off x="1517352" y="62910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三、数据库设计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653892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2935" y="3274059"/>
            <a:ext cx="23061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四、分 工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309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COMMONDATA" val="eyJoZGlkIjoiMzhhZDYzMWI5ZjdjNzM2MGUwZGE1MDZlMzc0ZDdjN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A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B5AA8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307</Words>
  <Application>Microsoft Office PowerPoint</Application>
  <PresentationFormat>宽屏</PresentationFormat>
  <Paragraphs>63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黑体</vt:lpstr>
      <vt:lpstr>华文行楷</vt:lpstr>
      <vt:lpstr>宋体</vt:lpstr>
      <vt:lpstr>微软雅黑</vt:lpstr>
      <vt:lpstr>字魂105号-简雅黑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cby</dc:creator>
  <cp:lastModifiedBy>2250766@tongji.edu.cn</cp:lastModifiedBy>
  <cp:revision>347</cp:revision>
  <dcterms:created xsi:type="dcterms:W3CDTF">2019-01-04T06:52:00Z</dcterms:created>
  <dcterms:modified xsi:type="dcterms:W3CDTF">2024-09-04T12:11:31Z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237DCB3431844964878D453DA433BCD1_12</vt:lpwstr>
  </property>
  <property fmtid="{D5CDD505-2E9C-101B-9397-08002B2CF9AE}" pid="3" name="KSOProductBuildVer">
    <vt:lpwstr>2052-12.1.0.16729</vt:lpwstr>
  </property>
</Properties>
</file>