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04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57447-5BFD-4CE2-A5BA-15C06B9C0B9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draft for manuscript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numbers are provisory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214438"/>
            <a:ext cx="60102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83768" y="4046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ten, n=2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n-US" dirty="0" smtClean="0"/>
              <a:t>Maybe </a:t>
            </a:r>
            <a:r>
              <a:rPr lang="en-US" dirty="0" err="1" smtClean="0"/>
              <a:t>supp</a:t>
            </a:r>
            <a:r>
              <a:rPr lang="en-US" dirty="0" smtClean="0"/>
              <a:t> material??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7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804988" y="969218"/>
            <a:ext cx="5543550" cy="5772150"/>
            <a:chOff x="1137" y="345"/>
            <a:chExt cx="3492" cy="3636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43" y="345"/>
              <a:ext cx="3474" cy="3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6"/>
            <p:cNvGrpSpPr>
              <a:grpSpLocks/>
            </p:cNvGrpSpPr>
            <p:nvPr/>
          </p:nvGrpSpPr>
          <p:grpSpPr bwMode="auto">
            <a:xfrm>
              <a:off x="1143" y="345"/>
              <a:ext cx="3486" cy="3636"/>
              <a:chOff x="1143" y="345"/>
              <a:chExt cx="3486" cy="3636"/>
            </a:xfrm>
          </p:grpSpPr>
          <p:sp>
            <p:nvSpPr>
              <p:cNvPr id="1232" name="Rectangle 6"/>
              <p:cNvSpPr>
                <a:spLocks noChangeArrowheads="1"/>
              </p:cNvSpPr>
              <p:nvPr/>
            </p:nvSpPr>
            <p:spPr bwMode="auto">
              <a:xfrm>
                <a:off x="1143" y="345"/>
                <a:ext cx="3486" cy="36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7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8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9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0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Rectangle 11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Rectangle 12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Rectangle 14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Oval 15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Rectangle 16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Rectangle 1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Rectangle 1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2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Rectangle 2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Rectangle 2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2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Oval 2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Rectangle 25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26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27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28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Rectangle 29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Rectangle 30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Rectangle 31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Rectangle 32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Oval 33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Rectangle 34"/>
              <p:cNvSpPr>
                <a:spLocks noChangeArrowheads="1"/>
              </p:cNvSpPr>
              <p:nvPr/>
            </p:nvSpPr>
            <p:spPr bwMode="auto">
              <a:xfrm>
                <a:off x="1797" y="30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Rectangle 35"/>
              <p:cNvSpPr>
                <a:spLocks noChangeArrowheads="1"/>
              </p:cNvSpPr>
              <p:nvPr/>
            </p:nvSpPr>
            <p:spPr bwMode="auto">
              <a:xfrm>
                <a:off x="1797" y="305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Rectangle 36"/>
              <p:cNvSpPr>
                <a:spLocks noChangeArrowheads="1"/>
              </p:cNvSpPr>
              <p:nvPr/>
            </p:nvSpPr>
            <p:spPr bwMode="auto">
              <a:xfrm>
                <a:off x="1791" y="30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37"/>
              <p:cNvSpPr>
                <a:spLocks noChangeArrowheads="1"/>
              </p:cNvSpPr>
              <p:nvPr/>
            </p:nvSpPr>
            <p:spPr bwMode="auto">
              <a:xfrm>
                <a:off x="1791" y="304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38"/>
              <p:cNvSpPr>
                <a:spLocks noChangeArrowheads="1"/>
              </p:cNvSpPr>
              <p:nvPr/>
            </p:nvSpPr>
            <p:spPr bwMode="auto">
              <a:xfrm>
                <a:off x="1785" y="30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39"/>
              <p:cNvSpPr>
                <a:spLocks noChangeArrowheads="1"/>
              </p:cNvSpPr>
              <p:nvPr/>
            </p:nvSpPr>
            <p:spPr bwMode="auto">
              <a:xfrm>
                <a:off x="1785" y="303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Rectangle 40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Rectangle 41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Oval 42"/>
              <p:cNvSpPr>
                <a:spLocks noChangeArrowheads="1"/>
              </p:cNvSpPr>
              <p:nvPr/>
            </p:nvSpPr>
            <p:spPr bwMode="auto">
              <a:xfrm>
                <a:off x="178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43"/>
              <p:cNvSpPr>
                <a:spLocks noChangeArrowheads="1"/>
              </p:cNvSpPr>
              <p:nvPr/>
            </p:nvSpPr>
            <p:spPr bwMode="auto">
              <a:xfrm>
                <a:off x="1881" y="270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Rectangle 44"/>
              <p:cNvSpPr>
                <a:spLocks noChangeArrowheads="1"/>
              </p:cNvSpPr>
              <p:nvPr/>
            </p:nvSpPr>
            <p:spPr bwMode="auto">
              <a:xfrm>
                <a:off x="1881" y="274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45"/>
              <p:cNvSpPr>
                <a:spLocks noChangeArrowheads="1"/>
              </p:cNvSpPr>
              <p:nvPr/>
            </p:nvSpPr>
            <p:spPr bwMode="auto">
              <a:xfrm>
                <a:off x="1875" y="271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46"/>
              <p:cNvSpPr>
                <a:spLocks noChangeArrowheads="1"/>
              </p:cNvSpPr>
              <p:nvPr/>
            </p:nvSpPr>
            <p:spPr bwMode="auto">
              <a:xfrm>
                <a:off x="1875" y="273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47"/>
              <p:cNvSpPr>
                <a:spLocks noChangeArrowheads="1"/>
              </p:cNvSpPr>
              <p:nvPr/>
            </p:nvSpPr>
            <p:spPr bwMode="auto">
              <a:xfrm>
                <a:off x="1869" y="27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48"/>
              <p:cNvSpPr>
                <a:spLocks noChangeArrowheads="1"/>
              </p:cNvSpPr>
              <p:nvPr/>
            </p:nvSpPr>
            <p:spPr bwMode="auto">
              <a:xfrm>
                <a:off x="1869" y="27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49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50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Oval 51"/>
              <p:cNvSpPr>
                <a:spLocks noChangeArrowheads="1"/>
              </p:cNvSpPr>
              <p:nvPr/>
            </p:nvSpPr>
            <p:spPr bwMode="auto">
              <a:xfrm>
                <a:off x="186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52"/>
              <p:cNvSpPr>
                <a:spLocks noChangeArrowheads="1"/>
              </p:cNvSpPr>
              <p:nvPr/>
            </p:nvSpPr>
            <p:spPr bwMode="auto">
              <a:xfrm>
                <a:off x="1965" y="210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Rectangle 53"/>
              <p:cNvSpPr>
                <a:spLocks noChangeArrowheads="1"/>
              </p:cNvSpPr>
              <p:nvPr/>
            </p:nvSpPr>
            <p:spPr bwMode="auto">
              <a:xfrm>
                <a:off x="1965" y="213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54"/>
              <p:cNvSpPr>
                <a:spLocks noChangeArrowheads="1"/>
              </p:cNvSpPr>
              <p:nvPr/>
            </p:nvSpPr>
            <p:spPr bwMode="auto">
              <a:xfrm>
                <a:off x="1959" y="21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55"/>
              <p:cNvSpPr>
                <a:spLocks noChangeArrowheads="1"/>
              </p:cNvSpPr>
              <p:nvPr/>
            </p:nvSpPr>
            <p:spPr bwMode="auto">
              <a:xfrm>
                <a:off x="1959" y="213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56"/>
              <p:cNvSpPr>
                <a:spLocks noChangeArrowheads="1"/>
              </p:cNvSpPr>
              <p:nvPr/>
            </p:nvSpPr>
            <p:spPr bwMode="auto">
              <a:xfrm>
                <a:off x="1953" y="21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Rectangle 57"/>
              <p:cNvSpPr>
                <a:spLocks noChangeArrowheads="1"/>
              </p:cNvSpPr>
              <p:nvPr/>
            </p:nvSpPr>
            <p:spPr bwMode="auto">
              <a:xfrm>
                <a:off x="1953" y="21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Rectangle 58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59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Oval 60"/>
              <p:cNvSpPr>
                <a:spLocks noChangeArrowheads="1"/>
              </p:cNvSpPr>
              <p:nvPr/>
            </p:nvSpPr>
            <p:spPr bwMode="auto">
              <a:xfrm>
                <a:off x="195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61"/>
              <p:cNvSpPr>
                <a:spLocks noChangeArrowheads="1"/>
              </p:cNvSpPr>
              <p:nvPr/>
            </p:nvSpPr>
            <p:spPr bwMode="auto">
              <a:xfrm>
                <a:off x="2049" y="89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Rectangle 62"/>
              <p:cNvSpPr>
                <a:spLocks noChangeArrowheads="1"/>
              </p:cNvSpPr>
              <p:nvPr/>
            </p:nvSpPr>
            <p:spPr bwMode="auto">
              <a:xfrm>
                <a:off x="2049" y="92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Rectangle 63"/>
              <p:cNvSpPr>
                <a:spLocks noChangeArrowheads="1"/>
              </p:cNvSpPr>
              <p:nvPr/>
            </p:nvSpPr>
            <p:spPr bwMode="auto">
              <a:xfrm>
                <a:off x="2043" y="89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64"/>
              <p:cNvSpPr>
                <a:spLocks noChangeArrowheads="1"/>
              </p:cNvSpPr>
              <p:nvPr/>
            </p:nvSpPr>
            <p:spPr bwMode="auto">
              <a:xfrm>
                <a:off x="2043" y="9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Rectangle 65"/>
              <p:cNvSpPr>
                <a:spLocks noChangeArrowheads="1"/>
              </p:cNvSpPr>
              <p:nvPr/>
            </p:nvSpPr>
            <p:spPr bwMode="auto">
              <a:xfrm>
                <a:off x="2037" y="9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66"/>
              <p:cNvSpPr>
                <a:spLocks noChangeArrowheads="1"/>
              </p:cNvSpPr>
              <p:nvPr/>
            </p:nvSpPr>
            <p:spPr bwMode="auto">
              <a:xfrm>
                <a:off x="2037" y="9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67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68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Oval 69"/>
              <p:cNvSpPr>
                <a:spLocks noChangeArrowheads="1"/>
              </p:cNvSpPr>
              <p:nvPr/>
            </p:nvSpPr>
            <p:spPr bwMode="auto">
              <a:xfrm>
                <a:off x="2037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Rectangle 7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Rectangle 7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Rectangle 7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Rectangle 7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Rectangle 7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Rectangle 7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Rectangle 7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Rectangle 7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Oval 7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Rectangle 7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Rectangle 8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Rectangle 8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Rectangle 8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Rectangle 8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Rectangle 8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Rectangle 8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Rectangle 8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Oval 8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Rectangle 88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Rectangle 89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Rectangle 90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Rectangle 91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Rectangle 92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Rectangle 93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Rectangle 94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Rectangle 95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Oval 96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97"/>
              <p:cNvSpPr>
                <a:spLocks noChangeArrowheads="1"/>
              </p:cNvSpPr>
              <p:nvPr/>
            </p:nvSpPr>
            <p:spPr bwMode="auto">
              <a:xfrm>
                <a:off x="1707" y="30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Rectangle 98"/>
              <p:cNvSpPr>
                <a:spLocks noChangeArrowheads="1"/>
              </p:cNvSpPr>
              <p:nvPr/>
            </p:nvSpPr>
            <p:spPr bwMode="auto">
              <a:xfrm>
                <a:off x="1707" y="305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Rectangle 99"/>
              <p:cNvSpPr>
                <a:spLocks noChangeArrowheads="1"/>
              </p:cNvSpPr>
              <p:nvPr/>
            </p:nvSpPr>
            <p:spPr bwMode="auto">
              <a:xfrm>
                <a:off x="1701" y="30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Rectangle 100"/>
              <p:cNvSpPr>
                <a:spLocks noChangeArrowheads="1"/>
              </p:cNvSpPr>
              <p:nvPr/>
            </p:nvSpPr>
            <p:spPr bwMode="auto">
              <a:xfrm>
                <a:off x="1701" y="304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Rectangle 101"/>
              <p:cNvSpPr>
                <a:spLocks noChangeArrowheads="1"/>
              </p:cNvSpPr>
              <p:nvPr/>
            </p:nvSpPr>
            <p:spPr bwMode="auto">
              <a:xfrm>
                <a:off x="1695" y="30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102"/>
              <p:cNvSpPr>
                <a:spLocks noChangeArrowheads="1"/>
              </p:cNvSpPr>
              <p:nvPr/>
            </p:nvSpPr>
            <p:spPr bwMode="auto">
              <a:xfrm>
                <a:off x="1695" y="303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Rectangle 103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Rectangle 104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Oval 105"/>
              <p:cNvSpPr>
                <a:spLocks noChangeArrowheads="1"/>
              </p:cNvSpPr>
              <p:nvPr/>
            </p:nvSpPr>
            <p:spPr bwMode="auto">
              <a:xfrm>
                <a:off x="16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Rectangle 106"/>
              <p:cNvSpPr>
                <a:spLocks noChangeArrowheads="1"/>
              </p:cNvSpPr>
              <p:nvPr/>
            </p:nvSpPr>
            <p:spPr bwMode="auto">
              <a:xfrm>
                <a:off x="1797" y="270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Rectangle 107"/>
              <p:cNvSpPr>
                <a:spLocks noChangeArrowheads="1"/>
              </p:cNvSpPr>
              <p:nvPr/>
            </p:nvSpPr>
            <p:spPr bwMode="auto">
              <a:xfrm>
                <a:off x="1797" y="274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Rectangle 108"/>
              <p:cNvSpPr>
                <a:spLocks noChangeArrowheads="1"/>
              </p:cNvSpPr>
              <p:nvPr/>
            </p:nvSpPr>
            <p:spPr bwMode="auto">
              <a:xfrm>
                <a:off x="1791" y="271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Rectangle 109"/>
              <p:cNvSpPr>
                <a:spLocks noChangeArrowheads="1"/>
              </p:cNvSpPr>
              <p:nvPr/>
            </p:nvSpPr>
            <p:spPr bwMode="auto">
              <a:xfrm>
                <a:off x="1791" y="273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Rectangle 110"/>
              <p:cNvSpPr>
                <a:spLocks noChangeArrowheads="1"/>
              </p:cNvSpPr>
              <p:nvPr/>
            </p:nvSpPr>
            <p:spPr bwMode="auto">
              <a:xfrm>
                <a:off x="1785" y="27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111"/>
              <p:cNvSpPr>
                <a:spLocks noChangeArrowheads="1"/>
              </p:cNvSpPr>
              <p:nvPr/>
            </p:nvSpPr>
            <p:spPr bwMode="auto">
              <a:xfrm>
                <a:off x="1785" y="27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Rectangle 112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113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Oval 114"/>
              <p:cNvSpPr>
                <a:spLocks noChangeArrowheads="1"/>
              </p:cNvSpPr>
              <p:nvPr/>
            </p:nvSpPr>
            <p:spPr bwMode="auto">
              <a:xfrm>
                <a:off x="178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Rectangle 115"/>
              <p:cNvSpPr>
                <a:spLocks noChangeArrowheads="1"/>
              </p:cNvSpPr>
              <p:nvPr/>
            </p:nvSpPr>
            <p:spPr bwMode="auto">
              <a:xfrm>
                <a:off x="1881" y="210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Rectangle 116"/>
              <p:cNvSpPr>
                <a:spLocks noChangeArrowheads="1"/>
              </p:cNvSpPr>
              <p:nvPr/>
            </p:nvSpPr>
            <p:spPr bwMode="auto">
              <a:xfrm>
                <a:off x="1881" y="213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Rectangle 117"/>
              <p:cNvSpPr>
                <a:spLocks noChangeArrowheads="1"/>
              </p:cNvSpPr>
              <p:nvPr/>
            </p:nvSpPr>
            <p:spPr bwMode="auto">
              <a:xfrm>
                <a:off x="1875" y="21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Rectangle 118"/>
              <p:cNvSpPr>
                <a:spLocks noChangeArrowheads="1"/>
              </p:cNvSpPr>
              <p:nvPr/>
            </p:nvSpPr>
            <p:spPr bwMode="auto">
              <a:xfrm>
                <a:off x="1875" y="213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Rectangle 119"/>
              <p:cNvSpPr>
                <a:spLocks noChangeArrowheads="1"/>
              </p:cNvSpPr>
              <p:nvPr/>
            </p:nvSpPr>
            <p:spPr bwMode="auto">
              <a:xfrm>
                <a:off x="1869" y="21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Rectangle 120"/>
              <p:cNvSpPr>
                <a:spLocks noChangeArrowheads="1"/>
              </p:cNvSpPr>
              <p:nvPr/>
            </p:nvSpPr>
            <p:spPr bwMode="auto">
              <a:xfrm>
                <a:off x="1869" y="21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Rectangle 121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Rectangle 122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Oval 123"/>
              <p:cNvSpPr>
                <a:spLocks noChangeArrowheads="1"/>
              </p:cNvSpPr>
              <p:nvPr/>
            </p:nvSpPr>
            <p:spPr bwMode="auto">
              <a:xfrm>
                <a:off x="1869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Rectangle 124"/>
              <p:cNvSpPr>
                <a:spLocks noChangeArrowheads="1"/>
              </p:cNvSpPr>
              <p:nvPr/>
            </p:nvSpPr>
            <p:spPr bwMode="auto">
              <a:xfrm>
                <a:off x="1965" y="89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Rectangle 125"/>
              <p:cNvSpPr>
                <a:spLocks noChangeArrowheads="1"/>
              </p:cNvSpPr>
              <p:nvPr/>
            </p:nvSpPr>
            <p:spPr bwMode="auto">
              <a:xfrm>
                <a:off x="1965" y="92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126"/>
              <p:cNvSpPr>
                <a:spLocks noChangeArrowheads="1"/>
              </p:cNvSpPr>
              <p:nvPr/>
            </p:nvSpPr>
            <p:spPr bwMode="auto">
              <a:xfrm>
                <a:off x="1959" y="89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127"/>
              <p:cNvSpPr>
                <a:spLocks noChangeArrowheads="1"/>
              </p:cNvSpPr>
              <p:nvPr/>
            </p:nvSpPr>
            <p:spPr bwMode="auto">
              <a:xfrm>
                <a:off x="1959" y="9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28"/>
              <p:cNvSpPr>
                <a:spLocks noChangeArrowheads="1"/>
              </p:cNvSpPr>
              <p:nvPr/>
            </p:nvSpPr>
            <p:spPr bwMode="auto">
              <a:xfrm>
                <a:off x="1953" y="9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29"/>
              <p:cNvSpPr>
                <a:spLocks noChangeArrowheads="1"/>
              </p:cNvSpPr>
              <p:nvPr/>
            </p:nvSpPr>
            <p:spPr bwMode="auto">
              <a:xfrm>
                <a:off x="1953" y="9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0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31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Oval 132"/>
              <p:cNvSpPr>
                <a:spLocks noChangeArrowheads="1"/>
              </p:cNvSpPr>
              <p:nvPr/>
            </p:nvSpPr>
            <p:spPr bwMode="auto">
              <a:xfrm>
                <a:off x="19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3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3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3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3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3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3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4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Oval 14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42"/>
              <p:cNvSpPr>
                <a:spLocks noChangeArrowheads="1"/>
              </p:cNvSpPr>
              <p:nvPr/>
            </p:nvSpPr>
            <p:spPr bwMode="auto">
              <a:xfrm>
                <a:off x="1797" y="323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43"/>
              <p:cNvSpPr>
                <a:spLocks noChangeArrowheads="1"/>
              </p:cNvSpPr>
              <p:nvPr/>
            </p:nvSpPr>
            <p:spPr bwMode="auto">
              <a:xfrm>
                <a:off x="1797" y="327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44"/>
              <p:cNvSpPr>
                <a:spLocks noChangeArrowheads="1"/>
              </p:cNvSpPr>
              <p:nvPr/>
            </p:nvSpPr>
            <p:spPr bwMode="auto">
              <a:xfrm>
                <a:off x="1791" y="324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45"/>
              <p:cNvSpPr>
                <a:spLocks noChangeArrowheads="1"/>
              </p:cNvSpPr>
              <p:nvPr/>
            </p:nvSpPr>
            <p:spPr bwMode="auto">
              <a:xfrm>
                <a:off x="1791" y="326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46"/>
              <p:cNvSpPr>
                <a:spLocks noChangeArrowheads="1"/>
              </p:cNvSpPr>
              <p:nvPr/>
            </p:nvSpPr>
            <p:spPr bwMode="auto">
              <a:xfrm>
                <a:off x="1785" y="324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47"/>
              <p:cNvSpPr>
                <a:spLocks noChangeArrowheads="1"/>
              </p:cNvSpPr>
              <p:nvPr/>
            </p:nvSpPr>
            <p:spPr bwMode="auto">
              <a:xfrm>
                <a:off x="1785" y="326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48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49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Oval 150"/>
              <p:cNvSpPr>
                <a:spLocks noChangeArrowheads="1"/>
              </p:cNvSpPr>
              <p:nvPr/>
            </p:nvSpPr>
            <p:spPr bwMode="auto">
              <a:xfrm>
                <a:off x="178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5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5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5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5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5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5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15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Rectangle 15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Oval 15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60"/>
              <p:cNvSpPr>
                <a:spLocks noChangeArrowheads="1"/>
              </p:cNvSpPr>
              <p:nvPr/>
            </p:nvSpPr>
            <p:spPr bwMode="auto">
              <a:xfrm>
                <a:off x="2049" y="30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61"/>
              <p:cNvSpPr>
                <a:spLocks noChangeArrowheads="1"/>
              </p:cNvSpPr>
              <p:nvPr/>
            </p:nvSpPr>
            <p:spPr bwMode="auto">
              <a:xfrm>
                <a:off x="2049" y="305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62"/>
              <p:cNvSpPr>
                <a:spLocks noChangeArrowheads="1"/>
              </p:cNvSpPr>
              <p:nvPr/>
            </p:nvSpPr>
            <p:spPr bwMode="auto">
              <a:xfrm>
                <a:off x="2043" y="30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63"/>
              <p:cNvSpPr>
                <a:spLocks noChangeArrowheads="1"/>
              </p:cNvSpPr>
              <p:nvPr/>
            </p:nvSpPr>
            <p:spPr bwMode="auto">
              <a:xfrm>
                <a:off x="2043" y="304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64"/>
              <p:cNvSpPr>
                <a:spLocks noChangeArrowheads="1"/>
              </p:cNvSpPr>
              <p:nvPr/>
            </p:nvSpPr>
            <p:spPr bwMode="auto">
              <a:xfrm>
                <a:off x="2037" y="30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65"/>
              <p:cNvSpPr>
                <a:spLocks noChangeArrowheads="1"/>
              </p:cNvSpPr>
              <p:nvPr/>
            </p:nvSpPr>
            <p:spPr bwMode="auto">
              <a:xfrm>
                <a:off x="2037" y="303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66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167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Oval 168"/>
              <p:cNvSpPr>
                <a:spLocks noChangeArrowheads="1"/>
              </p:cNvSpPr>
              <p:nvPr/>
            </p:nvSpPr>
            <p:spPr bwMode="auto">
              <a:xfrm>
                <a:off x="2037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169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Rectangle 170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171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72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73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74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75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76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Oval 177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78"/>
              <p:cNvSpPr>
                <a:spLocks noChangeArrowheads="1"/>
              </p:cNvSpPr>
              <p:nvPr/>
            </p:nvSpPr>
            <p:spPr bwMode="auto">
              <a:xfrm>
                <a:off x="2649" y="210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79"/>
              <p:cNvSpPr>
                <a:spLocks noChangeArrowheads="1"/>
              </p:cNvSpPr>
              <p:nvPr/>
            </p:nvSpPr>
            <p:spPr bwMode="auto">
              <a:xfrm>
                <a:off x="2649" y="213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80"/>
              <p:cNvSpPr>
                <a:spLocks noChangeArrowheads="1"/>
              </p:cNvSpPr>
              <p:nvPr/>
            </p:nvSpPr>
            <p:spPr bwMode="auto">
              <a:xfrm>
                <a:off x="2643" y="21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81"/>
              <p:cNvSpPr>
                <a:spLocks noChangeArrowheads="1"/>
              </p:cNvSpPr>
              <p:nvPr/>
            </p:nvSpPr>
            <p:spPr bwMode="auto">
              <a:xfrm>
                <a:off x="2643" y="213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Rectangle 182"/>
              <p:cNvSpPr>
                <a:spLocks noChangeArrowheads="1"/>
              </p:cNvSpPr>
              <p:nvPr/>
            </p:nvSpPr>
            <p:spPr bwMode="auto">
              <a:xfrm>
                <a:off x="2637" y="21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Rectangle 183"/>
              <p:cNvSpPr>
                <a:spLocks noChangeArrowheads="1"/>
              </p:cNvSpPr>
              <p:nvPr/>
            </p:nvSpPr>
            <p:spPr bwMode="auto">
              <a:xfrm>
                <a:off x="2637" y="21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Rectangle 184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185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Oval 186"/>
              <p:cNvSpPr>
                <a:spLocks noChangeArrowheads="1"/>
              </p:cNvSpPr>
              <p:nvPr/>
            </p:nvSpPr>
            <p:spPr bwMode="auto">
              <a:xfrm>
                <a:off x="2637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87"/>
              <p:cNvSpPr>
                <a:spLocks noChangeArrowheads="1"/>
              </p:cNvSpPr>
              <p:nvPr/>
            </p:nvSpPr>
            <p:spPr bwMode="auto">
              <a:xfrm>
                <a:off x="3165" y="89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88"/>
              <p:cNvSpPr>
                <a:spLocks noChangeArrowheads="1"/>
              </p:cNvSpPr>
              <p:nvPr/>
            </p:nvSpPr>
            <p:spPr bwMode="auto">
              <a:xfrm>
                <a:off x="3165" y="92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89"/>
              <p:cNvSpPr>
                <a:spLocks noChangeArrowheads="1"/>
              </p:cNvSpPr>
              <p:nvPr/>
            </p:nvSpPr>
            <p:spPr bwMode="auto">
              <a:xfrm>
                <a:off x="3159" y="89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90"/>
              <p:cNvSpPr>
                <a:spLocks noChangeArrowheads="1"/>
              </p:cNvSpPr>
              <p:nvPr/>
            </p:nvSpPr>
            <p:spPr bwMode="auto">
              <a:xfrm>
                <a:off x="3159" y="9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91"/>
              <p:cNvSpPr>
                <a:spLocks noChangeArrowheads="1"/>
              </p:cNvSpPr>
              <p:nvPr/>
            </p:nvSpPr>
            <p:spPr bwMode="auto">
              <a:xfrm>
                <a:off x="3153" y="9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92"/>
              <p:cNvSpPr>
                <a:spLocks noChangeArrowheads="1"/>
              </p:cNvSpPr>
              <p:nvPr/>
            </p:nvSpPr>
            <p:spPr bwMode="auto">
              <a:xfrm>
                <a:off x="3153" y="9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93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94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Oval 195"/>
              <p:cNvSpPr>
                <a:spLocks noChangeArrowheads="1"/>
              </p:cNvSpPr>
              <p:nvPr/>
            </p:nvSpPr>
            <p:spPr bwMode="auto">
              <a:xfrm>
                <a:off x="31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96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97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98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99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200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201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202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Rectangle 20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Oval 204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Rectangle 205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07"/>
            <p:cNvGrpSpPr>
              <a:grpSpLocks/>
            </p:cNvGrpSpPr>
            <p:nvPr/>
          </p:nvGrpSpPr>
          <p:grpSpPr bwMode="auto">
            <a:xfrm>
              <a:off x="1557" y="891"/>
              <a:ext cx="2748" cy="2760"/>
              <a:chOff x="1557" y="891"/>
              <a:chExt cx="2748" cy="2760"/>
            </a:xfrm>
          </p:grpSpPr>
          <p:sp>
            <p:nvSpPr>
              <p:cNvPr id="1032" name="Rectangle 20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20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20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21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21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21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21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Oval 21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215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216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217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218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219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220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221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222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Oval 223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224"/>
              <p:cNvSpPr>
                <a:spLocks noChangeArrowheads="1"/>
              </p:cNvSpPr>
              <p:nvPr/>
            </p:nvSpPr>
            <p:spPr bwMode="auto">
              <a:xfrm>
                <a:off x="2223" y="30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225"/>
              <p:cNvSpPr>
                <a:spLocks noChangeArrowheads="1"/>
              </p:cNvSpPr>
              <p:nvPr/>
            </p:nvSpPr>
            <p:spPr bwMode="auto">
              <a:xfrm>
                <a:off x="2223" y="305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226"/>
              <p:cNvSpPr>
                <a:spLocks noChangeArrowheads="1"/>
              </p:cNvSpPr>
              <p:nvPr/>
            </p:nvSpPr>
            <p:spPr bwMode="auto">
              <a:xfrm>
                <a:off x="2217" y="30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227"/>
              <p:cNvSpPr>
                <a:spLocks noChangeArrowheads="1"/>
              </p:cNvSpPr>
              <p:nvPr/>
            </p:nvSpPr>
            <p:spPr bwMode="auto">
              <a:xfrm>
                <a:off x="2217" y="304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Rectangle 228"/>
              <p:cNvSpPr>
                <a:spLocks noChangeArrowheads="1"/>
              </p:cNvSpPr>
              <p:nvPr/>
            </p:nvSpPr>
            <p:spPr bwMode="auto">
              <a:xfrm>
                <a:off x="2211" y="30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Rectangle 229"/>
              <p:cNvSpPr>
                <a:spLocks noChangeArrowheads="1"/>
              </p:cNvSpPr>
              <p:nvPr/>
            </p:nvSpPr>
            <p:spPr bwMode="auto">
              <a:xfrm>
                <a:off x="2211" y="303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230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231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Oval 232"/>
              <p:cNvSpPr>
                <a:spLocks noChangeArrowheads="1"/>
              </p:cNvSpPr>
              <p:nvPr/>
            </p:nvSpPr>
            <p:spPr bwMode="auto">
              <a:xfrm>
                <a:off x="2211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233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234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235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236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237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238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239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240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Oval 241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242"/>
              <p:cNvSpPr>
                <a:spLocks noChangeArrowheads="1"/>
              </p:cNvSpPr>
              <p:nvPr/>
            </p:nvSpPr>
            <p:spPr bwMode="auto">
              <a:xfrm>
                <a:off x="2907" y="210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243"/>
              <p:cNvSpPr>
                <a:spLocks noChangeArrowheads="1"/>
              </p:cNvSpPr>
              <p:nvPr/>
            </p:nvSpPr>
            <p:spPr bwMode="auto">
              <a:xfrm>
                <a:off x="2907" y="213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244"/>
              <p:cNvSpPr>
                <a:spLocks noChangeArrowheads="1"/>
              </p:cNvSpPr>
              <p:nvPr/>
            </p:nvSpPr>
            <p:spPr bwMode="auto">
              <a:xfrm>
                <a:off x="2901" y="21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245"/>
              <p:cNvSpPr>
                <a:spLocks noChangeArrowheads="1"/>
              </p:cNvSpPr>
              <p:nvPr/>
            </p:nvSpPr>
            <p:spPr bwMode="auto">
              <a:xfrm>
                <a:off x="2901" y="213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246"/>
              <p:cNvSpPr>
                <a:spLocks noChangeArrowheads="1"/>
              </p:cNvSpPr>
              <p:nvPr/>
            </p:nvSpPr>
            <p:spPr bwMode="auto">
              <a:xfrm>
                <a:off x="2895" y="21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247"/>
              <p:cNvSpPr>
                <a:spLocks noChangeArrowheads="1"/>
              </p:cNvSpPr>
              <p:nvPr/>
            </p:nvSpPr>
            <p:spPr bwMode="auto">
              <a:xfrm>
                <a:off x="2895" y="21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248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249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Oval 250"/>
              <p:cNvSpPr>
                <a:spLocks noChangeArrowheads="1"/>
              </p:cNvSpPr>
              <p:nvPr/>
            </p:nvSpPr>
            <p:spPr bwMode="auto">
              <a:xfrm>
                <a:off x="28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251"/>
              <p:cNvSpPr>
                <a:spLocks noChangeArrowheads="1"/>
              </p:cNvSpPr>
              <p:nvPr/>
            </p:nvSpPr>
            <p:spPr bwMode="auto">
              <a:xfrm>
                <a:off x="3333" y="89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252"/>
              <p:cNvSpPr>
                <a:spLocks noChangeArrowheads="1"/>
              </p:cNvSpPr>
              <p:nvPr/>
            </p:nvSpPr>
            <p:spPr bwMode="auto">
              <a:xfrm>
                <a:off x="3333" y="92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253"/>
              <p:cNvSpPr>
                <a:spLocks noChangeArrowheads="1"/>
              </p:cNvSpPr>
              <p:nvPr/>
            </p:nvSpPr>
            <p:spPr bwMode="auto">
              <a:xfrm>
                <a:off x="3327" y="89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254"/>
              <p:cNvSpPr>
                <a:spLocks noChangeArrowheads="1"/>
              </p:cNvSpPr>
              <p:nvPr/>
            </p:nvSpPr>
            <p:spPr bwMode="auto">
              <a:xfrm>
                <a:off x="3327" y="9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255"/>
              <p:cNvSpPr>
                <a:spLocks noChangeArrowheads="1"/>
              </p:cNvSpPr>
              <p:nvPr/>
            </p:nvSpPr>
            <p:spPr bwMode="auto">
              <a:xfrm>
                <a:off x="3321" y="9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256"/>
              <p:cNvSpPr>
                <a:spLocks noChangeArrowheads="1"/>
              </p:cNvSpPr>
              <p:nvPr/>
            </p:nvSpPr>
            <p:spPr bwMode="auto">
              <a:xfrm>
                <a:off x="3321" y="9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257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258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259"/>
              <p:cNvSpPr>
                <a:spLocks noChangeArrowheads="1"/>
              </p:cNvSpPr>
              <p:nvPr/>
            </p:nvSpPr>
            <p:spPr bwMode="auto">
              <a:xfrm>
                <a:off x="33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Rectangle 26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26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Rectangle 26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26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Rectangle 26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26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26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26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26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26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27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27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27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27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27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27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27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27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278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279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280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281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282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283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284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285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286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287"/>
              <p:cNvSpPr>
                <a:spLocks noChangeArrowheads="1"/>
              </p:cNvSpPr>
              <p:nvPr/>
            </p:nvSpPr>
            <p:spPr bwMode="auto">
              <a:xfrm>
                <a:off x="1881" y="30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288"/>
              <p:cNvSpPr>
                <a:spLocks noChangeArrowheads="1"/>
              </p:cNvSpPr>
              <p:nvPr/>
            </p:nvSpPr>
            <p:spPr bwMode="auto">
              <a:xfrm>
                <a:off x="1881" y="305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289"/>
              <p:cNvSpPr>
                <a:spLocks noChangeArrowheads="1"/>
              </p:cNvSpPr>
              <p:nvPr/>
            </p:nvSpPr>
            <p:spPr bwMode="auto">
              <a:xfrm>
                <a:off x="1875" y="30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290"/>
              <p:cNvSpPr>
                <a:spLocks noChangeArrowheads="1"/>
              </p:cNvSpPr>
              <p:nvPr/>
            </p:nvSpPr>
            <p:spPr bwMode="auto">
              <a:xfrm>
                <a:off x="1875" y="304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291"/>
              <p:cNvSpPr>
                <a:spLocks noChangeArrowheads="1"/>
              </p:cNvSpPr>
              <p:nvPr/>
            </p:nvSpPr>
            <p:spPr bwMode="auto">
              <a:xfrm>
                <a:off x="1869" y="30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292"/>
              <p:cNvSpPr>
                <a:spLocks noChangeArrowheads="1"/>
              </p:cNvSpPr>
              <p:nvPr/>
            </p:nvSpPr>
            <p:spPr bwMode="auto">
              <a:xfrm>
                <a:off x="1869" y="303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293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294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295"/>
              <p:cNvSpPr>
                <a:spLocks noChangeArrowheads="1"/>
              </p:cNvSpPr>
              <p:nvPr/>
            </p:nvSpPr>
            <p:spPr bwMode="auto">
              <a:xfrm>
                <a:off x="1869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296"/>
              <p:cNvSpPr>
                <a:spLocks noChangeArrowheads="1"/>
              </p:cNvSpPr>
              <p:nvPr/>
            </p:nvSpPr>
            <p:spPr bwMode="auto">
              <a:xfrm>
                <a:off x="2223" y="270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297"/>
              <p:cNvSpPr>
                <a:spLocks noChangeArrowheads="1"/>
              </p:cNvSpPr>
              <p:nvPr/>
            </p:nvSpPr>
            <p:spPr bwMode="auto">
              <a:xfrm>
                <a:off x="2223" y="274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298"/>
              <p:cNvSpPr>
                <a:spLocks noChangeArrowheads="1"/>
              </p:cNvSpPr>
              <p:nvPr/>
            </p:nvSpPr>
            <p:spPr bwMode="auto">
              <a:xfrm>
                <a:off x="2217" y="271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299"/>
              <p:cNvSpPr>
                <a:spLocks noChangeArrowheads="1"/>
              </p:cNvSpPr>
              <p:nvPr/>
            </p:nvSpPr>
            <p:spPr bwMode="auto">
              <a:xfrm>
                <a:off x="2217" y="273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300"/>
              <p:cNvSpPr>
                <a:spLocks noChangeArrowheads="1"/>
              </p:cNvSpPr>
              <p:nvPr/>
            </p:nvSpPr>
            <p:spPr bwMode="auto">
              <a:xfrm>
                <a:off x="2211" y="27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301"/>
              <p:cNvSpPr>
                <a:spLocks noChangeArrowheads="1"/>
              </p:cNvSpPr>
              <p:nvPr/>
            </p:nvSpPr>
            <p:spPr bwMode="auto">
              <a:xfrm>
                <a:off x="2211" y="27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302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303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304"/>
              <p:cNvSpPr>
                <a:spLocks noChangeArrowheads="1"/>
              </p:cNvSpPr>
              <p:nvPr/>
            </p:nvSpPr>
            <p:spPr bwMode="auto">
              <a:xfrm>
                <a:off x="2211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305"/>
              <p:cNvSpPr>
                <a:spLocks noChangeArrowheads="1"/>
              </p:cNvSpPr>
              <p:nvPr/>
            </p:nvSpPr>
            <p:spPr bwMode="auto">
              <a:xfrm>
                <a:off x="2307" y="210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306"/>
              <p:cNvSpPr>
                <a:spLocks noChangeArrowheads="1"/>
              </p:cNvSpPr>
              <p:nvPr/>
            </p:nvSpPr>
            <p:spPr bwMode="auto">
              <a:xfrm>
                <a:off x="2307" y="213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307"/>
              <p:cNvSpPr>
                <a:spLocks noChangeArrowheads="1"/>
              </p:cNvSpPr>
              <p:nvPr/>
            </p:nvSpPr>
            <p:spPr bwMode="auto">
              <a:xfrm>
                <a:off x="2301" y="21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308"/>
              <p:cNvSpPr>
                <a:spLocks noChangeArrowheads="1"/>
              </p:cNvSpPr>
              <p:nvPr/>
            </p:nvSpPr>
            <p:spPr bwMode="auto">
              <a:xfrm>
                <a:off x="2301" y="213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309"/>
              <p:cNvSpPr>
                <a:spLocks noChangeArrowheads="1"/>
              </p:cNvSpPr>
              <p:nvPr/>
            </p:nvSpPr>
            <p:spPr bwMode="auto">
              <a:xfrm>
                <a:off x="2295" y="21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310"/>
              <p:cNvSpPr>
                <a:spLocks noChangeArrowheads="1"/>
              </p:cNvSpPr>
              <p:nvPr/>
            </p:nvSpPr>
            <p:spPr bwMode="auto">
              <a:xfrm>
                <a:off x="2295" y="21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311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312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313"/>
              <p:cNvSpPr>
                <a:spLocks noChangeArrowheads="1"/>
              </p:cNvSpPr>
              <p:nvPr/>
            </p:nvSpPr>
            <p:spPr bwMode="auto">
              <a:xfrm>
                <a:off x="22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314"/>
              <p:cNvSpPr>
                <a:spLocks noChangeArrowheads="1"/>
              </p:cNvSpPr>
              <p:nvPr/>
            </p:nvSpPr>
            <p:spPr bwMode="auto">
              <a:xfrm>
                <a:off x="2733" y="89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315"/>
              <p:cNvSpPr>
                <a:spLocks noChangeArrowheads="1"/>
              </p:cNvSpPr>
              <p:nvPr/>
            </p:nvSpPr>
            <p:spPr bwMode="auto">
              <a:xfrm>
                <a:off x="2733" y="92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316"/>
              <p:cNvSpPr>
                <a:spLocks noChangeArrowheads="1"/>
              </p:cNvSpPr>
              <p:nvPr/>
            </p:nvSpPr>
            <p:spPr bwMode="auto">
              <a:xfrm>
                <a:off x="2727" y="89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317"/>
              <p:cNvSpPr>
                <a:spLocks noChangeArrowheads="1"/>
              </p:cNvSpPr>
              <p:nvPr/>
            </p:nvSpPr>
            <p:spPr bwMode="auto">
              <a:xfrm>
                <a:off x="2727" y="9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318"/>
              <p:cNvSpPr>
                <a:spLocks noChangeArrowheads="1"/>
              </p:cNvSpPr>
              <p:nvPr/>
            </p:nvSpPr>
            <p:spPr bwMode="auto">
              <a:xfrm>
                <a:off x="2721" y="9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319"/>
              <p:cNvSpPr>
                <a:spLocks noChangeArrowheads="1"/>
              </p:cNvSpPr>
              <p:nvPr/>
            </p:nvSpPr>
            <p:spPr bwMode="auto">
              <a:xfrm>
                <a:off x="2721" y="9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320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321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Oval 322"/>
              <p:cNvSpPr>
                <a:spLocks noChangeArrowheads="1"/>
              </p:cNvSpPr>
              <p:nvPr/>
            </p:nvSpPr>
            <p:spPr bwMode="auto">
              <a:xfrm>
                <a:off x="27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32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32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32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32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32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32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32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33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Oval 33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332"/>
              <p:cNvSpPr>
                <a:spLocks noChangeArrowheads="1"/>
              </p:cNvSpPr>
              <p:nvPr/>
            </p:nvSpPr>
            <p:spPr bwMode="auto">
              <a:xfrm>
                <a:off x="1881" y="323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333"/>
              <p:cNvSpPr>
                <a:spLocks noChangeArrowheads="1"/>
              </p:cNvSpPr>
              <p:nvPr/>
            </p:nvSpPr>
            <p:spPr bwMode="auto">
              <a:xfrm>
                <a:off x="1881" y="327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334"/>
              <p:cNvSpPr>
                <a:spLocks noChangeArrowheads="1"/>
              </p:cNvSpPr>
              <p:nvPr/>
            </p:nvSpPr>
            <p:spPr bwMode="auto">
              <a:xfrm>
                <a:off x="1875" y="324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335"/>
              <p:cNvSpPr>
                <a:spLocks noChangeArrowheads="1"/>
              </p:cNvSpPr>
              <p:nvPr/>
            </p:nvSpPr>
            <p:spPr bwMode="auto">
              <a:xfrm>
                <a:off x="1875" y="326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336"/>
              <p:cNvSpPr>
                <a:spLocks noChangeArrowheads="1"/>
              </p:cNvSpPr>
              <p:nvPr/>
            </p:nvSpPr>
            <p:spPr bwMode="auto">
              <a:xfrm>
                <a:off x="1869" y="324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337"/>
              <p:cNvSpPr>
                <a:spLocks noChangeArrowheads="1"/>
              </p:cNvSpPr>
              <p:nvPr/>
            </p:nvSpPr>
            <p:spPr bwMode="auto">
              <a:xfrm>
                <a:off x="1869" y="326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338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339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340"/>
              <p:cNvSpPr>
                <a:spLocks noChangeArrowheads="1"/>
              </p:cNvSpPr>
              <p:nvPr/>
            </p:nvSpPr>
            <p:spPr bwMode="auto">
              <a:xfrm>
                <a:off x="1869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34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34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34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34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34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34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34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34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Oval 34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350"/>
              <p:cNvSpPr>
                <a:spLocks noChangeArrowheads="1"/>
              </p:cNvSpPr>
              <p:nvPr/>
            </p:nvSpPr>
            <p:spPr bwMode="auto">
              <a:xfrm>
                <a:off x="2307" y="30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351"/>
              <p:cNvSpPr>
                <a:spLocks noChangeArrowheads="1"/>
              </p:cNvSpPr>
              <p:nvPr/>
            </p:nvSpPr>
            <p:spPr bwMode="auto">
              <a:xfrm>
                <a:off x="2307" y="305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352"/>
              <p:cNvSpPr>
                <a:spLocks noChangeArrowheads="1"/>
              </p:cNvSpPr>
              <p:nvPr/>
            </p:nvSpPr>
            <p:spPr bwMode="auto">
              <a:xfrm>
                <a:off x="2301" y="30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Rectangle 353"/>
              <p:cNvSpPr>
                <a:spLocks noChangeArrowheads="1"/>
              </p:cNvSpPr>
              <p:nvPr/>
            </p:nvSpPr>
            <p:spPr bwMode="auto">
              <a:xfrm>
                <a:off x="2301" y="304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354"/>
              <p:cNvSpPr>
                <a:spLocks noChangeArrowheads="1"/>
              </p:cNvSpPr>
              <p:nvPr/>
            </p:nvSpPr>
            <p:spPr bwMode="auto">
              <a:xfrm>
                <a:off x="2295" y="30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355"/>
              <p:cNvSpPr>
                <a:spLocks noChangeArrowheads="1"/>
              </p:cNvSpPr>
              <p:nvPr/>
            </p:nvSpPr>
            <p:spPr bwMode="auto">
              <a:xfrm>
                <a:off x="2295" y="303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356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Rectangle 357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Oval 358"/>
              <p:cNvSpPr>
                <a:spLocks noChangeArrowheads="1"/>
              </p:cNvSpPr>
              <p:nvPr/>
            </p:nvSpPr>
            <p:spPr bwMode="auto">
              <a:xfrm>
                <a:off x="22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359"/>
              <p:cNvSpPr>
                <a:spLocks noChangeArrowheads="1"/>
              </p:cNvSpPr>
              <p:nvPr/>
            </p:nvSpPr>
            <p:spPr bwMode="auto">
              <a:xfrm>
                <a:off x="2907" y="270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360"/>
              <p:cNvSpPr>
                <a:spLocks noChangeArrowheads="1"/>
              </p:cNvSpPr>
              <p:nvPr/>
            </p:nvSpPr>
            <p:spPr bwMode="auto">
              <a:xfrm>
                <a:off x="2907" y="274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361"/>
              <p:cNvSpPr>
                <a:spLocks noChangeArrowheads="1"/>
              </p:cNvSpPr>
              <p:nvPr/>
            </p:nvSpPr>
            <p:spPr bwMode="auto">
              <a:xfrm>
                <a:off x="2901" y="271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Rectangle 362"/>
              <p:cNvSpPr>
                <a:spLocks noChangeArrowheads="1"/>
              </p:cNvSpPr>
              <p:nvPr/>
            </p:nvSpPr>
            <p:spPr bwMode="auto">
              <a:xfrm>
                <a:off x="2901" y="273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363"/>
              <p:cNvSpPr>
                <a:spLocks noChangeArrowheads="1"/>
              </p:cNvSpPr>
              <p:nvPr/>
            </p:nvSpPr>
            <p:spPr bwMode="auto">
              <a:xfrm>
                <a:off x="2895" y="27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364"/>
              <p:cNvSpPr>
                <a:spLocks noChangeArrowheads="1"/>
              </p:cNvSpPr>
              <p:nvPr/>
            </p:nvSpPr>
            <p:spPr bwMode="auto">
              <a:xfrm>
                <a:off x="2895" y="27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365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366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Oval 367"/>
              <p:cNvSpPr>
                <a:spLocks noChangeArrowheads="1"/>
              </p:cNvSpPr>
              <p:nvPr/>
            </p:nvSpPr>
            <p:spPr bwMode="auto">
              <a:xfrm>
                <a:off x="289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368"/>
              <p:cNvSpPr>
                <a:spLocks noChangeArrowheads="1"/>
              </p:cNvSpPr>
              <p:nvPr/>
            </p:nvSpPr>
            <p:spPr bwMode="auto">
              <a:xfrm>
                <a:off x="3675" y="210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369"/>
              <p:cNvSpPr>
                <a:spLocks noChangeArrowheads="1"/>
              </p:cNvSpPr>
              <p:nvPr/>
            </p:nvSpPr>
            <p:spPr bwMode="auto">
              <a:xfrm>
                <a:off x="3675" y="213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370"/>
              <p:cNvSpPr>
                <a:spLocks noChangeArrowheads="1"/>
              </p:cNvSpPr>
              <p:nvPr/>
            </p:nvSpPr>
            <p:spPr bwMode="auto">
              <a:xfrm>
                <a:off x="3669" y="21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371"/>
              <p:cNvSpPr>
                <a:spLocks noChangeArrowheads="1"/>
              </p:cNvSpPr>
              <p:nvPr/>
            </p:nvSpPr>
            <p:spPr bwMode="auto">
              <a:xfrm>
                <a:off x="3669" y="213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372"/>
              <p:cNvSpPr>
                <a:spLocks noChangeArrowheads="1"/>
              </p:cNvSpPr>
              <p:nvPr/>
            </p:nvSpPr>
            <p:spPr bwMode="auto">
              <a:xfrm>
                <a:off x="3663" y="21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373"/>
              <p:cNvSpPr>
                <a:spLocks noChangeArrowheads="1"/>
              </p:cNvSpPr>
              <p:nvPr/>
            </p:nvSpPr>
            <p:spPr bwMode="auto">
              <a:xfrm>
                <a:off x="3663" y="21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374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375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Oval 376"/>
              <p:cNvSpPr>
                <a:spLocks noChangeArrowheads="1"/>
              </p:cNvSpPr>
              <p:nvPr/>
            </p:nvSpPr>
            <p:spPr bwMode="auto">
              <a:xfrm>
                <a:off x="366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377"/>
              <p:cNvSpPr>
                <a:spLocks noChangeArrowheads="1"/>
              </p:cNvSpPr>
              <p:nvPr/>
            </p:nvSpPr>
            <p:spPr bwMode="auto">
              <a:xfrm>
                <a:off x="4275" y="89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378"/>
              <p:cNvSpPr>
                <a:spLocks noChangeArrowheads="1"/>
              </p:cNvSpPr>
              <p:nvPr/>
            </p:nvSpPr>
            <p:spPr bwMode="auto">
              <a:xfrm>
                <a:off x="4275" y="92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379"/>
              <p:cNvSpPr>
                <a:spLocks noChangeArrowheads="1"/>
              </p:cNvSpPr>
              <p:nvPr/>
            </p:nvSpPr>
            <p:spPr bwMode="auto">
              <a:xfrm>
                <a:off x="4269" y="89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380"/>
              <p:cNvSpPr>
                <a:spLocks noChangeArrowheads="1"/>
              </p:cNvSpPr>
              <p:nvPr/>
            </p:nvSpPr>
            <p:spPr bwMode="auto">
              <a:xfrm>
                <a:off x="4269" y="9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381"/>
              <p:cNvSpPr>
                <a:spLocks noChangeArrowheads="1"/>
              </p:cNvSpPr>
              <p:nvPr/>
            </p:nvSpPr>
            <p:spPr bwMode="auto">
              <a:xfrm>
                <a:off x="4263" y="9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382"/>
              <p:cNvSpPr>
                <a:spLocks noChangeArrowheads="1"/>
              </p:cNvSpPr>
              <p:nvPr/>
            </p:nvSpPr>
            <p:spPr bwMode="auto">
              <a:xfrm>
                <a:off x="4263" y="9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383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384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Oval 385"/>
              <p:cNvSpPr>
                <a:spLocks noChangeArrowheads="1"/>
              </p:cNvSpPr>
              <p:nvPr/>
            </p:nvSpPr>
            <p:spPr bwMode="auto">
              <a:xfrm>
                <a:off x="426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Line 386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2568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Line 387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Line 388"/>
              <p:cNvSpPr>
                <a:spLocks noChangeShapeType="1"/>
              </p:cNvSpPr>
              <p:nvPr/>
            </p:nvSpPr>
            <p:spPr bwMode="auto">
              <a:xfrm>
                <a:off x="2055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Line 389"/>
              <p:cNvSpPr>
                <a:spLocks noChangeShapeType="1"/>
              </p:cNvSpPr>
              <p:nvPr/>
            </p:nvSpPr>
            <p:spPr bwMode="auto">
              <a:xfrm>
                <a:off x="248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Line 390"/>
              <p:cNvSpPr>
                <a:spLocks noChangeShapeType="1"/>
              </p:cNvSpPr>
              <p:nvPr/>
            </p:nvSpPr>
            <p:spPr bwMode="auto">
              <a:xfrm>
                <a:off x="2913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Line 391"/>
              <p:cNvSpPr>
                <a:spLocks noChangeShapeType="1"/>
              </p:cNvSpPr>
              <p:nvPr/>
            </p:nvSpPr>
            <p:spPr bwMode="auto">
              <a:xfrm>
                <a:off x="333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Line 392"/>
              <p:cNvSpPr>
                <a:spLocks noChangeShapeType="1"/>
              </p:cNvSpPr>
              <p:nvPr/>
            </p:nvSpPr>
            <p:spPr bwMode="auto">
              <a:xfrm>
                <a:off x="3771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Line 393"/>
              <p:cNvSpPr>
                <a:spLocks noChangeShapeType="1"/>
              </p:cNvSpPr>
              <p:nvPr/>
            </p:nvSpPr>
            <p:spPr bwMode="auto">
              <a:xfrm>
                <a:off x="419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394"/>
              <p:cNvSpPr>
                <a:spLocks noChangeArrowheads="1"/>
              </p:cNvSpPr>
              <p:nvPr/>
            </p:nvSpPr>
            <p:spPr bwMode="auto">
              <a:xfrm>
                <a:off x="1566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0" name="Rectangle 395"/>
              <p:cNvSpPr>
                <a:spLocks noChangeArrowheads="1"/>
              </p:cNvSpPr>
              <p:nvPr/>
            </p:nvSpPr>
            <p:spPr bwMode="auto">
              <a:xfrm>
                <a:off x="1992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1" name="Rectangle 396"/>
              <p:cNvSpPr>
                <a:spLocks noChangeArrowheads="1"/>
              </p:cNvSpPr>
              <p:nvPr/>
            </p:nvSpPr>
            <p:spPr bwMode="auto">
              <a:xfrm>
                <a:off x="239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2" name="Rectangle 397"/>
              <p:cNvSpPr>
                <a:spLocks noChangeArrowheads="1"/>
              </p:cNvSpPr>
              <p:nvPr/>
            </p:nvSpPr>
            <p:spPr bwMode="auto">
              <a:xfrm>
                <a:off x="2817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3" name="Rectangle 398"/>
              <p:cNvSpPr>
                <a:spLocks noChangeArrowheads="1"/>
              </p:cNvSpPr>
              <p:nvPr/>
            </p:nvSpPr>
            <p:spPr bwMode="auto">
              <a:xfrm>
                <a:off x="3243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4" name="Rectangle 399"/>
              <p:cNvSpPr>
                <a:spLocks noChangeArrowheads="1"/>
              </p:cNvSpPr>
              <p:nvPr/>
            </p:nvSpPr>
            <p:spPr bwMode="auto">
              <a:xfrm>
                <a:off x="3675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5" name="Rectangle 400"/>
              <p:cNvSpPr>
                <a:spLocks noChangeArrowheads="1"/>
              </p:cNvSpPr>
              <p:nvPr/>
            </p:nvSpPr>
            <p:spPr bwMode="auto">
              <a:xfrm>
                <a:off x="410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6" name="Line 401"/>
              <p:cNvSpPr>
                <a:spLocks noChangeShapeType="1"/>
              </p:cNvSpPr>
              <p:nvPr/>
            </p:nvSpPr>
            <p:spPr bwMode="auto">
              <a:xfrm flipV="1">
                <a:off x="1611" y="1059"/>
                <a:ext cx="0" cy="227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Line 402"/>
              <p:cNvSpPr>
                <a:spLocks noChangeShapeType="1"/>
              </p:cNvSpPr>
              <p:nvPr/>
            </p:nvSpPr>
            <p:spPr bwMode="auto">
              <a:xfrm flipH="1">
                <a:off x="1557" y="3333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Line 403"/>
              <p:cNvSpPr>
                <a:spLocks noChangeShapeType="1"/>
              </p:cNvSpPr>
              <p:nvPr/>
            </p:nvSpPr>
            <p:spPr bwMode="auto">
              <a:xfrm flipH="1">
                <a:off x="1557" y="2955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Line 404"/>
              <p:cNvSpPr>
                <a:spLocks noChangeShapeType="1"/>
              </p:cNvSpPr>
              <p:nvPr/>
            </p:nvSpPr>
            <p:spPr bwMode="auto">
              <a:xfrm flipH="1">
                <a:off x="1557" y="2577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Line 405"/>
              <p:cNvSpPr>
                <a:spLocks noChangeShapeType="1"/>
              </p:cNvSpPr>
              <p:nvPr/>
            </p:nvSpPr>
            <p:spPr bwMode="auto">
              <a:xfrm flipH="1">
                <a:off x="1557" y="21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Line 406"/>
              <p:cNvSpPr>
                <a:spLocks noChangeShapeType="1"/>
              </p:cNvSpPr>
              <p:nvPr/>
            </p:nvSpPr>
            <p:spPr bwMode="auto">
              <a:xfrm flipH="1">
                <a:off x="1557" y="182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8"/>
            <p:cNvSpPr>
              <a:spLocks noChangeShapeType="1"/>
            </p:cNvSpPr>
            <p:nvPr/>
          </p:nvSpPr>
          <p:spPr bwMode="auto">
            <a:xfrm flipH="1">
              <a:off x="1557" y="143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09"/>
            <p:cNvSpPr>
              <a:spLocks noChangeShapeType="1"/>
            </p:cNvSpPr>
            <p:nvPr/>
          </p:nvSpPr>
          <p:spPr bwMode="auto">
            <a:xfrm flipH="1">
              <a:off x="1557" y="105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410"/>
            <p:cNvSpPr>
              <a:spLocks noChangeArrowheads="1"/>
            </p:cNvSpPr>
            <p:nvPr/>
          </p:nvSpPr>
          <p:spPr bwMode="auto">
            <a:xfrm rot="16200000">
              <a:off x="1383" y="3252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 rot="16200000">
              <a:off x="1350" y="2873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412"/>
            <p:cNvSpPr>
              <a:spLocks noChangeArrowheads="1"/>
            </p:cNvSpPr>
            <p:nvPr/>
          </p:nvSpPr>
          <p:spPr bwMode="auto">
            <a:xfrm rot="16200000">
              <a:off x="1350" y="2496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413"/>
            <p:cNvSpPr>
              <a:spLocks noChangeArrowheads="1"/>
            </p:cNvSpPr>
            <p:nvPr/>
          </p:nvSpPr>
          <p:spPr bwMode="auto">
            <a:xfrm rot="16200000">
              <a:off x="1350" y="211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14"/>
            <p:cNvSpPr>
              <a:spLocks noChangeArrowheads="1"/>
            </p:cNvSpPr>
            <p:nvPr/>
          </p:nvSpPr>
          <p:spPr bwMode="auto">
            <a:xfrm rot="16200000">
              <a:off x="1350" y="1739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415"/>
            <p:cNvSpPr>
              <a:spLocks noChangeArrowheads="1"/>
            </p:cNvSpPr>
            <p:nvPr/>
          </p:nvSpPr>
          <p:spPr bwMode="auto">
            <a:xfrm rot="16200000">
              <a:off x="1314" y="1355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16"/>
            <p:cNvSpPr>
              <a:spLocks noChangeArrowheads="1"/>
            </p:cNvSpPr>
            <p:nvPr/>
          </p:nvSpPr>
          <p:spPr bwMode="auto">
            <a:xfrm rot="16200000">
              <a:off x="1314" y="977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17"/>
            <p:cNvSpPr>
              <a:spLocks noChangeArrowheads="1"/>
            </p:cNvSpPr>
            <p:nvPr/>
          </p:nvSpPr>
          <p:spPr bwMode="auto">
            <a:xfrm>
              <a:off x="1611" y="813"/>
              <a:ext cx="2772" cy="258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18"/>
            <p:cNvSpPr>
              <a:spLocks noChangeArrowheads="1"/>
            </p:cNvSpPr>
            <p:nvPr/>
          </p:nvSpPr>
          <p:spPr bwMode="auto">
            <a:xfrm>
              <a:off x="1815" y="3723"/>
              <a:ext cx="23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Minimum number of haplotypes observed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419"/>
            <p:cNvSpPr>
              <a:spLocks noChangeArrowheads="1"/>
            </p:cNvSpPr>
            <p:nvPr/>
          </p:nvSpPr>
          <p:spPr bwMode="auto">
            <a:xfrm rot="16200000">
              <a:off x="753" y="2022"/>
              <a:ext cx="93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 size (n)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420"/>
            <p:cNvSpPr>
              <a:spLocks noChangeShapeType="1"/>
            </p:cNvSpPr>
            <p:nvPr/>
          </p:nvSpPr>
          <p:spPr bwMode="auto">
            <a:xfrm flipV="1">
              <a:off x="1611" y="2721"/>
              <a:ext cx="2772" cy="61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21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22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23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424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25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26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27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428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29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30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31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432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33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434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35"/>
            <p:cNvSpPr>
              <a:spLocks noChangeArrowheads="1"/>
            </p:cNvSpPr>
            <p:nvPr/>
          </p:nvSpPr>
          <p:spPr bwMode="auto">
            <a:xfrm>
              <a:off x="34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436"/>
            <p:cNvSpPr>
              <a:spLocks noChangeArrowheads="1"/>
            </p:cNvSpPr>
            <p:nvPr/>
          </p:nvSpPr>
          <p:spPr bwMode="auto">
            <a:xfrm>
              <a:off x="360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37"/>
            <p:cNvSpPr>
              <a:spLocks noChangeArrowheads="1"/>
            </p:cNvSpPr>
            <p:nvPr/>
          </p:nvSpPr>
          <p:spPr bwMode="auto">
            <a:xfrm>
              <a:off x="378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438"/>
            <p:cNvSpPr>
              <a:spLocks noChangeArrowheads="1"/>
            </p:cNvSpPr>
            <p:nvPr/>
          </p:nvSpPr>
          <p:spPr bwMode="auto">
            <a:xfrm>
              <a:off x="396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439"/>
            <p:cNvSpPr>
              <a:spLocks noChangeArrowheads="1"/>
            </p:cNvSpPr>
            <p:nvPr/>
          </p:nvSpPr>
          <p:spPr bwMode="auto">
            <a:xfrm>
              <a:off x="414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440"/>
            <p:cNvSpPr>
              <a:spLocks noChangeArrowheads="1"/>
            </p:cNvSpPr>
            <p:nvPr/>
          </p:nvSpPr>
          <p:spPr bwMode="auto">
            <a:xfrm>
              <a:off x="43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32" name="143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</a:t>
            </a:r>
            <a:r>
              <a:rPr lang="en-US" dirty="0" smtClean="0"/>
              <a:t>3a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443186"/>
            <a:ext cx="59912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1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X2b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69268"/>
            <a:ext cx="57054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6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995363"/>
            <a:ext cx="56769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915816" y="116632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New Version!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50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86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259632" y="1119188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101902" y="1115452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10</a:t>
            </a:r>
            <a:endParaRPr lang="en-U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7054230" y="1110889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20</a:t>
            </a:r>
            <a:endParaRPr lang="en-U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727866" y="33265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Distribution of segregating sites in the simulated populations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81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54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097034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59632" y="1119188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01902" y="1115452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10</a:t>
            </a:r>
            <a:endParaRPr lang="en-US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7054230" y="1110889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20</a:t>
            </a:r>
            <a:endParaRPr lang="en-US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727866" y="33265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Distribution of segregating sites in the simulated populations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259632" y="332656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817563"/>
            <a:ext cx="601027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5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28863"/>
            <a:ext cx="5791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8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217613"/>
            <a:ext cx="60102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483768" y="4046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two, n=2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66838"/>
            <a:ext cx="60102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1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89</Words>
  <Application>Microsoft Office PowerPoint</Application>
  <PresentationFormat>Presentación en pantalla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Figures draft for manuscript</vt:lpstr>
      <vt:lpstr>Figure 3a</vt:lpstr>
      <vt:lpstr>Figure X2b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Maybe supp material??</vt:lpstr>
      <vt:lpstr>Figure X1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draft for manuscript</dc:title>
  <dc:creator>Paula</dc:creator>
  <cp:lastModifiedBy>Paula</cp:lastModifiedBy>
  <cp:revision>16</cp:revision>
  <dcterms:created xsi:type="dcterms:W3CDTF">2015-05-21T19:02:31Z</dcterms:created>
  <dcterms:modified xsi:type="dcterms:W3CDTF">2015-08-13T12:27:41Z</dcterms:modified>
</cp:coreProperties>
</file>