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59" r:id="rId6"/>
    <p:sldId id="260" r:id="rId7"/>
    <p:sldId id="258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90" d="100"/>
          <a:sy n="90" d="100"/>
        </p:scale>
        <p:origin x="-864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F145-DA63-42BF-AC08-4F1ED58EAB64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6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F145-DA63-42BF-AC08-4F1ED58EAB64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2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F145-DA63-42BF-AC08-4F1ED58EAB64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9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F145-DA63-42BF-AC08-4F1ED58EAB64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0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F145-DA63-42BF-AC08-4F1ED58EAB64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6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F145-DA63-42BF-AC08-4F1ED58EAB64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F145-DA63-42BF-AC08-4F1ED58EAB64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F145-DA63-42BF-AC08-4F1ED58EAB64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F145-DA63-42BF-AC08-4F1ED58EAB64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F145-DA63-42BF-AC08-4F1ED58EAB64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0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F145-DA63-42BF-AC08-4F1ED58EAB64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1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BF145-DA63-42BF-AC08-4F1ED58EAB64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6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 simulation thoughts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 have a record of things we tried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3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err="1" smtClean="0">
                <a:solidFill>
                  <a:srgbClr val="0070C0"/>
                </a:solidFill>
              </a:rPr>
              <a:t>PopGenome</a:t>
            </a:r>
            <a:endParaRPr lang="en-US" sz="8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500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Simulations with </a:t>
            </a:r>
            <a:r>
              <a:rPr lang="en-US" dirty="0" err="1" smtClean="0"/>
              <a:t>PopGenome</a:t>
            </a:r>
            <a:endParaRPr lang="en-US" dirty="0"/>
          </a:p>
        </p:txBody>
      </p:sp>
      <p:sp>
        <p:nvSpPr>
          <p:cNvPr id="3" name="2 CuadroTexto"/>
          <p:cNvSpPr txBox="1"/>
          <p:nvPr/>
        </p:nvSpPr>
        <p:spPr>
          <a:xfrm>
            <a:off x="1115616" y="1988840"/>
            <a:ext cx="69127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We can run coalescent simulations with the MS function in </a:t>
            </a:r>
            <a:r>
              <a:rPr lang="en-US" sz="2400" dirty="0" err="1" smtClean="0"/>
              <a:t>PopGenome</a:t>
            </a:r>
            <a:r>
              <a:rPr lang="en-US" sz="2400" dirty="0" smtClean="0"/>
              <a:t>, it works for three modules: neutrality, F_ST and linkage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With the option </a:t>
            </a:r>
            <a:r>
              <a:rPr lang="en-US" sz="2400" dirty="0" err="1" smtClean="0"/>
              <a:t>thetaID</a:t>
            </a:r>
            <a:r>
              <a:rPr lang="en-US" sz="2400" dirty="0" smtClean="0"/>
              <a:t>=“user” we can modify several parameters that are indicated in an object “</a:t>
            </a:r>
            <a:r>
              <a:rPr lang="en-US" sz="2400" dirty="0" err="1" smtClean="0"/>
              <a:t>test.params</a:t>
            </a:r>
            <a:r>
              <a:rPr lang="en-US" sz="2400" dirty="0" smtClean="0"/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20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 in the modules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611560" y="148478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neutrality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076056" y="148478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F_ST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43608" y="2276872"/>
            <a:ext cx="28803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Tajima.D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 err="1" smtClean="0"/>
              <a:t>n.segregating.sites</a:t>
            </a:r>
            <a:r>
              <a:rPr lang="en-US" sz="2000" dirty="0" smtClean="0"/>
              <a:t> </a:t>
            </a:r>
            <a:r>
              <a:rPr lang="en-US" sz="2000" dirty="0"/>
              <a:t>Rozas.R_2 </a:t>
            </a:r>
            <a:endParaRPr lang="en-US" sz="2000" dirty="0" smtClean="0"/>
          </a:p>
          <a:p>
            <a:r>
              <a:rPr lang="en-US" sz="2000" dirty="0" err="1" smtClean="0"/>
              <a:t>Fu.Li.F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 err="1"/>
              <a:t>Fu.Li.D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 err="1" smtClean="0"/>
              <a:t>Fu.F_S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/>
              <a:t>Strobeck.S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Fay.Wu.H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Zeng.E</a:t>
            </a:r>
            <a:endParaRPr lang="en-US" sz="2000" dirty="0" smtClean="0"/>
          </a:p>
          <a:p>
            <a:r>
              <a:rPr lang="en-US" sz="2000" dirty="0" err="1" smtClean="0"/>
              <a:t>theta_Tajima</a:t>
            </a:r>
            <a:r>
              <a:rPr lang="en-US" sz="2000" dirty="0" smtClean="0"/>
              <a:t> </a:t>
            </a:r>
            <a:r>
              <a:rPr lang="en-US" sz="2000" dirty="0" err="1"/>
              <a:t>theta_Watterson</a:t>
            </a:r>
            <a:endParaRPr lang="en-US" sz="2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5616116" y="2276872"/>
            <a:ext cx="2556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hap.diversity.within</a:t>
            </a:r>
            <a:r>
              <a:rPr lang="en-US" sz="2000" dirty="0"/>
              <a:t> Pi </a:t>
            </a:r>
            <a:r>
              <a:rPr lang="en-US" sz="2000" dirty="0" err="1" smtClean="0"/>
              <a:t>haplotype.F_ST</a:t>
            </a:r>
            <a:endParaRPr lang="en-US" sz="2000" dirty="0" smtClean="0"/>
          </a:p>
          <a:p>
            <a:r>
              <a:rPr lang="en-US" sz="2000" dirty="0" err="1"/>
              <a:t>nucleotide.F_ST</a:t>
            </a:r>
            <a:r>
              <a:rPr lang="en-US" sz="2000" dirty="0"/>
              <a:t> </a:t>
            </a:r>
            <a:r>
              <a:rPr lang="en-US" sz="2000" dirty="0" err="1"/>
              <a:t>Nei.G_ST</a:t>
            </a:r>
            <a:r>
              <a:rPr lang="en-US" sz="2000" dirty="0"/>
              <a:t> </a:t>
            </a:r>
            <a:r>
              <a:rPr lang="en-US" sz="2000" dirty="0" err="1"/>
              <a:t>Hudson.Snn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006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Tajima’s D value</a:t>
            </a:r>
            <a:endParaRPr lang="en-US" dirty="0"/>
          </a:p>
        </p:txBody>
      </p:sp>
      <p:sp>
        <p:nvSpPr>
          <p:cNvPr id="3" name="2 CuadroTexto"/>
          <p:cNvSpPr txBox="1"/>
          <p:nvPr/>
        </p:nvSpPr>
        <p:spPr>
          <a:xfrm>
            <a:off x="827584" y="1417324"/>
            <a:ext cx="74888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realized that the first simulations have always positive (or neutral) Tajima’s values, but we know is not what we observed in nature.</a:t>
            </a:r>
          </a:p>
          <a:p>
            <a:endParaRPr lang="en-US" sz="2400" dirty="0"/>
          </a:p>
          <a:p>
            <a:r>
              <a:rPr lang="en-US" sz="2400" dirty="0" smtClean="0"/>
              <a:t>By changing the growth value, we are able to change the average Tajima’s D value and the first explorations show that growth rate of 10 gives -1 Tajima’s D value (I couldn’t get lower than that).</a:t>
            </a:r>
            <a:endParaRPr lang="en-US" sz="2400" dirty="0"/>
          </a:p>
        </p:txBody>
      </p:sp>
      <p:sp>
        <p:nvSpPr>
          <p:cNvPr id="4" name="3 CuadroTexto"/>
          <p:cNvSpPr txBox="1"/>
          <p:nvPr/>
        </p:nvSpPr>
        <p:spPr>
          <a:xfrm>
            <a:off x="3275856" y="4653136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GROWTH RATE (Integer value)</a:t>
            </a:r>
            <a:endParaRPr lang="en-US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331640" y="5889466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(+) population was smaller in the past</a:t>
            </a:r>
            <a:endParaRPr lang="en-US" sz="2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364088" y="5889466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(-) population was larger in the past</a:t>
            </a:r>
            <a:endParaRPr lang="en-US" sz="2000" dirty="0"/>
          </a:p>
        </p:txBody>
      </p:sp>
      <p:sp>
        <p:nvSpPr>
          <p:cNvPr id="7" name="6 Flecha abajo"/>
          <p:cNvSpPr/>
          <p:nvPr/>
        </p:nvSpPr>
        <p:spPr>
          <a:xfrm rot="2450268">
            <a:off x="3342615" y="5255934"/>
            <a:ext cx="396044" cy="792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Flecha abajo"/>
          <p:cNvSpPr/>
          <p:nvPr/>
        </p:nvSpPr>
        <p:spPr>
          <a:xfrm rot="19376099">
            <a:off x="5454098" y="5249681"/>
            <a:ext cx="396044" cy="792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6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theta</a:t>
            </a:r>
            <a:endParaRPr lang="en-US" dirty="0"/>
          </a:p>
        </p:txBody>
      </p:sp>
      <p:sp>
        <p:nvSpPr>
          <p:cNvPr id="3" name="2 CuadroTexto"/>
          <p:cNvSpPr txBox="1"/>
          <p:nvPr/>
        </p:nvSpPr>
        <p:spPr>
          <a:xfrm>
            <a:off x="731826" y="1700808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currently have problems to run the MS for the F_ST module when theta is lower than 5, and for the neutrality module with theta=1</a:t>
            </a:r>
            <a:endParaRPr lang="en-US" sz="2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755576" y="3164773"/>
            <a:ext cx="770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have to be aware that when we use a different growth rate the estimated values of </a:t>
            </a:r>
            <a:r>
              <a:rPr lang="en-US" sz="2400" dirty="0" err="1" smtClean="0"/>
              <a:t>thetha</a:t>
            </a:r>
            <a:r>
              <a:rPr lang="en-US" sz="2400" dirty="0" smtClean="0"/>
              <a:t> differ from our initial theta value. </a:t>
            </a:r>
          </a:p>
          <a:p>
            <a:endParaRPr lang="en-US" sz="2400" dirty="0"/>
          </a:p>
          <a:p>
            <a:r>
              <a:rPr lang="en-US" sz="2400" dirty="0" smtClean="0"/>
              <a:t>When we have no growth parameter, theta behaves well, see next slide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594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30" y="3041302"/>
            <a:ext cx="8571539" cy="341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67544" y="332656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we set theta=5, for niter=30, and NO GROWTH…the values of theta converge to 5, but the Tajima estimator variance is much bigger than Watterson index.</a:t>
            </a:r>
            <a:endParaRPr lang="en-US" sz="2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619672" y="1364575"/>
            <a:ext cx="6912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mean(sumFile1</a:t>
            </a:r>
            <a:r>
              <a:rPr lang="en-US" dirty="0"/>
              <a:t>[,"</a:t>
            </a:r>
            <a:r>
              <a:rPr lang="en-US" dirty="0" err="1"/>
              <a:t>theta_Tajima</a:t>
            </a:r>
            <a:r>
              <a:rPr lang="en-US" dirty="0"/>
              <a:t>"]) [1] 5.168695 </a:t>
            </a:r>
            <a:r>
              <a:rPr lang="en-US" dirty="0" smtClean="0"/>
              <a:t> </a:t>
            </a:r>
            <a:r>
              <a:rPr lang="en-US" dirty="0" err="1"/>
              <a:t>var</a:t>
            </a:r>
            <a:r>
              <a:rPr lang="en-US" dirty="0"/>
              <a:t>(sumFile1[,"</a:t>
            </a:r>
            <a:r>
              <a:rPr lang="en-US" dirty="0" err="1"/>
              <a:t>theta_Tajima</a:t>
            </a:r>
            <a:r>
              <a:rPr lang="en-US" dirty="0"/>
              <a:t>"]) [1] </a:t>
            </a:r>
            <a:r>
              <a:rPr lang="en-US" dirty="0" smtClean="0"/>
              <a:t>9.678569 </a:t>
            </a:r>
          </a:p>
          <a:p>
            <a:endParaRPr lang="en-US" dirty="0"/>
          </a:p>
          <a:p>
            <a:r>
              <a:rPr lang="en-US" dirty="0" smtClean="0"/>
              <a:t>mean(sumFile1</a:t>
            </a:r>
            <a:r>
              <a:rPr lang="en-US" dirty="0"/>
              <a:t>[,"</a:t>
            </a:r>
            <a:r>
              <a:rPr lang="en-US" dirty="0" err="1"/>
              <a:t>theta_Watterson</a:t>
            </a:r>
            <a:r>
              <a:rPr lang="en-US" dirty="0"/>
              <a:t>"]) [1] 4.942451 </a:t>
            </a:r>
            <a:r>
              <a:rPr lang="en-US" dirty="0" smtClean="0"/>
              <a:t> </a:t>
            </a:r>
            <a:r>
              <a:rPr lang="en-US" dirty="0" err="1"/>
              <a:t>var</a:t>
            </a:r>
            <a:r>
              <a:rPr lang="en-US" dirty="0"/>
              <a:t>(sumFile1[,"</a:t>
            </a:r>
            <a:r>
              <a:rPr lang="en-US" dirty="0" err="1"/>
              <a:t>theta_Watterson</a:t>
            </a:r>
            <a:r>
              <a:rPr lang="en-US" dirty="0"/>
              <a:t>"]) [1] 4.416086</a:t>
            </a:r>
          </a:p>
        </p:txBody>
      </p:sp>
    </p:spTree>
    <p:extLst>
      <p:ext uri="{BB962C8B-B14F-4D97-AF65-F5344CB8AC3E}">
        <p14:creationId xmlns:p14="http://schemas.microsoft.com/office/powerpoint/2010/main" val="109764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 with </a:t>
            </a:r>
            <a:r>
              <a:rPr lang="en-US" dirty="0" err="1" smtClean="0"/>
              <a:t>PopGenome</a:t>
            </a:r>
            <a:endParaRPr lang="en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1003499" y="1650466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 still don’t figure it out how to calculate the number of haplotypes for our simulated populations, and we are suppose to need that.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62266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333</Words>
  <Application>Microsoft Office PowerPoint</Application>
  <PresentationFormat>Presentación en pantalla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Some simulation thoughts</vt:lpstr>
      <vt:lpstr>PopGenome</vt:lpstr>
      <vt:lpstr>Simulations with PopGenome</vt:lpstr>
      <vt:lpstr>Info in the modules</vt:lpstr>
      <vt:lpstr>Tajima’s D value</vt:lpstr>
      <vt:lpstr>Changing theta</vt:lpstr>
      <vt:lpstr>Presentación de PowerPoint</vt:lpstr>
      <vt:lpstr>Caveats with PopGenome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Paula</dc:creator>
  <cp:lastModifiedBy>Paula</cp:lastModifiedBy>
  <cp:revision>10</cp:revision>
  <dcterms:created xsi:type="dcterms:W3CDTF">2015-04-14T21:16:58Z</dcterms:created>
  <dcterms:modified xsi:type="dcterms:W3CDTF">2015-04-15T00:06:02Z</dcterms:modified>
</cp:coreProperties>
</file>