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8" r:id="rId3"/>
    <p:sldId id="259" r:id="rId4"/>
    <p:sldId id="314" r:id="rId5"/>
    <p:sldId id="315" r:id="rId6"/>
    <p:sldId id="317" r:id="rId7"/>
    <p:sldId id="319" r:id="rId8"/>
    <p:sldId id="320" r:id="rId9"/>
    <p:sldId id="318" r:id="rId10"/>
    <p:sldId id="316"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60"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9" r:id="rId60"/>
    <p:sldId id="310" r:id="rId61"/>
    <p:sldId id="311" r:id="rId62"/>
    <p:sldId id="312" r:id="rId63"/>
    <p:sldId id="313"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0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4" d="100"/>
          <a:sy n="84" d="100"/>
        </p:scale>
        <p:origin x="31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93F0D8-F9FE-49C8-889C-8732B1269F0F}" type="datetimeFigureOut">
              <a:rPr lang="en-US" smtClean="0"/>
              <a:t>8/20/2020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0BB6AE-8020-4455-8078-4FC05CB3F3D6}" type="slidenum">
              <a:rPr lang="en-US" smtClean="0"/>
              <a:t>‹#›</a:t>
            </a:fld>
            <a:endParaRPr lang="en-US"/>
          </a:p>
        </p:txBody>
      </p:sp>
    </p:spTree>
    <p:extLst>
      <p:ext uri="{BB962C8B-B14F-4D97-AF65-F5344CB8AC3E}">
        <p14:creationId xmlns:p14="http://schemas.microsoft.com/office/powerpoint/2010/main" val="4178567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53</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2AFAB01-FE5F-4E88-A1E1-E13C135F835E}" type="slidenum">
              <a:rPr lang="en-US" smtClean="0"/>
              <a:pPr>
                <a:defRPr/>
              </a:pPr>
              <a:t>14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202C1F-F944-4E62-9D26-2A216823DAE2}" type="slidenum">
              <a:rPr lang="en-US" smtClean="0"/>
              <a:pPr>
                <a:defRPr/>
              </a:pPr>
              <a:t>27</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47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48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49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50</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51</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B83F3C2-AABC-43FC-A37F-CB04A383E4F5}" type="slidenum">
              <a:rPr lang="en-US" smtClean="0"/>
              <a:pPr/>
              <a:t>52</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6800" y="1676400"/>
            <a:ext cx="7010400" cy="1828800"/>
          </a:xfrm>
          <a:prstGeom prst="rect">
            <a:avLst/>
          </a:prstGeom>
          <a:solidFill>
            <a:schemeClr val="accent1">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p:cNvSpPr txBox="1">
            <a:spLocks/>
          </p:cNvSpPr>
          <p:nvPr/>
        </p:nvSpPr>
        <p:spPr>
          <a:xfrm>
            <a:off x="0" y="1752600"/>
            <a:ext cx="91440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effectLst>
                  <a:outerShdw blurRad="38100" dist="38100" dir="2700000" algn="tl">
                    <a:srgbClr val="000000">
                      <a:alpha val="43137"/>
                    </a:srgbClr>
                  </a:outerShdw>
                </a:effectLst>
              </a:rPr>
              <a:t>Real-Time Radar</a:t>
            </a:r>
            <a:r>
              <a:rPr lang="en-US" sz="4000" b="1" dirty="0" smtClean="0">
                <a:effectLst>
                  <a:outerShdw blurRad="38100" dist="38100" dir="2700000" algn="tl">
                    <a:srgbClr val="000000">
                      <a:alpha val="43137"/>
                    </a:srgbClr>
                  </a:outerShdw>
                </a:effectLst>
              </a:rPr>
              <a:t/>
            </a:r>
            <a:br>
              <a:rPr lang="en-US" sz="4000" b="1" dirty="0" smtClean="0">
                <a:effectLst>
                  <a:outerShdw blurRad="38100" dist="38100" dir="2700000" algn="tl">
                    <a:srgbClr val="000000">
                      <a:alpha val="43137"/>
                    </a:srgbClr>
                  </a:outerShdw>
                </a:effectLst>
              </a:rPr>
            </a:br>
            <a:r>
              <a:rPr lang="en-US" sz="2400" b="1" dirty="0" smtClean="0">
                <a:effectLst>
                  <a:outerShdw blurRad="38100" dist="38100" dir="2700000" algn="tl">
                    <a:srgbClr val="000000">
                      <a:alpha val="43137"/>
                    </a:srgbClr>
                  </a:outerShdw>
                </a:effectLst>
              </a:rPr>
              <a:t>(Features and Design)</a:t>
            </a:r>
            <a:endParaRPr 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8829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Architecture &amp; Implementation</a:t>
            </a:r>
            <a:endParaRPr lang="en-US" dirty="0"/>
          </a:p>
        </p:txBody>
      </p:sp>
    </p:spTree>
    <p:extLst>
      <p:ext uri="{BB962C8B-B14F-4D97-AF65-F5344CB8AC3E}">
        <p14:creationId xmlns:p14="http://schemas.microsoft.com/office/powerpoint/2010/main" val="2369197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152400"/>
            <a:ext cx="8229600" cy="715962"/>
          </a:xfrm>
        </p:spPr>
        <p:txBody>
          <a:bodyPr/>
          <a:lstStyle/>
          <a:p>
            <a:r>
              <a:rPr lang="en-US" sz="3200" dirty="0" smtClean="0"/>
              <a:t>Application Pattern</a:t>
            </a:r>
          </a:p>
        </p:txBody>
      </p:sp>
      <p:sp>
        <p:nvSpPr>
          <p:cNvPr id="10244" name="Rectangle 3"/>
          <p:cNvSpPr>
            <a:spLocks noChangeArrowheads="1"/>
          </p:cNvSpPr>
          <p:nvPr/>
        </p:nvSpPr>
        <p:spPr bwMode="auto">
          <a:xfrm>
            <a:off x="1701800" y="1719262"/>
            <a:ext cx="1211263" cy="1036638"/>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47962"/>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428875"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56125"/>
            <a:ext cx="646112" cy="0"/>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bg2">
              <a:lumMod val="75000"/>
            </a:schemeClr>
          </a:solidFill>
          <a:ln w="19050">
            <a:solidFill>
              <a:schemeClr val="tx1"/>
            </a:solidFill>
            <a:prstDash val="dash"/>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no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no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no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no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Gimbals, Antennas and Seekers</a:t>
            </a:r>
          </a:p>
        </p:txBody>
      </p:sp>
      <p:sp>
        <p:nvSpPr>
          <p:cNvPr id="10286" name="Rectangle 89"/>
          <p:cNvSpPr>
            <a:spLocks noChangeArrowheads="1"/>
          </p:cNvSpPr>
          <p:nvPr/>
        </p:nvSpPr>
        <p:spPr bwMode="auto">
          <a:xfrm>
            <a:off x="6019800" y="5005387"/>
            <a:ext cx="1447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R/F and IR Sensors</a:t>
            </a:r>
          </a:p>
        </p:txBody>
      </p:sp>
      <p:sp>
        <p:nvSpPr>
          <p:cNvPr id="10287" name="Rectangle 90"/>
          <p:cNvSpPr>
            <a:spLocks noChangeArrowheads="1"/>
          </p:cNvSpPr>
          <p:nvPr/>
        </p:nvSpPr>
        <p:spPr bwMode="auto">
          <a:xfrm>
            <a:off x="6019800" y="16525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Weapons</a:t>
            </a:r>
          </a:p>
        </p:txBody>
      </p:sp>
      <p:cxnSp>
        <p:nvCxnSpPr>
          <p:cNvPr id="10289" name="Straight Arrow Connector 93"/>
          <p:cNvCxnSpPr>
            <a:cxnSpLocks noChangeShapeType="1"/>
            <a:stCxn id="10287" idx="3"/>
            <a:endCxn id="10288" idx="1"/>
          </p:cNvCxnSpPr>
          <p:nvPr/>
        </p:nvCxnSpPr>
        <p:spPr bwMode="auto">
          <a:xfrm flipV="1">
            <a:off x="7391400" y="1500187"/>
            <a:ext cx="609600" cy="304800"/>
          </a:xfrm>
          <a:prstGeom prst="straightConnector1">
            <a:avLst/>
          </a:prstGeom>
          <a:noFill/>
          <a:ln w="9525" algn="ctr">
            <a:solidFill>
              <a:schemeClr val="tx1"/>
            </a:solidFill>
            <a:round/>
            <a:headEnd/>
            <a:tailEnd type="arrow" w="med" len="med"/>
          </a:ln>
        </p:spPr>
      </p:cxnSp>
      <p:sp>
        <p:nvSpPr>
          <p:cNvPr id="10290" name="Rectangle 96"/>
          <p:cNvSpPr>
            <a:spLocks noChangeArrowheads="1"/>
          </p:cNvSpPr>
          <p:nvPr/>
        </p:nvSpPr>
        <p:spPr bwMode="auto">
          <a:xfrm>
            <a:off x="8001000" y="2566987"/>
            <a:ext cx="762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p:spPr>
      </p:cxnSp>
      <p:sp>
        <p:nvSpPr>
          <p:cNvPr id="10292" name="Rectangle 99"/>
          <p:cNvSpPr>
            <a:spLocks noChangeArrowheads="1"/>
          </p:cNvSpPr>
          <p:nvPr/>
        </p:nvSpPr>
        <p:spPr bwMode="auto">
          <a:xfrm>
            <a:off x="8001000" y="3862387"/>
            <a:ext cx="9144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p:spPr>
      </p:cxnSp>
      <p:sp>
        <p:nvSpPr>
          <p:cNvPr id="10294" name="Rectangle 104"/>
          <p:cNvSpPr>
            <a:spLocks noChangeArrowheads="1"/>
          </p:cNvSpPr>
          <p:nvPr/>
        </p:nvSpPr>
        <p:spPr bwMode="auto">
          <a:xfrm>
            <a:off x="8077200" y="4548187"/>
            <a:ext cx="762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p:spPr>
      </p:cxnSp>
      <p:sp>
        <p:nvSpPr>
          <p:cNvPr id="10296" name="Rectangle 108"/>
          <p:cNvSpPr>
            <a:spLocks noChangeArrowheads="1"/>
          </p:cNvSpPr>
          <p:nvPr/>
        </p:nvSpPr>
        <p:spPr bwMode="auto">
          <a:xfrm>
            <a:off x="6019800" y="5462587"/>
            <a:ext cx="1524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p:spPr>
      </p:cxnSp>
      <p:sp>
        <p:nvSpPr>
          <p:cNvPr id="10299" name="Rectangle 104"/>
          <p:cNvSpPr>
            <a:spLocks noChangeArrowheads="1"/>
          </p:cNvSpPr>
          <p:nvPr/>
        </p:nvSpPr>
        <p:spPr bwMode="auto">
          <a:xfrm>
            <a:off x="7848600" y="3100387"/>
            <a:ext cx="1066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p:spPr>
      </p:cxnSp>
      <p:sp>
        <p:nvSpPr>
          <p:cNvPr id="10301" name="Text Box 64"/>
          <p:cNvSpPr txBox="1">
            <a:spLocks noChangeArrowheads="1"/>
          </p:cNvSpPr>
          <p:nvPr/>
        </p:nvSpPr>
        <p:spPr bwMode="auto">
          <a:xfrm>
            <a:off x="228600" y="5045075"/>
            <a:ext cx="1298575" cy="306387"/>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no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297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15962"/>
          </a:xfrm>
        </p:spPr>
        <p:txBody>
          <a:bodyPr>
            <a:normAutofit fontScale="90000"/>
          </a:bodyPr>
          <a:lstStyle/>
          <a:p>
            <a:r>
              <a:rPr lang="en-US" sz="3200" dirty="0" smtClean="0"/>
              <a:t>Application Pattern</a:t>
            </a:r>
            <a:br>
              <a:rPr lang="en-US" sz="3200" dirty="0" smtClean="0"/>
            </a:br>
            <a:r>
              <a:rPr lang="en-US" sz="2200" dirty="0" smtClean="0"/>
              <a:t>(Sim Exec, Environments &amp; Player Lists)</a:t>
            </a:r>
            <a:endParaRPr lang="en-US" sz="3200" dirty="0" smtClean="0"/>
          </a:p>
        </p:txBody>
      </p:sp>
      <p:sp>
        <p:nvSpPr>
          <p:cNvPr id="10244" name="Rectangle 3"/>
          <p:cNvSpPr>
            <a:spLocks noChangeArrowheads="1"/>
          </p:cNvSpPr>
          <p:nvPr/>
        </p:nvSpPr>
        <p:spPr bwMode="auto">
          <a:xfrm>
            <a:off x="1701800" y="1719262"/>
            <a:ext cx="1211263" cy="1036638"/>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78124"/>
            <a:ext cx="990600" cy="261610"/>
          </a:xfrm>
          <a:prstGeom prst="rect">
            <a:avLst/>
          </a:prstGeom>
          <a:noFill/>
          <a:ln w="19050" algn="ctr">
            <a:noFill/>
            <a:prstDash val="dash"/>
            <a:miter lim="800000"/>
            <a:headEnd/>
            <a:tailEnd type="none" w="lg" len="lg"/>
          </a:ln>
        </p:spPr>
        <p:txBody>
          <a:bodyPr>
            <a:spAutoFit/>
          </a:bodyPr>
          <a:lstStyle/>
          <a:p>
            <a:pPr algn="ctr"/>
            <a:r>
              <a:rPr lang="en-US" sz="1100" b="1" dirty="0">
                <a:solidFill>
                  <a:srgbClr val="FF0000"/>
                </a:solidFill>
              </a:rPr>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428875"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56125"/>
            <a:ext cx="646112" cy="0"/>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bg2">
              <a:lumMod val="75000"/>
            </a:schemeClr>
          </a:solidFill>
          <a:ln w="19050">
            <a:solidFill>
              <a:schemeClr val="tx1"/>
            </a:solidFill>
            <a:prstDash val="dash"/>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no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no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no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no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Gimbals, Antennas and Seekers</a:t>
            </a:r>
          </a:p>
        </p:txBody>
      </p:sp>
      <p:sp>
        <p:nvSpPr>
          <p:cNvPr id="10286" name="Rectangle 89"/>
          <p:cNvSpPr>
            <a:spLocks noChangeArrowheads="1"/>
          </p:cNvSpPr>
          <p:nvPr/>
        </p:nvSpPr>
        <p:spPr bwMode="auto">
          <a:xfrm>
            <a:off x="6019800" y="5005387"/>
            <a:ext cx="1447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R/F and IR Sensors</a:t>
            </a:r>
          </a:p>
        </p:txBody>
      </p:sp>
      <p:sp>
        <p:nvSpPr>
          <p:cNvPr id="10287" name="Rectangle 90"/>
          <p:cNvSpPr>
            <a:spLocks noChangeArrowheads="1"/>
          </p:cNvSpPr>
          <p:nvPr/>
        </p:nvSpPr>
        <p:spPr bwMode="auto">
          <a:xfrm>
            <a:off x="6019800" y="1652587"/>
            <a:ext cx="13716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Weapons</a:t>
            </a:r>
          </a:p>
        </p:txBody>
      </p:sp>
      <p:cxnSp>
        <p:nvCxnSpPr>
          <p:cNvPr id="10289" name="Straight Arrow Connector 93"/>
          <p:cNvCxnSpPr>
            <a:cxnSpLocks noChangeShapeType="1"/>
            <a:stCxn id="10287" idx="3"/>
            <a:endCxn id="10288" idx="1"/>
          </p:cNvCxnSpPr>
          <p:nvPr/>
        </p:nvCxnSpPr>
        <p:spPr bwMode="auto">
          <a:xfrm flipV="1">
            <a:off x="7391400" y="1500187"/>
            <a:ext cx="609600" cy="304800"/>
          </a:xfrm>
          <a:prstGeom prst="straightConnector1">
            <a:avLst/>
          </a:prstGeom>
          <a:noFill/>
          <a:ln w="9525" algn="ctr">
            <a:solidFill>
              <a:schemeClr val="tx1"/>
            </a:solidFill>
            <a:round/>
            <a:headEnd/>
            <a:tailEnd type="arrow" w="med" len="med"/>
          </a:ln>
        </p:spPr>
      </p:cxnSp>
      <p:sp>
        <p:nvSpPr>
          <p:cNvPr id="10290" name="Rectangle 96"/>
          <p:cNvSpPr>
            <a:spLocks noChangeArrowheads="1"/>
          </p:cNvSpPr>
          <p:nvPr/>
        </p:nvSpPr>
        <p:spPr bwMode="auto">
          <a:xfrm>
            <a:off x="8001000" y="2566987"/>
            <a:ext cx="762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p:spPr>
      </p:cxnSp>
      <p:sp>
        <p:nvSpPr>
          <p:cNvPr id="10292" name="Rectangle 99"/>
          <p:cNvSpPr>
            <a:spLocks noChangeArrowheads="1"/>
          </p:cNvSpPr>
          <p:nvPr/>
        </p:nvSpPr>
        <p:spPr bwMode="auto">
          <a:xfrm>
            <a:off x="8001000" y="3862387"/>
            <a:ext cx="9144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p:spPr>
      </p:cxnSp>
      <p:sp>
        <p:nvSpPr>
          <p:cNvPr id="10294" name="Rectangle 104"/>
          <p:cNvSpPr>
            <a:spLocks noChangeArrowheads="1"/>
          </p:cNvSpPr>
          <p:nvPr/>
        </p:nvSpPr>
        <p:spPr bwMode="auto">
          <a:xfrm>
            <a:off x="8077200" y="4548187"/>
            <a:ext cx="762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p:spPr>
      </p:cxnSp>
      <p:sp>
        <p:nvSpPr>
          <p:cNvPr id="10296" name="Rectangle 108"/>
          <p:cNvSpPr>
            <a:spLocks noChangeArrowheads="1"/>
          </p:cNvSpPr>
          <p:nvPr/>
        </p:nvSpPr>
        <p:spPr bwMode="auto">
          <a:xfrm>
            <a:off x="6019800" y="5462587"/>
            <a:ext cx="15240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p:spPr>
      </p:cxnSp>
      <p:sp>
        <p:nvSpPr>
          <p:cNvPr id="10299" name="Rectangle 104"/>
          <p:cNvSpPr>
            <a:spLocks noChangeArrowheads="1"/>
          </p:cNvSpPr>
          <p:nvPr/>
        </p:nvSpPr>
        <p:spPr bwMode="auto">
          <a:xfrm>
            <a:off x="7848600" y="3100387"/>
            <a:ext cx="1066800" cy="3048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p:spPr>
      </p:cxnSp>
      <p:sp>
        <p:nvSpPr>
          <p:cNvPr id="10301" name="Text Box 64"/>
          <p:cNvSpPr txBox="1">
            <a:spLocks noChangeArrowheads="1"/>
          </p:cNvSpPr>
          <p:nvPr/>
        </p:nvSpPr>
        <p:spPr bwMode="auto">
          <a:xfrm>
            <a:off x="228600" y="5045075"/>
            <a:ext cx="1298575" cy="306387"/>
          </a:xfrm>
          <a:prstGeom prst="rect">
            <a:avLst/>
          </a:prstGeom>
          <a:solidFill>
            <a:schemeClr val="bg2">
              <a:lumMod val="75000"/>
            </a:schemeClr>
          </a:solidFill>
          <a:ln w="9525">
            <a:solidFill>
              <a:schemeClr val="tx1"/>
            </a:solidFill>
            <a:miter lim="800000"/>
            <a:headEnd/>
            <a:tailEnd/>
          </a:ln>
          <a:effectLst>
            <a:outerShdw blurRad="50800" dist="38100" dir="2700000" algn="tl" rotWithShape="0">
              <a:prstClr val="black">
                <a:alpha val="40000"/>
              </a:prstClr>
            </a:outerShdw>
          </a:effectLst>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bg2">
              <a:lumMod val="75000"/>
            </a:schemeClr>
          </a:solidFill>
          <a:ln w="9525" algn="ctr">
            <a:solidFill>
              <a:schemeClr val="tx1"/>
            </a:solidFill>
            <a:round/>
            <a:headEnd/>
            <a:tailEnd/>
          </a:ln>
          <a:effectLst>
            <a:outerShdw blurRad="50800" dist="38100" dir="2700000" algn="tl" rotWithShape="0">
              <a:prstClr val="black">
                <a:alpha val="40000"/>
              </a:prstClr>
            </a:outerShdw>
          </a:effectLst>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no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050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r>
              <a:rPr lang="en-US" dirty="0" smtClean="0"/>
              <a:t>Simulation Class</a:t>
            </a:r>
          </a:p>
        </p:txBody>
      </p:sp>
      <p:sp>
        <p:nvSpPr>
          <p:cNvPr id="16387" name="Rectangle 3"/>
          <p:cNvSpPr>
            <a:spLocks noGrp="1" noChangeArrowheads="1"/>
          </p:cNvSpPr>
          <p:nvPr>
            <p:ph idx="1"/>
          </p:nvPr>
        </p:nvSpPr>
        <p:spPr>
          <a:xfrm>
            <a:off x="457200" y="1295400"/>
            <a:ext cx="8229600" cy="4495800"/>
          </a:xfrm>
        </p:spPr>
        <p:txBody>
          <a:bodyPr>
            <a:normAutofit/>
          </a:bodyPr>
          <a:lstStyle/>
          <a:p>
            <a:pPr>
              <a:lnSpc>
                <a:spcPct val="80000"/>
              </a:lnSpc>
            </a:pPr>
            <a:r>
              <a:rPr lang="en-US" sz="2000" dirty="0" smtClean="0"/>
              <a:t>Manages the player list</a:t>
            </a:r>
          </a:p>
          <a:p>
            <a:pPr>
              <a:lnSpc>
                <a:spcPct val="80000"/>
              </a:lnSpc>
            </a:pPr>
            <a:endParaRPr lang="en-US" sz="2000" dirty="0" smtClean="0"/>
          </a:p>
          <a:p>
            <a:pPr>
              <a:lnSpc>
                <a:spcPct val="80000"/>
              </a:lnSpc>
            </a:pPr>
            <a:r>
              <a:rPr lang="en-US" sz="2000" dirty="0" smtClean="0"/>
              <a:t>Manages the environment databases (e.g., Terrain Elevations)</a:t>
            </a:r>
          </a:p>
          <a:p>
            <a:pPr>
              <a:lnSpc>
                <a:spcPct val="80000"/>
              </a:lnSpc>
              <a:buNone/>
            </a:pPr>
            <a:endParaRPr lang="en-US" sz="2000" dirty="0" smtClean="0"/>
          </a:p>
          <a:p>
            <a:pPr>
              <a:lnSpc>
                <a:spcPct val="80000"/>
              </a:lnSpc>
            </a:pPr>
            <a:r>
              <a:rPr lang="en-US" sz="2000" dirty="0" smtClean="0"/>
              <a:t>Can be used to embed the simulation (library) into other simulation systems</a:t>
            </a:r>
          </a:p>
          <a:p>
            <a:pPr>
              <a:lnSpc>
                <a:spcPct val="80000"/>
              </a:lnSpc>
            </a:pPr>
            <a:endParaRPr lang="en-US" sz="2000" dirty="0" smtClean="0"/>
          </a:p>
          <a:p>
            <a:pPr>
              <a:lnSpc>
                <a:spcPct val="80000"/>
              </a:lnSpc>
            </a:pPr>
            <a:r>
              <a:rPr lang="en-US" sz="2000" dirty="0" smtClean="0"/>
              <a:t>Supports multiple time critical and background threads when processing the player list</a:t>
            </a:r>
          </a:p>
          <a:p>
            <a:pPr>
              <a:lnSpc>
                <a:spcPct val="80000"/>
              </a:lnSpc>
            </a:pPr>
            <a:endParaRPr lang="en-US" sz="2000" dirty="0" smtClean="0"/>
          </a:p>
          <a:p>
            <a:pPr>
              <a:lnSpc>
                <a:spcPct val="80000"/>
              </a:lnSpc>
            </a:pPr>
            <a:r>
              <a:rPr lang="en-US" sz="2000" dirty="0" smtClean="0"/>
              <a:t>Manages the frame, cycle and phase timing</a:t>
            </a:r>
          </a:p>
          <a:p>
            <a:pPr lvl="1">
              <a:lnSpc>
                <a:spcPct val="80000"/>
              </a:lnSpc>
            </a:pPr>
            <a:r>
              <a:rPr lang="en-US" sz="1600" dirty="0" smtClean="0"/>
              <a:t>Phases</a:t>
            </a:r>
          </a:p>
          <a:p>
            <a:pPr lvl="2">
              <a:lnSpc>
                <a:spcPct val="80000"/>
              </a:lnSpc>
            </a:pPr>
            <a:r>
              <a:rPr lang="en-US" sz="1400" dirty="0" smtClean="0"/>
              <a:t>P0 Dynamics</a:t>
            </a:r>
          </a:p>
          <a:p>
            <a:pPr lvl="2">
              <a:lnSpc>
                <a:spcPct val="80000"/>
              </a:lnSpc>
            </a:pPr>
            <a:r>
              <a:rPr lang="en-US" sz="1400" dirty="0" smtClean="0"/>
              <a:t>P1 Transmitter Processing</a:t>
            </a:r>
          </a:p>
          <a:p>
            <a:pPr lvl="2">
              <a:lnSpc>
                <a:spcPct val="80000"/>
              </a:lnSpc>
            </a:pPr>
            <a:r>
              <a:rPr lang="en-US" sz="1400" dirty="0" smtClean="0"/>
              <a:t>P2 Receiver Processing</a:t>
            </a:r>
          </a:p>
          <a:p>
            <a:pPr lvl="2">
              <a:lnSpc>
                <a:spcPct val="80000"/>
              </a:lnSpc>
            </a:pPr>
            <a:r>
              <a:rPr lang="en-US" sz="1400" dirty="0" smtClean="0"/>
              <a:t>P3 Guidance And Management</a:t>
            </a:r>
          </a:p>
          <a:p>
            <a:pPr lvl="2">
              <a:lnSpc>
                <a:spcPct val="80000"/>
              </a:lnSpc>
            </a:pPr>
            <a:endParaRPr lang="en-US" sz="1200" dirty="0" smtClean="0"/>
          </a:p>
          <a:p>
            <a:pPr lvl="1">
              <a:lnSpc>
                <a:spcPct val="80000"/>
              </a:lnSpc>
            </a:pPr>
            <a:endParaRPr lang="en-US" sz="1600" dirty="0" smtClean="0"/>
          </a:p>
        </p:txBody>
      </p:sp>
    </p:spTree>
    <p:extLst>
      <p:ext uri="{BB962C8B-B14F-4D97-AF65-F5344CB8AC3E}">
        <p14:creationId xmlns:p14="http://schemas.microsoft.com/office/powerpoint/2010/main" val="288450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4000" dirty="0" smtClean="0"/>
              <a:t>Frames &amp; Phases</a:t>
            </a:r>
          </a:p>
        </p:txBody>
      </p:sp>
      <p:sp>
        <p:nvSpPr>
          <p:cNvPr id="11267" name="Rectangle 3"/>
          <p:cNvSpPr>
            <a:spLocks noGrp="1" noChangeArrowheads="1"/>
          </p:cNvSpPr>
          <p:nvPr>
            <p:ph type="body" idx="1"/>
          </p:nvPr>
        </p:nvSpPr>
        <p:spPr>
          <a:xfrm>
            <a:off x="457200" y="1143000"/>
            <a:ext cx="8229600" cy="2819400"/>
          </a:xfrm>
        </p:spPr>
        <p:txBody>
          <a:bodyPr>
            <a:normAutofit fontScale="92500" lnSpcReduction="20000"/>
          </a:bodyPr>
          <a:lstStyle/>
          <a:p>
            <a:pPr eaLnBrk="1" hangingPunct="1">
              <a:lnSpc>
                <a:spcPct val="80000"/>
              </a:lnSpc>
            </a:pPr>
            <a:endParaRPr lang="en-US" sz="2000" dirty="0" smtClean="0"/>
          </a:p>
          <a:p>
            <a:pPr eaLnBrk="1" hangingPunct="1">
              <a:lnSpc>
                <a:spcPct val="80000"/>
              </a:lnSpc>
            </a:pPr>
            <a:r>
              <a:rPr lang="en-US" sz="2000" dirty="0" smtClean="0"/>
              <a:t>Frames, Phases and Cycles</a:t>
            </a:r>
            <a:endParaRPr lang="en-US" sz="1600" dirty="0" smtClean="0"/>
          </a:p>
          <a:p>
            <a:pPr lvl="1" eaLnBrk="1" hangingPunct="1">
              <a:lnSpc>
                <a:spcPct val="80000"/>
              </a:lnSpc>
            </a:pPr>
            <a:endParaRPr lang="en-US" sz="1800" dirty="0" smtClean="0"/>
          </a:p>
          <a:p>
            <a:pPr lvl="1" eaLnBrk="1" hangingPunct="1">
              <a:lnSpc>
                <a:spcPct val="80000"/>
              </a:lnSpc>
            </a:pPr>
            <a:r>
              <a:rPr lang="en-US" sz="1800" dirty="0" smtClean="0"/>
              <a:t>Frame rate is master clock rate:  </a:t>
            </a:r>
          </a:p>
          <a:p>
            <a:pPr lvl="2" eaLnBrk="1" hangingPunct="1">
              <a:lnSpc>
                <a:spcPct val="80000"/>
              </a:lnSpc>
            </a:pPr>
            <a:r>
              <a:rPr lang="en-US" sz="1600" dirty="0" smtClean="0"/>
              <a:t>50 frames per seconds</a:t>
            </a:r>
          </a:p>
          <a:p>
            <a:pPr lvl="3">
              <a:lnSpc>
                <a:spcPct val="80000"/>
              </a:lnSpc>
            </a:pPr>
            <a:endParaRPr lang="en-US" sz="1200" dirty="0" smtClean="0"/>
          </a:p>
          <a:p>
            <a:pPr lvl="1" eaLnBrk="1" hangingPunct="1">
              <a:lnSpc>
                <a:spcPct val="80000"/>
              </a:lnSpc>
            </a:pPr>
            <a:r>
              <a:rPr lang="en-US" sz="1800" dirty="0" smtClean="0"/>
              <a:t>Frame time (i.e., delta time): frameTime = 1/frameRate</a:t>
            </a:r>
          </a:p>
          <a:p>
            <a:pPr lvl="2" eaLnBrk="1" hangingPunct="1">
              <a:lnSpc>
                <a:spcPct val="80000"/>
              </a:lnSpc>
            </a:pPr>
            <a:r>
              <a:rPr lang="en-US" sz="1600" dirty="0" smtClean="0"/>
              <a:t>20 Ms per frame</a:t>
            </a:r>
          </a:p>
          <a:p>
            <a:pPr lvl="3">
              <a:lnSpc>
                <a:spcPct val="80000"/>
              </a:lnSpc>
            </a:pPr>
            <a:endParaRPr lang="en-US" sz="1200" dirty="0" smtClean="0"/>
          </a:p>
          <a:p>
            <a:pPr lvl="1" eaLnBrk="1" hangingPunct="1">
              <a:lnSpc>
                <a:spcPct val="80000"/>
              </a:lnSpc>
            </a:pPr>
            <a:r>
              <a:rPr lang="en-US" sz="1800" dirty="0" smtClean="0"/>
              <a:t>Frame can be partitioned into phases </a:t>
            </a:r>
          </a:p>
          <a:p>
            <a:pPr lvl="2" eaLnBrk="1" hangingPunct="1">
              <a:lnSpc>
                <a:spcPct val="80000"/>
              </a:lnSpc>
            </a:pPr>
            <a:r>
              <a:rPr lang="en-US" sz="1600" dirty="0" smtClean="0"/>
              <a:t>4 phases per frame</a:t>
            </a:r>
          </a:p>
          <a:p>
            <a:pPr lvl="3">
              <a:lnSpc>
                <a:spcPct val="80000"/>
              </a:lnSpc>
            </a:pPr>
            <a:endParaRPr lang="en-US" sz="1200" dirty="0" smtClean="0"/>
          </a:p>
          <a:p>
            <a:pPr lvl="1" eaLnBrk="1" hangingPunct="1">
              <a:lnSpc>
                <a:spcPct val="80000"/>
              </a:lnSpc>
            </a:pPr>
            <a:r>
              <a:rPr lang="en-US" sz="1800" dirty="0" smtClean="0"/>
              <a:t>Frames can be grouped into cycles (usually a power of 2)</a:t>
            </a:r>
          </a:p>
          <a:p>
            <a:pPr lvl="2" eaLnBrk="1" hangingPunct="1">
              <a:lnSpc>
                <a:spcPct val="80000"/>
              </a:lnSpc>
            </a:pPr>
            <a:r>
              <a:rPr lang="en-US" sz="1600" dirty="0" smtClean="0"/>
              <a:t>16 frames per cycle</a:t>
            </a:r>
          </a:p>
        </p:txBody>
      </p:sp>
      <p:grpSp>
        <p:nvGrpSpPr>
          <p:cNvPr id="2" name="Group 4"/>
          <p:cNvGrpSpPr>
            <a:grpSpLocks/>
          </p:cNvGrpSpPr>
          <p:nvPr/>
        </p:nvGrpSpPr>
        <p:grpSpPr bwMode="auto">
          <a:xfrm>
            <a:off x="457200" y="4267200"/>
            <a:ext cx="7848600" cy="1752600"/>
            <a:chOff x="288" y="2784"/>
            <a:chExt cx="4944" cy="1104"/>
          </a:xfrm>
        </p:grpSpPr>
        <p:sp>
          <p:nvSpPr>
            <p:cNvPr id="11269" name="Freeform 5"/>
            <p:cNvSpPr>
              <a:spLocks/>
            </p:cNvSpPr>
            <p:nvPr/>
          </p:nvSpPr>
          <p:spPr bwMode="auto">
            <a:xfrm>
              <a:off x="473" y="2893"/>
              <a:ext cx="1538" cy="0"/>
            </a:xfrm>
            <a:custGeom>
              <a:avLst/>
              <a:gdLst>
                <a:gd name="T0" fmla="*/ 416 w 2958"/>
                <a:gd name="T1" fmla="*/ 0 h 2"/>
                <a:gd name="T2" fmla="*/ 0 w 2958"/>
                <a:gd name="T3" fmla="*/ 0 h 2"/>
                <a:gd name="T4" fmla="*/ 0 60000 65536"/>
                <a:gd name="T5" fmla="*/ 0 60000 65536"/>
                <a:gd name="T6" fmla="*/ 0 w 2958"/>
                <a:gd name="T7" fmla="*/ 0 h 2"/>
                <a:gd name="T8" fmla="*/ 2958 w 2958"/>
                <a:gd name="T9" fmla="*/ 0 h 2"/>
              </a:gdLst>
              <a:ahLst/>
              <a:cxnLst>
                <a:cxn ang="T4">
                  <a:pos x="T0" y="T1"/>
                </a:cxn>
                <a:cxn ang="T5">
                  <a:pos x="T2" y="T3"/>
                </a:cxn>
              </a:cxnLst>
              <a:rect l="T6" t="T7" r="T8" b="T9"/>
              <a:pathLst>
                <a:path w="2958" h="2">
                  <a:moveTo>
                    <a:pt x="2958" y="2"/>
                  </a:moveTo>
                  <a:lnTo>
                    <a:pt x="0" y="0"/>
                  </a:lnTo>
                </a:path>
              </a:pathLst>
            </a:custGeom>
            <a:noFill/>
            <a:ln w="9525">
              <a:solidFill>
                <a:srgbClr val="000000"/>
              </a:solidFill>
              <a:round/>
              <a:headEnd type="none" w="med" len="med"/>
              <a:tailEnd type="triangle" w="med" len="med"/>
            </a:ln>
          </p:spPr>
          <p:txBody>
            <a:bodyPr/>
            <a:lstStyle/>
            <a:p>
              <a:endParaRPr lang="en-US" dirty="0"/>
            </a:p>
          </p:txBody>
        </p:sp>
        <p:sp>
          <p:nvSpPr>
            <p:cNvPr id="11270" name="Line 6"/>
            <p:cNvSpPr>
              <a:spLocks noChangeShapeType="1"/>
            </p:cNvSpPr>
            <p:nvPr/>
          </p:nvSpPr>
          <p:spPr bwMode="auto">
            <a:xfrm>
              <a:off x="3659" y="2892"/>
              <a:ext cx="1573" cy="0"/>
            </a:xfrm>
            <a:prstGeom prst="line">
              <a:avLst/>
            </a:prstGeom>
            <a:noFill/>
            <a:ln w="9525">
              <a:solidFill>
                <a:srgbClr val="000000"/>
              </a:solidFill>
              <a:round/>
              <a:headEnd/>
              <a:tailEnd type="triangle" w="med" len="med"/>
            </a:ln>
          </p:spPr>
          <p:txBody>
            <a:bodyPr/>
            <a:lstStyle/>
            <a:p>
              <a:endParaRPr lang="en-US" dirty="0"/>
            </a:p>
          </p:txBody>
        </p:sp>
        <p:sp>
          <p:nvSpPr>
            <p:cNvPr id="11271" name="Rectangle 7"/>
            <p:cNvSpPr>
              <a:spLocks noChangeArrowheads="1"/>
            </p:cNvSpPr>
            <p:nvPr/>
          </p:nvSpPr>
          <p:spPr bwMode="auto">
            <a:xfrm>
              <a:off x="438"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2" name="Line 8"/>
            <p:cNvSpPr>
              <a:spLocks noChangeShapeType="1"/>
            </p:cNvSpPr>
            <p:nvPr/>
          </p:nvSpPr>
          <p:spPr bwMode="auto">
            <a:xfrm flipV="1">
              <a:off x="438" y="2784"/>
              <a:ext cx="0" cy="216"/>
            </a:xfrm>
            <a:prstGeom prst="line">
              <a:avLst/>
            </a:prstGeom>
            <a:noFill/>
            <a:ln w="9525">
              <a:solidFill>
                <a:srgbClr val="000000"/>
              </a:solidFill>
              <a:round/>
              <a:headEnd/>
              <a:tailEnd/>
            </a:ln>
          </p:spPr>
          <p:txBody>
            <a:bodyPr/>
            <a:lstStyle/>
            <a:p>
              <a:endParaRPr lang="en-US" dirty="0"/>
            </a:p>
          </p:txBody>
        </p:sp>
        <p:sp>
          <p:nvSpPr>
            <p:cNvPr id="11273" name="Line 9"/>
            <p:cNvSpPr>
              <a:spLocks noChangeShapeType="1"/>
            </p:cNvSpPr>
            <p:nvPr/>
          </p:nvSpPr>
          <p:spPr bwMode="auto">
            <a:xfrm flipV="1">
              <a:off x="5232" y="2784"/>
              <a:ext cx="0" cy="216"/>
            </a:xfrm>
            <a:prstGeom prst="line">
              <a:avLst/>
            </a:prstGeom>
            <a:noFill/>
            <a:ln w="9525">
              <a:solidFill>
                <a:srgbClr val="000000"/>
              </a:solidFill>
              <a:round/>
              <a:headEnd/>
              <a:tailEnd/>
            </a:ln>
          </p:spPr>
          <p:txBody>
            <a:bodyPr/>
            <a:lstStyle/>
            <a:p>
              <a:endParaRPr lang="en-US" dirty="0"/>
            </a:p>
          </p:txBody>
        </p:sp>
        <p:sp>
          <p:nvSpPr>
            <p:cNvPr id="11274" name="Rectangle 10"/>
            <p:cNvSpPr>
              <a:spLocks noChangeArrowheads="1"/>
            </p:cNvSpPr>
            <p:nvPr/>
          </p:nvSpPr>
          <p:spPr bwMode="auto">
            <a:xfrm>
              <a:off x="738"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5" name="Rectangle 11"/>
            <p:cNvSpPr>
              <a:spLocks noChangeArrowheads="1"/>
            </p:cNvSpPr>
            <p:nvPr/>
          </p:nvSpPr>
          <p:spPr bwMode="auto">
            <a:xfrm>
              <a:off x="1037"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6" name="Rectangle 12"/>
            <p:cNvSpPr>
              <a:spLocks noChangeArrowheads="1"/>
            </p:cNvSpPr>
            <p:nvPr/>
          </p:nvSpPr>
          <p:spPr bwMode="auto">
            <a:xfrm>
              <a:off x="13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7" name="Rectangle 13"/>
            <p:cNvSpPr>
              <a:spLocks noChangeArrowheads="1"/>
            </p:cNvSpPr>
            <p:nvPr/>
          </p:nvSpPr>
          <p:spPr bwMode="auto">
            <a:xfrm>
              <a:off x="16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8" name="Rectangle 14"/>
            <p:cNvSpPr>
              <a:spLocks noChangeArrowheads="1"/>
            </p:cNvSpPr>
            <p:nvPr/>
          </p:nvSpPr>
          <p:spPr bwMode="auto">
            <a:xfrm>
              <a:off x="19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79" name="Rectangle 15"/>
            <p:cNvSpPr>
              <a:spLocks noChangeArrowheads="1"/>
            </p:cNvSpPr>
            <p:nvPr/>
          </p:nvSpPr>
          <p:spPr bwMode="auto">
            <a:xfrm>
              <a:off x="2236"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0" name="Rectangle 16"/>
            <p:cNvSpPr>
              <a:spLocks noChangeArrowheads="1"/>
            </p:cNvSpPr>
            <p:nvPr/>
          </p:nvSpPr>
          <p:spPr bwMode="auto">
            <a:xfrm>
              <a:off x="25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1" name="Rectangle 17"/>
            <p:cNvSpPr>
              <a:spLocks noChangeArrowheads="1"/>
            </p:cNvSpPr>
            <p:nvPr/>
          </p:nvSpPr>
          <p:spPr bwMode="auto">
            <a:xfrm>
              <a:off x="28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2" name="Rectangle 18"/>
            <p:cNvSpPr>
              <a:spLocks noChangeArrowheads="1"/>
            </p:cNvSpPr>
            <p:nvPr/>
          </p:nvSpPr>
          <p:spPr bwMode="auto">
            <a:xfrm>
              <a:off x="3135"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3" name="Rectangle 19"/>
            <p:cNvSpPr>
              <a:spLocks noChangeArrowheads="1"/>
            </p:cNvSpPr>
            <p:nvPr/>
          </p:nvSpPr>
          <p:spPr bwMode="auto">
            <a:xfrm>
              <a:off x="3434"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4" name="Rectangle 20"/>
            <p:cNvSpPr>
              <a:spLocks noChangeArrowheads="1"/>
            </p:cNvSpPr>
            <p:nvPr/>
          </p:nvSpPr>
          <p:spPr bwMode="auto">
            <a:xfrm>
              <a:off x="3734"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5" name="Rectangle 21"/>
            <p:cNvSpPr>
              <a:spLocks noChangeArrowheads="1"/>
            </p:cNvSpPr>
            <p:nvPr/>
          </p:nvSpPr>
          <p:spPr bwMode="auto">
            <a:xfrm>
              <a:off x="40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6" name="Rectangle 22"/>
            <p:cNvSpPr>
              <a:spLocks noChangeArrowheads="1"/>
            </p:cNvSpPr>
            <p:nvPr/>
          </p:nvSpPr>
          <p:spPr bwMode="auto">
            <a:xfrm>
              <a:off x="43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7" name="Rectangle 23"/>
            <p:cNvSpPr>
              <a:spLocks noChangeArrowheads="1"/>
            </p:cNvSpPr>
            <p:nvPr/>
          </p:nvSpPr>
          <p:spPr bwMode="auto">
            <a:xfrm>
              <a:off x="46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8" name="Rectangle 24"/>
            <p:cNvSpPr>
              <a:spLocks noChangeArrowheads="1"/>
            </p:cNvSpPr>
            <p:nvPr/>
          </p:nvSpPr>
          <p:spPr bwMode="auto">
            <a:xfrm>
              <a:off x="4933"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89" name="Line 25"/>
            <p:cNvSpPr>
              <a:spLocks noChangeShapeType="1"/>
            </p:cNvSpPr>
            <p:nvPr/>
          </p:nvSpPr>
          <p:spPr bwMode="auto">
            <a:xfrm>
              <a:off x="4483" y="3271"/>
              <a:ext cx="0" cy="108"/>
            </a:xfrm>
            <a:prstGeom prst="line">
              <a:avLst/>
            </a:prstGeom>
            <a:noFill/>
            <a:ln w="9525">
              <a:solidFill>
                <a:srgbClr val="000000"/>
              </a:solidFill>
              <a:round/>
              <a:headEnd/>
              <a:tailEnd type="triangle" w="med" len="med"/>
            </a:ln>
          </p:spPr>
          <p:txBody>
            <a:bodyPr/>
            <a:lstStyle/>
            <a:p>
              <a:endParaRPr lang="en-US" dirty="0"/>
            </a:p>
          </p:txBody>
        </p:sp>
        <p:grpSp>
          <p:nvGrpSpPr>
            <p:cNvPr id="3" name="Group 26"/>
            <p:cNvGrpSpPr>
              <a:grpSpLocks/>
            </p:cNvGrpSpPr>
            <p:nvPr/>
          </p:nvGrpSpPr>
          <p:grpSpPr bwMode="auto">
            <a:xfrm>
              <a:off x="4108" y="3379"/>
              <a:ext cx="749" cy="509"/>
              <a:chOff x="3888" y="2736"/>
              <a:chExt cx="1440" cy="1728"/>
            </a:xfrm>
          </p:grpSpPr>
          <p:sp>
            <p:nvSpPr>
              <p:cNvPr id="11359" name="Rectangle 27"/>
              <p:cNvSpPr>
                <a:spLocks noChangeArrowheads="1"/>
              </p:cNvSpPr>
              <p:nvPr/>
            </p:nvSpPr>
            <p:spPr bwMode="auto">
              <a:xfrm>
                <a:off x="3888" y="2736"/>
                <a:ext cx="1440" cy="1728"/>
              </a:xfrm>
              <a:prstGeom prst="rect">
                <a:avLst/>
              </a:prstGeom>
              <a:solidFill>
                <a:srgbClr val="FFFFFF"/>
              </a:solidFill>
              <a:ln w="9525">
                <a:solidFill>
                  <a:srgbClr val="000000"/>
                </a:solidFill>
                <a:miter lim="800000"/>
                <a:headEnd/>
                <a:tailEnd/>
              </a:ln>
            </p:spPr>
            <p:txBody>
              <a:bodyPr/>
              <a:lstStyle/>
              <a:p>
                <a:endParaRPr lang="en-US" dirty="0"/>
              </a:p>
            </p:txBody>
          </p:sp>
          <p:sp>
            <p:nvSpPr>
              <p:cNvPr id="11360" name="Line 28"/>
              <p:cNvSpPr>
                <a:spLocks noChangeShapeType="1"/>
              </p:cNvSpPr>
              <p:nvPr/>
            </p:nvSpPr>
            <p:spPr bwMode="auto">
              <a:xfrm>
                <a:off x="3888" y="3168"/>
                <a:ext cx="1440" cy="0"/>
              </a:xfrm>
              <a:prstGeom prst="line">
                <a:avLst/>
              </a:prstGeom>
              <a:noFill/>
              <a:ln w="9525">
                <a:solidFill>
                  <a:srgbClr val="000000"/>
                </a:solidFill>
                <a:round/>
                <a:headEnd/>
                <a:tailEnd/>
              </a:ln>
            </p:spPr>
            <p:txBody>
              <a:bodyPr/>
              <a:lstStyle/>
              <a:p>
                <a:endParaRPr lang="en-US" dirty="0"/>
              </a:p>
            </p:txBody>
          </p:sp>
          <p:sp>
            <p:nvSpPr>
              <p:cNvPr id="11361" name="Line 29"/>
              <p:cNvSpPr>
                <a:spLocks noChangeShapeType="1"/>
              </p:cNvSpPr>
              <p:nvPr/>
            </p:nvSpPr>
            <p:spPr bwMode="auto">
              <a:xfrm>
                <a:off x="3888" y="3600"/>
                <a:ext cx="1440" cy="0"/>
              </a:xfrm>
              <a:prstGeom prst="line">
                <a:avLst/>
              </a:prstGeom>
              <a:noFill/>
              <a:ln w="9525">
                <a:solidFill>
                  <a:srgbClr val="000000"/>
                </a:solidFill>
                <a:round/>
                <a:headEnd/>
                <a:tailEnd/>
              </a:ln>
            </p:spPr>
            <p:txBody>
              <a:bodyPr/>
              <a:lstStyle/>
              <a:p>
                <a:endParaRPr lang="en-US" dirty="0"/>
              </a:p>
            </p:txBody>
          </p:sp>
          <p:sp>
            <p:nvSpPr>
              <p:cNvPr id="11362" name="Line 30"/>
              <p:cNvSpPr>
                <a:spLocks noChangeShapeType="1"/>
              </p:cNvSpPr>
              <p:nvPr/>
            </p:nvSpPr>
            <p:spPr bwMode="auto">
              <a:xfrm>
                <a:off x="3888" y="4032"/>
                <a:ext cx="1440" cy="0"/>
              </a:xfrm>
              <a:prstGeom prst="line">
                <a:avLst/>
              </a:prstGeom>
              <a:noFill/>
              <a:ln w="9525">
                <a:solidFill>
                  <a:srgbClr val="000000"/>
                </a:solidFill>
                <a:round/>
                <a:headEnd/>
                <a:tailEnd/>
              </a:ln>
            </p:spPr>
            <p:txBody>
              <a:bodyPr/>
              <a:lstStyle/>
              <a:p>
                <a:endParaRPr lang="en-US" dirty="0"/>
              </a:p>
            </p:txBody>
          </p:sp>
        </p:grpSp>
        <p:sp>
          <p:nvSpPr>
            <p:cNvPr id="11291" name="Text Box 31"/>
            <p:cNvSpPr txBox="1">
              <a:spLocks noChangeArrowheads="1"/>
            </p:cNvSpPr>
            <p:nvPr/>
          </p:nvSpPr>
          <p:spPr bwMode="auto">
            <a:xfrm>
              <a:off x="4184" y="3379"/>
              <a:ext cx="599" cy="128"/>
            </a:xfrm>
            <a:prstGeom prst="rect">
              <a:avLst/>
            </a:prstGeom>
            <a:noFill/>
            <a:ln w="9525">
              <a:noFill/>
              <a:miter lim="800000"/>
              <a:headEnd/>
              <a:tailEnd/>
            </a:ln>
          </p:spPr>
          <p:txBody>
            <a:bodyPr/>
            <a:lstStyle/>
            <a:p>
              <a:pPr eaLnBrk="0" hangingPunct="0"/>
              <a:r>
                <a:rPr lang="en-US" sz="1000" b="1" dirty="0">
                  <a:latin typeface="Times New Roman" pitchFamily="18" charset="0"/>
                </a:rPr>
                <a:t>   Phase 1</a:t>
              </a:r>
            </a:p>
          </p:txBody>
        </p:sp>
        <p:sp>
          <p:nvSpPr>
            <p:cNvPr id="11292" name="Text Box 32"/>
            <p:cNvSpPr txBox="1">
              <a:spLocks noChangeArrowheads="1"/>
            </p:cNvSpPr>
            <p:nvPr/>
          </p:nvSpPr>
          <p:spPr bwMode="auto">
            <a:xfrm>
              <a:off x="4258" y="3633"/>
              <a:ext cx="525" cy="128"/>
            </a:xfrm>
            <a:prstGeom prst="rect">
              <a:avLst/>
            </a:prstGeom>
            <a:noFill/>
            <a:ln w="9525">
              <a:noFill/>
              <a:miter lim="800000"/>
              <a:headEnd/>
              <a:tailEnd/>
            </a:ln>
          </p:spPr>
          <p:txBody>
            <a:bodyPr/>
            <a:lstStyle/>
            <a:p>
              <a:pPr eaLnBrk="0" hangingPunct="0"/>
              <a:r>
                <a:rPr lang="en-US" sz="1000" b="1" dirty="0">
                  <a:latin typeface="Times New Roman" pitchFamily="18" charset="0"/>
                </a:rPr>
                <a:t>Phase 3</a:t>
              </a:r>
            </a:p>
          </p:txBody>
        </p:sp>
        <p:sp>
          <p:nvSpPr>
            <p:cNvPr id="11293" name="Text Box 33"/>
            <p:cNvSpPr txBox="1">
              <a:spLocks noChangeArrowheads="1"/>
            </p:cNvSpPr>
            <p:nvPr/>
          </p:nvSpPr>
          <p:spPr bwMode="auto">
            <a:xfrm>
              <a:off x="4258" y="3761"/>
              <a:ext cx="675" cy="127"/>
            </a:xfrm>
            <a:prstGeom prst="rect">
              <a:avLst/>
            </a:prstGeom>
            <a:noFill/>
            <a:ln w="9525">
              <a:noFill/>
              <a:miter lim="800000"/>
              <a:headEnd/>
              <a:tailEnd/>
            </a:ln>
          </p:spPr>
          <p:txBody>
            <a:bodyPr/>
            <a:lstStyle/>
            <a:p>
              <a:pPr eaLnBrk="0" hangingPunct="0"/>
              <a:r>
                <a:rPr lang="en-US" sz="1000" b="1" dirty="0">
                  <a:latin typeface="Times New Roman" pitchFamily="18" charset="0"/>
                </a:rPr>
                <a:t>Phase 4</a:t>
              </a:r>
            </a:p>
          </p:txBody>
        </p:sp>
        <p:sp>
          <p:nvSpPr>
            <p:cNvPr id="11294" name="Text Box 34"/>
            <p:cNvSpPr txBox="1">
              <a:spLocks noChangeArrowheads="1"/>
            </p:cNvSpPr>
            <p:nvPr/>
          </p:nvSpPr>
          <p:spPr bwMode="auto">
            <a:xfrm>
              <a:off x="288" y="3325"/>
              <a:ext cx="749" cy="271"/>
            </a:xfrm>
            <a:prstGeom prst="rect">
              <a:avLst/>
            </a:prstGeom>
            <a:noFill/>
            <a:ln w="9525">
              <a:noFill/>
              <a:miter lim="800000"/>
              <a:headEnd/>
              <a:tailEnd/>
            </a:ln>
          </p:spPr>
          <p:txBody>
            <a:bodyPr/>
            <a:lstStyle/>
            <a:p>
              <a:pPr eaLnBrk="0" hangingPunct="0"/>
              <a:r>
                <a:rPr lang="en-US" sz="2000" b="1" dirty="0">
                  <a:latin typeface="Times New Roman" pitchFamily="18" charset="0"/>
                </a:rPr>
                <a:t> </a:t>
              </a:r>
              <a:r>
                <a:rPr lang="en-US" sz="1600" b="1" dirty="0">
                  <a:latin typeface="Times New Roman" pitchFamily="18" charset="0"/>
                </a:rPr>
                <a:t>Time</a:t>
              </a:r>
              <a:endParaRPr lang="en-US" sz="2000" b="1" dirty="0">
                <a:latin typeface="Times New Roman" pitchFamily="18" charset="0"/>
              </a:endParaRPr>
            </a:p>
          </p:txBody>
        </p:sp>
        <p:sp>
          <p:nvSpPr>
            <p:cNvPr id="11295" name="Freeform 35"/>
            <p:cNvSpPr>
              <a:spLocks/>
            </p:cNvSpPr>
            <p:nvPr/>
          </p:nvSpPr>
          <p:spPr bwMode="auto">
            <a:xfrm>
              <a:off x="473" y="2893"/>
              <a:ext cx="1538" cy="0"/>
            </a:xfrm>
            <a:custGeom>
              <a:avLst/>
              <a:gdLst>
                <a:gd name="T0" fmla="*/ 416 w 2958"/>
                <a:gd name="T1" fmla="*/ 0 h 2"/>
                <a:gd name="T2" fmla="*/ 0 w 2958"/>
                <a:gd name="T3" fmla="*/ 0 h 2"/>
                <a:gd name="T4" fmla="*/ 0 60000 65536"/>
                <a:gd name="T5" fmla="*/ 0 60000 65536"/>
                <a:gd name="T6" fmla="*/ 0 w 2958"/>
                <a:gd name="T7" fmla="*/ 0 h 2"/>
                <a:gd name="T8" fmla="*/ 2958 w 2958"/>
                <a:gd name="T9" fmla="*/ 0 h 2"/>
              </a:gdLst>
              <a:ahLst/>
              <a:cxnLst>
                <a:cxn ang="T4">
                  <a:pos x="T0" y="T1"/>
                </a:cxn>
                <a:cxn ang="T5">
                  <a:pos x="T2" y="T3"/>
                </a:cxn>
              </a:cxnLst>
              <a:rect l="T6" t="T7" r="T8" b="T9"/>
              <a:pathLst>
                <a:path w="2958" h="2">
                  <a:moveTo>
                    <a:pt x="2958" y="2"/>
                  </a:moveTo>
                  <a:lnTo>
                    <a:pt x="0" y="0"/>
                  </a:lnTo>
                </a:path>
              </a:pathLst>
            </a:custGeom>
            <a:noFill/>
            <a:ln w="9525">
              <a:solidFill>
                <a:srgbClr val="000000"/>
              </a:solidFill>
              <a:round/>
              <a:headEnd type="none" w="med" len="med"/>
              <a:tailEnd type="triangle" w="med" len="med"/>
            </a:ln>
          </p:spPr>
          <p:txBody>
            <a:bodyPr/>
            <a:lstStyle/>
            <a:p>
              <a:endParaRPr lang="en-US" dirty="0"/>
            </a:p>
          </p:txBody>
        </p:sp>
        <p:sp>
          <p:nvSpPr>
            <p:cNvPr id="11296" name="Line 36"/>
            <p:cNvSpPr>
              <a:spLocks noChangeShapeType="1"/>
            </p:cNvSpPr>
            <p:nvPr/>
          </p:nvSpPr>
          <p:spPr bwMode="auto">
            <a:xfrm>
              <a:off x="3659" y="2892"/>
              <a:ext cx="1573" cy="0"/>
            </a:xfrm>
            <a:prstGeom prst="line">
              <a:avLst/>
            </a:prstGeom>
            <a:noFill/>
            <a:ln w="9525">
              <a:solidFill>
                <a:srgbClr val="000000"/>
              </a:solidFill>
              <a:round/>
              <a:headEnd/>
              <a:tailEnd type="triangle" w="med" len="med"/>
            </a:ln>
          </p:spPr>
          <p:txBody>
            <a:bodyPr/>
            <a:lstStyle/>
            <a:p>
              <a:endParaRPr lang="en-US" dirty="0"/>
            </a:p>
          </p:txBody>
        </p:sp>
        <p:sp>
          <p:nvSpPr>
            <p:cNvPr id="11297" name="Rectangle 37"/>
            <p:cNvSpPr>
              <a:spLocks noChangeArrowheads="1"/>
            </p:cNvSpPr>
            <p:nvPr/>
          </p:nvSpPr>
          <p:spPr bwMode="auto">
            <a:xfrm>
              <a:off x="438"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298" name="Line 38"/>
            <p:cNvSpPr>
              <a:spLocks noChangeShapeType="1"/>
            </p:cNvSpPr>
            <p:nvPr/>
          </p:nvSpPr>
          <p:spPr bwMode="auto">
            <a:xfrm flipV="1">
              <a:off x="438" y="2784"/>
              <a:ext cx="0" cy="216"/>
            </a:xfrm>
            <a:prstGeom prst="line">
              <a:avLst/>
            </a:prstGeom>
            <a:noFill/>
            <a:ln w="9525">
              <a:solidFill>
                <a:srgbClr val="000000"/>
              </a:solidFill>
              <a:round/>
              <a:headEnd/>
              <a:tailEnd/>
            </a:ln>
          </p:spPr>
          <p:txBody>
            <a:bodyPr/>
            <a:lstStyle/>
            <a:p>
              <a:endParaRPr lang="en-US" dirty="0"/>
            </a:p>
          </p:txBody>
        </p:sp>
        <p:sp>
          <p:nvSpPr>
            <p:cNvPr id="11299" name="Line 39"/>
            <p:cNvSpPr>
              <a:spLocks noChangeShapeType="1"/>
            </p:cNvSpPr>
            <p:nvPr/>
          </p:nvSpPr>
          <p:spPr bwMode="auto">
            <a:xfrm flipV="1">
              <a:off x="5232" y="2784"/>
              <a:ext cx="0" cy="216"/>
            </a:xfrm>
            <a:prstGeom prst="line">
              <a:avLst/>
            </a:prstGeom>
            <a:noFill/>
            <a:ln w="9525">
              <a:solidFill>
                <a:srgbClr val="000000"/>
              </a:solidFill>
              <a:round/>
              <a:headEnd/>
              <a:tailEnd/>
            </a:ln>
          </p:spPr>
          <p:txBody>
            <a:bodyPr/>
            <a:lstStyle/>
            <a:p>
              <a:endParaRPr lang="en-US" dirty="0"/>
            </a:p>
          </p:txBody>
        </p:sp>
        <p:sp>
          <p:nvSpPr>
            <p:cNvPr id="11300" name="Rectangle 40"/>
            <p:cNvSpPr>
              <a:spLocks noChangeArrowheads="1"/>
            </p:cNvSpPr>
            <p:nvPr/>
          </p:nvSpPr>
          <p:spPr bwMode="auto">
            <a:xfrm>
              <a:off x="738"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1" name="Rectangle 41"/>
            <p:cNvSpPr>
              <a:spLocks noChangeArrowheads="1"/>
            </p:cNvSpPr>
            <p:nvPr/>
          </p:nvSpPr>
          <p:spPr bwMode="auto">
            <a:xfrm>
              <a:off x="1037"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2" name="Rectangle 42"/>
            <p:cNvSpPr>
              <a:spLocks noChangeArrowheads="1"/>
            </p:cNvSpPr>
            <p:nvPr/>
          </p:nvSpPr>
          <p:spPr bwMode="auto">
            <a:xfrm>
              <a:off x="13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3" name="Rectangle 43"/>
            <p:cNvSpPr>
              <a:spLocks noChangeArrowheads="1"/>
            </p:cNvSpPr>
            <p:nvPr/>
          </p:nvSpPr>
          <p:spPr bwMode="auto">
            <a:xfrm>
              <a:off x="16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4" name="Rectangle 44"/>
            <p:cNvSpPr>
              <a:spLocks noChangeArrowheads="1"/>
            </p:cNvSpPr>
            <p:nvPr/>
          </p:nvSpPr>
          <p:spPr bwMode="auto">
            <a:xfrm>
              <a:off x="19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5" name="Rectangle 45"/>
            <p:cNvSpPr>
              <a:spLocks noChangeArrowheads="1"/>
            </p:cNvSpPr>
            <p:nvPr/>
          </p:nvSpPr>
          <p:spPr bwMode="auto">
            <a:xfrm>
              <a:off x="2236"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6" name="Rectangle 46"/>
            <p:cNvSpPr>
              <a:spLocks noChangeArrowheads="1"/>
            </p:cNvSpPr>
            <p:nvPr/>
          </p:nvSpPr>
          <p:spPr bwMode="auto">
            <a:xfrm>
              <a:off x="25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7" name="Rectangle 47"/>
            <p:cNvSpPr>
              <a:spLocks noChangeArrowheads="1"/>
            </p:cNvSpPr>
            <p:nvPr/>
          </p:nvSpPr>
          <p:spPr bwMode="auto">
            <a:xfrm>
              <a:off x="28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8" name="Rectangle 48"/>
            <p:cNvSpPr>
              <a:spLocks noChangeArrowheads="1"/>
            </p:cNvSpPr>
            <p:nvPr/>
          </p:nvSpPr>
          <p:spPr bwMode="auto">
            <a:xfrm>
              <a:off x="3135"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09" name="Rectangle 49"/>
            <p:cNvSpPr>
              <a:spLocks noChangeArrowheads="1"/>
            </p:cNvSpPr>
            <p:nvPr/>
          </p:nvSpPr>
          <p:spPr bwMode="auto">
            <a:xfrm>
              <a:off x="3434"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0" name="Rectangle 50"/>
            <p:cNvSpPr>
              <a:spLocks noChangeArrowheads="1"/>
            </p:cNvSpPr>
            <p:nvPr/>
          </p:nvSpPr>
          <p:spPr bwMode="auto">
            <a:xfrm>
              <a:off x="3734"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1" name="Rectangle 51"/>
            <p:cNvSpPr>
              <a:spLocks noChangeArrowheads="1"/>
            </p:cNvSpPr>
            <p:nvPr/>
          </p:nvSpPr>
          <p:spPr bwMode="auto">
            <a:xfrm>
              <a:off x="40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2" name="Rectangle 52"/>
            <p:cNvSpPr>
              <a:spLocks noChangeArrowheads="1"/>
            </p:cNvSpPr>
            <p:nvPr/>
          </p:nvSpPr>
          <p:spPr bwMode="auto">
            <a:xfrm>
              <a:off x="43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3" name="Rectangle 53"/>
            <p:cNvSpPr>
              <a:spLocks noChangeArrowheads="1"/>
            </p:cNvSpPr>
            <p:nvPr/>
          </p:nvSpPr>
          <p:spPr bwMode="auto">
            <a:xfrm>
              <a:off x="46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4" name="Rectangle 54"/>
            <p:cNvSpPr>
              <a:spLocks noChangeArrowheads="1"/>
            </p:cNvSpPr>
            <p:nvPr/>
          </p:nvSpPr>
          <p:spPr bwMode="auto">
            <a:xfrm>
              <a:off x="4933"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15" name="Line 55"/>
            <p:cNvSpPr>
              <a:spLocks noChangeShapeType="1"/>
            </p:cNvSpPr>
            <p:nvPr/>
          </p:nvSpPr>
          <p:spPr bwMode="auto">
            <a:xfrm>
              <a:off x="4483" y="3271"/>
              <a:ext cx="0" cy="108"/>
            </a:xfrm>
            <a:prstGeom prst="line">
              <a:avLst/>
            </a:prstGeom>
            <a:noFill/>
            <a:ln w="9525">
              <a:solidFill>
                <a:srgbClr val="000000"/>
              </a:solidFill>
              <a:round/>
              <a:headEnd/>
              <a:tailEnd type="triangle" w="med" len="med"/>
            </a:ln>
          </p:spPr>
          <p:txBody>
            <a:bodyPr/>
            <a:lstStyle/>
            <a:p>
              <a:endParaRPr lang="en-US" dirty="0"/>
            </a:p>
          </p:txBody>
        </p:sp>
        <p:grpSp>
          <p:nvGrpSpPr>
            <p:cNvPr id="4" name="Group 56"/>
            <p:cNvGrpSpPr>
              <a:grpSpLocks/>
            </p:cNvGrpSpPr>
            <p:nvPr/>
          </p:nvGrpSpPr>
          <p:grpSpPr bwMode="auto">
            <a:xfrm>
              <a:off x="4108" y="3379"/>
              <a:ext cx="749" cy="509"/>
              <a:chOff x="3888" y="2736"/>
              <a:chExt cx="1440" cy="1728"/>
            </a:xfrm>
          </p:grpSpPr>
          <p:sp>
            <p:nvSpPr>
              <p:cNvPr id="11355" name="Rectangle 57"/>
              <p:cNvSpPr>
                <a:spLocks noChangeArrowheads="1"/>
              </p:cNvSpPr>
              <p:nvPr/>
            </p:nvSpPr>
            <p:spPr bwMode="auto">
              <a:xfrm>
                <a:off x="3888" y="2736"/>
                <a:ext cx="1440" cy="1728"/>
              </a:xfrm>
              <a:prstGeom prst="rect">
                <a:avLst/>
              </a:prstGeom>
              <a:solidFill>
                <a:srgbClr val="FFFFFF"/>
              </a:solidFill>
              <a:ln w="9525">
                <a:solidFill>
                  <a:srgbClr val="000000"/>
                </a:solidFill>
                <a:miter lim="800000"/>
                <a:headEnd/>
                <a:tailEnd/>
              </a:ln>
            </p:spPr>
            <p:txBody>
              <a:bodyPr/>
              <a:lstStyle/>
              <a:p>
                <a:endParaRPr lang="en-US" dirty="0"/>
              </a:p>
            </p:txBody>
          </p:sp>
          <p:sp>
            <p:nvSpPr>
              <p:cNvPr id="11356" name="Line 58"/>
              <p:cNvSpPr>
                <a:spLocks noChangeShapeType="1"/>
              </p:cNvSpPr>
              <p:nvPr/>
            </p:nvSpPr>
            <p:spPr bwMode="auto">
              <a:xfrm>
                <a:off x="3888" y="3168"/>
                <a:ext cx="1440" cy="0"/>
              </a:xfrm>
              <a:prstGeom prst="line">
                <a:avLst/>
              </a:prstGeom>
              <a:noFill/>
              <a:ln w="9525">
                <a:solidFill>
                  <a:srgbClr val="000000"/>
                </a:solidFill>
                <a:round/>
                <a:headEnd/>
                <a:tailEnd/>
              </a:ln>
            </p:spPr>
            <p:txBody>
              <a:bodyPr/>
              <a:lstStyle/>
              <a:p>
                <a:endParaRPr lang="en-US" dirty="0"/>
              </a:p>
            </p:txBody>
          </p:sp>
          <p:sp>
            <p:nvSpPr>
              <p:cNvPr id="11357" name="Line 59"/>
              <p:cNvSpPr>
                <a:spLocks noChangeShapeType="1"/>
              </p:cNvSpPr>
              <p:nvPr/>
            </p:nvSpPr>
            <p:spPr bwMode="auto">
              <a:xfrm>
                <a:off x="3888" y="3600"/>
                <a:ext cx="1440" cy="0"/>
              </a:xfrm>
              <a:prstGeom prst="line">
                <a:avLst/>
              </a:prstGeom>
              <a:noFill/>
              <a:ln w="9525">
                <a:solidFill>
                  <a:srgbClr val="000000"/>
                </a:solidFill>
                <a:round/>
                <a:headEnd/>
                <a:tailEnd/>
              </a:ln>
            </p:spPr>
            <p:txBody>
              <a:bodyPr/>
              <a:lstStyle/>
              <a:p>
                <a:endParaRPr lang="en-US" dirty="0"/>
              </a:p>
            </p:txBody>
          </p:sp>
          <p:sp>
            <p:nvSpPr>
              <p:cNvPr id="11358" name="Line 60"/>
              <p:cNvSpPr>
                <a:spLocks noChangeShapeType="1"/>
              </p:cNvSpPr>
              <p:nvPr/>
            </p:nvSpPr>
            <p:spPr bwMode="auto">
              <a:xfrm>
                <a:off x="3888" y="4032"/>
                <a:ext cx="1440" cy="0"/>
              </a:xfrm>
              <a:prstGeom prst="line">
                <a:avLst/>
              </a:prstGeom>
              <a:noFill/>
              <a:ln w="9525">
                <a:solidFill>
                  <a:srgbClr val="000000"/>
                </a:solidFill>
                <a:round/>
                <a:headEnd/>
                <a:tailEnd/>
              </a:ln>
            </p:spPr>
            <p:txBody>
              <a:bodyPr/>
              <a:lstStyle/>
              <a:p>
                <a:endParaRPr lang="en-US" dirty="0"/>
              </a:p>
            </p:txBody>
          </p:sp>
        </p:grpSp>
        <p:sp>
          <p:nvSpPr>
            <p:cNvPr id="11317" name="Text Box 61"/>
            <p:cNvSpPr txBox="1">
              <a:spLocks noChangeArrowheads="1"/>
            </p:cNvSpPr>
            <p:nvPr/>
          </p:nvSpPr>
          <p:spPr bwMode="auto">
            <a:xfrm>
              <a:off x="4184" y="3379"/>
              <a:ext cx="599" cy="128"/>
            </a:xfrm>
            <a:prstGeom prst="rect">
              <a:avLst/>
            </a:prstGeom>
            <a:noFill/>
            <a:ln w="9525">
              <a:noFill/>
              <a:miter lim="800000"/>
              <a:headEnd/>
              <a:tailEnd/>
            </a:ln>
          </p:spPr>
          <p:txBody>
            <a:bodyPr/>
            <a:lstStyle/>
            <a:p>
              <a:pPr eaLnBrk="0" hangingPunct="0"/>
              <a:r>
                <a:rPr lang="en-US" sz="1000" b="1" dirty="0">
                  <a:latin typeface="Times New Roman" pitchFamily="18" charset="0"/>
                </a:rPr>
                <a:t>   Phase 1</a:t>
              </a:r>
            </a:p>
          </p:txBody>
        </p:sp>
        <p:sp>
          <p:nvSpPr>
            <p:cNvPr id="11318" name="Text Box 62"/>
            <p:cNvSpPr txBox="1">
              <a:spLocks noChangeArrowheads="1"/>
            </p:cNvSpPr>
            <p:nvPr/>
          </p:nvSpPr>
          <p:spPr bwMode="auto">
            <a:xfrm>
              <a:off x="4258" y="3633"/>
              <a:ext cx="525" cy="128"/>
            </a:xfrm>
            <a:prstGeom prst="rect">
              <a:avLst/>
            </a:prstGeom>
            <a:noFill/>
            <a:ln w="9525">
              <a:noFill/>
              <a:miter lim="800000"/>
              <a:headEnd/>
              <a:tailEnd/>
            </a:ln>
          </p:spPr>
          <p:txBody>
            <a:bodyPr/>
            <a:lstStyle/>
            <a:p>
              <a:pPr eaLnBrk="0" hangingPunct="0"/>
              <a:r>
                <a:rPr lang="en-US" sz="1000" b="1" dirty="0">
                  <a:latin typeface="Times New Roman" pitchFamily="18" charset="0"/>
                </a:rPr>
                <a:t>Phase 3</a:t>
              </a:r>
            </a:p>
          </p:txBody>
        </p:sp>
        <p:sp>
          <p:nvSpPr>
            <p:cNvPr id="11319" name="Text Box 63"/>
            <p:cNvSpPr txBox="1">
              <a:spLocks noChangeArrowheads="1"/>
            </p:cNvSpPr>
            <p:nvPr/>
          </p:nvSpPr>
          <p:spPr bwMode="auto">
            <a:xfrm>
              <a:off x="4258" y="3761"/>
              <a:ext cx="675" cy="127"/>
            </a:xfrm>
            <a:prstGeom prst="rect">
              <a:avLst/>
            </a:prstGeom>
            <a:noFill/>
            <a:ln w="9525">
              <a:noFill/>
              <a:miter lim="800000"/>
              <a:headEnd/>
              <a:tailEnd/>
            </a:ln>
          </p:spPr>
          <p:txBody>
            <a:bodyPr/>
            <a:lstStyle/>
            <a:p>
              <a:pPr eaLnBrk="0" hangingPunct="0"/>
              <a:r>
                <a:rPr lang="en-US" sz="1000" b="1" dirty="0">
                  <a:latin typeface="Times New Roman" pitchFamily="18" charset="0"/>
                </a:rPr>
                <a:t>Phase 4</a:t>
              </a:r>
            </a:p>
          </p:txBody>
        </p:sp>
        <p:sp>
          <p:nvSpPr>
            <p:cNvPr id="11320" name="Text Box 64"/>
            <p:cNvSpPr txBox="1">
              <a:spLocks noChangeArrowheads="1"/>
            </p:cNvSpPr>
            <p:nvPr/>
          </p:nvSpPr>
          <p:spPr bwMode="auto">
            <a:xfrm>
              <a:off x="288" y="3325"/>
              <a:ext cx="749" cy="271"/>
            </a:xfrm>
            <a:prstGeom prst="rect">
              <a:avLst/>
            </a:prstGeom>
            <a:noFill/>
            <a:ln w="9525">
              <a:noFill/>
              <a:miter lim="800000"/>
              <a:headEnd/>
              <a:tailEnd/>
            </a:ln>
          </p:spPr>
          <p:txBody>
            <a:bodyPr/>
            <a:lstStyle/>
            <a:p>
              <a:pPr eaLnBrk="0" hangingPunct="0"/>
              <a:r>
                <a:rPr lang="en-US" sz="2000" b="1" dirty="0">
                  <a:latin typeface="Times New Roman" pitchFamily="18" charset="0"/>
                </a:rPr>
                <a:t> </a:t>
              </a:r>
              <a:r>
                <a:rPr lang="en-US" sz="1600" b="1" dirty="0">
                  <a:latin typeface="Times New Roman" pitchFamily="18" charset="0"/>
                </a:rPr>
                <a:t>Time</a:t>
              </a:r>
              <a:endParaRPr lang="en-US" sz="2000" b="1" dirty="0">
                <a:latin typeface="Times New Roman" pitchFamily="18" charset="0"/>
              </a:endParaRPr>
            </a:p>
          </p:txBody>
        </p:sp>
        <p:sp>
          <p:nvSpPr>
            <p:cNvPr id="11321" name="Line 65"/>
            <p:cNvSpPr>
              <a:spLocks noChangeShapeType="1"/>
            </p:cNvSpPr>
            <p:nvPr/>
          </p:nvSpPr>
          <p:spPr bwMode="auto">
            <a:xfrm>
              <a:off x="850" y="3451"/>
              <a:ext cx="1872" cy="0"/>
            </a:xfrm>
            <a:prstGeom prst="line">
              <a:avLst/>
            </a:prstGeom>
            <a:noFill/>
            <a:ln w="9525">
              <a:solidFill>
                <a:srgbClr val="000000"/>
              </a:solidFill>
              <a:round/>
              <a:headEnd/>
              <a:tailEnd type="triangle" w="med" len="med"/>
            </a:ln>
          </p:spPr>
          <p:txBody>
            <a:bodyPr/>
            <a:lstStyle/>
            <a:p>
              <a:endParaRPr lang="en-US" dirty="0"/>
            </a:p>
          </p:txBody>
        </p:sp>
        <p:sp>
          <p:nvSpPr>
            <p:cNvPr id="11322" name="Freeform 66"/>
            <p:cNvSpPr>
              <a:spLocks/>
            </p:cNvSpPr>
            <p:nvPr/>
          </p:nvSpPr>
          <p:spPr bwMode="auto">
            <a:xfrm>
              <a:off x="473" y="2893"/>
              <a:ext cx="1538" cy="0"/>
            </a:xfrm>
            <a:custGeom>
              <a:avLst/>
              <a:gdLst>
                <a:gd name="T0" fmla="*/ 416 w 2958"/>
                <a:gd name="T1" fmla="*/ 0 h 2"/>
                <a:gd name="T2" fmla="*/ 0 w 2958"/>
                <a:gd name="T3" fmla="*/ 0 h 2"/>
                <a:gd name="T4" fmla="*/ 0 60000 65536"/>
                <a:gd name="T5" fmla="*/ 0 60000 65536"/>
                <a:gd name="T6" fmla="*/ 0 w 2958"/>
                <a:gd name="T7" fmla="*/ 0 h 2"/>
                <a:gd name="T8" fmla="*/ 2958 w 2958"/>
                <a:gd name="T9" fmla="*/ 0 h 2"/>
              </a:gdLst>
              <a:ahLst/>
              <a:cxnLst>
                <a:cxn ang="T4">
                  <a:pos x="T0" y="T1"/>
                </a:cxn>
                <a:cxn ang="T5">
                  <a:pos x="T2" y="T3"/>
                </a:cxn>
              </a:cxnLst>
              <a:rect l="T6" t="T7" r="T8" b="T9"/>
              <a:pathLst>
                <a:path w="2958" h="2">
                  <a:moveTo>
                    <a:pt x="2958" y="2"/>
                  </a:moveTo>
                  <a:lnTo>
                    <a:pt x="0" y="0"/>
                  </a:lnTo>
                </a:path>
              </a:pathLst>
            </a:custGeom>
            <a:noFill/>
            <a:ln w="9525">
              <a:solidFill>
                <a:srgbClr val="000000"/>
              </a:solidFill>
              <a:round/>
              <a:headEnd type="none" w="med" len="med"/>
              <a:tailEnd type="triangle" w="med" len="med"/>
            </a:ln>
          </p:spPr>
          <p:txBody>
            <a:bodyPr/>
            <a:lstStyle/>
            <a:p>
              <a:endParaRPr lang="en-US" dirty="0"/>
            </a:p>
          </p:txBody>
        </p:sp>
        <p:sp>
          <p:nvSpPr>
            <p:cNvPr id="11323" name="Line 67"/>
            <p:cNvSpPr>
              <a:spLocks noChangeShapeType="1"/>
            </p:cNvSpPr>
            <p:nvPr/>
          </p:nvSpPr>
          <p:spPr bwMode="auto">
            <a:xfrm>
              <a:off x="3659" y="2892"/>
              <a:ext cx="1573" cy="0"/>
            </a:xfrm>
            <a:prstGeom prst="line">
              <a:avLst/>
            </a:prstGeom>
            <a:noFill/>
            <a:ln w="9525">
              <a:solidFill>
                <a:srgbClr val="000000"/>
              </a:solidFill>
              <a:round/>
              <a:headEnd/>
              <a:tailEnd type="triangle" w="med" len="med"/>
            </a:ln>
          </p:spPr>
          <p:txBody>
            <a:bodyPr/>
            <a:lstStyle/>
            <a:p>
              <a:endParaRPr lang="en-US" dirty="0"/>
            </a:p>
          </p:txBody>
        </p:sp>
        <p:sp>
          <p:nvSpPr>
            <p:cNvPr id="11324" name="Rectangle 68"/>
            <p:cNvSpPr>
              <a:spLocks noChangeArrowheads="1"/>
            </p:cNvSpPr>
            <p:nvPr/>
          </p:nvSpPr>
          <p:spPr bwMode="auto">
            <a:xfrm>
              <a:off x="438"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25" name="Line 69"/>
            <p:cNvSpPr>
              <a:spLocks noChangeShapeType="1"/>
            </p:cNvSpPr>
            <p:nvPr/>
          </p:nvSpPr>
          <p:spPr bwMode="auto">
            <a:xfrm flipV="1">
              <a:off x="438" y="2784"/>
              <a:ext cx="0" cy="216"/>
            </a:xfrm>
            <a:prstGeom prst="line">
              <a:avLst/>
            </a:prstGeom>
            <a:noFill/>
            <a:ln w="9525">
              <a:solidFill>
                <a:srgbClr val="000000"/>
              </a:solidFill>
              <a:round/>
              <a:headEnd/>
              <a:tailEnd/>
            </a:ln>
          </p:spPr>
          <p:txBody>
            <a:bodyPr/>
            <a:lstStyle/>
            <a:p>
              <a:endParaRPr lang="en-US" dirty="0"/>
            </a:p>
          </p:txBody>
        </p:sp>
        <p:sp>
          <p:nvSpPr>
            <p:cNvPr id="11326" name="Line 70"/>
            <p:cNvSpPr>
              <a:spLocks noChangeShapeType="1"/>
            </p:cNvSpPr>
            <p:nvPr/>
          </p:nvSpPr>
          <p:spPr bwMode="auto">
            <a:xfrm flipV="1">
              <a:off x="5232" y="2784"/>
              <a:ext cx="0" cy="216"/>
            </a:xfrm>
            <a:prstGeom prst="line">
              <a:avLst/>
            </a:prstGeom>
            <a:noFill/>
            <a:ln w="9525">
              <a:solidFill>
                <a:srgbClr val="000000"/>
              </a:solidFill>
              <a:round/>
              <a:headEnd/>
              <a:tailEnd/>
            </a:ln>
          </p:spPr>
          <p:txBody>
            <a:bodyPr/>
            <a:lstStyle/>
            <a:p>
              <a:endParaRPr lang="en-US" dirty="0"/>
            </a:p>
          </p:txBody>
        </p:sp>
        <p:sp>
          <p:nvSpPr>
            <p:cNvPr id="11327" name="Rectangle 71"/>
            <p:cNvSpPr>
              <a:spLocks noChangeArrowheads="1"/>
            </p:cNvSpPr>
            <p:nvPr/>
          </p:nvSpPr>
          <p:spPr bwMode="auto">
            <a:xfrm>
              <a:off x="738"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28" name="Rectangle 72"/>
            <p:cNvSpPr>
              <a:spLocks noChangeArrowheads="1"/>
            </p:cNvSpPr>
            <p:nvPr/>
          </p:nvSpPr>
          <p:spPr bwMode="auto">
            <a:xfrm>
              <a:off x="1037"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29" name="Rectangle 73"/>
            <p:cNvSpPr>
              <a:spLocks noChangeArrowheads="1"/>
            </p:cNvSpPr>
            <p:nvPr/>
          </p:nvSpPr>
          <p:spPr bwMode="auto">
            <a:xfrm>
              <a:off x="13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0" name="Rectangle 74"/>
            <p:cNvSpPr>
              <a:spLocks noChangeArrowheads="1"/>
            </p:cNvSpPr>
            <p:nvPr/>
          </p:nvSpPr>
          <p:spPr bwMode="auto">
            <a:xfrm>
              <a:off x="16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1" name="Rectangle 75"/>
            <p:cNvSpPr>
              <a:spLocks noChangeArrowheads="1"/>
            </p:cNvSpPr>
            <p:nvPr/>
          </p:nvSpPr>
          <p:spPr bwMode="auto">
            <a:xfrm>
              <a:off x="1936"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2" name="Rectangle 76"/>
            <p:cNvSpPr>
              <a:spLocks noChangeArrowheads="1"/>
            </p:cNvSpPr>
            <p:nvPr/>
          </p:nvSpPr>
          <p:spPr bwMode="auto">
            <a:xfrm>
              <a:off x="2236"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3" name="Rectangle 77"/>
            <p:cNvSpPr>
              <a:spLocks noChangeArrowheads="1"/>
            </p:cNvSpPr>
            <p:nvPr/>
          </p:nvSpPr>
          <p:spPr bwMode="auto">
            <a:xfrm>
              <a:off x="25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4" name="Rectangle 78"/>
            <p:cNvSpPr>
              <a:spLocks noChangeArrowheads="1"/>
            </p:cNvSpPr>
            <p:nvPr/>
          </p:nvSpPr>
          <p:spPr bwMode="auto">
            <a:xfrm>
              <a:off x="2835"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5" name="Rectangle 79"/>
            <p:cNvSpPr>
              <a:spLocks noChangeArrowheads="1"/>
            </p:cNvSpPr>
            <p:nvPr/>
          </p:nvSpPr>
          <p:spPr bwMode="auto">
            <a:xfrm>
              <a:off x="3135"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6" name="Rectangle 80"/>
            <p:cNvSpPr>
              <a:spLocks noChangeArrowheads="1"/>
            </p:cNvSpPr>
            <p:nvPr/>
          </p:nvSpPr>
          <p:spPr bwMode="auto">
            <a:xfrm>
              <a:off x="3434"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7" name="Rectangle 81"/>
            <p:cNvSpPr>
              <a:spLocks noChangeArrowheads="1"/>
            </p:cNvSpPr>
            <p:nvPr/>
          </p:nvSpPr>
          <p:spPr bwMode="auto">
            <a:xfrm>
              <a:off x="3734"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8" name="Rectangle 82"/>
            <p:cNvSpPr>
              <a:spLocks noChangeArrowheads="1"/>
            </p:cNvSpPr>
            <p:nvPr/>
          </p:nvSpPr>
          <p:spPr bwMode="auto">
            <a:xfrm>
              <a:off x="40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39" name="Rectangle 83"/>
            <p:cNvSpPr>
              <a:spLocks noChangeArrowheads="1"/>
            </p:cNvSpPr>
            <p:nvPr/>
          </p:nvSpPr>
          <p:spPr bwMode="auto">
            <a:xfrm>
              <a:off x="43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40" name="Rectangle 84"/>
            <p:cNvSpPr>
              <a:spLocks noChangeArrowheads="1"/>
            </p:cNvSpPr>
            <p:nvPr/>
          </p:nvSpPr>
          <p:spPr bwMode="auto">
            <a:xfrm>
              <a:off x="4633" y="3055"/>
              <a:ext cx="300"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41" name="Rectangle 85"/>
            <p:cNvSpPr>
              <a:spLocks noChangeArrowheads="1"/>
            </p:cNvSpPr>
            <p:nvPr/>
          </p:nvSpPr>
          <p:spPr bwMode="auto">
            <a:xfrm>
              <a:off x="4933" y="3055"/>
              <a:ext cx="299" cy="216"/>
            </a:xfrm>
            <a:prstGeom prst="rect">
              <a:avLst/>
            </a:prstGeom>
            <a:solidFill>
              <a:srgbClr val="FFFFFF"/>
            </a:solidFill>
            <a:ln w="9525">
              <a:solidFill>
                <a:srgbClr val="000000"/>
              </a:solidFill>
              <a:miter lim="800000"/>
              <a:headEnd/>
              <a:tailEnd/>
            </a:ln>
          </p:spPr>
          <p:txBody>
            <a:bodyPr/>
            <a:lstStyle/>
            <a:p>
              <a:pPr algn="ctr" eaLnBrk="0" hangingPunct="0"/>
              <a:r>
                <a:rPr lang="en-US" sz="1600" b="1" dirty="0">
                  <a:latin typeface="Times New Roman" pitchFamily="18" charset="0"/>
                </a:rPr>
                <a:t>F</a:t>
              </a:r>
            </a:p>
          </p:txBody>
        </p:sp>
        <p:sp>
          <p:nvSpPr>
            <p:cNvPr id="11342" name="Text Box 86"/>
            <p:cNvSpPr txBox="1">
              <a:spLocks noChangeArrowheads="1"/>
            </p:cNvSpPr>
            <p:nvPr/>
          </p:nvSpPr>
          <p:spPr bwMode="auto">
            <a:xfrm>
              <a:off x="2256" y="2784"/>
              <a:ext cx="1248" cy="192"/>
            </a:xfrm>
            <a:prstGeom prst="rect">
              <a:avLst/>
            </a:prstGeom>
            <a:solidFill>
              <a:srgbClr val="FFFFFF"/>
            </a:solidFill>
            <a:ln w="9525">
              <a:noFill/>
              <a:miter lim="800000"/>
              <a:headEnd/>
              <a:tailEnd/>
            </a:ln>
          </p:spPr>
          <p:txBody>
            <a:bodyPr/>
            <a:lstStyle/>
            <a:p>
              <a:pPr eaLnBrk="0" hangingPunct="0"/>
              <a:r>
                <a:rPr lang="en-US" sz="1400" b="1" dirty="0">
                  <a:latin typeface="Times New Roman" pitchFamily="18" charset="0"/>
                </a:rPr>
                <a:t>One Cycle (16 Frames)</a:t>
              </a:r>
            </a:p>
          </p:txBody>
        </p:sp>
        <p:sp>
          <p:nvSpPr>
            <p:cNvPr id="11343" name="Line 87"/>
            <p:cNvSpPr>
              <a:spLocks noChangeShapeType="1"/>
            </p:cNvSpPr>
            <p:nvPr/>
          </p:nvSpPr>
          <p:spPr bwMode="auto">
            <a:xfrm>
              <a:off x="4483" y="3271"/>
              <a:ext cx="0" cy="108"/>
            </a:xfrm>
            <a:prstGeom prst="line">
              <a:avLst/>
            </a:prstGeom>
            <a:noFill/>
            <a:ln w="9525">
              <a:solidFill>
                <a:srgbClr val="000000"/>
              </a:solidFill>
              <a:round/>
              <a:headEnd/>
              <a:tailEnd type="triangle" w="med" len="med"/>
            </a:ln>
          </p:spPr>
          <p:txBody>
            <a:bodyPr/>
            <a:lstStyle/>
            <a:p>
              <a:endParaRPr lang="en-US" dirty="0"/>
            </a:p>
          </p:txBody>
        </p:sp>
        <p:sp>
          <p:nvSpPr>
            <p:cNvPr id="11344" name="Text Box 88"/>
            <p:cNvSpPr txBox="1">
              <a:spLocks noChangeArrowheads="1"/>
            </p:cNvSpPr>
            <p:nvPr/>
          </p:nvSpPr>
          <p:spPr bwMode="auto">
            <a:xfrm>
              <a:off x="288" y="3325"/>
              <a:ext cx="749" cy="216"/>
            </a:xfrm>
            <a:prstGeom prst="rect">
              <a:avLst/>
            </a:prstGeom>
            <a:noFill/>
            <a:ln w="9525">
              <a:noFill/>
              <a:miter lim="800000"/>
              <a:headEnd/>
              <a:tailEnd/>
            </a:ln>
          </p:spPr>
          <p:txBody>
            <a:bodyPr/>
            <a:lstStyle/>
            <a:p>
              <a:pPr eaLnBrk="0" hangingPunct="0"/>
              <a:r>
                <a:rPr lang="en-US" sz="2000" b="1" dirty="0">
                  <a:latin typeface="Times New Roman" pitchFamily="18" charset="0"/>
                </a:rPr>
                <a:t> </a:t>
              </a:r>
              <a:r>
                <a:rPr lang="en-US" sz="1600" b="1" dirty="0">
                  <a:latin typeface="Times New Roman" pitchFamily="18" charset="0"/>
                </a:rPr>
                <a:t>Time</a:t>
              </a:r>
              <a:endParaRPr lang="en-US" sz="2000" b="1" dirty="0">
                <a:latin typeface="Times New Roman" pitchFamily="18" charset="0"/>
              </a:endParaRPr>
            </a:p>
          </p:txBody>
        </p:sp>
        <p:grpSp>
          <p:nvGrpSpPr>
            <p:cNvPr id="5" name="Group 89"/>
            <p:cNvGrpSpPr>
              <a:grpSpLocks/>
            </p:cNvGrpSpPr>
            <p:nvPr/>
          </p:nvGrpSpPr>
          <p:grpSpPr bwMode="auto">
            <a:xfrm>
              <a:off x="4108" y="3379"/>
              <a:ext cx="825" cy="509"/>
              <a:chOff x="3226" y="979"/>
              <a:chExt cx="634" cy="542"/>
            </a:xfrm>
          </p:grpSpPr>
          <p:grpSp>
            <p:nvGrpSpPr>
              <p:cNvPr id="6" name="Group 90"/>
              <p:cNvGrpSpPr>
                <a:grpSpLocks/>
              </p:cNvGrpSpPr>
              <p:nvPr/>
            </p:nvGrpSpPr>
            <p:grpSpPr bwMode="auto">
              <a:xfrm>
                <a:off x="3226" y="979"/>
                <a:ext cx="576" cy="542"/>
                <a:chOff x="3226" y="979"/>
                <a:chExt cx="576" cy="542"/>
              </a:xfrm>
            </p:grpSpPr>
            <p:sp>
              <p:nvSpPr>
                <p:cNvPr id="11351" name="Rectangle 91"/>
                <p:cNvSpPr>
                  <a:spLocks noChangeArrowheads="1"/>
                </p:cNvSpPr>
                <p:nvPr/>
              </p:nvSpPr>
              <p:spPr bwMode="auto">
                <a:xfrm>
                  <a:off x="3226" y="979"/>
                  <a:ext cx="576" cy="542"/>
                </a:xfrm>
                <a:prstGeom prst="rect">
                  <a:avLst/>
                </a:prstGeom>
                <a:solidFill>
                  <a:srgbClr val="FFFFFF"/>
                </a:solidFill>
                <a:ln w="9525">
                  <a:solidFill>
                    <a:srgbClr val="000000"/>
                  </a:solidFill>
                  <a:miter lim="800000"/>
                  <a:headEnd/>
                  <a:tailEnd/>
                </a:ln>
              </p:spPr>
              <p:txBody>
                <a:bodyPr/>
                <a:lstStyle/>
                <a:p>
                  <a:endParaRPr lang="en-US" dirty="0"/>
                </a:p>
              </p:txBody>
            </p:sp>
            <p:sp>
              <p:nvSpPr>
                <p:cNvPr id="11352" name="Line 92"/>
                <p:cNvSpPr>
                  <a:spLocks noChangeShapeType="1"/>
                </p:cNvSpPr>
                <p:nvPr/>
              </p:nvSpPr>
              <p:spPr bwMode="auto">
                <a:xfrm>
                  <a:off x="3226" y="1115"/>
                  <a:ext cx="576" cy="0"/>
                </a:xfrm>
                <a:prstGeom prst="line">
                  <a:avLst/>
                </a:prstGeom>
                <a:noFill/>
                <a:ln w="9525">
                  <a:solidFill>
                    <a:srgbClr val="000000"/>
                  </a:solidFill>
                  <a:round/>
                  <a:headEnd/>
                  <a:tailEnd/>
                </a:ln>
              </p:spPr>
              <p:txBody>
                <a:bodyPr/>
                <a:lstStyle/>
                <a:p>
                  <a:endParaRPr lang="en-US" dirty="0"/>
                </a:p>
              </p:txBody>
            </p:sp>
            <p:sp>
              <p:nvSpPr>
                <p:cNvPr id="11353" name="Line 93"/>
                <p:cNvSpPr>
                  <a:spLocks noChangeShapeType="1"/>
                </p:cNvSpPr>
                <p:nvPr/>
              </p:nvSpPr>
              <p:spPr bwMode="auto">
                <a:xfrm>
                  <a:off x="3226" y="1250"/>
                  <a:ext cx="576" cy="0"/>
                </a:xfrm>
                <a:prstGeom prst="line">
                  <a:avLst/>
                </a:prstGeom>
                <a:noFill/>
                <a:ln w="9525">
                  <a:solidFill>
                    <a:srgbClr val="000000"/>
                  </a:solidFill>
                  <a:round/>
                  <a:headEnd/>
                  <a:tailEnd/>
                </a:ln>
              </p:spPr>
              <p:txBody>
                <a:bodyPr/>
                <a:lstStyle/>
                <a:p>
                  <a:endParaRPr lang="en-US" dirty="0"/>
                </a:p>
              </p:txBody>
            </p:sp>
            <p:sp>
              <p:nvSpPr>
                <p:cNvPr id="11354" name="Line 94"/>
                <p:cNvSpPr>
                  <a:spLocks noChangeShapeType="1"/>
                </p:cNvSpPr>
                <p:nvPr/>
              </p:nvSpPr>
              <p:spPr bwMode="auto">
                <a:xfrm>
                  <a:off x="3226" y="1386"/>
                  <a:ext cx="576" cy="0"/>
                </a:xfrm>
                <a:prstGeom prst="line">
                  <a:avLst/>
                </a:prstGeom>
                <a:noFill/>
                <a:ln w="9525">
                  <a:solidFill>
                    <a:srgbClr val="000000"/>
                  </a:solidFill>
                  <a:round/>
                  <a:headEnd/>
                  <a:tailEnd/>
                </a:ln>
              </p:spPr>
              <p:txBody>
                <a:bodyPr/>
                <a:lstStyle/>
                <a:p>
                  <a:endParaRPr lang="en-US" dirty="0"/>
                </a:p>
              </p:txBody>
            </p:sp>
          </p:grpSp>
          <p:sp>
            <p:nvSpPr>
              <p:cNvPr id="11347" name="Text Box 95"/>
              <p:cNvSpPr txBox="1">
                <a:spLocks noChangeArrowheads="1"/>
              </p:cNvSpPr>
              <p:nvPr/>
            </p:nvSpPr>
            <p:spPr bwMode="auto">
              <a:xfrm>
                <a:off x="3284" y="979"/>
                <a:ext cx="461" cy="136"/>
              </a:xfrm>
              <a:prstGeom prst="rect">
                <a:avLst/>
              </a:prstGeom>
              <a:noFill/>
              <a:ln w="9525">
                <a:noFill/>
                <a:miter lim="800000"/>
                <a:headEnd/>
                <a:tailEnd/>
              </a:ln>
            </p:spPr>
            <p:txBody>
              <a:bodyPr/>
              <a:lstStyle/>
              <a:p>
                <a:pPr eaLnBrk="0" hangingPunct="0"/>
                <a:r>
                  <a:rPr lang="en-US" sz="1000" b="1" dirty="0">
                    <a:latin typeface="Times New Roman" pitchFamily="18" charset="0"/>
                  </a:rPr>
                  <a:t>   Phase 1</a:t>
                </a:r>
              </a:p>
            </p:txBody>
          </p:sp>
          <p:sp>
            <p:nvSpPr>
              <p:cNvPr id="11348" name="Text Box 96"/>
              <p:cNvSpPr txBox="1">
                <a:spLocks noChangeArrowheads="1"/>
              </p:cNvSpPr>
              <p:nvPr/>
            </p:nvSpPr>
            <p:spPr bwMode="auto">
              <a:xfrm>
                <a:off x="3341" y="1250"/>
                <a:ext cx="404" cy="136"/>
              </a:xfrm>
              <a:prstGeom prst="rect">
                <a:avLst/>
              </a:prstGeom>
              <a:noFill/>
              <a:ln w="9525">
                <a:noFill/>
                <a:miter lim="800000"/>
                <a:headEnd/>
                <a:tailEnd/>
              </a:ln>
            </p:spPr>
            <p:txBody>
              <a:bodyPr/>
              <a:lstStyle/>
              <a:p>
                <a:pPr eaLnBrk="0" hangingPunct="0"/>
                <a:r>
                  <a:rPr lang="en-US" sz="1000" b="1" dirty="0">
                    <a:latin typeface="Times New Roman" pitchFamily="18" charset="0"/>
                  </a:rPr>
                  <a:t>Phase 3</a:t>
                </a:r>
              </a:p>
            </p:txBody>
          </p:sp>
          <p:sp>
            <p:nvSpPr>
              <p:cNvPr id="11349" name="Text Box 97"/>
              <p:cNvSpPr txBox="1">
                <a:spLocks noChangeArrowheads="1"/>
              </p:cNvSpPr>
              <p:nvPr/>
            </p:nvSpPr>
            <p:spPr bwMode="auto">
              <a:xfrm>
                <a:off x="3341" y="1386"/>
                <a:ext cx="519" cy="135"/>
              </a:xfrm>
              <a:prstGeom prst="rect">
                <a:avLst/>
              </a:prstGeom>
              <a:noFill/>
              <a:ln w="9525">
                <a:noFill/>
                <a:miter lim="800000"/>
                <a:headEnd/>
                <a:tailEnd/>
              </a:ln>
            </p:spPr>
            <p:txBody>
              <a:bodyPr/>
              <a:lstStyle/>
              <a:p>
                <a:pPr eaLnBrk="0" hangingPunct="0"/>
                <a:r>
                  <a:rPr lang="en-US" sz="1000" b="1" dirty="0">
                    <a:latin typeface="Times New Roman" pitchFamily="18" charset="0"/>
                  </a:rPr>
                  <a:t>Phase 4</a:t>
                </a:r>
              </a:p>
            </p:txBody>
          </p:sp>
          <p:sp>
            <p:nvSpPr>
              <p:cNvPr id="11350" name="Text Box 98"/>
              <p:cNvSpPr txBox="1">
                <a:spLocks noChangeArrowheads="1"/>
              </p:cNvSpPr>
              <p:nvPr/>
            </p:nvSpPr>
            <p:spPr bwMode="auto">
              <a:xfrm>
                <a:off x="3340" y="1104"/>
                <a:ext cx="404" cy="136"/>
              </a:xfrm>
              <a:prstGeom prst="rect">
                <a:avLst/>
              </a:prstGeom>
              <a:noFill/>
              <a:ln w="9525">
                <a:noFill/>
                <a:miter lim="800000"/>
                <a:headEnd/>
                <a:tailEnd/>
              </a:ln>
            </p:spPr>
            <p:txBody>
              <a:bodyPr/>
              <a:lstStyle/>
              <a:p>
                <a:pPr eaLnBrk="0" hangingPunct="0"/>
                <a:r>
                  <a:rPr lang="en-US" sz="1000" b="1" dirty="0">
                    <a:latin typeface="Times New Roman" pitchFamily="18" charset="0"/>
                  </a:rPr>
                  <a:t>Phase 2</a:t>
                </a:r>
              </a:p>
            </p:txBody>
          </p:sp>
        </p:grpSp>
      </p:grpSp>
    </p:spTree>
    <p:extLst>
      <p:ext uri="{BB962C8B-B14F-4D97-AF65-F5344CB8AC3E}">
        <p14:creationId xmlns:p14="http://schemas.microsoft.com/office/powerpoint/2010/main" val="26842734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15962"/>
          </a:xfrm>
        </p:spPr>
        <p:txBody>
          <a:bodyPr>
            <a:normAutofit fontScale="90000"/>
          </a:bodyPr>
          <a:lstStyle/>
          <a:p>
            <a:r>
              <a:rPr lang="en-US" sz="3200" dirty="0" smtClean="0"/>
              <a:t>Application Pattern</a:t>
            </a:r>
            <a:br>
              <a:rPr lang="en-US" sz="3200" dirty="0" smtClean="0"/>
            </a:br>
            <a:r>
              <a:rPr lang="en-US" sz="2700" dirty="0" smtClean="0"/>
              <a:t>(Players &amp; Major Components)</a:t>
            </a:r>
            <a:endParaRPr lang="en-US" sz="3200" dirty="0" smtClean="0"/>
          </a:p>
        </p:txBody>
      </p:sp>
      <p:sp>
        <p:nvSpPr>
          <p:cNvPr id="10244" name="Rectangle 3"/>
          <p:cNvSpPr>
            <a:spLocks noChangeArrowheads="1"/>
          </p:cNvSpPr>
          <p:nvPr/>
        </p:nvSpPr>
        <p:spPr bwMode="auto">
          <a:xfrm>
            <a:off x="1701800" y="1719262"/>
            <a:ext cx="1211263" cy="1036638"/>
          </a:xfrm>
          <a:prstGeom prst="rect">
            <a:avLst/>
          </a:prstGeom>
          <a:solidFill>
            <a:schemeClr val="bg2">
              <a:lumMod val="75000"/>
            </a:schemeClr>
          </a:solidFill>
          <a:ln w="9525">
            <a:solidFill>
              <a:schemeClr val="tx1"/>
            </a:solidFill>
            <a:miter lim="800000"/>
            <a:headEnd/>
            <a:tailEnd/>
          </a:ln>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47962"/>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428875"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56125"/>
            <a:ext cx="646112" cy="0"/>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bg2">
              <a:lumMod val="75000"/>
            </a:schemeClr>
          </a:solidFill>
          <a:ln w="9525">
            <a:solidFill>
              <a:schemeClr val="tx1"/>
            </a:solidFill>
            <a:miter lim="800000"/>
            <a:headEnd/>
            <a:tailEnd/>
          </a:ln>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bg2">
              <a:lumMod val="75000"/>
            </a:schemeClr>
          </a:solidFill>
          <a:ln w="9525">
            <a:solidFill>
              <a:schemeClr val="tx1"/>
            </a:solidFill>
            <a:miter lim="800000"/>
            <a:headEnd/>
            <a:tailEnd/>
          </a:ln>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bg2">
              <a:lumMod val="75000"/>
            </a:schemeClr>
          </a:solidFill>
          <a:ln w="19050">
            <a:solidFill>
              <a:schemeClr val="tx1"/>
            </a:solidFill>
            <a:prstDash val="dash"/>
            <a:miter lim="800000"/>
            <a:headEnd/>
            <a:tailEnd/>
          </a:ln>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no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no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no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no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bg2">
              <a:lumMod val="75000"/>
            </a:schemeClr>
          </a:solidFill>
          <a:ln w="9525" algn="ctr">
            <a:solidFill>
              <a:schemeClr val="tx1"/>
            </a:solidFill>
            <a:round/>
            <a:headEnd/>
            <a:tailEnd/>
          </a:ln>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Gimbals, </a:t>
            </a:r>
            <a:r>
              <a:rPr lang="en-US" sz="1100" dirty="0" smtClean="0"/>
              <a:t>Antennas, Beams and Seekers</a:t>
            </a:r>
            <a:endParaRPr lang="en-US" sz="1100" dirty="0"/>
          </a:p>
        </p:txBody>
      </p:sp>
      <p:sp>
        <p:nvSpPr>
          <p:cNvPr id="10286" name="Rectangle 89"/>
          <p:cNvSpPr>
            <a:spLocks noChangeArrowheads="1"/>
          </p:cNvSpPr>
          <p:nvPr/>
        </p:nvSpPr>
        <p:spPr bwMode="auto">
          <a:xfrm>
            <a:off x="6019800" y="5005387"/>
            <a:ext cx="14478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R/F </a:t>
            </a:r>
            <a:r>
              <a:rPr lang="en-US" sz="1100" dirty="0" smtClean="0"/>
              <a:t>and IR Systems</a:t>
            </a:r>
            <a:endParaRPr lang="en-US" sz="1100" dirty="0"/>
          </a:p>
        </p:txBody>
      </p:sp>
      <p:sp>
        <p:nvSpPr>
          <p:cNvPr id="10287" name="Rectangle 90"/>
          <p:cNvSpPr>
            <a:spLocks noChangeArrowheads="1"/>
          </p:cNvSpPr>
          <p:nvPr/>
        </p:nvSpPr>
        <p:spPr bwMode="auto">
          <a:xfrm>
            <a:off x="6019800" y="1652587"/>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Weapons</a:t>
            </a:r>
          </a:p>
        </p:txBody>
      </p:sp>
      <p:sp>
        <p:nvSpPr>
          <p:cNvPr id="10290" name="Rectangle 96"/>
          <p:cNvSpPr>
            <a:spLocks noChangeArrowheads="1"/>
          </p:cNvSpPr>
          <p:nvPr/>
        </p:nvSpPr>
        <p:spPr bwMode="auto">
          <a:xfrm>
            <a:off x="8001000" y="2566987"/>
            <a:ext cx="7620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292" name="Rectangle 99"/>
          <p:cNvSpPr>
            <a:spLocks noChangeArrowheads="1"/>
          </p:cNvSpPr>
          <p:nvPr/>
        </p:nvSpPr>
        <p:spPr bwMode="auto">
          <a:xfrm>
            <a:off x="8001000" y="3862387"/>
            <a:ext cx="9144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294" name="Rectangle 104"/>
          <p:cNvSpPr>
            <a:spLocks noChangeArrowheads="1"/>
          </p:cNvSpPr>
          <p:nvPr/>
        </p:nvSpPr>
        <p:spPr bwMode="auto">
          <a:xfrm>
            <a:off x="8077200" y="4548187"/>
            <a:ext cx="7620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296" name="Rectangle 108"/>
          <p:cNvSpPr>
            <a:spLocks noChangeArrowheads="1"/>
          </p:cNvSpPr>
          <p:nvPr/>
        </p:nvSpPr>
        <p:spPr bwMode="auto">
          <a:xfrm>
            <a:off x="6019800" y="5462587"/>
            <a:ext cx="15240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299" name="Rectangle 104"/>
          <p:cNvSpPr>
            <a:spLocks noChangeArrowheads="1"/>
          </p:cNvSpPr>
          <p:nvPr/>
        </p:nvSpPr>
        <p:spPr bwMode="auto">
          <a:xfrm>
            <a:off x="7848600" y="3100387"/>
            <a:ext cx="10668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a:sp3d>
        </p:spPr>
      </p:cxnSp>
      <p:sp>
        <p:nvSpPr>
          <p:cNvPr id="10301" name="Text Box 64"/>
          <p:cNvSpPr txBox="1">
            <a:spLocks noChangeArrowheads="1"/>
          </p:cNvSpPr>
          <p:nvPr/>
        </p:nvSpPr>
        <p:spPr bwMode="auto">
          <a:xfrm>
            <a:off x="228600" y="5045075"/>
            <a:ext cx="1298575" cy="306387"/>
          </a:xfrm>
          <a:prstGeom prst="rect">
            <a:avLst/>
          </a:prstGeom>
          <a:solidFill>
            <a:schemeClr val="bg2">
              <a:lumMod val="75000"/>
            </a:schemeClr>
          </a:solidFill>
          <a:ln w="9525">
            <a:solidFill>
              <a:schemeClr val="tx1"/>
            </a:solidFill>
            <a:miter lim="800000"/>
            <a:headEnd/>
            <a:tailEnd/>
          </a:ln>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bg2">
              <a:lumMod val="75000"/>
            </a:schemeClr>
          </a:solidFill>
          <a:ln w="9525" algn="ctr">
            <a:solidFill>
              <a:schemeClr val="tx1"/>
            </a:solidFill>
            <a:round/>
            <a:headEnd/>
            <a:tailEnd/>
          </a:ln>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no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cxnSp>
        <p:nvCxnSpPr>
          <p:cNvPr id="67" name="Straight Arrow Connector 93"/>
          <p:cNvCxnSpPr>
            <a:cxnSpLocks noChangeShapeType="1"/>
          </p:cNvCxnSpPr>
          <p:nvPr/>
        </p:nvCxnSpPr>
        <p:spPr bwMode="auto">
          <a:xfrm flipV="1">
            <a:off x="7391400" y="1500187"/>
            <a:ext cx="609600" cy="304800"/>
          </a:xfrm>
          <a:prstGeom prst="straightConnector1">
            <a:avLst/>
          </a:prstGeom>
          <a:noFill/>
          <a:ln w="9525" algn="ctr">
            <a:solidFill>
              <a:schemeClr val="tx1"/>
            </a:solidFill>
            <a:round/>
            <a:headEnd/>
            <a:tailEnd type="arrow" w="med" len="med"/>
          </a:ln>
        </p:spPr>
      </p:cxnSp>
    </p:spTree>
    <p:extLst>
      <p:ext uri="{BB962C8B-B14F-4D97-AF65-F5344CB8AC3E}">
        <p14:creationId xmlns:p14="http://schemas.microsoft.com/office/powerpoint/2010/main" val="1904509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dirty="0" smtClean="0"/>
              <a:t>Player Class</a:t>
            </a:r>
          </a:p>
        </p:txBody>
      </p:sp>
      <p:sp>
        <p:nvSpPr>
          <p:cNvPr id="222211" name="Rectangle 3"/>
          <p:cNvSpPr>
            <a:spLocks noGrp="1" noChangeArrowheads="1"/>
          </p:cNvSpPr>
          <p:nvPr>
            <p:ph idx="1"/>
          </p:nvPr>
        </p:nvSpPr>
        <p:spPr>
          <a:xfrm>
            <a:off x="457200" y="1295400"/>
            <a:ext cx="8229600" cy="4572000"/>
          </a:xfrm>
        </p:spPr>
        <p:txBody>
          <a:bodyPr>
            <a:noAutofit/>
          </a:bodyPr>
          <a:lstStyle/>
          <a:p>
            <a:pPr>
              <a:lnSpc>
                <a:spcPct val="80000"/>
              </a:lnSpc>
              <a:defRPr/>
            </a:pPr>
            <a:r>
              <a:rPr lang="en-US" sz="1800" dirty="0"/>
              <a:t>Purpose: </a:t>
            </a:r>
            <a:r>
              <a:rPr lang="en-US" sz="1800" dirty="0" smtClean="0"/>
              <a:t>provide a common interface for player ID, type, status, state vector, control flags, sub-systems, event handling, etc.</a:t>
            </a:r>
          </a:p>
          <a:p>
            <a:pPr lvl="2">
              <a:lnSpc>
                <a:spcPct val="80000"/>
              </a:lnSpc>
              <a:buNone/>
              <a:defRPr/>
            </a:pPr>
            <a:endParaRPr lang="en-US" sz="1100" dirty="0"/>
          </a:p>
          <a:p>
            <a:pPr>
              <a:lnSpc>
                <a:spcPct val="80000"/>
              </a:lnSpc>
              <a:defRPr/>
            </a:pPr>
            <a:r>
              <a:rPr lang="en-US" sz="1800" dirty="0" smtClean="0"/>
              <a:t>Player </a:t>
            </a:r>
            <a:r>
              <a:rPr lang="en-US" sz="1800" dirty="0"/>
              <a:t>types </a:t>
            </a:r>
            <a:r>
              <a:rPr lang="en-US" sz="1800" dirty="0" smtClean="0"/>
              <a:t>(derived classes)</a:t>
            </a:r>
          </a:p>
          <a:p>
            <a:pPr lvl="1">
              <a:lnSpc>
                <a:spcPct val="80000"/>
              </a:lnSpc>
              <a:defRPr/>
            </a:pPr>
            <a:r>
              <a:rPr lang="en-US" sz="1400" dirty="0" smtClean="0"/>
              <a:t>Air vehicles</a:t>
            </a:r>
          </a:p>
          <a:p>
            <a:pPr lvl="1">
              <a:lnSpc>
                <a:spcPct val="80000"/>
              </a:lnSpc>
              <a:defRPr/>
            </a:pPr>
            <a:r>
              <a:rPr lang="en-US" sz="1400" dirty="0" smtClean="0"/>
              <a:t>Ground vehicles </a:t>
            </a:r>
          </a:p>
          <a:p>
            <a:pPr lvl="1">
              <a:lnSpc>
                <a:spcPct val="80000"/>
              </a:lnSpc>
              <a:defRPr/>
            </a:pPr>
            <a:r>
              <a:rPr lang="en-US" sz="1400" dirty="0" smtClean="0"/>
              <a:t>Ships</a:t>
            </a:r>
          </a:p>
          <a:p>
            <a:pPr lvl="1">
              <a:lnSpc>
                <a:spcPct val="80000"/>
              </a:lnSpc>
              <a:defRPr/>
            </a:pPr>
            <a:r>
              <a:rPr lang="en-US" sz="1400" dirty="0" smtClean="0">
                <a:ea typeface="+mn-ea"/>
                <a:cs typeface="+mn-cs"/>
              </a:rPr>
              <a:t>Space vehicles</a:t>
            </a:r>
            <a:endParaRPr lang="en-US" sz="1400" dirty="0" smtClean="0"/>
          </a:p>
          <a:p>
            <a:pPr lvl="1">
              <a:lnSpc>
                <a:spcPct val="80000"/>
              </a:lnSpc>
              <a:defRPr/>
            </a:pPr>
            <a:r>
              <a:rPr lang="en-US" sz="1400" dirty="0" smtClean="0"/>
              <a:t>Weapons</a:t>
            </a:r>
          </a:p>
          <a:p>
            <a:pPr lvl="1">
              <a:lnSpc>
                <a:spcPct val="80000"/>
              </a:lnSpc>
              <a:defRPr/>
            </a:pPr>
            <a:r>
              <a:rPr lang="en-US" sz="1400" dirty="0" smtClean="0"/>
              <a:t>Decoys</a:t>
            </a:r>
            <a:endParaRPr lang="en-US" sz="1400" dirty="0"/>
          </a:p>
          <a:p>
            <a:pPr lvl="2">
              <a:lnSpc>
                <a:spcPct val="80000"/>
              </a:lnSpc>
              <a:defRPr/>
            </a:pPr>
            <a:endParaRPr lang="en-US" sz="1100" dirty="0"/>
          </a:p>
          <a:p>
            <a:pPr>
              <a:lnSpc>
                <a:spcPct val="80000"/>
              </a:lnSpc>
              <a:defRPr/>
            </a:pPr>
            <a:r>
              <a:rPr lang="en-US" sz="1800" i="1" dirty="0" smtClean="0"/>
              <a:t>Major components</a:t>
            </a:r>
          </a:p>
          <a:p>
            <a:pPr lvl="1">
              <a:lnSpc>
                <a:spcPct val="80000"/>
              </a:lnSpc>
              <a:defRPr/>
            </a:pPr>
            <a:r>
              <a:rPr lang="en-US" sz="1400" i="1" dirty="0" smtClean="0"/>
              <a:t>Signatures (R/F and IR)</a:t>
            </a:r>
          </a:p>
          <a:p>
            <a:pPr lvl="1">
              <a:lnSpc>
                <a:spcPct val="80000"/>
              </a:lnSpc>
              <a:defRPr/>
            </a:pPr>
            <a:r>
              <a:rPr lang="en-US" sz="1400" i="1" dirty="0" smtClean="0"/>
              <a:t>Gimbals, Antennas and IR Seekers </a:t>
            </a:r>
          </a:p>
          <a:p>
            <a:pPr lvl="1">
              <a:lnSpc>
                <a:spcPct val="80000"/>
              </a:lnSpc>
              <a:defRPr/>
            </a:pPr>
            <a:r>
              <a:rPr lang="en-US" sz="1400" i="1" dirty="0" smtClean="0"/>
              <a:t>R/F systems</a:t>
            </a:r>
          </a:p>
          <a:p>
            <a:pPr lvl="1">
              <a:lnSpc>
                <a:spcPct val="80000"/>
              </a:lnSpc>
              <a:defRPr/>
            </a:pPr>
            <a:r>
              <a:rPr lang="en-US" sz="1400" i="1" dirty="0" smtClean="0"/>
              <a:t>IR systems</a:t>
            </a:r>
          </a:p>
          <a:p>
            <a:pPr lvl="1">
              <a:lnSpc>
                <a:spcPct val="80000"/>
              </a:lnSpc>
              <a:defRPr/>
            </a:pPr>
            <a:r>
              <a:rPr lang="en-US" sz="1400" i="1" dirty="0" smtClean="0"/>
              <a:t>On-board  computer models &amp; track managers</a:t>
            </a:r>
          </a:p>
          <a:p>
            <a:pPr lvl="1">
              <a:lnSpc>
                <a:spcPct val="80000"/>
              </a:lnSpc>
              <a:defRPr/>
            </a:pPr>
            <a:r>
              <a:rPr lang="en-US" sz="1400" i="1" dirty="0" smtClean="0"/>
              <a:t>Navigation models</a:t>
            </a:r>
          </a:p>
          <a:p>
            <a:pPr lvl="1">
              <a:lnSpc>
                <a:spcPct val="80000"/>
              </a:lnSpc>
              <a:defRPr/>
            </a:pPr>
            <a:r>
              <a:rPr lang="en-US" sz="1400" i="1" dirty="0" smtClean="0"/>
              <a:t>Datalinks</a:t>
            </a:r>
          </a:p>
          <a:p>
            <a:pPr lvl="1">
              <a:lnSpc>
                <a:spcPct val="80000"/>
              </a:lnSpc>
              <a:defRPr/>
            </a:pPr>
            <a:r>
              <a:rPr lang="en-US" sz="1400" i="1" dirty="0" smtClean="0"/>
              <a:t>Dynamics models</a:t>
            </a:r>
          </a:p>
          <a:p>
            <a:pPr lvl="1">
              <a:lnSpc>
                <a:spcPct val="80000"/>
              </a:lnSpc>
              <a:defRPr/>
            </a:pPr>
            <a:r>
              <a:rPr lang="en-US" sz="1400" i="1" dirty="0" smtClean="0"/>
              <a:t>Autopilot model</a:t>
            </a:r>
          </a:p>
          <a:p>
            <a:pPr lvl="1">
              <a:lnSpc>
                <a:spcPct val="80000"/>
              </a:lnSpc>
              <a:defRPr/>
            </a:pPr>
            <a:r>
              <a:rPr lang="en-US" sz="1400" i="1" dirty="0" smtClean="0"/>
              <a:t>Store management systems</a:t>
            </a:r>
          </a:p>
          <a:p>
            <a:pPr>
              <a:lnSpc>
                <a:spcPct val="80000"/>
              </a:lnSpc>
              <a:defRPr/>
            </a:pPr>
            <a:endParaRPr lang="en-US" sz="1800" dirty="0" smtClean="0"/>
          </a:p>
          <a:p>
            <a:pPr>
              <a:lnSpc>
                <a:spcPct val="80000"/>
              </a:lnSpc>
              <a:defRPr/>
            </a:pPr>
            <a:endParaRPr lang="en-US" sz="1800" dirty="0" smtClean="0"/>
          </a:p>
        </p:txBody>
      </p:sp>
    </p:spTree>
    <p:extLst>
      <p:ext uri="{BB962C8B-B14F-4D97-AF65-F5344CB8AC3E}">
        <p14:creationId xmlns:p14="http://schemas.microsoft.com/office/powerpoint/2010/main" val="36135928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15962"/>
          </a:xfrm>
        </p:spPr>
        <p:txBody>
          <a:bodyPr>
            <a:normAutofit fontScale="90000"/>
          </a:bodyPr>
          <a:lstStyle/>
          <a:p>
            <a:r>
              <a:rPr lang="en-US" sz="3200" dirty="0" smtClean="0"/>
              <a:t>Application Pattern</a:t>
            </a:r>
            <a:br>
              <a:rPr lang="en-US" sz="3200" dirty="0" smtClean="0"/>
            </a:br>
            <a:r>
              <a:rPr lang="en-US" sz="2700" dirty="0" smtClean="0"/>
              <a:t>(Distributed Simulations)</a:t>
            </a:r>
            <a:endParaRPr lang="en-US" sz="3200" dirty="0" smtClean="0"/>
          </a:p>
        </p:txBody>
      </p:sp>
      <p:sp>
        <p:nvSpPr>
          <p:cNvPr id="10244" name="Rectangle 3"/>
          <p:cNvSpPr>
            <a:spLocks noChangeArrowheads="1"/>
          </p:cNvSpPr>
          <p:nvPr/>
        </p:nvSpPr>
        <p:spPr bwMode="auto">
          <a:xfrm>
            <a:off x="1701800" y="1719262"/>
            <a:ext cx="1211263" cy="1036638"/>
          </a:xfrm>
          <a:prstGeom prst="rect">
            <a:avLst/>
          </a:prstGeom>
          <a:solidFill>
            <a:schemeClr val="bg2">
              <a:lumMod val="75000"/>
            </a:schemeClr>
          </a:solidFill>
          <a:ln w="9525">
            <a:solidFill>
              <a:schemeClr val="tx1"/>
            </a:solidFill>
            <a:miter lim="800000"/>
            <a:headEnd/>
            <a:tailEnd/>
          </a:ln>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47962"/>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428875"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56125"/>
            <a:ext cx="646112" cy="0"/>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accent3">
              <a:lumMod val="75000"/>
            </a:schemeClr>
          </a:solidFill>
          <a:ln w="19050">
            <a:solidFill>
              <a:schemeClr val="tx1"/>
            </a:solidFill>
            <a:prstDash val="dash"/>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no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no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no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no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Gimbals, Antennas and Seekers</a:t>
            </a:r>
          </a:p>
        </p:txBody>
      </p:sp>
      <p:sp>
        <p:nvSpPr>
          <p:cNvPr id="10286" name="Rectangle 89"/>
          <p:cNvSpPr>
            <a:spLocks noChangeArrowheads="1"/>
          </p:cNvSpPr>
          <p:nvPr/>
        </p:nvSpPr>
        <p:spPr bwMode="auto">
          <a:xfrm>
            <a:off x="6019800" y="5005387"/>
            <a:ext cx="1447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R/F and IR Sensors</a:t>
            </a:r>
          </a:p>
        </p:txBody>
      </p:sp>
      <p:sp>
        <p:nvSpPr>
          <p:cNvPr id="10287" name="Rectangle 90"/>
          <p:cNvSpPr>
            <a:spLocks noChangeArrowheads="1"/>
          </p:cNvSpPr>
          <p:nvPr/>
        </p:nvSpPr>
        <p:spPr bwMode="auto">
          <a:xfrm>
            <a:off x="6019800" y="16525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Weapons</a:t>
            </a:r>
          </a:p>
        </p:txBody>
      </p:sp>
      <p:sp>
        <p:nvSpPr>
          <p:cNvPr id="10290" name="Rectangle 96"/>
          <p:cNvSpPr>
            <a:spLocks noChangeArrowheads="1"/>
          </p:cNvSpPr>
          <p:nvPr/>
        </p:nvSpPr>
        <p:spPr bwMode="auto">
          <a:xfrm>
            <a:off x="8001000" y="2566987"/>
            <a:ext cx="762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2" name="Rectangle 99"/>
          <p:cNvSpPr>
            <a:spLocks noChangeArrowheads="1"/>
          </p:cNvSpPr>
          <p:nvPr/>
        </p:nvSpPr>
        <p:spPr bwMode="auto">
          <a:xfrm>
            <a:off x="8001000" y="3862387"/>
            <a:ext cx="9144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4" name="Rectangle 104"/>
          <p:cNvSpPr>
            <a:spLocks noChangeArrowheads="1"/>
          </p:cNvSpPr>
          <p:nvPr/>
        </p:nvSpPr>
        <p:spPr bwMode="auto">
          <a:xfrm>
            <a:off x="8077200" y="4548187"/>
            <a:ext cx="762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6" name="Rectangle 108"/>
          <p:cNvSpPr>
            <a:spLocks noChangeArrowheads="1"/>
          </p:cNvSpPr>
          <p:nvPr/>
        </p:nvSpPr>
        <p:spPr bwMode="auto">
          <a:xfrm>
            <a:off x="6019800" y="5462587"/>
            <a:ext cx="1524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9" name="Rectangle 104"/>
          <p:cNvSpPr>
            <a:spLocks noChangeArrowheads="1"/>
          </p:cNvSpPr>
          <p:nvPr/>
        </p:nvSpPr>
        <p:spPr bwMode="auto">
          <a:xfrm>
            <a:off x="7848600" y="3100387"/>
            <a:ext cx="1066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301" name="Text Box 64"/>
          <p:cNvSpPr txBox="1">
            <a:spLocks noChangeArrowheads="1"/>
          </p:cNvSpPr>
          <p:nvPr/>
        </p:nvSpPr>
        <p:spPr bwMode="auto">
          <a:xfrm>
            <a:off x="228600" y="5045075"/>
            <a:ext cx="1298575" cy="306387"/>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no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72" name="Right Arrow 71"/>
          <p:cNvSpPr/>
          <p:nvPr/>
        </p:nvSpPr>
        <p:spPr>
          <a:xfrm rot="1157469">
            <a:off x="1916113" y="5148262"/>
            <a:ext cx="1377950" cy="304800"/>
          </a:xfrm>
          <a:prstGeom prst="rightArrow">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3" name="Right Arrow 72"/>
          <p:cNvSpPr/>
          <p:nvPr/>
        </p:nvSpPr>
        <p:spPr>
          <a:xfrm rot="9835293">
            <a:off x="1995488" y="3900487"/>
            <a:ext cx="1423987" cy="304800"/>
          </a:xfrm>
          <a:prstGeom prst="rightArrow">
            <a:avLst/>
          </a:prstGeom>
          <a:solidFill>
            <a:schemeClr val="tx1">
              <a:lumMod val="50000"/>
              <a:lumOff val="5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69" name="Straight Arrow Connector 110"/>
          <p:cNvCxnSpPr>
            <a:cxnSpLocks noChangeShapeType="1"/>
          </p:cNvCxnSpPr>
          <p:nvPr/>
        </p:nvCxnSpPr>
        <p:spPr bwMode="auto">
          <a:xfrm flipV="1">
            <a:off x="7391400" y="1500187"/>
            <a:ext cx="609600" cy="325884"/>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Tree>
    <p:extLst>
      <p:ext uri="{BB962C8B-B14F-4D97-AF65-F5344CB8AC3E}">
        <p14:creationId xmlns:p14="http://schemas.microsoft.com/office/powerpoint/2010/main" val="226613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76200"/>
            <a:ext cx="8229600" cy="715962"/>
          </a:xfrm>
        </p:spPr>
        <p:txBody>
          <a:bodyPr>
            <a:normAutofit fontScale="90000"/>
          </a:bodyPr>
          <a:lstStyle/>
          <a:p>
            <a:r>
              <a:rPr lang="en-US" sz="3200" dirty="0" smtClean="0"/>
              <a:t>Application Pattern</a:t>
            </a:r>
            <a:br>
              <a:rPr lang="en-US" sz="3200" dirty="0" smtClean="0"/>
            </a:br>
            <a:r>
              <a:rPr lang="en-US" sz="2700" dirty="0" smtClean="0"/>
              <a:t>(Controls &amp; Displays)</a:t>
            </a:r>
            <a:endParaRPr lang="en-US" sz="3200" dirty="0" smtClean="0"/>
          </a:p>
        </p:txBody>
      </p:sp>
      <p:sp>
        <p:nvSpPr>
          <p:cNvPr id="10244" name="Rectangle 3"/>
          <p:cNvSpPr>
            <a:spLocks noChangeArrowheads="1"/>
          </p:cNvSpPr>
          <p:nvPr/>
        </p:nvSpPr>
        <p:spPr bwMode="auto">
          <a:xfrm>
            <a:off x="1701800" y="1719262"/>
            <a:ext cx="1211263" cy="1036638"/>
          </a:xfrm>
          <a:prstGeom prst="rect">
            <a:avLst/>
          </a:prstGeom>
          <a:solidFill>
            <a:schemeClr val="accent3">
              <a:lumMod val="75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101850"/>
            <a:ext cx="1776412" cy="65405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dirty="0">
                <a:latin typeface="Calibri" pitchFamily="34" charset="0"/>
              </a:rPr>
              <a:t>Simulation</a:t>
            </a:r>
          </a:p>
        </p:txBody>
      </p:sp>
      <p:sp>
        <p:nvSpPr>
          <p:cNvPr id="10246" name="Line 13"/>
          <p:cNvSpPr>
            <a:spLocks noChangeShapeType="1"/>
          </p:cNvSpPr>
          <p:nvPr/>
        </p:nvSpPr>
        <p:spPr bwMode="auto">
          <a:xfrm>
            <a:off x="3478213" y="2755900"/>
            <a:ext cx="26987" cy="3392487"/>
          </a:xfrm>
          <a:prstGeom prst="line">
            <a:avLst/>
          </a:prstGeom>
          <a:noFill/>
          <a:ln w="12700">
            <a:solidFill>
              <a:schemeClr val="tx1"/>
            </a:solidFill>
            <a:round/>
            <a:headEnd/>
            <a:tailEnd/>
          </a:ln>
        </p:spPr>
        <p:txBody>
          <a:bodyPr wrap="none" anchor="ctr"/>
          <a:lstStyle/>
          <a:p>
            <a:endParaRPr lang="en-US" dirty="0"/>
          </a:p>
        </p:txBody>
      </p:sp>
      <p:sp>
        <p:nvSpPr>
          <p:cNvPr id="10247" name="AutoShape 17"/>
          <p:cNvSpPr>
            <a:spLocks/>
          </p:cNvSpPr>
          <p:nvPr/>
        </p:nvSpPr>
        <p:spPr bwMode="auto">
          <a:xfrm>
            <a:off x="5697538" y="1143000"/>
            <a:ext cx="242887" cy="4592637"/>
          </a:xfrm>
          <a:prstGeom prst="leftBrace">
            <a:avLst>
              <a:gd name="adj1" fmla="val 238195"/>
              <a:gd name="adj2" fmla="val 50000"/>
            </a:avLst>
          </a:prstGeom>
          <a:noFill/>
          <a:ln w="12700">
            <a:solidFill>
              <a:schemeClr val="tx1"/>
            </a:solidFill>
            <a:round/>
            <a:headEnd/>
            <a:tailEnd/>
          </a:ln>
        </p:spPr>
        <p:txBody>
          <a:bodyPr wrap="none" anchor="ctr"/>
          <a:lstStyle/>
          <a:p>
            <a:endParaRPr lang="en-US" sz="1100" dirty="0">
              <a:latin typeface="Calibri" pitchFamily="34" charset="0"/>
            </a:endParaRPr>
          </a:p>
        </p:txBody>
      </p:sp>
      <p:sp>
        <p:nvSpPr>
          <p:cNvPr id="10248" name="Text Box 19"/>
          <p:cNvSpPr txBox="1">
            <a:spLocks noChangeArrowheads="1"/>
          </p:cNvSpPr>
          <p:nvPr/>
        </p:nvSpPr>
        <p:spPr bwMode="auto">
          <a:xfrm>
            <a:off x="3352800" y="2747962"/>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10249" name="AutoShape 54"/>
          <p:cNvSpPr>
            <a:spLocks/>
          </p:cNvSpPr>
          <p:nvPr/>
        </p:nvSpPr>
        <p:spPr bwMode="auto">
          <a:xfrm flipH="1">
            <a:off x="1600200" y="3679825"/>
            <a:ext cx="182563" cy="1782762"/>
          </a:xfrm>
          <a:prstGeom prst="leftBrace">
            <a:avLst>
              <a:gd name="adj1" fmla="val 332378"/>
              <a:gd name="adj2" fmla="val 50000"/>
            </a:avLst>
          </a:prstGeom>
          <a:noFill/>
          <a:ln w="12700">
            <a:solidFill>
              <a:schemeClr val="tx1"/>
            </a:solidFill>
            <a:round/>
            <a:headEnd/>
            <a:tailEnd/>
          </a:ln>
        </p:spPr>
        <p:txBody>
          <a:bodyPr wrap="none" anchor="ctr"/>
          <a:lstStyle/>
          <a:p>
            <a:endParaRPr lang="en-US" sz="1400" dirty="0">
              <a:latin typeface="Calibri" pitchFamily="34" charset="0"/>
            </a:endParaRPr>
          </a:p>
        </p:txBody>
      </p:sp>
      <p:sp>
        <p:nvSpPr>
          <p:cNvPr id="10250" name="Line 56"/>
          <p:cNvSpPr>
            <a:spLocks noChangeShapeType="1"/>
          </p:cNvSpPr>
          <p:nvPr/>
        </p:nvSpPr>
        <p:spPr bwMode="auto">
          <a:xfrm>
            <a:off x="2913063" y="237490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51" name="Line 57"/>
          <p:cNvSpPr>
            <a:spLocks noChangeShapeType="1"/>
          </p:cNvSpPr>
          <p:nvPr/>
        </p:nvSpPr>
        <p:spPr bwMode="auto">
          <a:xfrm>
            <a:off x="2057400" y="2755900"/>
            <a:ext cx="0" cy="1800225"/>
          </a:xfrm>
          <a:prstGeom prst="line">
            <a:avLst/>
          </a:prstGeom>
          <a:noFill/>
          <a:ln w="12700">
            <a:solidFill>
              <a:schemeClr val="tx1"/>
            </a:solidFill>
            <a:round/>
            <a:headEnd type="arrow" w="lg" len="med"/>
            <a:tailEnd/>
          </a:ln>
        </p:spPr>
        <p:txBody>
          <a:bodyPr/>
          <a:lstStyle/>
          <a:p>
            <a:endParaRPr lang="en-US" dirty="0"/>
          </a:p>
        </p:txBody>
      </p:sp>
      <p:sp>
        <p:nvSpPr>
          <p:cNvPr id="10252" name="Line 58"/>
          <p:cNvSpPr>
            <a:spLocks noChangeShapeType="1"/>
          </p:cNvSpPr>
          <p:nvPr/>
        </p:nvSpPr>
        <p:spPr bwMode="auto">
          <a:xfrm flipH="1">
            <a:off x="1782763" y="4548187"/>
            <a:ext cx="274637" cy="7938"/>
          </a:xfrm>
          <a:prstGeom prst="line">
            <a:avLst/>
          </a:prstGeom>
          <a:noFill/>
          <a:ln w="12700">
            <a:solidFill>
              <a:schemeClr val="tx1"/>
            </a:solidFill>
            <a:round/>
            <a:headEnd/>
            <a:tailEnd type="arrow" w="lg" len="med"/>
          </a:ln>
        </p:spPr>
        <p:txBody>
          <a:bodyPr/>
          <a:lstStyle/>
          <a:p>
            <a:endParaRPr lang="en-US" dirty="0"/>
          </a:p>
        </p:txBody>
      </p:sp>
      <p:sp>
        <p:nvSpPr>
          <p:cNvPr id="10253" name="Text Box 61"/>
          <p:cNvSpPr txBox="1">
            <a:spLocks noChangeArrowheads="1"/>
          </p:cNvSpPr>
          <p:nvPr/>
        </p:nvSpPr>
        <p:spPr bwMode="auto">
          <a:xfrm>
            <a:off x="249238" y="3897312"/>
            <a:ext cx="1298575" cy="307975"/>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1400" dirty="0"/>
              <a:t>DIS</a:t>
            </a:r>
          </a:p>
        </p:txBody>
      </p:sp>
      <p:sp>
        <p:nvSpPr>
          <p:cNvPr id="10254" name="Text Box 62"/>
          <p:cNvSpPr txBox="1">
            <a:spLocks noChangeArrowheads="1"/>
          </p:cNvSpPr>
          <p:nvPr/>
        </p:nvSpPr>
        <p:spPr bwMode="auto">
          <a:xfrm>
            <a:off x="249238" y="4246562"/>
            <a:ext cx="1298575" cy="306388"/>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1400" dirty="0"/>
              <a:t>HLA</a:t>
            </a:r>
          </a:p>
        </p:txBody>
      </p:sp>
      <p:sp>
        <p:nvSpPr>
          <p:cNvPr id="10255" name="Text Box 64"/>
          <p:cNvSpPr txBox="1">
            <a:spLocks noChangeArrowheads="1"/>
          </p:cNvSpPr>
          <p:nvPr/>
        </p:nvSpPr>
        <p:spPr bwMode="auto">
          <a:xfrm>
            <a:off x="249238" y="4621212"/>
            <a:ext cx="1298575" cy="307975"/>
          </a:xfrm>
          <a:prstGeom prst="rect">
            <a:avLst/>
          </a:prstGeom>
          <a:solidFill>
            <a:schemeClr val="accent3">
              <a:lumMod val="60000"/>
              <a:lumOff val="40000"/>
            </a:schemeClr>
          </a:solidFill>
          <a:ln w="19050">
            <a:solidFill>
              <a:schemeClr val="tx1"/>
            </a:solidFill>
            <a:prstDash val="dash"/>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1400" i="1" dirty="0"/>
              <a:t>TENA</a:t>
            </a:r>
          </a:p>
        </p:txBody>
      </p:sp>
      <p:sp>
        <p:nvSpPr>
          <p:cNvPr id="10256" name="Text Box 76"/>
          <p:cNvSpPr txBox="1">
            <a:spLocks noChangeArrowheads="1"/>
          </p:cNvSpPr>
          <p:nvPr/>
        </p:nvSpPr>
        <p:spPr bwMode="auto">
          <a:xfrm>
            <a:off x="179388" y="1798637"/>
            <a:ext cx="814387" cy="276225"/>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PVIs</a:t>
            </a:r>
          </a:p>
        </p:txBody>
      </p:sp>
      <p:sp>
        <p:nvSpPr>
          <p:cNvPr id="10257" name="AutoShape 77"/>
          <p:cNvSpPr>
            <a:spLocks/>
          </p:cNvSpPr>
          <p:nvPr/>
        </p:nvSpPr>
        <p:spPr bwMode="auto">
          <a:xfrm>
            <a:off x="98425" y="1744662"/>
            <a:ext cx="161925" cy="325438"/>
          </a:xfrm>
          <a:prstGeom prst="leftBrace">
            <a:avLst>
              <a:gd name="adj1" fmla="val 24797"/>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58" name="AutoShape 78"/>
          <p:cNvSpPr>
            <a:spLocks/>
          </p:cNvSpPr>
          <p:nvPr/>
        </p:nvSpPr>
        <p:spPr bwMode="auto">
          <a:xfrm flipH="1">
            <a:off x="906463" y="1744662"/>
            <a:ext cx="160337" cy="325438"/>
          </a:xfrm>
          <a:prstGeom prst="leftBrace">
            <a:avLst>
              <a:gd name="adj1" fmla="val 25043"/>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59" name="Text Box 79"/>
          <p:cNvSpPr txBox="1">
            <a:spLocks noChangeArrowheads="1"/>
          </p:cNvSpPr>
          <p:nvPr/>
        </p:nvSpPr>
        <p:spPr bwMode="auto">
          <a:xfrm>
            <a:off x="179388" y="2201862"/>
            <a:ext cx="814387" cy="276225"/>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Linkage</a:t>
            </a:r>
          </a:p>
        </p:txBody>
      </p:sp>
      <p:sp>
        <p:nvSpPr>
          <p:cNvPr id="10260" name="AutoShape 80"/>
          <p:cNvSpPr>
            <a:spLocks/>
          </p:cNvSpPr>
          <p:nvPr/>
        </p:nvSpPr>
        <p:spPr bwMode="auto">
          <a:xfrm>
            <a:off x="98425" y="2211387"/>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1" name="AutoShape 81"/>
          <p:cNvSpPr>
            <a:spLocks/>
          </p:cNvSpPr>
          <p:nvPr/>
        </p:nvSpPr>
        <p:spPr bwMode="auto">
          <a:xfrm flipH="1">
            <a:off x="906463" y="2211387"/>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2" name="AutoShape 82"/>
          <p:cNvSpPr>
            <a:spLocks/>
          </p:cNvSpPr>
          <p:nvPr/>
        </p:nvSpPr>
        <p:spPr bwMode="auto">
          <a:xfrm flipH="1">
            <a:off x="1055688" y="1144587"/>
            <a:ext cx="242887" cy="2336800"/>
          </a:xfrm>
          <a:prstGeom prst="leftBrace">
            <a:avLst>
              <a:gd name="adj1" fmla="val 77547"/>
              <a:gd name="adj2" fmla="val 50000"/>
            </a:avLst>
          </a:prstGeom>
          <a:noFill/>
          <a:ln w="12700">
            <a:solidFill>
              <a:schemeClr val="tx1"/>
            </a:solidFill>
            <a:round/>
            <a:headEnd/>
            <a:tailEnd/>
          </a:ln>
        </p:spPr>
        <p:txBody>
          <a:bodyPr wrap="none" anchor="ctr"/>
          <a:lstStyle/>
          <a:p>
            <a:endParaRPr lang="en-US" sz="1200" dirty="0">
              <a:latin typeface="Calibri" pitchFamily="34" charset="0"/>
            </a:endParaRPr>
          </a:p>
        </p:txBody>
      </p:sp>
      <p:sp>
        <p:nvSpPr>
          <p:cNvPr id="10263" name="Line 87"/>
          <p:cNvSpPr>
            <a:spLocks noChangeShapeType="1"/>
          </p:cNvSpPr>
          <p:nvPr/>
        </p:nvSpPr>
        <p:spPr bwMode="auto">
          <a:xfrm>
            <a:off x="1298575" y="2319337"/>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64" name="Text Box 88"/>
          <p:cNvSpPr txBox="1">
            <a:spLocks noChangeArrowheads="1"/>
          </p:cNvSpPr>
          <p:nvPr/>
        </p:nvSpPr>
        <p:spPr bwMode="auto">
          <a:xfrm>
            <a:off x="179388" y="2566987"/>
            <a:ext cx="814387" cy="461963"/>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Control</a:t>
            </a:r>
          </a:p>
          <a:p>
            <a:pPr algn="ctr" eaLnBrk="0" hangingPunct="0"/>
            <a:r>
              <a:rPr lang="en-US" sz="1200" dirty="0"/>
              <a:t>Loading</a:t>
            </a:r>
          </a:p>
        </p:txBody>
      </p:sp>
      <p:sp>
        <p:nvSpPr>
          <p:cNvPr id="10265" name="AutoShape 89"/>
          <p:cNvSpPr>
            <a:spLocks/>
          </p:cNvSpPr>
          <p:nvPr/>
        </p:nvSpPr>
        <p:spPr bwMode="auto">
          <a:xfrm>
            <a:off x="98425" y="26463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6" name="AutoShape 90"/>
          <p:cNvSpPr>
            <a:spLocks/>
          </p:cNvSpPr>
          <p:nvPr/>
        </p:nvSpPr>
        <p:spPr bwMode="auto">
          <a:xfrm flipH="1">
            <a:off x="906463" y="26463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67" name="Text Box 88"/>
          <p:cNvSpPr txBox="1">
            <a:spLocks noChangeArrowheads="1"/>
          </p:cNvSpPr>
          <p:nvPr/>
        </p:nvSpPr>
        <p:spPr bwMode="auto">
          <a:xfrm>
            <a:off x="98425" y="3133725"/>
            <a:ext cx="968375" cy="276225"/>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GUIs</a:t>
            </a:r>
          </a:p>
        </p:txBody>
      </p:sp>
      <p:sp>
        <p:nvSpPr>
          <p:cNvPr id="10268" name="AutoShape 89"/>
          <p:cNvSpPr>
            <a:spLocks/>
          </p:cNvSpPr>
          <p:nvPr/>
        </p:nvSpPr>
        <p:spPr bwMode="auto">
          <a:xfrm>
            <a:off x="98425" y="3078162"/>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269" name="AutoShape 90"/>
          <p:cNvSpPr>
            <a:spLocks/>
          </p:cNvSpPr>
          <p:nvPr/>
        </p:nvSpPr>
        <p:spPr bwMode="auto">
          <a:xfrm flipH="1">
            <a:off x="906463" y="3078162"/>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02" name="Rectangle 73"/>
          <p:cNvSpPr>
            <a:spLocks noChangeArrowheads="1"/>
          </p:cNvSpPr>
          <p:nvPr/>
        </p:nvSpPr>
        <p:spPr bwMode="auto">
          <a:xfrm>
            <a:off x="4191000" y="3176587"/>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defRPr/>
            </a:pPr>
            <a:r>
              <a:rPr lang="en-US" dirty="0"/>
              <a:t>Player</a:t>
            </a:r>
          </a:p>
        </p:txBody>
      </p:sp>
      <p:cxnSp>
        <p:nvCxnSpPr>
          <p:cNvPr id="10273" name="Straight Connector 62"/>
          <p:cNvCxnSpPr>
            <a:cxnSpLocks noChangeShapeType="1"/>
            <a:stCxn id="102" idx="1"/>
          </p:cNvCxnSpPr>
          <p:nvPr/>
        </p:nvCxnSpPr>
        <p:spPr bwMode="auto">
          <a:xfrm rot="10800000" flipV="1">
            <a:off x="3460750" y="3443287"/>
            <a:ext cx="730250" cy="3175"/>
          </a:xfrm>
          <a:prstGeom prst="line">
            <a:avLst/>
          </a:prstGeom>
          <a:noFill/>
          <a:ln w="12700" algn="ctr">
            <a:solidFill>
              <a:schemeClr val="tx1"/>
            </a:solidFill>
            <a:round/>
            <a:headEnd type="arrow" w="lg" len="med"/>
            <a:tailEnd/>
          </a:ln>
        </p:spPr>
      </p:cxnSp>
      <p:sp>
        <p:nvSpPr>
          <p:cNvPr id="104" name="Rectangle 70"/>
          <p:cNvSpPr>
            <a:spLocks noChangeArrowheads="1"/>
          </p:cNvSpPr>
          <p:nvPr/>
        </p:nvSpPr>
        <p:spPr bwMode="auto">
          <a:xfrm>
            <a:off x="4210050" y="3825875"/>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defRPr/>
            </a:pPr>
            <a:r>
              <a:rPr lang="en-US" dirty="0"/>
              <a:t>Player</a:t>
            </a:r>
          </a:p>
        </p:txBody>
      </p:sp>
      <p:cxnSp>
        <p:nvCxnSpPr>
          <p:cNvPr id="10275" name="Straight Connector 72"/>
          <p:cNvCxnSpPr>
            <a:cxnSpLocks noChangeShapeType="1"/>
            <a:stCxn id="104" idx="1"/>
          </p:cNvCxnSpPr>
          <p:nvPr/>
        </p:nvCxnSpPr>
        <p:spPr bwMode="auto">
          <a:xfrm rot="10800000" flipV="1">
            <a:off x="3478213" y="4092575"/>
            <a:ext cx="731837" cy="3175"/>
          </a:xfrm>
          <a:prstGeom prst="line">
            <a:avLst/>
          </a:prstGeom>
          <a:noFill/>
          <a:ln w="12700" algn="ctr">
            <a:solidFill>
              <a:schemeClr val="tx1"/>
            </a:solidFill>
            <a:round/>
            <a:headEnd type="arrow" w="lg" len="med"/>
            <a:tailEnd/>
          </a:ln>
        </p:spPr>
      </p:cxnSp>
      <p:sp>
        <p:nvSpPr>
          <p:cNvPr id="10276" name="Rectangle 75"/>
          <p:cNvSpPr>
            <a:spLocks noChangeArrowheads="1"/>
          </p:cNvSpPr>
          <p:nvPr/>
        </p:nvSpPr>
        <p:spPr bwMode="auto">
          <a:xfrm>
            <a:off x="4217988" y="4968875"/>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dirty="0"/>
              <a:t>IPlayer</a:t>
            </a:r>
          </a:p>
        </p:txBody>
      </p:sp>
      <p:cxnSp>
        <p:nvCxnSpPr>
          <p:cNvPr id="10277" name="Straight Connector 76"/>
          <p:cNvCxnSpPr>
            <a:cxnSpLocks noChangeShapeType="1"/>
            <a:stCxn id="10276" idx="1"/>
          </p:cNvCxnSpPr>
          <p:nvPr/>
        </p:nvCxnSpPr>
        <p:spPr bwMode="auto">
          <a:xfrm rot="10800000" flipV="1">
            <a:off x="3486150" y="5235575"/>
            <a:ext cx="731838" cy="3175"/>
          </a:xfrm>
          <a:prstGeom prst="line">
            <a:avLst/>
          </a:prstGeom>
          <a:noFill/>
          <a:ln w="12700" algn="ctr">
            <a:solidFill>
              <a:schemeClr val="tx1"/>
            </a:solidFill>
            <a:round/>
            <a:headEnd type="arrow" w="lg" len="med"/>
            <a:tailEnd/>
          </a:ln>
        </p:spPr>
      </p:cxnSp>
      <p:cxnSp>
        <p:nvCxnSpPr>
          <p:cNvPr id="10278" name="Straight Arrow Connector 79"/>
          <p:cNvCxnSpPr>
            <a:cxnSpLocks noChangeShapeType="1"/>
            <a:stCxn id="10247" idx="1"/>
            <a:endCxn id="102" idx="3"/>
          </p:cNvCxnSpPr>
          <p:nvPr/>
        </p:nvCxnSpPr>
        <p:spPr bwMode="auto">
          <a:xfrm rot="10800000" flipV="1">
            <a:off x="5181600" y="3440112"/>
            <a:ext cx="515938" cy="3175"/>
          </a:xfrm>
          <a:prstGeom prst="straightConnector1">
            <a:avLst/>
          </a:prstGeom>
          <a:noFill/>
          <a:ln w="12700" algn="ctr">
            <a:solidFill>
              <a:schemeClr val="tx1"/>
            </a:solidFill>
            <a:round/>
            <a:headEnd type="arrow" w="lg" len="med"/>
            <a:tailEnd/>
          </a:ln>
        </p:spPr>
      </p:cxnSp>
      <p:sp>
        <p:nvSpPr>
          <p:cNvPr id="10279" name="Rectangle 81"/>
          <p:cNvSpPr>
            <a:spLocks noChangeArrowheads="1"/>
          </p:cNvSpPr>
          <p:nvPr/>
        </p:nvSpPr>
        <p:spPr bwMode="auto">
          <a:xfrm>
            <a:off x="6019800" y="11953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Dynamics Model</a:t>
            </a:r>
          </a:p>
        </p:txBody>
      </p:sp>
      <p:sp>
        <p:nvSpPr>
          <p:cNvPr id="10280" name="Rectangle 82"/>
          <p:cNvSpPr>
            <a:spLocks noChangeArrowheads="1"/>
          </p:cNvSpPr>
          <p:nvPr/>
        </p:nvSpPr>
        <p:spPr bwMode="auto">
          <a:xfrm>
            <a:off x="6019800" y="21097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(Auto) Pilot</a:t>
            </a:r>
          </a:p>
        </p:txBody>
      </p:sp>
      <p:sp>
        <p:nvSpPr>
          <p:cNvPr id="10281" name="Rectangle 83"/>
          <p:cNvSpPr>
            <a:spLocks noChangeArrowheads="1"/>
          </p:cNvSpPr>
          <p:nvPr/>
        </p:nvSpPr>
        <p:spPr bwMode="auto">
          <a:xfrm>
            <a:off x="6019800" y="25669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Navigation</a:t>
            </a:r>
          </a:p>
        </p:txBody>
      </p:sp>
      <p:sp>
        <p:nvSpPr>
          <p:cNvPr id="10282" name="Rectangle 84"/>
          <p:cNvSpPr>
            <a:spLocks noChangeArrowheads="1"/>
          </p:cNvSpPr>
          <p:nvPr/>
        </p:nvSpPr>
        <p:spPr bwMode="auto">
          <a:xfrm>
            <a:off x="6019800" y="3938587"/>
            <a:ext cx="1447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Onboard Computers</a:t>
            </a:r>
          </a:p>
        </p:txBody>
      </p:sp>
      <p:sp>
        <p:nvSpPr>
          <p:cNvPr id="10283" name="Rectangle 85"/>
          <p:cNvSpPr>
            <a:spLocks noChangeArrowheads="1"/>
          </p:cNvSpPr>
          <p:nvPr/>
        </p:nvSpPr>
        <p:spPr bwMode="auto">
          <a:xfrm>
            <a:off x="6019800" y="30241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Datalink</a:t>
            </a:r>
          </a:p>
        </p:txBody>
      </p:sp>
      <p:sp>
        <p:nvSpPr>
          <p:cNvPr id="10284" name="Rectangle 86"/>
          <p:cNvSpPr>
            <a:spLocks noChangeArrowheads="1"/>
          </p:cNvSpPr>
          <p:nvPr/>
        </p:nvSpPr>
        <p:spPr bwMode="auto">
          <a:xfrm>
            <a:off x="6019800" y="34813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Radios</a:t>
            </a:r>
          </a:p>
        </p:txBody>
      </p:sp>
      <p:sp>
        <p:nvSpPr>
          <p:cNvPr id="10285" name="Rectangle 87"/>
          <p:cNvSpPr>
            <a:spLocks noChangeArrowheads="1"/>
          </p:cNvSpPr>
          <p:nvPr/>
        </p:nvSpPr>
        <p:spPr bwMode="auto">
          <a:xfrm>
            <a:off x="6019800" y="4395787"/>
            <a:ext cx="13716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Gimbals, Antennas and Seekers</a:t>
            </a:r>
          </a:p>
        </p:txBody>
      </p:sp>
      <p:sp>
        <p:nvSpPr>
          <p:cNvPr id="10286" name="Rectangle 89"/>
          <p:cNvSpPr>
            <a:spLocks noChangeArrowheads="1"/>
          </p:cNvSpPr>
          <p:nvPr/>
        </p:nvSpPr>
        <p:spPr bwMode="auto">
          <a:xfrm>
            <a:off x="6019800" y="5005387"/>
            <a:ext cx="1447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R/F and IR Sensors</a:t>
            </a:r>
          </a:p>
        </p:txBody>
      </p:sp>
      <p:sp>
        <p:nvSpPr>
          <p:cNvPr id="10287" name="Rectangle 90"/>
          <p:cNvSpPr>
            <a:spLocks noChangeArrowheads="1"/>
          </p:cNvSpPr>
          <p:nvPr/>
        </p:nvSpPr>
        <p:spPr bwMode="auto">
          <a:xfrm>
            <a:off x="6019800" y="1652587"/>
            <a:ext cx="13716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StoresMgr</a:t>
            </a:r>
          </a:p>
        </p:txBody>
      </p:sp>
      <p:sp>
        <p:nvSpPr>
          <p:cNvPr id="10288" name="Rectangle 91"/>
          <p:cNvSpPr>
            <a:spLocks noChangeArrowheads="1"/>
          </p:cNvSpPr>
          <p:nvPr/>
        </p:nvSpPr>
        <p:spPr bwMode="auto">
          <a:xfrm>
            <a:off x="8001000" y="1347787"/>
            <a:ext cx="8382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Weapons</a:t>
            </a:r>
          </a:p>
        </p:txBody>
      </p:sp>
      <p:sp>
        <p:nvSpPr>
          <p:cNvPr id="10290" name="Rectangle 96"/>
          <p:cNvSpPr>
            <a:spLocks noChangeArrowheads="1"/>
          </p:cNvSpPr>
          <p:nvPr/>
        </p:nvSpPr>
        <p:spPr bwMode="auto">
          <a:xfrm>
            <a:off x="8001000" y="2566987"/>
            <a:ext cx="762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Routes</a:t>
            </a:r>
          </a:p>
        </p:txBody>
      </p:sp>
      <p:cxnSp>
        <p:nvCxnSpPr>
          <p:cNvPr id="10291" name="Straight Arrow Connector 97"/>
          <p:cNvCxnSpPr>
            <a:cxnSpLocks noChangeShapeType="1"/>
            <a:stCxn id="10281" idx="3"/>
            <a:endCxn id="10290" idx="1"/>
          </p:cNvCxnSpPr>
          <p:nvPr/>
        </p:nvCxnSpPr>
        <p:spPr bwMode="auto">
          <a:xfrm>
            <a:off x="7391400" y="2719387"/>
            <a:ext cx="6096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2" name="Rectangle 99"/>
          <p:cNvSpPr>
            <a:spLocks noChangeArrowheads="1"/>
          </p:cNvSpPr>
          <p:nvPr/>
        </p:nvSpPr>
        <p:spPr bwMode="auto">
          <a:xfrm>
            <a:off x="8001000" y="3862387"/>
            <a:ext cx="9144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Track</a:t>
            </a:r>
          </a:p>
          <a:p>
            <a:pPr algn="ctr" eaLnBrk="0" hangingPunct="0"/>
            <a:r>
              <a:rPr lang="en-US" sz="1100" dirty="0"/>
              <a:t>Managers</a:t>
            </a:r>
          </a:p>
        </p:txBody>
      </p:sp>
      <p:cxnSp>
        <p:nvCxnSpPr>
          <p:cNvPr id="10293" name="Straight Arrow Connector 100"/>
          <p:cNvCxnSpPr>
            <a:cxnSpLocks noChangeShapeType="1"/>
            <a:stCxn id="10282" idx="3"/>
            <a:endCxn id="10292" idx="1"/>
          </p:cNvCxnSpPr>
          <p:nvPr/>
        </p:nvCxnSpPr>
        <p:spPr bwMode="auto">
          <a:xfrm>
            <a:off x="7467600" y="4090987"/>
            <a:ext cx="533400" cy="1588"/>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4" name="Rectangle 104"/>
          <p:cNvSpPr>
            <a:spLocks noChangeArrowheads="1"/>
          </p:cNvSpPr>
          <p:nvPr/>
        </p:nvSpPr>
        <p:spPr bwMode="auto">
          <a:xfrm>
            <a:off x="8077200" y="4548187"/>
            <a:ext cx="762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Tracks</a:t>
            </a:r>
          </a:p>
        </p:txBody>
      </p:sp>
      <p:cxnSp>
        <p:nvCxnSpPr>
          <p:cNvPr id="10295" name="Straight Arrow Connector 105"/>
          <p:cNvCxnSpPr>
            <a:cxnSpLocks noChangeShapeType="1"/>
            <a:stCxn id="10292" idx="2"/>
            <a:endCxn id="10294" idx="0"/>
          </p:cNvCxnSpPr>
          <p:nvPr/>
        </p:nvCxnSpPr>
        <p:spPr bwMode="auto">
          <a:xfrm rot="5400000">
            <a:off x="8343901" y="44338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6" name="Rectangle 108"/>
          <p:cNvSpPr>
            <a:spLocks noChangeArrowheads="1"/>
          </p:cNvSpPr>
          <p:nvPr/>
        </p:nvSpPr>
        <p:spPr bwMode="auto">
          <a:xfrm>
            <a:off x="6019800" y="5462587"/>
            <a:ext cx="1524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R/F &amp; IR Signatures</a:t>
            </a:r>
          </a:p>
        </p:txBody>
      </p:sp>
      <p:sp>
        <p:nvSpPr>
          <p:cNvPr id="10297" name="Rectangle 109"/>
          <p:cNvSpPr>
            <a:spLocks noChangeArrowheads="1"/>
          </p:cNvSpPr>
          <p:nvPr/>
        </p:nvSpPr>
        <p:spPr bwMode="auto">
          <a:xfrm>
            <a:off x="8001000" y="1804987"/>
            <a:ext cx="762000" cy="4572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External</a:t>
            </a:r>
          </a:p>
          <a:p>
            <a:pPr algn="ctr" eaLnBrk="0" hangingPunct="0"/>
            <a:r>
              <a:rPr lang="en-US" sz="1100" dirty="0"/>
              <a:t>Stores</a:t>
            </a:r>
          </a:p>
        </p:txBody>
      </p:sp>
      <p:cxnSp>
        <p:nvCxnSpPr>
          <p:cNvPr id="10298" name="Straight Arrow Connector 110"/>
          <p:cNvCxnSpPr>
            <a:cxnSpLocks noChangeShapeType="1"/>
            <a:stCxn id="10287" idx="3"/>
            <a:endCxn id="10297" idx="1"/>
          </p:cNvCxnSpPr>
          <p:nvPr/>
        </p:nvCxnSpPr>
        <p:spPr bwMode="auto">
          <a:xfrm>
            <a:off x="7391400" y="1804987"/>
            <a:ext cx="609600" cy="228600"/>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299" name="Rectangle 104"/>
          <p:cNvSpPr>
            <a:spLocks noChangeArrowheads="1"/>
          </p:cNvSpPr>
          <p:nvPr/>
        </p:nvSpPr>
        <p:spPr bwMode="auto">
          <a:xfrm>
            <a:off x="7848600" y="3100387"/>
            <a:ext cx="10668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sz="1100" dirty="0"/>
              <a:t>Waypoints</a:t>
            </a:r>
          </a:p>
        </p:txBody>
      </p:sp>
      <p:cxnSp>
        <p:nvCxnSpPr>
          <p:cNvPr id="10300" name="Straight Arrow Connector 105"/>
          <p:cNvCxnSpPr>
            <a:cxnSpLocks noChangeShapeType="1"/>
            <a:stCxn id="10290" idx="2"/>
            <a:endCxn id="10299" idx="0"/>
          </p:cNvCxnSpPr>
          <p:nvPr/>
        </p:nvCxnSpPr>
        <p:spPr bwMode="auto">
          <a:xfrm rot="5400000">
            <a:off x="8267701" y="2986087"/>
            <a:ext cx="228600" cy="3175"/>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
        <p:nvSpPr>
          <p:cNvPr id="10301" name="Text Box 64"/>
          <p:cNvSpPr txBox="1">
            <a:spLocks noChangeArrowheads="1"/>
          </p:cNvSpPr>
          <p:nvPr/>
        </p:nvSpPr>
        <p:spPr bwMode="auto">
          <a:xfrm>
            <a:off x="228600" y="5045075"/>
            <a:ext cx="1298575" cy="306387"/>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1400" dirty="0"/>
              <a:t>…</a:t>
            </a:r>
          </a:p>
        </p:txBody>
      </p:sp>
      <p:sp>
        <p:nvSpPr>
          <p:cNvPr id="133" name="TextBox 132"/>
          <p:cNvSpPr txBox="1"/>
          <p:nvPr/>
        </p:nvSpPr>
        <p:spPr>
          <a:xfrm>
            <a:off x="4410452" y="4400093"/>
            <a:ext cx="915122" cy="446597"/>
          </a:xfrm>
          <a:prstGeom prst="rect">
            <a:avLst/>
          </a:prstGeom>
          <a:noFill/>
        </p:spPr>
        <p:txBody>
          <a:bodyPr vert="wordArtVert" wrap="none">
            <a:spAutoFit/>
          </a:bodyPr>
          <a:lstStyle/>
          <a:p>
            <a:pPr>
              <a:defRPr/>
            </a:pPr>
            <a:r>
              <a:rPr lang="en-US" sz="4000" dirty="0"/>
              <a:t>…</a:t>
            </a:r>
          </a:p>
        </p:txBody>
      </p:sp>
      <p:sp>
        <p:nvSpPr>
          <p:cNvPr id="10303" name="Rectangle 75"/>
          <p:cNvSpPr>
            <a:spLocks noChangeArrowheads="1"/>
          </p:cNvSpPr>
          <p:nvPr/>
        </p:nvSpPr>
        <p:spPr bwMode="auto">
          <a:xfrm>
            <a:off x="4237038" y="5614987"/>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lstStyle/>
          <a:p>
            <a:pPr algn="ctr" eaLnBrk="0" hangingPunct="0"/>
            <a:r>
              <a:rPr lang="en-US" dirty="0"/>
              <a:t>IPlayer</a:t>
            </a:r>
          </a:p>
        </p:txBody>
      </p:sp>
      <p:cxnSp>
        <p:nvCxnSpPr>
          <p:cNvPr id="10304" name="Straight Connector 76"/>
          <p:cNvCxnSpPr>
            <a:cxnSpLocks noChangeShapeType="1"/>
            <a:stCxn id="10303" idx="1"/>
          </p:cNvCxnSpPr>
          <p:nvPr/>
        </p:nvCxnSpPr>
        <p:spPr bwMode="auto">
          <a:xfrm rot="10800000" flipV="1">
            <a:off x="3505200" y="5881687"/>
            <a:ext cx="731838" cy="3175"/>
          </a:xfrm>
          <a:prstGeom prst="line">
            <a:avLst/>
          </a:prstGeom>
          <a:noFill/>
          <a:ln w="12700" algn="ctr">
            <a:solidFill>
              <a:schemeClr val="tx1"/>
            </a:solidFill>
            <a:round/>
            <a:headEnd type="arrow" w="lg" len="med"/>
            <a:tailEnd/>
          </a:ln>
        </p:spPr>
      </p:cxnSp>
      <p:sp>
        <p:nvSpPr>
          <p:cNvPr id="10305" name="Text Box 83"/>
          <p:cNvSpPr txBox="1">
            <a:spLocks noChangeArrowheads="1"/>
          </p:cNvSpPr>
          <p:nvPr/>
        </p:nvSpPr>
        <p:spPr bwMode="auto">
          <a:xfrm>
            <a:off x="92075" y="1208087"/>
            <a:ext cx="968375" cy="460375"/>
          </a:xfrm>
          <a:prstGeom prst="rect">
            <a:avLst/>
          </a:prstGeom>
          <a:solidFill>
            <a:schemeClr val="accent3">
              <a:lumMod val="75000"/>
            </a:schemeClr>
          </a:solidFill>
          <a:ln w="9525">
            <a:noFill/>
            <a:miter lim="800000"/>
            <a:headEnd/>
            <a:tailEnd/>
          </a:ln>
        </p:spPr>
        <p:txBody>
          <a:bodyPr anchor="ctr" anchorCtr="1">
            <a:spAutoFit/>
          </a:bodyPr>
          <a:lstStyle/>
          <a:p>
            <a:pPr algn="ctr" eaLnBrk="0" hangingPunct="0"/>
            <a:r>
              <a:rPr lang="en-US" sz="1200" dirty="0"/>
              <a:t>OTW interfaces</a:t>
            </a:r>
          </a:p>
        </p:txBody>
      </p:sp>
      <p:sp>
        <p:nvSpPr>
          <p:cNvPr id="10306" name="AutoShape 84"/>
          <p:cNvSpPr>
            <a:spLocks/>
          </p:cNvSpPr>
          <p:nvPr/>
        </p:nvSpPr>
        <p:spPr bwMode="auto">
          <a:xfrm>
            <a:off x="92075" y="12858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10307" name="AutoShape 85"/>
          <p:cNvSpPr>
            <a:spLocks/>
          </p:cNvSpPr>
          <p:nvPr/>
        </p:nvSpPr>
        <p:spPr bwMode="auto">
          <a:xfrm flipH="1">
            <a:off x="900113" y="12858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70" name="Rectangle 6"/>
          <p:cNvSpPr>
            <a:spLocks noChangeArrowheads="1"/>
          </p:cNvSpPr>
          <p:nvPr/>
        </p:nvSpPr>
        <p:spPr bwMode="auto">
          <a:xfrm>
            <a:off x="3962400" y="1347787"/>
            <a:ext cx="1295400" cy="381000"/>
          </a:xfrm>
          <a:prstGeom prst="rect">
            <a:avLst/>
          </a:prstGeom>
          <a:solidFill>
            <a:schemeClr val="accent3">
              <a:lumMod val="60000"/>
              <a:lumOff val="4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none" anchor="ctr"/>
          <a:lstStyle/>
          <a:p>
            <a:pPr algn="ctr">
              <a:defRPr/>
            </a:pPr>
            <a:r>
              <a:rPr lang="en-US" sz="1200" dirty="0">
                <a:latin typeface="Calibri" pitchFamily="34" charset="0"/>
              </a:rPr>
              <a:t>Environments</a:t>
            </a:r>
          </a:p>
        </p:txBody>
      </p:sp>
      <p:cxnSp>
        <p:nvCxnSpPr>
          <p:cNvPr id="139" name="Straight Arrow Connector 138"/>
          <p:cNvCxnSpPr/>
          <p:nvPr/>
        </p:nvCxnSpPr>
        <p:spPr>
          <a:xfrm rot="5400000">
            <a:off x="4229101" y="1919287"/>
            <a:ext cx="381000" cy="3175"/>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72" name="Right Arrow 71"/>
          <p:cNvSpPr/>
          <p:nvPr/>
        </p:nvSpPr>
        <p:spPr>
          <a:xfrm rot="1157469">
            <a:off x="1916113" y="5148262"/>
            <a:ext cx="1377950" cy="30480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3" name="Right Arrow 72"/>
          <p:cNvSpPr/>
          <p:nvPr/>
        </p:nvSpPr>
        <p:spPr>
          <a:xfrm rot="9835293">
            <a:off x="1995488" y="3900487"/>
            <a:ext cx="1423987" cy="30480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cxnSp>
        <p:nvCxnSpPr>
          <p:cNvPr id="76" name="Elbow Connector 75"/>
          <p:cNvCxnSpPr>
            <a:stCxn id="10244" idx="2"/>
          </p:cNvCxnSpPr>
          <p:nvPr/>
        </p:nvCxnSpPr>
        <p:spPr>
          <a:xfrm rot="16200000" flipH="1">
            <a:off x="3000774" y="2062558"/>
            <a:ext cx="496887" cy="1883570"/>
          </a:xfrm>
          <a:prstGeom prst="bentConnector2">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286000" y="2947987"/>
            <a:ext cx="881973" cy="307777"/>
          </a:xfrm>
          <a:prstGeom prst="rect">
            <a:avLst/>
          </a:prstGeom>
          <a:noFill/>
        </p:spPr>
        <p:txBody>
          <a:bodyPr wrap="none" rtlCol="0">
            <a:spAutoFit/>
          </a:bodyPr>
          <a:lstStyle/>
          <a:p>
            <a:r>
              <a:rPr lang="en-US" sz="1400" dirty="0" smtClean="0"/>
              <a:t>Ownship</a:t>
            </a:r>
            <a:endParaRPr lang="en-US" sz="1400" dirty="0"/>
          </a:p>
        </p:txBody>
      </p:sp>
      <p:cxnSp>
        <p:nvCxnSpPr>
          <p:cNvPr id="71" name="Straight Arrow Connector 110"/>
          <p:cNvCxnSpPr>
            <a:cxnSpLocks noChangeShapeType="1"/>
          </p:cNvCxnSpPr>
          <p:nvPr/>
        </p:nvCxnSpPr>
        <p:spPr bwMode="auto">
          <a:xfrm flipV="1">
            <a:off x="7391400" y="1500187"/>
            <a:ext cx="609600" cy="325884"/>
          </a:xfrm>
          <a:prstGeom prst="straightConnector1">
            <a:avLst/>
          </a:prstGeom>
          <a:noFill/>
          <a:ln w="9525" algn="ctr">
            <a:solidFill>
              <a:schemeClr val="tx1"/>
            </a:solidFill>
            <a:round/>
            <a:headEnd/>
            <a:tailEnd type="arrow" w="med" len="med"/>
          </a:ln>
          <a:effectLst>
            <a:outerShdw blurRad="50800" dist="38100" dir="2700000" algn="tl" rotWithShape="0">
              <a:prstClr val="black">
                <a:alpha val="40000"/>
              </a:prstClr>
            </a:outerShdw>
          </a:effectLst>
          <a:scene3d>
            <a:camera prst="orthographicFront"/>
            <a:lightRig rig="threePt" dir="t"/>
          </a:scene3d>
          <a:sp3d>
            <a:bevelT prst="relaxedInset"/>
          </a:sp3d>
        </p:spPr>
      </p:cxnSp>
    </p:spTree>
    <p:extLst>
      <p:ext uri="{BB962C8B-B14F-4D97-AF65-F5344CB8AC3E}">
        <p14:creationId xmlns:p14="http://schemas.microsoft.com/office/powerpoint/2010/main" val="7086507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7"/>
          <p:cNvSpPr/>
          <p:nvPr/>
        </p:nvSpPr>
        <p:spPr>
          <a:xfrm>
            <a:off x="76200" y="1752600"/>
            <a:ext cx="9906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76200"/>
            <a:ext cx="8229600" cy="715962"/>
          </a:xfrm>
        </p:spPr>
        <p:txBody>
          <a:bodyPr>
            <a:noAutofit/>
          </a:bodyPr>
          <a:lstStyle/>
          <a:p>
            <a:r>
              <a:rPr lang="en-US" sz="3200" dirty="0" smtClean="0"/>
              <a:t>EW Radar Test Application</a:t>
            </a:r>
            <a:endParaRPr lang="en-US" sz="3200" dirty="0"/>
          </a:p>
        </p:txBody>
      </p:sp>
      <p:sp>
        <p:nvSpPr>
          <p:cNvPr id="73" name="Rectangle 3"/>
          <p:cNvSpPr>
            <a:spLocks noChangeArrowheads="1"/>
          </p:cNvSpPr>
          <p:nvPr/>
        </p:nvSpPr>
        <p:spPr bwMode="auto">
          <a:xfrm>
            <a:off x="1701800" y="1666875"/>
            <a:ext cx="1211263" cy="1036638"/>
          </a:xfrm>
          <a:prstGeom prst="rect">
            <a:avLst/>
          </a:prstGeom>
          <a:solidFill>
            <a:schemeClr val="bg2">
              <a:lumMod val="5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Calibri" pitchFamily="34" charset="0"/>
              </a:rPr>
              <a:t>Station</a:t>
            </a:r>
          </a:p>
        </p:txBody>
      </p:sp>
      <p:sp>
        <p:nvSpPr>
          <p:cNvPr id="74" name="Rectangle 6"/>
          <p:cNvSpPr>
            <a:spLocks noChangeArrowheads="1"/>
          </p:cNvSpPr>
          <p:nvPr/>
        </p:nvSpPr>
        <p:spPr bwMode="auto">
          <a:xfrm>
            <a:off x="3316288" y="2049463"/>
            <a:ext cx="1776412" cy="654050"/>
          </a:xfrm>
          <a:prstGeom prst="rect">
            <a:avLst/>
          </a:prstGeom>
          <a:solidFill>
            <a:schemeClr val="bg2">
              <a:lumMod val="5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dirty="0">
                <a:latin typeface="Calibri" pitchFamily="34" charset="0"/>
              </a:rPr>
              <a:t>Simulation</a:t>
            </a:r>
          </a:p>
        </p:txBody>
      </p:sp>
      <p:sp>
        <p:nvSpPr>
          <p:cNvPr id="75" name="Line 13"/>
          <p:cNvSpPr>
            <a:spLocks noChangeShapeType="1"/>
          </p:cNvSpPr>
          <p:nvPr/>
        </p:nvSpPr>
        <p:spPr bwMode="auto">
          <a:xfrm>
            <a:off x="3478212" y="2703513"/>
            <a:ext cx="26987" cy="3392487"/>
          </a:xfrm>
          <a:prstGeom prst="line">
            <a:avLst/>
          </a:prstGeom>
          <a:noFill/>
          <a:ln w="12700">
            <a:solidFill>
              <a:schemeClr val="tx1"/>
            </a:solidFill>
            <a:round/>
            <a:headEnd/>
            <a:tailEnd/>
          </a:ln>
        </p:spPr>
        <p:txBody>
          <a:bodyPr wrap="none" anchor="ctr"/>
          <a:lstStyle/>
          <a:p>
            <a:endParaRPr lang="en-US" dirty="0"/>
          </a:p>
        </p:txBody>
      </p:sp>
      <p:sp>
        <p:nvSpPr>
          <p:cNvPr id="76" name="AutoShape 17"/>
          <p:cNvSpPr>
            <a:spLocks/>
          </p:cNvSpPr>
          <p:nvPr/>
        </p:nvSpPr>
        <p:spPr bwMode="auto">
          <a:xfrm>
            <a:off x="5697538" y="2286000"/>
            <a:ext cx="242887" cy="2209800"/>
          </a:xfrm>
          <a:prstGeom prst="leftBrace">
            <a:avLst>
              <a:gd name="adj1" fmla="val 238195"/>
              <a:gd name="adj2" fmla="val 50000"/>
            </a:avLst>
          </a:prstGeom>
          <a:noFill/>
          <a:ln w="12700">
            <a:solidFill>
              <a:schemeClr val="tx1"/>
            </a:solidFill>
            <a:round/>
            <a:headEnd/>
            <a:tailEnd/>
          </a:ln>
        </p:spPr>
        <p:txBody>
          <a:bodyPr wrap="none" anchor="ctr"/>
          <a:lstStyle/>
          <a:p>
            <a:endParaRPr lang="en-US" dirty="0">
              <a:latin typeface="Calibri" pitchFamily="34" charset="0"/>
            </a:endParaRPr>
          </a:p>
        </p:txBody>
      </p:sp>
      <p:sp>
        <p:nvSpPr>
          <p:cNvPr id="77" name="Text Box 19"/>
          <p:cNvSpPr txBox="1">
            <a:spLocks noChangeArrowheads="1"/>
          </p:cNvSpPr>
          <p:nvPr/>
        </p:nvSpPr>
        <p:spPr bwMode="auto">
          <a:xfrm>
            <a:off x="3352800" y="2695575"/>
            <a:ext cx="990600" cy="246063"/>
          </a:xfrm>
          <a:prstGeom prst="rect">
            <a:avLst/>
          </a:prstGeom>
          <a:noFill/>
          <a:ln w="19050" algn="ctr">
            <a:noFill/>
            <a:prstDash val="dash"/>
            <a:miter lim="800000"/>
            <a:headEnd/>
            <a:tailEnd type="none" w="lg" len="lg"/>
          </a:ln>
        </p:spPr>
        <p:txBody>
          <a:bodyPr>
            <a:spAutoFit/>
          </a:bodyPr>
          <a:lstStyle/>
          <a:p>
            <a:pPr algn="ctr"/>
            <a:r>
              <a:rPr lang="en-US" sz="1000" dirty="0"/>
              <a:t>Player List</a:t>
            </a:r>
          </a:p>
        </p:txBody>
      </p:sp>
      <p:sp>
        <p:nvSpPr>
          <p:cNvPr id="79" name="Line 56"/>
          <p:cNvSpPr>
            <a:spLocks noChangeShapeType="1"/>
          </p:cNvSpPr>
          <p:nvPr/>
        </p:nvSpPr>
        <p:spPr bwMode="auto">
          <a:xfrm>
            <a:off x="2913063" y="2322513"/>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80" name="Line 57"/>
          <p:cNvSpPr>
            <a:spLocks noChangeShapeType="1"/>
          </p:cNvSpPr>
          <p:nvPr/>
        </p:nvSpPr>
        <p:spPr bwMode="auto">
          <a:xfrm>
            <a:off x="2057400" y="2703513"/>
            <a:ext cx="0" cy="1800225"/>
          </a:xfrm>
          <a:prstGeom prst="line">
            <a:avLst/>
          </a:prstGeom>
          <a:noFill/>
          <a:ln w="12700">
            <a:solidFill>
              <a:schemeClr val="tx1"/>
            </a:solidFill>
            <a:round/>
            <a:headEnd type="arrow" w="lg" len="med"/>
            <a:tailEnd/>
          </a:ln>
        </p:spPr>
        <p:txBody>
          <a:bodyPr/>
          <a:lstStyle/>
          <a:p>
            <a:endParaRPr lang="en-US" dirty="0"/>
          </a:p>
        </p:txBody>
      </p:sp>
      <p:sp>
        <p:nvSpPr>
          <p:cNvPr id="81" name="Line 58"/>
          <p:cNvSpPr>
            <a:spLocks noChangeShapeType="1"/>
          </p:cNvSpPr>
          <p:nvPr/>
        </p:nvSpPr>
        <p:spPr bwMode="auto">
          <a:xfrm flipH="1">
            <a:off x="1676400" y="4495800"/>
            <a:ext cx="381000" cy="7938"/>
          </a:xfrm>
          <a:prstGeom prst="line">
            <a:avLst/>
          </a:prstGeom>
          <a:noFill/>
          <a:ln w="12700">
            <a:solidFill>
              <a:schemeClr val="tx1"/>
            </a:solidFill>
            <a:round/>
            <a:headEnd/>
            <a:tailEnd type="arrow" w="lg" len="med"/>
          </a:ln>
        </p:spPr>
        <p:txBody>
          <a:bodyPr/>
          <a:lstStyle/>
          <a:p>
            <a:endParaRPr lang="en-US" dirty="0"/>
          </a:p>
        </p:txBody>
      </p:sp>
      <p:sp>
        <p:nvSpPr>
          <p:cNvPr id="82" name="Text Box 61"/>
          <p:cNvSpPr txBox="1">
            <a:spLocks noChangeArrowheads="1"/>
          </p:cNvSpPr>
          <p:nvPr/>
        </p:nvSpPr>
        <p:spPr bwMode="auto">
          <a:xfrm>
            <a:off x="377825" y="4340423"/>
            <a:ext cx="1298575" cy="307777"/>
          </a:xfrm>
          <a:prstGeom prst="rect">
            <a:avLst/>
          </a:prstGeom>
          <a:solidFill>
            <a:schemeClr val="bg2">
              <a:lumMod val="5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nchor="ctr" anchorCtr="1">
            <a:spAutoFit/>
          </a:bodyPr>
          <a:lstStyle/>
          <a:p>
            <a:pPr algn="ctr" eaLnBrk="0" hangingPunct="0"/>
            <a:r>
              <a:rPr lang="en-US" sz="1400" dirty="0"/>
              <a:t>DIS</a:t>
            </a:r>
          </a:p>
        </p:txBody>
      </p:sp>
      <p:sp>
        <p:nvSpPr>
          <p:cNvPr id="93" name="Line 87"/>
          <p:cNvSpPr>
            <a:spLocks noChangeShapeType="1"/>
          </p:cNvSpPr>
          <p:nvPr/>
        </p:nvSpPr>
        <p:spPr bwMode="auto">
          <a:xfrm>
            <a:off x="1298575" y="2266950"/>
            <a:ext cx="403225" cy="0"/>
          </a:xfrm>
          <a:prstGeom prst="line">
            <a:avLst/>
          </a:prstGeom>
          <a:noFill/>
          <a:ln w="12700">
            <a:solidFill>
              <a:schemeClr val="tx1"/>
            </a:solidFill>
            <a:round/>
            <a:headEnd type="arrow" w="lg" len="med"/>
            <a:tailEnd type="arrow" w="lg" len="med"/>
          </a:ln>
        </p:spPr>
        <p:txBody>
          <a:bodyPr/>
          <a:lstStyle/>
          <a:p>
            <a:endParaRPr lang="en-US" dirty="0"/>
          </a:p>
        </p:txBody>
      </p:sp>
      <p:sp>
        <p:nvSpPr>
          <p:cNvPr id="102" name="Rectangle 73"/>
          <p:cNvSpPr>
            <a:spLocks noChangeArrowheads="1"/>
          </p:cNvSpPr>
          <p:nvPr/>
        </p:nvSpPr>
        <p:spPr bwMode="auto">
          <a:xfrm>
            <a:off x="4191000" y="3124200"/>
            <a:ext cx="990600" cy="5334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600" dirty="0" smtClean="0"/>
              <a:t>EW</a:t>
            </a:r>
          </a:p>
          <a:p>
            <a:pPr algn="ctr" eaLnBrk="0" hangingPunct="0"/>
            <a:r>
              <a:rPr lang="en-US" sz="1600" dirty="0" smtClean="0"/>
              <a:t>Players</a:t>
            </a:r>
            <a:endParaRPr lang="en-US" sz="1600" dirty="0"/>
          </a:p>
        </p:txBody>
      </p:sp>
      <p:cxnSp>
        <p:nvCxnSpPr>
          <p:cNvPr id="103" name="Straight Connector 62"/>
          <p:cNvCxnSpPr>
            <a:cxnSpLocks noChangeShapeType="1"/>
            <a:stCxn id="102" idx="1"/>
          </p:cNvCxnSpPr>
          <p:nvPr/>
        </p:nvCxnSpPr>
        <p:spPr bwMode="auto">
          <a:xfrm rot="10800000" flipV="1">
            <a:off x="3460750" y="3390900"/>
            <a:ext cx="730250" cy="3175"/>
          </a:xfrm>
          <a:prstGeom prst="line">
            <a:avLst/>
          </a:prstGeom>
          <a:noFill/>
          <a:ln w="12700" algn="ctr">
            <a:solidFill>
              <a:schemeClr val="tx1"/>
            </a:solidFill>
            <a:round/>
            <a:headEnd type="arrow" w="lg" len="med"/>
            <a:tailEnd/>
          </a:ln>
        </p:spPr>
      </p:cxnSp>
      <p:sp>
        <p:nvSpPr>
          <p:cNvPr id="106" name="Rectangle 75"/>
          <p:cNvSpPr>
            <a:spLocks noChangeArrowheads="1"/>
          </p:cNvSpPr>
          <p:nvPr/>
        </p:nvSpPr>
        <p:spPr bwMode="auto">
          <a:xfrm>
            <a:off x="4217988" y="4267200"/>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600" dirty="0" smtClean="0"/>
              <a:t>Target</a:t>
            </a:r>
          </a:p>
          <a:p>
            <a:pPr algn="ctr" eaLnBrk="0" hangingPunct="0"/>
            <a:r>
              <a:rPr lang="en-US" sz="1600" dirty="0" smtClean="0"/>
              <a:t>Players</a:t>
            </a:r>
            <a:endParaRPr lang="en-US" sz="1600" dirty="0"/>
          </a:p>
        </p:txBody>
      </p:sp>
      <p:cxnSp>
        <p:nvCxnSpPr>
          <p:cNvPr id="107" name="Straight Connector 76"/>
          <p:cNvCxnSpPr>
            <a:cxnSpLocks noChangeShapeType="1"/>
            <a:stCxn id="106" idx="1"/>
          </p:cNvCxnSpPr>
          <p:nvPr/>
        </p:nvCxnSpPr>
        <p:spPr bwMode="auto">
          <a:xfrm rot="10800000" flipV="1">
            <a:off x="3486150" y="4533900"/>
            <a:ext cx="731838" cy="3175"/>
          </a:xfrm>
          <a:prstGeom prst="line">
            <a:avLst/>
          </a:prstGeom>
          <a:noFill/>
          <a:ln w="12700" algn="ctr">
            <a:solidFill>
              <a:schemeClr val="tx1"/>
            </a:solidFill>
            <a:round/>
            <a:headEnd type="arrow" w="lg" len="med"/>
            <a:tailEnd/>
          </a:ln>
        </p:spPr>
      </p:cxnSp>
      <p:cxnSp>
        <p:nvCxnSpPr>
          <p:cNvPr id="108" name="Straight Arrow Connector 79"/>
          <p:cNvCxnSpPr>
            <a:cxnSpLocks noChangeShapeType="1"/>
            <a:stCxn id="76" idx="1"/>
            <a:endCxn id="102" idx="3"/>
          </p:cNvCxnSpPr>
          <p:nvPr/>
        </p:nvCxnSpPr>
        <p:spPr bwMode="auto">
          <a:xfrm flipH="1">
            <a:off x="5181600" y="3390900"/>
            <a:ext cx="515938" cy="0"/>
          </a:xfrm>
          <a:prstGeom prst="straightConnector1">
            <a:avLst/>
          </a:prstGeom>
          <a:noFill/>
          <a:ln w="12700" algn="ctr">
            <a:solidFill>
              <a:schemeClr val="tx1"/>
            </a:solidFill>
            <a:round/>
            <a:headEnd type="arrow" w="lg" len="med"/>
            <a:tailEnd/>
          </a:ln>
        </p:spPr>
      </p:cxnSp>
      <p:sp>
        <p:nvSpPr>
          <p:cNvPr id="111" name="Rectangle 83"/>
          <p:cNvSpPr>
            <a:spLocks noChangeArrowheads="1"/>
          </p:cNvSpPr>
          <p:nvPr/>
        </p:nvSpPr>
        <p:spPr bwMode="auto">
          <a:xfrm>
            <a:off x="6019800" y="2438400"/>
            <a:ext cx="13716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Navigation</a:t>
            </a:r>
          </a:p>
        </p:txBody>
      </p:sp>
      <p:sp>
        <p:nvSpPr>
          <p:cNvPr id="112" name="Rectangle 84"/>
          <p:cNvSpPr>
            <a:spLocks noChangeArrowheads="1"/>
          </p:cNvSpPr>
          <p:nvPr/>
        </p:nvSpPr>
        <p:spPr bwMode="auto">
          <a:xfrm>
            <a:off x="6019800" y="2895600"/>
            <a:ext cx="1447800" cy="3048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smtClean="0"/>
              <a:t>Datalink</a:t>
            </a:r>
            <a:endParaRPr lang="en-US" sz="1100" dirty="0"/>
          </a:p>
        </p:txBody>
      </p:sp>
      <p:sp>
        <p:nvSpPr>
          <p:cNvPr id="115" name="Rectangle 87"/>
          <p:cNvSpPr>
            <a:spLocks noChangeArrowheads="1"/>
          </p:cNvSpPr>
          <p:nvPr/>
        </p:nvSpPr>
        <p:spPr bwMode="auto">
          <a:xfrm>
            <a:off x="6019800" y="3352800"/>
            <a:ext cx="13716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smtClean="0"/>
              <a:t>Antennas </a:t>
            </a:r>
            <a:r>
              <a:rPr lang="en-US" sz="1100" dirty="0"/>
              <a:t>and </a:t>
            </a:r>
            <a:r>
              <a:rPr lang="en-US" sz="1100" dirty="0" smtClean="0"/>
              <a:t>Beams</a:t>
            </a:r>
            <a:endParaRPr lang="en-US" sz="1100" dirty="0"/>
          </a:p>
        </p:txBody>
      </p:sp>
      <p:sp>
        <p:nvSpPr>
          <p:cNvPr id="116" name="Rectangle 89"/>
          <p:cNvSpPr>
            <a:spLocks noChangeArrowheads="1"/>
          </p:cNvSpPr>
          <p:nvPr/>
        </p:nvSpPr>
        <p:spPr bwMode="auto">
          <a:xfrm>
            <a:off x="6019800" y="3962400"/>
            <a:ext cx="1447800" cy="457200"/>
          </a:xfrm>
          <a:prstGeom prst="rect">
            <a:avLst/>
          </a:prstGeom>
          <a:solidFill>
            <a:schemeClr val="accent3">
              <a:lumMod val="75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smtClean="0"/>
              <a:t>Radars and</a:t>
            </a:r>
          </a:p>
          <a:p>
            <a:pPr algn="ctr" eaLnBrk="0" hangingPunct="0"/>
            <a:r>
              <a:rPr lang="en-US" sz="1100" dirty="0" smtClean="0"/>
              <a:t>Channels</a:t>
            </a:r>
            <a:endParaRPr lang="en-US" sz="1100" dirty="0"/>
          </a:p>
        </p:txBody>
      </p:sp>
      <p:cxnSp>
        <p:nvCxnSpPr>
          <p:cNvPr id="123" name="Straight Arrow Connector 100"/>
          <p:cNvCxnSpPr>
            <a:cxnSpLocks noChangeShapeType="1"/>
            <a:stCxn id="112" idx="3"/>
          </p:cNvCxnSpPr>
          <p:nvPr/>
        </p:nvCxnSpPr>
        <p:spPr bwMode="auto">
          <a:xfrm>
            <a:off x="7467600" y="3048000"/>
            <a:ext cx="533400" cy="1588"/>
          </a:xfrm>
          <a:prstGeom prst="straightConnector1">
            <a:avLst/>
          </a:prstGeom>
          <a:noFill/>
          <a:ln w="9525" algn="ctr">
            <a:solidFill>
              <a:schemeClr val="tx1"/>
            </a:solidFill>
            <a:round/>
            <a:headEnd/>
            <a:tailEnd type="arrow" w="med" len="med"/>
          </a:ln>
        </p:spPr>
      </p:cxnSp>
      <p:sp>
        <p:nvSpPr>
          <p:cNvPr id="134" name="Rectangle 75"/>
          <p:cNvSpPr>
            <a:spLocks noChangeArrowheads="1"/>
          </p:cNvSpPr>
          <p:nvPr/>
        </p:nvSpPr>
        <p:spPr bwMode="auto">
          <a:xfrm>
            <a:off x="4237038" y="5410200"/>
            <a:ext cx="990600" cy="5334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600" dirty="0" smtClean="0"/>
              <a:t>Target</a:t>
            </a:r>
          </a:p>
          <a:p>
            <a:pPr algn="ctr" eaLnBrk="0" hangingPunct="0"/>
            <a:r>
              <a:rPr lang="en-US" sz="1600" dirty="0" smtClean="0"/>
              <a:t>IPlayers</a:t>
            </a:r>
            <a:endParaRPr lang="en-US" sz="1600" dirty="0"/>
          </a:p>
        </p:txBody>
      </p:sp>
      <p:cxnSp>
        <p:nvCxnSpPr>
          <p:cNvPr id="135" name="Straight Connector 76"/>
          <p:cNvCxnSpPr>
            <a:cxnSpLocks noChangeShapeType="1"/>
            <a:stCxn id="134" idx="1"/>
          </p:cNvCxnSpPr>
          <p:nvPr/>
        </p:nvCxnSpPr>
        <p:spPr bwMode="auto">
          <a:xfrm rot="10800000" flipV="1">
            <a:off x="3505200" y="5676900"/>
            <a:ext cx="731838" cy="3175"/>
          </a:xfrm>
          <a:prstGeom prst="line">
            <a:avLst/>
          </a:prstGeom>
          <a:noFill/>
          <a:ln w="12700" algn="ctr">
            <a:solidFill>
              <a:schemeClr val="tx1"/>
            </a:solidFill>
            <a:round/>
            <a:headEnd type="arrow" w="lg" len="med"/>
            <a:tailEnd/>
          </a:ln>
        </p:spPr>
      </p:cxnSp>
      <p:sp>
        <p:nvSpPr>
          <p:cNvPr id="136" name="Text Box 83"/>
          <p:cNvSpPr txBox="1">
            <a:spLocks noChangeArrowheads="1"/>
          </p:cNvSpPr>
          <p:nvPr/>
        </p:nvSpPr>
        <p:spPr bwMode="auto">
          <a:xfrm>
            <a:off x="250825" y="2032942"/>
            <a:ext cx="968375" cy="461665"/>
          </a:xfrm>
          <a:prstGeom prst="rect">
            <a:avLst/>
          </a:prstGeom>
          <a:noFill/>
          <a:ln w="9525">
            <a:noFill/>
            <a:miter lim="800000"/>
            <a:headEnd/>
            <a:tailEnd/>
          </a:ln>
        </p:spPr>
        <p:txBody>
          <a:bodyPr anchor="ctr" anchorCtr="1">
            <a:spAutoFit/>
          </a:bodyPr>
          <a:lstStyle/>
          <a:p>
            <a:pPr algn="ctr" eaLnBrk="0" hangingPunct="0"/>
            <a:r>
              <a:rPr lang="en-US" sz="1200" dirty="0" smtClean="0"/>
              <a:t>User Interface</a:t>
            </a:r>
            <a:endParaRPr lang="en-US" sz="1200" dirty="0"/>
          </a:p>
        </p:txBody>
      </p:sp>
      <p:sp>
        <p:nvSpPr>
          <p:cNvPr id="137" name="AutoShape 84"/>
          <p:cNvSpPr>
            <a:spLocks/>
          </p:cNvSpPr>
          <p:nvPr/>
        </p:nvSpPr>
        <p:spPr bwMode="auto">
          <a:xfrm>
            <a:off x="250825" y="2111375"/>
            <a:ext cx="161925" cy="327025"/>
          </a:xfrm>
          <a:prstGeom prst="leftBrace">
            <a:avLst>
              <a:gd name="adj1" fmla="val 24918"/>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138" name="AutoShape 85"/>
          <p:cNvSpPr>
            <a:spLocks/>
          </p:cNvSpPr>
          <p:nvPr/>
        </p:nvSpPr>
        <p:spPr bwMode="auto">
          <a:xfrm flipH="1">
            <a:off x="1058863" y="2111375"/>
            <a:ext cx="160337" cy="327025"/>
          </a:xfrm>
          <a:prstGeom prst="leftBrace">
            <a:avLst>
              <a:gd name="adj1" fmla="val 25165"/>
              <a:gd name="adj2" fmla="val 50000"/>
            </a:avLst>
          </a:prstGeom>
          <a:noFill/>
          <a:ln w="9525">
            <a:solidFill>
              <a:schemeClr val="tx1"/>
            </a:solidFill>
            <a:round/>
            <a:headEnd/>
            <a:tailEnd/>
          </a:ln>
        </p:spPr>
        <p:txBody>
          <a:bodyPr wrap="none" anchor="ctr"/>
          <a:lstStyle/>
          <a:p>
            <a:endParaRPr lang="en-US" sz="1200" dirty="0">
              <a:latin typeface="Calibri" pitchFamily="34" charset="0"/>
            </a:endParaRPr>
          </a:p>
        </p:txBody>
      </p:sp>
      <p:sp>
        <p:nvSpPr>
          <p:cNvPr id="69" name="Rectangle 6"/>
          <p:cNvSpPr>
            <a:spLocks noChangeArrowheads="1"/>
          </p:cNvSpPr>
          <p:nvPr/>
        </p:nvSpPr>
        <p:spPr bwMode="auto">
          <a:xfrm>
            <a:off x="3962400" y="1295400"/>
            <a:ext cx="1295400" cy="381000"/>
          </a:xfrm>
          <a:prstGeom prst="rect">
            <a:avLst/>
          </a:prstGeom>
          <a:solidFill>
            <a:schemeClr val="bg2">
              <a:lumMod val="50000"/>
            </a:schemeClr>
          </a:solidFill>
          <a:ln w="9525">
            <a:solidFill>
              <a:schemeClr val="tx1"/>
            </a:solidFill>
            <a:miter lim="800000"/>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wrap="none" anchor="ctr"/>
          <a:lstStyle/>
          <a:p>
            <a:pPr algn="ctr"/>
            <a:r>
              <a:rPr lang="en-US" sz="1200" dirty="0" smtClean="0">
                <a:latin typeface="Calibri" pitchFamily="34" charset="0"/>
              </a:rPr>
              <a:t>Environments</a:t>
            </a:r>
            <a:endParaRPr lang="en-US" sz="1200" dirty="0">
              <a:latin typeface="Calibri" pitchFamily="34" charset="0"/>
            </a:endParaRPr>
          </a:p>
        </p:txBody>
      </p:sp>
      <p:cxnSp>
        <p:nvCxnSpPr>
          <p:cNvPr id="70" name="Straight Arrow Connector 69"/>
          <p:cNvCxnSpPr/>
          <p:nvPr/>
        </p:nvCxnSpPr>
        <p:spPr>
          <a:xfrm rot="5400000">
            <a:off x="4229100" y="1866900"/>
            <a:ext cx="381000" cy="1588"/>
          </a:xfrm>
          <a:prstGeom prst="straightConnector1">
            <a:avLst/>
          </a:prstGeom>
          <a:ln w="12700">
            <a:solidFill>
              <a:schemeClr val="tx1"/>
            </a:solidFill>
            <a:headEnd type="arrow" w="lg" len="med"/>
            <a:tailEnd type="arrow" w="lg" len="med"/>
          </a:ln>
        </p:spPr>
        <p:style>
          <a:lnRef idx="1">
            <a:schemeClr val="accent1"/>
          </a:lnRef>
          <a:fillRef idx="0">
            <a:schemeClr val="accent1"/>
          </a:fillRef>
          <a:effectRef idx="0">
            <a:schemeClr val="accent1"/>
          </a:effectRef>
          <a:fontRef idx="minor">
            <a:schemeClr val="tx1"/>
          </a:fontRef>
        </p:style>
      </p:cxnSp>
      <p:sp>
        <p:nvSpPr>
          <p:cNvPr id="62" name="Rectangle 108"/>
          <p:cNvSpPr>
            <a:spLocks noChangeArrowheads="1"/>
          </p:cNvSpPr>
          <p:nvPr/>
        </p:nvSpPr>
        <p:spPr bwMode="auto">
          <a:xfrm>
            <a:off x="6019800" y="5029200"/>
            <a:ext cx="1524000" cy="304800"/>
          </a:xfrm>
          <a:prstGeom prst="rect">
            <a:avLst/>
          </a:prstGeom>
          <a:solidFill>
            <a:schemeClr val="accent3">
              <a:lumMod val="60000"/>
              <a:lumOff val="40000"/>
            </a:schemeClr>
          </a:solidFill>
          <a:ln w="9525" algn="ctr">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a:sp3d>
        </p:spPr>
        <p:txBody>
          <a:bodyPr/>
          <a:lstStyle/>
          <a:p>
            <a:pPr algn="ctr" eaLnBrk="0" hangingPunct="0"/>
            <a:r>
              <a:rPr lang="en-US" sz="1100" dirty="0"/>
              <a:t>R/F </a:t>
            </a:r>
            <a:r>
              <a:rPr lang="en-US" sz="1100" dirty="0" smtClean="0"/>
              <a:t>Signatures</a:t>
            </a:r>
            <a:endParaRPr lang="en-US" sz="1100" dirty="0"/>
          </a:p>
        </p:txBody>
      </p:sp>
      <p:cxnSp>
        <p:nvCxnSpPr>
          <p:cNvPr id="63" name="Straight Arrow Connector 79"/>
          <p:cNvCxnSpPr>
            <a:cxnSpLocks noChangeShapeType="1"/>
            <a:endCxn id="106" idx="3"/>
          </p:cNvCxnSpPr>
          <p:nvPr/>
        </p:nvCxnSpPr>
        <p:spPr bwMode="auto">
          <a:xfrm flipH="1" flipV="1">
            <a:off x="5208588" y="4533900"/>
            <a:ext cx="811212" cy="495300"/>
          </a:xfrm>
          <a:prstGeom prst="straightConnector1">
            <a:avLst/>
          </a:prstGeom>
          <a:noFill/>
          <a:ln w="12700" algn="ctr">
            <a:solidFill>
              <a:schemeClr val="tx1"/>
            </a:solidFill>
            <a:round/>
            <a:headEnd type="arrow" w="lg" len="med"/>
            <a:tailEnd/>
          </a:ln>
        </p:spPr>
      </p:cxnSp>
      <p:cxnSp>
        <p:nvCxnSpPr>
          <p:cNvPr id="66" name="Straight Arrow Connector 79"/>
          <p:cNvCxnSpPr>
            <a:cxnSpLocks noChangeShapeType="1"/>
            <a:endCxn id="134" idx="3"/>
          </p:cNvCxnSpPr>
          <p:nvPr/>
        </p:nvCxnSpPr>
        <p:spPr bwMode="auto">
          <a:xfrm flipH="1">
            <a:off x="5227638" y="5334000"/>
            <a:ext cx="792162" cy="342900"/>
          </a:xfrm>
          <a:prstGeom prst="straightConnector1">
            <a:avLst/>
          </a:prstGeom>
          <a:noFill/>
          <a:ln w="12700" algn="ctr">
            <a:solidFill>
              <a:schemeClr val="tx1"/>
            </a:solidFill>
            <a:round/>
            <a:headEnd type="arrow" w="lg" len="med"/>
            <a:tailEnd/>
          </a:ln>
        </p:spPr>
      </p:cxnSp>
      <p:sp>
        <p:nvSpPr>
          <p:cNvPr id="84" name="Right Arrow 83"/>
          <p:cNvSpPr/>
          <p:nvPr/>
        </p:nvSpPr>
        <p:spPr>
          <a:xfrm rot="1157469">
            <a:off x="1916113" y="5095875"/>
            <a:ext cx="1377950" cy="304800"/>
          </a:xfrm>
          <a:prstGeom prst="rightArrow">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6" name="TextBox 85"/>
          <p:cNvSpPr txBox="1"/>
          <p:nvPr/>
        </p:nvSpPr>
        <p:spPr>
          <a:xfrm>
            <a:off x="7924800" y="2819400"/>
            <a:ext cx="851515" cy="369332"/>
          </a:xfrm>
          <a:prstGeom prst="rect">
            <a:avLst/>
          </a:prstGeom>
          <a:noFill/>
        </p:spPr>
        <p:txBody>
          <a:bodyPr wrap="none" rtlCol="0">
            <a:spAutoFit/>
          </a:bodyPr>
          <a:lstStyle/>
          <a:p>
            <a:r>
              <a:rPr lang="en-US" dirty="0" smtClean="0"/>
              <a:t>(Plots)</a:t>
            </a:r>
            <a:endParaRPr lang="en-US" dirty="0"/>
          </a:p>
        </p:txBody>
      </p:sp>
      <p:cxnSp>
        <p:nvCxnSpPr>
          <p:cNvPr id="42" name="Elbow Connector 75"/>
          <p:cNvCxnSpPr/>
          <p:nvPr/>
        </p:nvCxnSpPr>
        <p:spPr>
          <a:xfrm rot="16200000" flipH="1">
            <a:off x="3000774" y="2010171"/>
            <a:ext cx="496887" cy="1883570"/>
          </a:xfrm>
          <a:prstGeom prst="bentConnector2">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286000" y="2895600"/>
            <a:ext cx="881973" cy="307777"/>
          </a:xfrm>
          <a:prstGeom prst="rect">
            <a:avLst/>
          </a:prstGeom>
          <a:noFill/>
        </p:spPr>
        <p:txBody>
          <a:bodyPr wrap="none" rtlCol="0">
            <a:spAutoFit/>
          </a:bodyPr>
          <a:lstStyle/>
          <a:p>
            <a:r>
              <a:rPr lang="en-US" sz="1400" dirty="0" smtClean="0"/>
              <a:t>Ownship</a:t>
            </a:r>
            <a:endParaRPr lang="en-US" sz="1400" dirty="0"/>
          </a:p>
        </p:txBody>
      </p:sp>
    </p:spTree>
    <p:extLst>
      <p:ext uri="{BB962C8B-B14F-4D97-AF65-F5344CB8AC3E}">
        <p14:creationId xmlns:p14="http://schemas.microsoft.com/office/powerpoint/2010/main" val="39038437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Requirements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Radar must be able to maintain </a:t>
            </a:r>
            <a:r>
              <a:rPr lang="en-US" u="sng" dirty="0" smtClean="0"/>
              <a:t>real-time </a:t>
            </a:r>
            <a:r>
              <a:rPr lang="en-US" dirty="0" smtClean="0"/>
              <a:t>performance</a:t>
            </a:r>
          </a:p>
          <a:p>
            <a:pPr lvl="1"/>
            <a:r>
              <a:rPr lang="en-US" dirty="0" smtClean="0"/>
              <a:t>And the radar should be able to run in a non-real time mode as well</a:t>
            </a:r>
          </a:p>
          <a:p>
            <a:pPr lvl="1"/>
            <a:endParaRPr lang="en-US" dirty="0" smtClean="0"/>
          </a:p>
          <a:p>
            <a:r>
              <a:rPr lang="en-US" dirty="0" smtClean="0"/>
              <a:t>An operator will have the ability to interact with the radar systems and view the raw video and plots (i.e., virtual mode)</a:t>
            </a:r>
          </a:p>
          <a:p>
            <a:pPr lvl="1"/>
            <a:r>
              <a:rPr lang="en-US" dirty="0" smtClean="0"/>
              <a:t>And the radar must be able to operate without operator interaction as well (i.e., constructive mode)</a:t>
            </a:r>
          </a:p>
          <a:p>
            <a:pPr lvl="1"/>
            <a:endParaRPr lang="en-US" dirty="0" smtClean="0"/>
          </a:p>
          <a:p>
            <a:r>
              <a:rPr lang="en-US" dirty="0" smtClean="0"/>
              <a:t>A single simulation application will need be able to run multiple, independent radars</a:t>
            </a:r>
          </a:p>
          <a:p>
            <a:pPr lvl="1"/>
            <a:r>
              <a:rPr lang="en-US" dirty="0" smtClean="0"/>
              <a:t>Hybrid applications must be able to contain radars that are operating as either constructive or virtual radars</a:t>
            </a:r>
          </a:p>
          <a:p>
            <a:pPr lvl="1"/>
            <a:endParaRPr lang="en-US" dirty="0" smtClean="0"/>
          </a:p>
          <a:p>
            <a:r>
              <a:rPr lang="en-US" dirty="0" smtClean="0"/>
              <a:t>The operator's graphical interface and the radar model will need be able to run in separate applications</a:t>
            </a:r>
            <a:endParaRPr lang="en-US" dirty="0"/>
          </a:p>
        </p:txBody>
      </p:sp>
    </p:spTree>
    <p:extLst>
      <p:ext uri="{BB962C8B-B14F-4D97-AF65-F5344CB8AC3E}">
        <p14:creationId xmlns:p14="http://schemas.microsoft.com/office/powerpoint/2010/main" val="14405657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eaLnBrk="1" hangingPunct="1"/>
            <a:r>
              <a:rPr lang="en-US" i="1" dirty="0" smtClean="0"/>
              <a:t>EW Radar</a:t>
            </a:r>
          </a:p>
        </p:txBody>
      </p:sp>
      <p:pic>
        <p:nvPicPr>
          <p:cNvPr id="2051" name="Picture 3" descr="jetplane"/>
          <p:cNvPicPr>
            <a:picLocks noChangeAspect="1" noChangeArrowheads="1"/>
          </p:cNvPicPr>
          <p:nvPr/>
        </p:nvPicPr>
        <p:blipFill>
          <a:blip r:embed="rId2" cstate="print">
            <a:lum contrast="6000"/>
          </a:blip>
          <a:srcRect/>
          <a:stretch>
            <a:fillRect/>
          </a:stretch>
        </p:blipFill>
        <p:spPr bwMode="auto">
          <a:xfrm>
            <a:off x="4495800" y="1600200"/>
            <a:ext cx="812800" cy="471488"/>
          </a:xfrm>
          <a:prstGeom prst="rect">
            <a:avLst/>
          </a:prstGeom>
          <a:noFill/>
          <a:ln w="9525">
            <a:noFill/>
            <a:miter lim="800000"/>
            <a:headEnd/>
            <a:tailEnd/>
          </a:ln>
        </p:spPr>
      </p:pic>
      <p:sp>
        <p:nvSpPr>
          <p:cNvPr id="2053" name="Line 32"/>
          <p:cNvSpPr>
            <a:spLocks noChangeShapeType="1"/>
          </p:cNvSpPr>
          <p:nvPr/>
        </p:nvSpPr>
        <p:spPr bwMode="auto">
          <a:xfrm flipV="1">
            <a:off x="1543050" y="1069975"/>
            <a:ext cx="6010275" cy="4229100"/>
          </a:xfrm>
          <a:prstGeom prst="line">
            <a:avLst/>
          </a:prstGeom>
          <a:noFill/>
          <a:ln w="19050">
            <a:solidFill>
              <a:schemeClr val="tx1"/>
            </a:solidFill>
            <a:prstDash val="dash"/>
            <a:round/>
            <a:headEnd/>
            <a:tailEnd/>
          </a:ln>
        </p:spPr>
        <p:txBody>
          <a:bodyPr/>
          <a:lstStyle/>
          <a:p>
            <a:endParaRPr lang="en-US" dirty="0"/>
          </a:p>
        </p:txBody>
      </p:sp>
      <p:sp>
        <p:nvSpPr>
          <p:cNvPr id="2054" name="Line 33"/>
          <p:cNvSpPr>
            <a:spLocks noChangeShapeType="1"/>
          </p:cNvSpPr>
          <p:nvPr/>
        </p:nvSpPr>
        <p:spPr bwMode="auto">
          <a:xfrm flipV="1">
            <a:off x="1543050" y="4518025"/>
            <a:ext cx="7600950" cy="781050"/>
          </a:xfrm>
          <a:prstGeom prst="line">
            <a:avLst/>
          </a:prstGeom>
          <a:noFill/>
          <a:ln w="19050">
            <a:solidFill>
              <a:schemeClr val="tx1"/>
            </a:solidFill>
            <a:prstDash val="dash"/>
            <a:round/>
            <a:headEnd/>
            <a:tailEnd/>
          </a:ln>
        </p:spPr>
        <p:txBody>
          <a:bodyPr/>
          <a:lstStyle/>
          <a:p>
            <a:endParaRPr lang="en-US" dirty="0"/>
          </a:p>
        </p:txBody>
      </p:sp>
      <p:sp>
        <p:nvSpPr>
          <p:cNvPr id="2055" name="Line 34"/>
          <p:cNvSpPr>
            <a:spLocks noChangeShapeType="1"/>
          </p:cNvSpPr>
          <p:nvPr/>
        </p:nvSpPr>
        <p:spPr bwMode="auto">
          <a:xfrm flipV="1">
            <a:off x="1543050" y="2279650"/>
            <a:ext cx="7600950" cy="3019425"/>
          </a:xfrm>
          <a:prstGeom prst="line">
            <a:avLst/>
          </a:prstGeom>
          <a:noFill/>
          <a:ln w="19050">
            <a:solidFill>
              <a:schemeClr val="tx1"/>
            </a:solidFill>
            <a:prstDash val="dash"/>
            <a:round/>
            <a:headEnd/>
            <a:tailEnd/>
          </a:ln>
        </p:spPr>
        <p:txBody>
          <a:bodyPr/>
          <a:lstStyle/>
          <a:p>
            <a:endParaRPr lang="en-US" dirty="0"/>
          </a:p>
        </p:txBody>
      </p:sp>
      <p:sp>
        <p:nvSpPr>
          <p:cNvPr id="2056" name="Line 35"/>
          <p:cNvSpPr>
            <a:spLocks noChangeShapeType="1"/>
          </p:cNvSpPr>
          <p:nvPr/>
        </p:nvSpPr>
        <p:spPr bwMode="auto">
          <a:xfrm flipV="1">
            <a:off x="1562100" y="4086225"/>
            <a:ext cx="6321425" cy="1193800"/>
          </a:xfrm>
          <a:prstGeom prst="line">
            <a:avLst/>
          </a:prstGeom>
          <a:noFill/>
          <a:ln w="9525">
            <a:solidFill>
              <a:schemeClr val="tx1"/>
            </a:solidFill>
            <a:round/>
            <a:headEnd/>
            <a:tailEnd/>
          </a:ln>
        </p:spPr>
        <p:txBody>
          <a:bodyPr/>
          <a:lstStyle/>
          <a:p>
            <a:endParaRPr lang="en-US" dirty="0"/>
          </a:p>
        </p:txBody>
      </p:sp>
      <p:pic>
        <p:nvPicPr>
          <p:cNvPr id="2057" name="Picture 36" descr="jetplane"/>
          <p:cNvPicPr>
            <a:picLocks noChangeAspect="1" noChangeArrowheads="1"/>
          </p:cNvPicPr>
          <p:nvPr/>
        </p:nvPicPr>
        <p:blipFill>
          <a:blip r:embed="rId2" cstate="print">
            <a:lum contrast="6000"/>
          </a:blip>
          <a:srcRect/>
          <a:stretch>
            <a:fillRect/>
          </a:stretch>
        </p:blipFill>
        <p:spPr bwMode="auto">
          <a:xfrm>
            <a:off x="7583488" y="3775075"/>
            <a:ext cx="812800" cy="471488"/>
          </a:xfrm>
          <a:prstGeom prst="rect">
            <a:avLst/>
          </a:prstGeom>
          <a:noFill/>
          <a:ln w="9525">
            <a:noFill/>
            <a:miter lim="800000"/>
            <a:headEnd/>
            <a:tailEnd/>
          </a:ln>
        </p:spPr>
      </p:pic>
      <p:sp>
        <p:nvSpPr>
          <p:cNvPr id="2061" name="Text Box 40"/>
          <p:cNvSpPr txBox="1">
            <a:spLocks noChangeArrowheads="1"/>
          </p:cNvSpPr>
          <p:nvPr/>
        </p:nvSpPr>
        <p:spPr bwMode="auto">
          <a:xfrm rot="-1320000">
            <a:off x="4995863" y="3490913"/>
            <a:ext cx="1257300" cy="182562"/>
          </a:xfrm>
          <a:prstGeom prst="rect">
            <a:avLst/>
          </a:prstGeom>
          <a:noFill/>
          <a:ln w="9525">
            <a:noFill/>
            <a:miter lim="800000"/>
            <a:headEnd/>
            <a:tailEnd/>
          </a:ln>
        </p:spPr>
        <p:txBody>
          <a:bodyPr tIns="0" bIns="0" anchor="ctr" anchorCtr="1">
            <a:spAutoFit/>
          </a:bodyPr>
          <a:lstStyle/>
          <a:p>
            <a:pPr eaLnBrk="0" hangingPunct="0"/>
            <a:r>
              <a:rPr lang="en-US" sz="1200" b="1" dirty="0">
                <a:solidFill>
                  <a:schemeClr val="accent2"/>
                </a:solidFill>
                <a:latin typeface="Times New Roman" pitchFamily="18" charset="0"/>
              </a:rPr>
              <a:t>Beam Center</a:t>
            </a:r>
          </a:p>
        </p:txBody>
      </p:sp>
      <p:sp>
        <p:nvSpPr>
          <p:cNvPr id="2062" name="Text Box 41"/>
          <p:cNvSpPr txBox="1">
            <a:spLocks noChangeArrowheads="1"/>
          </p:cNvSpPr>
          <p:nvPr/>
        </p:nvSpPr>
        <p:spPr bwMode="auto">
          <a:xfrm rot="-660000">
            <a:off x="5508625" y="4100513"/>
            <a:ext cx="1168400" cy="363537"/>
          </a:xfrm>
          <a:prstGeom prst="rect">
            <a:avLst/>
          </a:prstGeom>
          <a:noFill/>
          <a:ln w="9525">
            <a:noFill/>
            <a:miter lim="800000"/>
            <a:headEnd/>
            <a:tailEnd/>
          </a:ln>
        </p:spPr>
        <p:txBody>
          <a:bodyPr tIns="0" bIns="0" anchor="ctr" anchorCtr="1">
            <a:spAutoFit/>
          </a:bodyPr>
          <a:lstStyle/>
          <a:p>
            <a:pPr eaLnBrk="0" hangingPunct="0"/>
            <a:r>
              <a:rPr lang="en-US" sz="1200" b="1" dirty="0">
                <a:solidFill>
                  <a:srgbClr val="FF0000"/>
                </a:solidFill>
                <a:latin typeface="Times New Roman" pitchFamily="18" charset="0"/>
              </a:rPr>
              <a:t>ECM Xmit</a:t>
            </a:r>
            <a:r>
              <a:rPr lang="en-US" sz="2400" dirty="0">
                <a:latin typeface="Times New Roman" pitchFamily="18" charset="0"/>
              </a:rPr>
              <a:t> </a:t>
            </a:r>
          </a:p>
        </p:txBody>
      </p:sp>
      <p:sp>
        <p:nvSpPr>
          <p:cNvPr id="2064" name="Line 43"/>
          <p:cNvSpPr>
            <a:spLocks noChangeShapeType="1"/>
          </p:cNvSpPr>
          <p:nvPr/>
        </p:nvSpPr>
        <p:spPr bwMode="auto">
          <a:xfrm flipV="1">
            <a:off x="1609725" y="2622550"/>
            <a:ext cx="5219700" cy="2638425"/>
          </a:xfrm>
          <a:prstGeom prst="line">
            <a:avLst/>
          </a:prstGeom>
          <a:noFill/>
          <a:ln w="19050">
            <a:solidFill>
              <a:schemeClr val="tx1"/>
            </a:solidFill>
            <a:round/>
            <a:headEnd/>
            <a:tailEnd/>
          </a:ln>
        </p:spPr>
        <p:txBody>
          <a:bodyPr/>
          <a:lstStyle/>
          <a:p>
            <a:endParaRPr lang="en-US" dirty="0"/>
          </a:p>
        </p:txBody>
      </p:sp>
      <p:pic>
        <p:nvPicPr>
          <p:cNvPr id="2065" name="Picture 44" descr="jetplane"/>
          <p:cNvPicPr>
            <a:picLocks noChangeAspect="1" noChangeArrowheads="1"/>
          </p:cNvPicPr>
          <p:nvPr/>
        </p:nvPicPr>
        <p:blipFill>
          <a:blip r:embed="rId2" cstate="print">
            <a:lum contrast="6000"/>
          </a:blip>
          <a:srcRect/>
          <a:stretch>
            <a:fillRect/>
          </a:stretch>
        </p:blipFill>
        <p:spPr bwMode="auto">
          <a:xfrm>
            <a:off x="6469063" y="2355850"/>
            <a:ext cx="812800" cy="471488"/>
          </a:xfrm>
          <a:prstGeom prst="rect">
            <a:avLst/>
          </a:prstGeom>
          <a:noFill/>
          <a:ln w="9525">
            <a:noFill/>
            <a:miter lim="800000"/>
            <a:headEnd/>
            <a:tailEnd/>
          </a:ln>
        </p:spPr>
      </p:pic>
      <p:sp>
        <p:nvSpPr>
          <p:cNvPr id="2066" name="Text Box 45"/>
          <p:cNvSpPr txBox="1">
            <a:spLocks noChangeArrowheads="1"/>
          </p:cNvSpPr>
          <p:nvPr/>
        </p:nvSpPr>
        <p:spPr bwMode="auto">
          <a:xfrm rot="-1560000">
            <a:off x="4857750" y="3155950"/>
            <a:ext cx="1119188" cy="182563"/>
          </a:xfrm>
          <a:prstGeom prst="rect">
            <a:avLst/>
          </a:prstGeom>
          <a:noFill/>
          <a:ln w="9525">
            <a:noFill/>
            <a:miter lim="800000"/>
            <a:headEnd/>
            <a:tailEnd/>
          </a:ln>
        </p:spPr>
        <p:txBody>
          <a:bodyPr tIns="0" bIns="0" anchor="ctr" anchorCtr="1">
            <a:spAutoFit/>
          </a:bodyPr>
          <a:lstStyle/>
          <a:p>
            <a:pPr eaLnBrk="0" hangingPunct="0"/>
            <a:r>
              <a:rPr lang="en-US" sz="1200" b="1" dirty="0">
                <a:solidFill>
                  <a:schemeClr val="accent2"/>
                </a:solidFill>
                <a:latin typeface="Times New Roman" pitchFamily="18" charset="0"/>
              </a:rPr>
              <a:t>Radar Pulse</a:t>
            </a:r>
          </a:p>
        </p:txBody>
      </p:sp>
      <p:sp>
        <p:nvSpPr>
          <p:cNvPr id="2067" name="Line 46"/>
          <p:cNvSpPr>
            <a:spLocks noChangeShapeType="1"/>
          </p:cNvSpPr>
          <p:nvPr/>
        </p:nvSpPr>
        <p:spPr bwMode="auto">
          <a:xfrm rot="10800000" flipV="1">
            <a:off x="4538663" y="4678363"/>
            <a:ext cx="207962" cy="36512"/>
          </a:xfrm>
          <a:prstGeom prst="line">
            <a:avLst/>
          </a:prstGeom>
          <a:noFill/>
          <a:ln w="9525">
            <a:solidFill>
              <a:schemeClr val="tx1"/>
            </a:solidFill>
            <a:round/>
            <a:headEnd/>
            <a:tailEnd type="triangle" w="med" len="med"/>
          </a:ln>
        </p:spPr>
        <p:txBody>
          <a:bodyPr/>
          <a:lstStyle/>
          <a:p>
            <a:endParaRPr lang="en-US" dirty="0"/>
          </a:p>
        </p:txBody>
      </p:sp>
      <p:sp>
        <p:nvSpPr>
          <p:cNvPr id="2068" name="Line 47"/>
          <p:cNvSpPr>
            <a:spLocks noChangeShapeType="1"/>
          </p:cNvSpPr>
          <p:nvPr/>
        </p:nvSpPr>
        <p:spPr bwMode="auto">
          <a:xfrm rot="10800000" flipV="1">
            <a:off x="6978650" y="4217988"/>
            <a:ext cx="209550" cy="36512"/>
          </a:xfrm>
          <a:prstGeom prst="line">
            <a:avLst/>
          </a:prstGeom>
          <a:noFill/>
          <a:ln w="9525">
            <a:solidFill>
              <a:schemeClr val="tx1"/>
            </a:solidFill>
            <a:round/>
            <a:headEnd/>
            <a:tailEnd type="triangle" w="med" len="med"/>
          </a:ln>
        </p:spPr>
        <p:txBody>
          <a:bodyPr/>
          <a:lstStyle/>
          <a:p>
            <a:endParaRPr lang="en-US" dirty="0"/>
          </a:p>
        </p:txBody>
      </p:sp>
      <p:sp>
        <p:nvSpPr>
          <p:cNvPr id="2069" name="Line 48"/>
          <p:cNvSpPr>
            <a:spLocks noChangeShapeType="1"/>
          </p:cNvSpPr>
          <p:nvPr/>
        </p:nvSpPr>
        <p:spPr bwMode="auto">
          <a:xfrm flipV="1">
            <a:off x="6021388" y="2870200"/>
            <a:ext cx="314325" cy="158750"/>
          </a:xfrm>
          <a:prstGeom prst="line">
            <a:avLst/>
          </a:prstGeom>
          <a:noFill/>
          <a:ln w="19050">
            <a:solidFill>
              <a:schemeClr val="tx1"/>
            </a:solidFill>
            <a:round/>
            <a:headEnd/>
            <a:tailEnd type="stealth" w="med" len="med"/>
          </a:ln>
        </p:spPr>
        <p:txBody>
          <a:bodyPr/>
          <a:lstStyle/>
          <a:p>
            <a:endParaRPr lang="en-US" dirty="0"/>
          </a:p>
        </p:txBody>
      </p:sp>
      <p:sp>
        <p:nvSpPr>
          <p:cNvPr id="2070" name="Line 49"/>
          <p:cNvSpPr>
            <a:spLocks noChangeShapeType="1"/>
          </p:cNvSpPr>
          <p:nvPr/>
        </p:nvSpPr>
        <p:spPr bwMode="auto">
          <a:xfrm rot="10800000" flipV="1">
            <a:off x="6099175" y="2932113"/>
            <a:ext cx="111125" cy="60325"/>
          </a:xfrm>
          <a:prstGeom prst="line">
            <a:avLst/>
          </a:prstGeom>
          <a:noFill/>
          <a:ln w="19050">
            <a:solidFill>
              <a:schemeClr val="tx1"/>
            </a:solidFill>
            <a:round/>
            <a:headEnd/>
            <a:tailEnd type="stealth" w="med" len="med"/>
          </a:ln>
        </p:spPr>
        <p:txBody>
          <a:bodyPr/>
          <a:lstStyle/>
          <a:p>
            <a:endParaRPr lang="en-US" dirty="0"/>
          </a:p>
        </p:txBody>
      </p:sp>
      <p:sp>
        <p:nvSpPr>
          <p:cNvPr id="2071" name="Line 50"/>
          <p:cNvSpPr>
            <a:spLocks noChangeShapeType="1"/>
          </p:cNvSpPr>
          <p:nvPr/>
        </p:nvSpPr>
        <p:spPr bwMode="auto">
          <a:xfrm flipV="1">
            <a:off x="3603625" y="4197350"/>
            <a:ext cx="109538" cy="53975"/>
          </a:xfrm>
          <a:prstGeom prst="line">
            <a:avLst/>
          </a:prstGeom>
          <a:noFill/>
          <a:ln w="19050">
            <a:solidFill>
              <a:schemeClr val="tx1"/>
            </a:solidFill>
            <a:round/>
            <a:headEnd/>
            <a:tailEnd type="stealth" w="med" len="med"/>
          </a:ln>
        </p:spPr>
        <p:txBody>
          <a:bodyPr/>
          <a:lstStyle/>
          <a:p>
            <a:endParaRPr lang="en-US" dirty="0"/>
          </a:p>
        </p:txBody>
      </p:sp>
      <p:sp>
        <p:nvSpPr>
          <p:cNvPr id="2072" name="Line 51"/>
          <p:cNvSpPr>
            <a:spLocks noChangeShapeType="1"/>
          </p:cNvSpPr>
          <p:nvPr/>
        </p:nvSpPr>
        <p:spPr bwMode="auto">
          <a:xfrm rot="10800000" flipV="1">
            <a:off x="3476625" y="4259263"/>
            <a:ext cx="111125" cy="55562"/>
          </a:xfrm>
          <a:prstGeom prst="line">
            <a:avLst/>
          </a:prstGeom>
          <a:noFill/>
          <a:ln w="19050">
            <a:solidFill>
              <a:schemeClr val="tx1"/>
            </a:solidFill>
            <a:round/>
            <a:headEnd/>
            <a:tailEnd type="stealth" w="med" len="med"/>
          </a:ln>
        </p:spPr>
        <p:txBody>
          <a:bodyPr/>
          <a:lstStyle/>
          <a:p>
            <a:endParaRPr lang="en-US" dirty="0"/>
          </a:p>
        </p:txBody>
      </p:sp>
      <p:sp>
        <p:nvSpPr>
          <p:cNvPr id="26" name="Rectangle 25"/>
          <p:cNvSpPr/>
          <p:nvPr/>
        </p:nvSpPr>
        <p:spPr>
          <a:xfrm rot="19794735">
            <a:off x="1293267" y="5359626"/>
            <a:ext cx="228600" cy="468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984819" y="5838883"/>
            <a:ext cx="533400" cy="152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1213419" y="5457883"/>
            <a:ext cx="76200" cy="381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e 24"/>
          <p:cNvSpPr/>
          <p:nvPr/>
        </p:nvSpPr>
        <p:spPr>
          <a:xfrm rot="20133642">
            <a:off x="1209245" y="5068923"/>
            <a:ext cx="340543" cy="685800"/>
          </a:xfrm>
          <a:prstGeom prst="pie">
            <a:avLst>
              <a:gd name="adj1" fmla="val 5240220"/>
              <a:gd name="adj2" fmla="val 16200000"/>
            </a:avLst>
          </a:prstGeom>
          <a:solidFill>
            <a:schemeClr val="bg2">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p:cNvSpPr txBox="1"/>
          <p:nvPr/>
        </p:nvSpPr>
        <p:spPr>
          <a:xfrm>
            <a:off x="8205693" y="4066401"/>
            <a:ext cx="492443" cy="276999"/>
          </a:xfrm>
          <a:prstGeom prst="rect">
            <a:avLst/>
          </a:prstGeom>
          <a:noFill/>
        </p:spPr>
        <p:txBody>
          <a:bodyPr wrap="none" rtlCol="0">
            <a:spAutoFit/>
          </a:bodyPr>
          <a:lstStyle/>
          <a:p>
            <a:r>
              <a:rPr lang="en-US" sz="1200" b="1" dirty="0" smtClean="0"/>
              <a:t>SOJ</a:t>
            </a:r>
            <a:endParaRPr lang="en-US" sz="1200" b="1" dirty="0"/>
          </a:p>
        </p:txBody>
      </p:sp>
    </p:spTree>
    <p:extLst>
      <p:ext uri="{BB962C8B-B14F-4D97-AF65-F5344CB8AC3E}">
        <p14:creationId xmlns:p14="http://schemas.microsoft.com/office/powerpoint/2010/main" val="41137282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76200"/>
            <a:ext cx="8229600" cy="609600"/>
          </a:xfrm>
        </p:spPr>
        <p:txBody>
          <a:bodyPr>
            <a:normAutofit fontScale="90000"/>
          </a:bodyPr>
          <a:lstStyle/>
          <a:p>
            <a:pPr eaLnBrk="1" hangingPunct="1"/>
            <a:r>
              <a:rPr lang="en-US" dirty="0" smtClean="0"/>
              <a:t>RF – Emission Path</a:t>
            </a:r>
          </a:p>
        </p:txBody>
      </p:sp>
      <p:sp>
        <p:nvSpPr>
          <p:cNvPr id="3075" name="Rectangle 3"/>
          <p:cNvSpPr>
            <a:spLocks noGrp="1" noChangeArrowheads="1"/>
          </p:cNvSpPr>
          <p:nvPr>
            <p:ph idx="1"/>
          </p:nvPr>
        </p:nvSpPr>
        <p:spPr>
          <a:xfrm>
            <a:off x="609600" y="4448175"/>
            <a:ext cx="8229600" cy="1952625"/>
          </a:xfrm>
        </p:spPr>
        <p:txBody>
          <a:bodyPr/>
          <a:lstStyle/>
          <a:p>
            <a:pPr eaLnBrk="1" hangingPunct="1">
              <a:lnSpc>
                <a:spcPct val="80000"/>
              </a:lnSpc>
            </a:pPr>
            <a:r>
              <a:rPr lang="en-US" sz="1600" b="1" dirty="0" smtClean="0">
                <a:solidFill>
                  <a:schemeClr val="accent1">
                    <a:lumMod val="50000"/>
                  </a:schemeClr>
                </a:solidFill>
              </a:rPr>
              <a:t>EW Player</a:t>
            </a:r>
          </a:p>
          <a:p>
            <a:pPr lvl="1" eaLnBrk="1" hangingPunct="1">
              <a:lnSpc>
                <a:spcPct val="80000"/>
              </a:lnSpc>
            </a:pPr>
            <a:r>
              <a:rPr lang="en-US" sz="1400" b="1" dirty="0" smtClean="0">
                <a:solidFill>
                  <a:schemeClr val="accent1">
                    <a:lumMod val="50000"/>
                  </a:schemeClr>
                </a:solidFill>
              </a:rPr>
              <a:t>Radar with transmitter and receiver functions </a:t>
            </a:r>
          </a:p>
          <a:p>
            <a:pPr lvl="1" eaLnBrk="1" hangingPunct="1">
              <a:lnSpc>
                <a:spcPct val="80000"/>
              </a:lnSpc>
            </a:pPr>
            <a:r>
              <a:rPr lang="en-US" sz="1400" b="1" dirty="0" smtClean="0">
                <a:solidFill>
                  <a:schemeClr val="accent1">
                    <a:lumMod val="50000"/>
                  </a:schemeClr>
                </a:solidFill>
              </a:rPr>
              <a:t>Antenna assigned to the Radar</a:t>
            </a:r>
          </a:p>
          <a:p>
            <a:pPr eaLnBrk="1" hangingPunct="1">
              <a:lnSpc>
                <a:spcPct val="80000"/>
              </a:lnSpc>
            </a:pPr>
            <a:r>
              <a:rPr lang="en-US" sz="1600" b="1" dirty="0" smtClean="0">
                <a:solidFill>
                  <a:schemeClr val="accent2">
                    <a:lumMod val="50000"/>
                  </a:schemeClr>
                </a:solidFill>
              </a:rPr>
              <a:t>Target Player</a:t>
            </a:r>
          </a:p>
          <a:p>
            <a:pPr lvl="1" eaLnBrk="1" hangingPunct="1">
              <a:lnSpc>
                <a:spcPct val="80000"/>
              </a:lnSpc>
            </a:pPr>
            <a:r>
              <a:rPr lang="en-US" sz="1400" b="1" dirty="0" smtClean="0">
                <a:solidFill>
                  <a:schemeClr val="accent2">
                    <a:lumMod val="50000"/>
                  </a:schemeClr>
                </a:solidFill>
              </a:rPr>
              <a:t>RWR and Jammer controlled by a Sensor Manager</a:t>
            </a:r>
          </a:p>
          <a:p>
            <a:pPr lvl="1" eaLnBrk="1" hangingPunct="1">
              <a:lnSpc>
                <a:spcPct val="80000"/>
              </a:lnSpc>
            </a:pPr>
            <a:r>
              <a:rPr lang="en-US" sz="1400" b="1" dirty="0" smtClean="0">
                <a:solidFill>
                  <a:schemeClr val="accent2">
                    <a:lumMod val="50000"/>
                  </a:schemeClr>
                </a:solidFill>
              </a:rPr>
              <a:t>Antennas assigned to each</a:t>
            </a:r>
          </a:p>
          <a:p>
            <a:pPr eaLnBrk="1" hangingPunct="1">
              <a:lnSpc>
                <a:spcPct val="80000"/>
              </a:lnSpc>
            </a:pPr>
            <a:r>
              <a:rPr lang="en-US" sz="1600" b="1" dirty="0" smtClean="0">
                <a:solidFill>
                  <a:schemeClr val="accent3">
                    <a:lumMod val="50000"/>
                  </a:schemeClr>
                </a:solidFill>
              </a:rPr>
              <a:t>Player #2</a:t>
            </a:r>
          </a:p>
          <a:p>
            <a:pPr lvl="1" eaLnBrk="1" hangingPunct="1">
              <a:lnSpc>
                <a:spcPct val="80000"/>
              </a:lnSpc>
            </a:pPr>
            <a:r>
              <a:rPr lang="en-US" sz="1400" b="1" dirty="0" smtClean="0">
                <a:solidFill>
                  <a:schemeClr val="accent3">
                    <a:lumMod val="50000"/>
                  </a:schemeClr>
                </a:solidFill>
              </a:rPr>
              <a:t>Requested emissions reflected from Player 2</a:t>
            </a:r>
          </a:p>
        </p:txBody>
      </p:sp>
      <p:sp>
        <p:nvSpPr>
          <p:cNvPr id="3076" name="Text Box 4"/>
          <p:cNvSpPr txBox="1">
            <a:spLocks noChangeArrowheads="1"/>
          </p:cNvSpPr>
          <p:nvPr/>
        </p:nvSpPr>
        <p:spPr bwMode="auto">
          <a:xfrm>
            <a:off x="152400" y="2085975"/>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3078" name="Text Box 6"/>
          <p:cNvSpPr txBox="1">
            <a:spLocks noChangeArrowheads="1"/>
          </p:cNvSpPr>
          <p:nvPr/>
        </p:nvSpPr>
        <p:spPr bwMode="auto">
          <a:xfrm>
            <a:off x="5867400" y="2314575"/>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3079" name="Text Box 7"/>
          <p:cNvSpPr txBox="1">
            <a:spLocks noChangeArrowheads="1"/>
          </p:cNvSpPr>
          <p:nvPr/>
        </p:nvSpPr>
        <p:spPr bwMode="auto">
          <a:xfrm>
            <a:off x="5853113" y="3092450"/>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3081" name="Text Box 9"/>
          <p:cNvSpPr txBox="1">
            <a:spLocks noChangeArrowheads="1"/>
          </p:cNvSpPr>
          <p:nvPr/>
        </p:nvSpPr>
        <p:spPr bwMode="auto">
          <a:xfrm>
            <a:off x="1447800" y="2543175"/>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3082" name="Text Box 10"/>
          <p:cNvSpPr txBox="1">
            <a:spLocks noChangeArrowheads="1"/>
          </p:cNvSpPr>
          <p:nvPr/>
        </p:nvSpPr>
        <p:spPr bwMode="auto">
          <a:xfrm>
            <a:off x="1371600" y="3076575"/>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3084" name="Text Box 12"/>
          <p:cNvSpPr txBox="1">
            <a:spLocks noChangeArrowheads="1"/>
          </p:cNvSpPr>
          <p:nvPr/>
        </p:nvSpPr>
        <p:spPr bwMode="auto">
          <a:xfrm>
            <a:off x="2667000" y="2771775"/>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3085" name="Text Box 13"/>
          <p:cNvSpPr txBox="1">
            <a:spLocks noChangeArrowheads="1"/>
          </p:cNvSpPr>
          <p:nvPr/>
        </p:nvSpPr>
        <p:spPr bwMode="auto">
          <a:xfrm>
            <a:off x="4495800" y="2771775"/>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3086" name="Text Box 14"/>
          <p:cNvSpPr txBox="1">
            <a:spLocks noChangeArrowheads="1"/>
          </p:cNvSpPr>
          <p:nvPr/>
        </p:nvSpPr>
        <p:spPr bwMode="auto">
          <a:xfrm>
            <a:off x="6019800" y="2725738"/>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3087" name="Text Box 15"/>
          <p:cNvSpPr txBox="1">
            <a:spLocks noChangeArrowheads="1"/>
          </p:cNvSpPr>
          <p:nvPr/>
        </p:nvSpPr>
        <p:spPr bwMode="auto">
          <a:xfrm>
            <a:off x="4495800" y="3457575"/>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3088" name="Text Box 16"/>
          <p:cNvSpPr txBox="1">
            <a:spLocks noChangeArrowheads="1"/>
          </p:cNvSpPr>
          <p:nvPr/>
        </p:nvSpPr>
        <p:spPr bwMode="auto">
          <a:xfrm>
            <a:off x="6019800" y="3457575"/>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3089" name="Text Box 17"/>
          <p:cNvSpPr txBox="1">
            <a:spLocks noChangeArrowheads="1"/>
          </p:cNvSpPr>
          <p:nvPr/>
        </p:nvSpPr>
        <p:spPr bwMode="auto">
          <a:xfrm>
            <a:off x="7162800" y="2725738"/>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3090" name="Rectangle 18"/>
          <p:cNvSpPr>
            <a:spLocks noChangeArrowheads="1"/>
          </p:cNvSpPr>
          <p:nvPr/>
        </p:nvSpPr>
        <p:spPr bwMode="auto">
          <a:xfrm>
            <a:off x="228600" y="2390775"/>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3091" name="Rectangle 19"/>
          <p:cNvSpPr>
            <a:spLocks noChangeArrowheads="1"/>
          </p:cNvSpPr>
          <p:nvPr/>
        </p:nvSpPr>
        <p:spPr bwMode="auto">
          <a:xfrm>
            <a:off x="5943600" y="2619375"/>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3092" name="Rectangle 20"/>
          <p:cNvSpPr>
            <a:spLocks noChangeArrowheads="1"/>
          </p:cNvSpPr>
          <p:nvPr/>
        </p:nvSpPr>
        <p:spPr bwMode="auto">
          <a:xfrm>
            <a:off x="5943600" y="3381375"/>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3095" name="Line 23"/>
          <p:cNvSpPr>
            <a:spLocks noChangeShapeType="1"/>
          </p:cNvSpPr>
          <p:nvPr/>
        </p:nvSpPr>
        <p:spPr bwMode="auto">
          <a:xfrm>
            <a:off x="2209800" y="1704975"/>
            <a:ext cx="0" cy="685800"/>
          </a:xfrm>
          <a:prstGeom prst="line">
            <a:avLst/>
          </a:prstGeom>
          <a:noFill/>
          <a:ln w="9525">
            <a:solidFill>
              <a:schemeClr val="tx1"/>
            </a:solidFill>
            <a:round/>
            <a:headEnd/>
            <a:tailEnd type="triangle" w="med" len="med"/>
          </a:ln>
        </p:spPr>
        <p:txBody>
          <a:bodyPr/>
          <a:lstStyle/>
          <a:p>
            <a:endParaRPr lang="en-US" dirty="0"/>
          </a:p>
        </p:txBody>
      </p:sp>
      <p:sp>
        <p:nvSpPr>
          <p:cNvPr id="3097" name="Line 25"/>
          <p:cNvSpPr>
            <a:spLocks noChangeShapeType="1"/>
          </p:cNvSpPr>
          <p:nvPr/>
        </p:nvSpPr>
        <p:spPr bwMode="auto">
          <a:xfrm flipH="1">
            <a:off x="5486400" y="2695575"/>
            <a:ext cx="228600" cy="0"/>
          </a:xfrm>
          <a:prstGeom prst="line">
            <a:avLst/>
          </a:prstGeom>
          <a:noFill/>
          <a:ln w="9525">
            <a:solidFill>
              <a:schemeClr val="tx1"/>
            </a:solidFill>
            <a:round/>
            <a:headEnd/>
            <a:tailEnd type="triangle" w="med" len="med"/>
          </a:ln>
        </p:spPr>
        <p:txBody>
          <a:bodyPr/>
          <a:lstStyle/>
          <a:p>
            <a:endParaRPr lang="en-US" dirty="0"/>
          </a:p>
        </p:txBody>
      </p:sp>
      <p:sp>
        <p:nvSpPr>
          <p:cNvPr id="3098" name="Line 26"/>
          <p:cNvSpPr>
            <a:spLocks noChangeShapeType="1"/>
          </p:cNvSpPr>
          <p:nvPr/>
        </p:nvSpPr>
        <p:spPr bwMode="auto">
          <a:xfrm flipV="1">
            <a:off x="5715000" y="1704975"/>
            <a:ext cx="0" cy="990600"/>
          </a:xfrm>
          <a:prstGeom prst="line">
            <a:avLst/>
          </a:prstGeom>
          <a:noFill/>
          <a:ln w="9525">
            <a:solidFill>
              <a:schemeClr val="tx1"/>
            </a:solidFill>
            <a:round/>
            <a:headEnd/>
            <a:tailEnd/>
          </a:ln>
        </p:spPr>
        <p:txBody>
          <a:bodyPr/>
          <a:lstStyle/>
          <a:p>
            <a:endParaRPr lang="en-US" dirty="0"/>
          </a:p>
        </p:txBody>
      </p:sp>
      <p:sp>
        <p:nvSpPr>
          <p:cNvPr id="3099" name="AutoShape 27"/>
          <p:cNvSpPr>
            <a:spLocks/>
          </p:cNvSpPr>
          <p:nvPr/>
        </p:nvSpPr>
        <p:spPr bwMode="auto">
          <a:xfrm>
            <a:off x="5410200" y="2466975"/>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3100" name="AutoShape 28"/>
          <p:cNvSpPr>
            <a:spLocks/>
          </p:cNvSpPr>
          <p:nvPr/>
        </p:nvSpPr>
        <p:spPr bwMode="auto">
          <a:xfrm>
            <a:off x="4343400" y="2466975"/>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3101" name="AutoShape 29"/>
          <p:cNvSpPr>
            <a:spLocks/>
          </p:cNvSpPr>
          <p:nvPr/>
        </p:nvSpPr>
        <p:spPr bwMode="auto">
          <a:xfrm>
            <a:off x="8458200" y="2466975"/>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3102" name="AutoShape 30"/>
          <p:cNvSpPr>
            <a:spLocks/>
          </p:cNvSpPr>
          <p:nvPr/>
        </p:nvSpPr>
        <p:spPr bwMode="auto">
          <a:xfrm>
            <a:off x="5791200" y="2466975"/>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3105" name="Line 33"/>
          <p:cNvSpPr>
            <a:spLocks noChangeShapeType="1"/>
          </p:cNvSpPr>
          <p:nvPr/>
        </p:nvSpPr>
        <p:spPr bwMode="auto">
          <a:xfrm flipH="1">
            <a:off x="8534400" y="2695575"/>
            <a:ext cx="228600" cy="0"/>
          </a:xfrm>
          <a:prstGeom prst="line">
            <a:avLst/>
          </a:prstGeom>
          <a:noFill/>
          <a:ln w="9525">
            <a:solidFill>
              <a:schemeClr val="tx1"/>
            </a:solidFill>
            <a:round/>
            <a:headEnd/>
            <a:tailEnd type="triangle" w="med" len="med"/>
          </a:ln>
        </p:spPr>
        <p:txBody>
          <a:bodyPr/>
          <a:lstStyle/>
          <a:p>
            <a:endParaRPr lang="en-US" dirty="0"/>
          </a:p>
        </p:txBody>
      </p:sp>
      <p:sp>
        <p:nvSpPr>
          <p:cNvPr id="3107" name="Line 35"/>
          <p:cNvSpPr>
            <a:spLocks noChangeShapeType="1"/>
          </p:cNvSpPr>
          <p:nvPr/>
        </p:nvSpPr>
        <p:spPr bwMode="auto">
          <a:xfrm>
            <a:off x="2895600" y="1704975"/>
            <a:ext cx="0" cy="1066800"/>
          </a:xfrm>
          <a:prstGeom prst="line">
            <a:avLst/>
          </a:prstGeom>
          <a:noFill/>
          <a:ln w="9525">
            <a:solidFill>
              <a:schemeClr val="tx1"/>
            </a:solidFill>
            <a:round/>
            <a:headEnd/>
            <a:tailEnd type="triangle" w="med" len="med"/>
          </a:ln>
        </p:spPr>
        <p:txBody>
          <a:bodyPr/>
          <a:lstStyle/>
          <a:p>
            <a:endParaRPr lang="en-US" dirty="0"/>
          </a:p>
        </p:txBody>
      </p:sp>
      <p:sp>
        <p:nvSpPr>
          <p:cNvPr id="38" name="Text Box 8"/>
          <p:cNvSpPr txBox="1">
            <a:spLocks noChangeArrowheads="1"/>
          </p:cNvSpPr>
          <p:nvPr/>
        </p:nvSpPr>
        <p:spPr bwMode="auto">
          <a:xfrm>
            <a:off x="6019800" y="1857375"/>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39" name="Line 32"/>
          <p:cNvSpPr>
            <a:spLocks noChangeShapeType="1"/>
          </p:cNvSpPr>
          <p:nvPr/>
        </p:nvSpPr>
        <p:spPr bwMode="auto">
          <a:xfrm>
            <a:off x="8763000" y="2238375"/>
            <a:ext cx="0" cy="457200"/>
          </a:xfrm>
          <a:prstGeom prst="line">
            <a:avLst/>
          </a:prstGeom>
          <a:noFill/>
          <a:ln w="9525">
            <a:solidFill>
              <a:schemeClr val="tx1"/>
            </a:solidFill>
            <a:round/>
            <a:headEnd/>
            <a:tailEnd/>
          </a:ln>
        </p:spPr>
        <p:txBody>
          <a:bodyPr/>
          <a:lstStyle/>
          <a:p>
            <a:endParaRPr lang="en-US" dirty="0"/>
          </a:p>
        </p:txBody>
      </p:sp>
      <p:sp>
        <p:nvSpPr>
          <p:cNvPr id="40" name="Line 34"/>
          <p:cNvSpPr>
            <a:spLocks noChangeShapeType="1"/>
          </p:cNvSpPr>
          <p:nvPr/>
        </p:nvSpPr>
        <p:spPr bwMode="auto">
          <a:xfrm>
            <a:off x="5715000" y="2085975"/>
            <a:ext cx="304800" cy="0"/>
          </a:xfrm>
          <a:prstGeom prst="line">
            <a:avLst/>
          </a:prstGeom>
          <a:noFill/>
          <a:ln w="9525">
            <a:solidFill>
              <a:schemeClr val="tx1"/>
            </a:solidFill>
            <a:round/>
            <a:headEnd/>
            <a:tailEnd type="triangle" w="med" len="med"/>
          </a:ln>
        </p:spPr>
        <p:txBody>
          <a:bodyPr/>
          <a:lstStyle/>
          <a:p>
            <a:endParaRPr lang="en-US" dirty="0"/>
          </a:p>
        </p:txBody>
      </p:sp>
      <p:sp>
        <p:nvSpPr>
          <p:cNvPr id="41" name="Text Box 5"/>
          <p:cNvSpPr txBox="1">
            <a:spLocks noChangeArrowheads="1"/>
          </p:cNvSpPr>
          <p:nvPr/>
        </p:nvSpPr>
        <p:spPr bwMode="auto">
          <a:xfrm>
            <a:off x="228600" y="1247775"/>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42" name="Text Box 37"/>
          <p:cNvSpPr txBox="1">
            <a:spLocks noChangeArrowheads="1"/>
          </p:cNvSpPr>
          <p:nvPr/>
        </p:nvSpPr>
        <p:spPr bwMode="auto">
          <a:xfrm>
            <a:off x="1838325" y="3643313"/>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43" name="Text Box 22"/>
          <p:cNvSpPr txBox="1">
            <a:spLocks noChangeArrowheads="1"/>
          </p:cNvSpPr>
          <p:nvPr/>
        </p:nvSpPr>
        <p:spPr bwMode="auto">
          <a:xfrm>
            <a:off x="4572000" y="1247775"/>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206078885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4000" dirty="0" smtClean="0"/>
              <a:t>RF– Emission Path (cont)</a:t>
            </a:r>
          </a:p>
        </p:txBody>
      </p:sp>
      <p:sp>
        <p:nvSpPr>
          <p:cNvPr id="4099" name="Rectangle 3"/>
          <p:cNvSpPr>
            <a:spLocks noGrp="1" noChangeArrowheads="1"/>
          </p:cNvSpPr>
          <p:nvPr>
            <p:ph idx="1"/>
          </p:nvPr>
        </p:nvSpPr>
        <p:spPr>
          <a:xfrm>
            <a:off x="609600" y="4419600"/>
            <a:ext cx="8229600" cy="1752600"/>
          </a:xfrm>
        </p:spPr>
        <p:txBody>
          <a:bodyPr/>
          <a:lstStyle/>
          <a:p>
            <a:pPr eaLnBrk="1" hangingPunct="1">
              <a:lnSpc>
                <a:spcPct val="90000"/>
              </a:lnSpc>
              <a:buNone/>
            </a:pPr>
            <a:r>
              <a:rPr lang="en-US" sz="1800" b="1" dirty="0" smtClean="0"/>
              <a:t>(1)</a:t>
            </a:r>
            <a:r>
              <a:rPr lang="en-US" sz="1600" b="1" dirty="0" smtClean="0"/>
              <a:t> </a:t>
            </a:r>
            <a:r>
              <a:rPr lang="en-US" sz="1600" dirty="0" smtClean="0"/>
              <a:t>EW Radar transmitter creates an RF emission packet, which contains the waveform parameters, and passes the packet to its antenna</a:t>
            </a:r>
          </a:p>
          <a:p>
            <a:pPr eaLnBrk="1" hangingPunct="1">
              <a:lnSpc>
                <a:spcPct val="90000"/>
              </a:lnSpc>
              <a:buNone/>
            </a:pPr>
            <a:endParaRPr lang="en-US" sz="1600" dirty="0" smtClean="0"/>
          </a:p>
          <a:p>
            <a:pPr>
              <a:lnSpc>
                <a:spcPct val="90000"/>
              </a:lnSpc>
              <a:buNone/>
            </a:pPr>
            <a:r>
              <a:rPr lang="en-US" sz="1600" b="1" dirty="0" smtClean="0"/>
              <a:t>(2) </a:t>
            </a:r>
            <a:r>
              <a:rPr lang="en-US" sz="1600" dirty="0" smtClean="0"/>
              <a:t>For each player of interest, the antenna clones the emission packet, added target player specific geometry and gain data, and sends emission packets to the target player</a:t>
            </a:r>
          </a:p>
        </p:txBody>
      </p:sp>
      <p:sp>
        <p:nvSpPr>
          <p:cNvPr id="4100" name="Text Box 4"/>
          <p:cNvSpPr txBox="1">
            <a:spLocks noChangeArrowheads="1"/>
          </p:cNvSpPr>
          <p:nvPr/>
        </p:nvSpPr>
        <p:spPr bwMode="auto">
          <a:xfrm>
            <a:off x="152400" y="20574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4102" name="Text Box 6"/>
          <p:cNvSpPr txBox="1">
            <a:spLocks noChangeArrowheads="1"/>
          </p:cNvSpPr>
          <p:nvPr/>
        </p:nvSpPr>
        <p:spPr bwMode="auto">
          <a:xfrm>
            <a:off x="5867400" y="22860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4103" name="Text Box 7"/>
          <p:cNvSpPr txBox="1">
            <a:spLocks noChangeArrowheads="1"/>
          </p:cNvSpPr>
          <p:nvPr/>
        </p:nvSpPr>
        <p:spPr bwMode="auto">
          <a:xfrm>
            <a:off x="5853113" y="3063875"/>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4114" name="Rectangle 18"/>
          <p:cNvSpPr>
            <a:spLocks noChangeArrowheads="1"/>
          </p:cNvSpPr>
          <p:nvPr/>
        </p:nvSpPr>
        <p:spPr bwMode="auto">
          <a:xfrm>
            <a:off x="228600" y="2362200"/>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4115" name="Rectangle 19"/>
          <p:cNvSpPr>
            <a:spLocks noChangeArrowheads="1"/>
          </p:cNvSpPr>
          <p:nvPr/>
        </p:nvSpPr>
        <p:spPr bwMode="auto">
          <a:xfrm>
            <a:off x="5943600" y="2590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4116" name="Rectangle 20"/>
          <p:cNvSpPr>
            <a:spLocks noChangeArrowheads="1"/>
          </p:cNvSpPr>
          <p:nvPr/>
        </p:nvSpPr>
        <p:spPr bwMode="auto">
          <a:xfrm>
            <a:off x="5943600" y="3352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4119" name="Line 23"/>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lstStyle/>
          <a:p>
            <a:endParaRPr lang="en-US" dirty="0"/>
          </a:p>
        </p:txBody>
      </p:sp>
      <p:sp>
        <p:nvSpPr>
          <p:cNvPr id="4121" name="Line 25"/>
          <p:cNvSpPr>
            <a:spLocks noChangeShapeType="1"/>
          </p:cNvSpPr>
          <p:nvPr/>
        </p:nvSpPr>
        <p:spPr bwMode="auto">
          <a:xfrm flipH="1">
            <a:off x="5486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4122" name="Line 26"/>
          <p:cNvSpPr>
            <a:spLocks noChangeShapeType="1"/>
          </p:cNvSpPr>
          <p:nvPr/>
        </p:nvSpPr>
        <p:spPr bwMode="auto">
          <a:xfrm flipV="1">
            <a:off x="5715000" y="1676400"/>
            <a:ext cx="0" cy="990600"/>
          </a:xfrm>
          <a:prstGeom prst="line">
            <a:avLst/>
          </a:prstGeom>
          <a:noFill/>
          <a:ln w="9525">
            <a:solidFill>
              <a:schemeClr val="tx1"/>
            </a:solidFill>
            <a:round/>
            <a:headEnd/>
            <a:tailEnd/>
          </a:ln>
        </p:spPr>
        <p:txBody>
          <a:bodyPr/>
          <a:lstStyle/>
          <a:p>
            <a:endParaRPr lang="en-US" dirty="0"/>
          </a:p>
        </p:txBody>
      </p:sp>
      <p:sp>
        <p:nvSpPr>
          <p:cNvPr id="4123" name="AutoShape 27"/>
          <p:cNvSpPr>
            <a:spLocks/>
          </p:cNvSpPr>
          <p:nvPr/>
        </p:nvSpPr>
        <p:spPr bwMode="auto">
          <a:xfrm>
            <a:off x="5410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4124" name="AutoShape 28"/>
          <p:cNvSpPr>
            <a:spLocks/>
          </p:cNvSpPr>
          <p:nvPr/>
        </p:nvSpPr>
        <p:spPr bwMode="auto">
          <a:xfrm>
            <a:off x="43434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4125" name="AutoShape 29"/>
          <p:cNvSpPr>
            <a:spLocks/>
          </p:cNvSpPr>
          <p:nvPr/>
        </p:nvSpPr>
        <p:spPr bwMode="auto">
          <a:xfrm>
            <a:off x="8458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4126" name="AutoShape 30"/>
          <p:cNvSpPr>
            <a:spLocks/>
          </p:cNvSpPr>
          <p:nvPr/>
        </p:nvSpPr>
        <p:spPr bwMode="auto">
          <a:xfrm>
            <a:off x="57912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4129" name="Line 33"/>
          <p:cNvSpPr>
            <a:spLocks noChangeShapeType="1"/>
          </p:cNvSpPr>
          <p:nvPr/>
        </p:nvSpPr>
        <p:spPr bwMode="auto">
          <a:xfrm flipH="1">
            <a:off x="8534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4131" name="Line 35"/>
          <p:cNvSpPr>
            <a:spLocks noChangeShapeType="1"/>
          </p:cNvSpPr>
          <p:nvPr/>
        </p:nvSpPr>
        <p:spPr bwMode="auto">
          <a:xfrm>
            <a:off x="2362200" y="2590800"/>
            <a:ext cx="304800" cy="152400"/>
          </a:xfrm>
          <a:prstGeom prst="line">
            <a:avLst/>
          </a:prstGeom>
          <a:noFill/>
          <a:ln w="19050">
            <a:solidFill>
              <a:srgbClr val="008000"/>
            </a:solidFill>
            <a:round/>
            <a:headEnd/>
            <a:tailEnd type="arrow" w="lg" len="lg"/>
          </a:ln>
        </p:spPr>
        <p:txBody>
          <a:bodyPr wrap="none" anchor="ctr"/>
          <a:lstStyle/>
          <a:p>
            <a:endParaRPr lang="en-US" dirty="0"/>
          </a:p>
        </p:txBody>
      </p:sp>
      <p:sp>
        <p:nvSpPr>
          <p:cNvPr id="4132" name="Line 36"/>
          <p:cNvSpPr>
            <a:spLocks noChangeShapeType="1"/>
          </p:cNvSpPr>
          <p:nvPr/>
        </p:nvSpPr>
        <p:spPr bwMode="auto">
          <a:xfrm flipV="1">
            <a:off x="3505200" y="1524000"/>
            <a:ext cx="1066800" cy="1219200"/>
          </a:xfrm>
          <a:prstGeom prst="line">
            <a:avLst/>
          </a:prstGeom>
          <a:noFill/>
          <a:ln w="19050">
            <a:solidFill>
              <a:srgbClr val="008000"/>
            </a:solidFill>
            <a:round/>
            <a:headEnd/>
            <a:tailEnd type="arrow" w="lg" len="lg"/>
          </a:ln>
        </p:spPr>
        <p:txBody>
          <a:bodyPr wrap="none" anchor="ctr"/>
          <a:lstStyle/>
          <a:p>
            <a:endParaRPr lang="en-US" dirty="0"/>
          </a:p>
        </p:txBody>
      </p:sp>
      <p:sp>
        <p:nvSpPr>
          <p:cNvPr id="4133" name="Text Box 37"/>
          <p:cNvSpPr txBox="1">
            <a:spLocks noChangeArrowheads="1"/>
          </p:cNvSpPr>
          <p:nvPr/>
        </p:nvSpPr>
        <p:spPr bwMode="auto">
          <a:xfrm>
            <a:off x="2438400" y="23622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(1)</a:t>
            </a:r>
          </a:p>
        </p:txBody>
      </p:sp>
      <p:sp>
        <p:nvSpPr>
          <p:cNvPr id="4134" name="Text Box 38"/>
          <p:cNvSpPr txBox="1">
            <a:spLocks noChangeArrowheads="1"/>
          </p:cNvSpPr>
          <p:nvPr/>
        </p:nvSpPr>
        <p:spPr bwMode="auto">
          <a:xfrm>
            <a:off x="4105275" y="14478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(2)</a:t>
            </a:r>
          </a:p>
        </p:txBody>
      </p:sp>
      <p:sp>
        <p:nvSpPr>
          <p:cNvPr id="4135" name="Line 39"/>
          <p:cNvSpPr>
            <a:spLocks noChangeShapeType="1"/>
          </p:cNvSpPr>
          <p:nvPr/>
        </p:nvSpPr>
        <p:spPr bwMode="auto">
          <a:xfrm>
            <a:off x="2895600" y="1676400"/>
            <a:ext cx="0" cy="1066800"/>
          </a:xfrm>
          <a:prstGeom prst="line">
            <a:avLst/>
          </a:prstGeom>
          <a:noFill/>
          <a:ln w="9525">
            <a:solidFill>
              <a:schemeClr val="tx1"/>
            </a:solidFill>
            <a:round/>
            <a:headEnd/>
            <a:tailEnd type="triangle" w="med" len="med"/>
          </a:ln>
        </p:spPr>
        <p:txBody>
          <a:bodyPr/>
          <a:lstStyle/>
          <a:p>
            <a:endParaRPr lang="en-US" dirty="0"/>
          </a:p>
        </p:txBody>
      </p:sp>
      <p:sp>
        <p:nvSpPr>
          <p:cNvPr id="4138" name="Line 42"/>
          <p:cNvSpPr>
            <a:spLocks noChangeShapeType="1"/>
          </p:cNvSpPr>
          <p:nvPr/>
        </p:nvSpPr>
        <p:spPr bwMode="auto">
          <a:xfrm>
            <a:off x="3343275" y="3009900"/>
            <a:ext cx="219075" cy="561975"/>
          </a:xfrm>
          <a:prstGeom prst="line">
            <a:avLst/>
          </a:prstGeom>
          <a:noFill/>
          <a:ln w="19050">
            <a:solidFill>
              <a:srgbClr val="008000"/>
            </a:solidFill>
            <a:round/>
            <a:headEnd/>
            <a:tailEnd type="arrow" w="lg" len="lg"/>
          </a:ln>
        </p:spPr>
        <p:txBody>
          <a:bodyPr wrap="none" anchor="ctr"/>
          <a:lstStyle/>
          <a:p>
            <a:endParaRPr lang="en-US" dirty="0"/>
          </a:p>
        </p:txBody>
      </p:sp>
      <p:sp>
        <p:nvSpPr>
          <p:cNvPr id="4139" name="Text Box 43"/>
          <p:cNvSpPr txBox="1">
            <a:spLocks noChangeArrowheads="1"/>
          </p:cNvSpPr>
          <p:nvPr/>
        </p:nvSpPr>
        <p:spPr bwMode="auto">
          <a:xfrm>
            <a:off x="3067050" y="3057525"/>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(2)</a:t>
            </a:r>
          </a:p>
        </p:txBody>
      </p:sp>
      <p:sp>
        <p:nvSpPr>
          <p:cNvPr id="48" name="Line 32"/>
          <p:cNvSpPr>
            <a:spLocks noChangeShapeType="1"/>
          </p:cNvSpPr>
          <p:nvPr/>
        </p:nvSpPr>
        <p:spPr bwMode="auto">
          <a:xfrm>
            <a:off x="8763000" y="2209800"/>
            <a:ext cx="0" cy="457200"/>
          </a:xfrm>
          <a:prstGeom prst="line">
            <a:avLst/>
          </a:prstGeom>
          <a:noFill/>
          <a:ln w="9525">
            <a:solidFill>
              <a:schemeClr val="tx1"/>
            </a:solidFill>
            <a:round/>
            <a:headEnd/>
            <a:tailEnd/>
          </a:ln>
        </p:spPr>
        <p:txBody>
          <a:bodyPr/>
          <a:lstStyle/>
          <a:p>
            <a:endParaRPr lang="en-US" dirty="0"/>
          </a:p>
        </p:txBody>
      </p:sp>
      <p:sp>
        <p:nvSpPr>
          <p:cNvPr id="49" name="Line 34"/>
          <p:cNvSpPr>
            <a:spLocks noChangeShapeType="1"/>
          </p:cNvSpPr>
          <p:nvPr/>
        </p:nvSpPr>
        <p:spPr bwMode="auto">
          <a:xfrm>
            <a:off x="5715000" y="2057400"/>
            <a:ext cx="304800" cy="0"/>
          </a:xfrm>
          <a:prstGeom prst="line">
            <a:avLst/>
          </a:prstGeom>
          <a:noFill/>
          <a:ln w="9525">
            <a:solidFill>
              <a:schemeClr val="tx1"/>
            </a:solidFill>
            <a:round/>
            <a:headEnd/>
            <a:tailEnd type="triangle" w="med" len="med"/>
          </a:ln>
        </p:spPr>
        <p:txBody>
          <a:bodyPr/>
          <a:lstStyle/>
          <a:p>
            <a:endParaRPr lang="en-US" dirty="0"/>
          </a:p>
        </p:txBody>
      </p:sp>
      <p:sp>
        <p:nvSpPr>
          <p:cNvPr id="39" name="Text Box 9"/>
          <p:cNvSpPr txBox="1">
            <a:spLocks noChangeArrowheads="1"/>
          </p:cNvSpPr>
          <p:nvPr/>
        </p:nvSpPr>
        <p:spPr bwMode="auto">
          <a:xfrm>
            <a:off x="1447800" y="2514600"/>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40" name="Text Box 10"/>
          <p:cNvSpPr txBox="1">
            <a:spLocks noChangeArrowheads="1"/>
          </p:cNvSpPr>
          <p:nvPr/>
        </p:nvSpPr>
        <p:spPr bwMode="auto">
          <a:xfrm>
            <a:off x="1371600" y="3048000"/>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41" name="Text Box 12"/>
          <p:cNvSpPr txBox="1">
            <a:spLocks noChangeArrowheads="1"/>
          </p:cNvSpPr>
          <p:nvPr/>
        </p:nvSpPr>
        <p:spPr bwMode="auto">
          <a:xfrm>
            <a:off x="2667000" y="2743200"/>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42" name="Text Box 13"/>
          <p:cNvSpPr txBox="1">
            <a:spLocks noChangeArrowheads="1"/>
          </p:cNvSpPr>
          <p:nvPr/>
        </p:nvSpPr>
        <p:spPr bwMode="auto">
          <a:xfrm>
            <a:off x="4495800" y="27432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43" name="Text Box 14"/>
          <p:cNvSpPr txBox="1">
            <a:spLocks noChangeArrowheads="1"/>
          </p:cNvSpPr>
          <p:nvPr/>
        </p:nvSpPr>
        <p:spPr bwMode="auto">
          <a:xfrm>
            <a:off x="6019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44" name="Text Box 15"/>
          <p:cNvSpPr txBox="1">
            <a:spLocks noChangeArrowheads="1"/>
          </p:cNvSpPr>
          <p:nvPr/>
        </p:nvSpPr>
        <p:spPr bwMode="auto">
          <a:xfrm>
            <a:off x="4495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45" name="Text Box 16"/>
          <p:cNvSpPr txBox="1">
            <a:spLocks noChangeArrowheads="1"/>
          </p:cNvSpPr>
          <p:nvPr/>
        </p:nvSpPr>
        <p:spPr bwMode="auto">
          <a:xfrm>
            <a:off x="6019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46" name="Text Box 17"/>
          <p:cNvSpPr txBox="1">
            <a:spLocks noChangeArrowheads="1"/>
          </p:cNvSpPr>
          <p:nvPr/>
        </p:nvSpPr>
        <p:spPr bwMode="auto">
          <a:xfrm>
            <a:off x="7162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47" name="Text Box 8"/>
          <p:cNvSpPr txBox="1">
            <a:spLocks noChangeArrowheads="1"/>
          </p:cNvSpPr>
          <p:nvPr/>
        </p:nvSpPr>
        <p:spPr bwMode="auto">
          <a:xfrm>
            <a:off x="6019800" y="1828800"/>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50" name="Text Box 5"/>
          <p:cNvSpPr txBox="1">
            <a:spLocks noChangeArrowheads="1"/>
          </p:cNvSpPr>
          <p:nvPr/>
        </p:nvSpPr>
        <p:spPr bwMode="auto">
          <a:xfrm>
            <a:off x="228600" y="1219200"/>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51" name="Text Box 37"/>
          <p:cNvSpPr txBox="1">
            <a:spLocks noChangeArrowheads="1"/>
          </p:cNvSpPr>
          <p:nvPr/>
        </p:nvSpPr>
        <p:spPr bwMode="auto">
          <a:xfrm>
            <a:off x="1838325" y="3614738"/>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52" name="Text Box 22"/>
          <p:cNvSpPr txBox="1">
            <a:spLocks noChangeArrowheads="1"/>
          </p:cNvSpPr>
          <p:nvPr/>
        </p:nvSpPr>
        <p:spPr bwMode="auto">
          <a:xfrm>
            <a:off x="4572000" y="1219200"/>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38490517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sz="4000" dirty="0" smtClean="0"/>
              <a:t>RF– Emission Path (cont)</a:t>
            </a:r>
          </a:p>
        </p:txBody>
      </p:sp>
      <p:sp>
        <p:nvSpPr>
          <p:cNvPr id="5123" name="Rectangle 3"/>
          <p:cNvSpPr>
            <a:spLocks noGrp="1" noChangeArrowheads="1"/>
          </p:cNvSpPr>
          <p:nvPr>
            <p:ph idx="1"/>
          </p:nvPr>
        </p:nvSpPr>
        <p:spPr>
          <a:xfrm>
            <a:off x="609600" y="4419600"/>
            <a:ext cx="8229600" cy="1828800"/>
          </a:xfrm>
        </p:spPr>
        <p:txBody>
          <a:bodyPr/>
          <a:lstStyle/>
          <a:p>
            <a:pPr eaLnBrk="1" hangingPunct="1">
              <a:lnSpc>
                <a:spcPct val="90000"/>
              </a:lnSpc>
              <a:buNone/>
            </a:pPr>
            <a:r>
              <a:rPr lang="en-US" sz="1600" b="1" dirty="0" smtClean="0"/>
              <a:t>(3) </a:t>
            </a:r>
            <a:r>
              <a:rPr lang="en-US" sz="1600" dirty="0" smtClean="0"/>
              <a:t>Using the waveform parameters and geometry from the emission packets, the target players compute their radar cross section (RCS) and send the modified packets back to the EW antenna</a:t>
            </a:r>
          </a:p>
          <a:p>
            <a:pPr lvl="1" eaLnBrk="1" hangingPunct="1">
              <a:lnSpc>
                <a:spcPct val="90000"/>
              </a:lnSpc>
              <a:buNone/>
            </a:pPr>
            <a:r>
              <a:rPr lang="en-US" sz="1400" b="1" dirty="0" smtClean="0"/>
              <a:t>(3a) </a:t>
            </a:r>
            <a:r>
              <a:rPr lang="en-US" sz="1400" dirty="0" smtClean="0"/>
              <a:t>And the packets are passed to any other player that requested them</a:t>
            </a:r>
          </a:p>
          <a:p>
            <a:pPr lvl="1" eaLnBrk="1" hangingPunct="1">
              <a:lnSpc>
                <a:spcPct val="90000"/>
              </a:lnSpc>
              <a:buNone/>
            </a:pPr>
            <a:endParaRPr lang="en-US" sz="1400" dirty="0" smtClean="0"/>
          </a:p>
          <a:p>
            <a:pPr eaLnBrk="1" hangingPunct="1">
              <a:lnSpc>
                <a:spcPct val="90000"/>
              </a:lnSpc>
              <a:buNone/>
            </a:pPr>
            <a:r>
              <a:rPr lang="en-US" sz="1600" b="1" dirty="0" smtClean="0"/>
              <a:t>(4) </a:t>
            </a:r>
            <a:r>
              <a:rPr lang="en-US" sz="1600" dirty="0" smtClean="0"/>
              <a:t>The target players can send the emission packets to their own onboard antennas for processing</a:t>
            </a:r>
          </a:p>
        </p:txBody>
      </p:sp>
      <p:sp>
        <p:nvSpPr>
          <p:cNvPr id="5124" name="Text Box 4"/>
          <p:cNvSpPr txBox="1">
            <a:spLocks noChangeArrowheads="1"/>
          </p:cNvSpPr>
          <p:nvPr/>
        </p:nvSpPr>
        <p:spPr bwMode="auto">
          <a:xfrm>
            <a:off x="152400" y="20574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5126" name="Text Box 6"/>
          <p:cNvSpPr txBox="1">
            <a:spLocks noChangeArrowheads="1"/>
          </p:cNvSpPr>
          <p:nvPr/>
        </p:nvSpPr>
        <p:spPr bwMode="auto">
          <a:xfrm>
            <a:off x="5867400" y="22860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5127" name="Text Box 7"/>
          <p:cNvSpPr txBox="1">
            <a:spLocks noChangeArrowheads="1"/>
          </p:cNvSpPr>
          <p:nvPr/>
        </p:nvSpPr>
        <p:spPr bwMode="auto">
          <a:xfrm>
            <a:off x="5853113" y="3063875"/>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5138" name="Rectangle 18"/>
          <p:cNvSpPr>
            <a:spLocks noChangeArrowheads="1"/>
          </p:cNvSpPr>
          <p:nvPr/>
        </p:nvSpPr>
        <p:spPr bwMode="auto">
          <a:xfrm>
            <a:off x="228600" y="2362200"/>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5139" name="Rectangle 19"/>
          <p:cNvSpPr>
            <a:spLocks noChangeArrowheads="1"/>
          </p:cNvSpPr>
          <p:nvPr/>
        </p:nvSpPr>
        <p:spPr bwMode="auto">
          <a:xfrm>
            <a:off x="5943600" y="2590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5140" name="Rectangle 20"/>
          <p:cNvSpPr>
            <a:spLocks noChangeArrowheads="1"/>
          </p:cNvSpPr>
          <p:nvPr/>
        </p:nvSpPr>
        <p:spPr bwMode="auto">
          <a:xfrm>
            <a:off x="5943600" y="3352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5143" name="Line 23"/>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lstStyle/>
          <a:p>
            <a:endParaRPr lang="en-US" dirty="0"/>
          </a:p>
        </p:txBody>
      </p:sp>
      <p:sp>
        <p:nvSpPr>
          <p:cNvPr id="5145" name="Line 25"/>
          <p:cNvSpPr>
            <a:spLocks noChangeShapeType="1"/>
          </p:cNvSpPr>
          <p:nvPr/>
        </p:nvSpPr>
        <p:spPr bwMode="auto">
          <a:xfrm flipH="1">
            <a:off x="5486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5146" name="Line 26"/>
          <p:cNvSpPr>
            <a:spLocks noChangeShapeType="1"/>
          </p:cNvSpPr>
          <p:nvPr/>
        </p:nvSpPr>
        <p:spPr bwMode="auto">
          <a:xfrm flipV="1">
            <a:off x="5715000" y="1676400"/>
            <a:ext cx="0" cy="990600"/>
          </a:xfrm>
          <a:prstGeom prst="line">
            <a:avLst/>
          </a:prstGeom>
          <a:noFill/>
          <a:ln w="9525">
            <a:solidFill>
              <a:schemeClr val="tx1"/>
            </a:solidFill>
            <a:round/>
            <a:headEnd/>
            <a:tailEnd/>
          </a:ln>
        </p:spPr>
        <p:txBody>
          <a:bodyPr/>
          <a:lstStyle/>
          <a:p>
            <a:endParaRPr lang="en-US" dirty="0"/>
          </a:p>
        </p:txBody>
      </p:sp>
      <p:sp>
        <p:nvSpPr>
          <p:cNvPr id="5147" name="AutoShape 27"/>
          <p:cNvSpPr>
            <a:spLocks/>
          </p:cNvSpPr>
          <p:nvPr/>
        </p:nvSpPr>
        <p:spPr bwMode="auto">
          <a:xfrm>
            <a:off x="5410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5148" name="AutoShape 28"/>
          <p:cNvSpPr>
            <a:spLocks/>
          </p:cNvSpPr>
          <p:nvPr/>
        </p:nvSpPr>
        <p:spPr bwMode="auto">
          <a:xfrm>
            <a:off x="43434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5149" name="AutoShape 29"/>
          <p:cNvSpPr>
            <a:spLocks/>
          </p:cNvSpPr>
          <p:nvPr/>
        </p:nvSpPr>
        <p:spPr bwMode="auto">
          <a:xfrm>
            <a:off x="8458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5150" name="AutoShape 30"/>
          <p:cNvSpPr>
            <a:spLocks/>
          </p:cNvSpPr>
          <p:nvPr/>
        </p:nvSpPr>
        <p:spPr bwMode="auto">
          <a:xfrm>
            <a:off x="57912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5153" name="Line 33"/>
          <p:cNvSpPr>
            <a:spLocks noChangeShapeType="1"/>
          </p:cNvSpPr>
          <p:nvPr/>
        </p:nvSpPr>
        <p:spPr bwMode="auto">
          <a:xfrm flipH="1">
            <a:off x="8534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5155" name="Line 35"/>
          <p:cNvSpPr>
            <a:spLocks noChangeShapeType="1"/>
          </p:cNvSpPr>
          <p:nvPr/>
        </p:nvSpPr>
        <p:spPr bwMode="auto">
          <a:xfrm>
            <a:off x="2362200" y="2590800"/>
            <a:ext cx="304800" cy="1524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5156" name="Line 36"/>
          <p:cNvSpPr>
            <a:spLocks noChangeShapeType="1"/>
          </p:cNvSpPr>
          <p:nvPr/>
        </p:nvSpPr>
        <p:spPr bwMode="auto">
          <a:xfrm flipV="1">
            <a:off x="3505200" y="1524000"/>
            <a:ext cx="1066800" cy="12192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5157" name="Line 37"/>
          <p:cNvSpPr>
            <a:spLocks noChangeShapeType="1"/>
          </p:cNvSpPr>
          <p:nvPr/>
        </p:nvSpPr>
        <p:spPr bwMode="auto">
          <a:xfrm flipH="1">
            <a:off x="3733800" y="1676400"/>
            <a:ext cx="990600" cy="1066800"/>
          </a:xfrm>
          <a:prstGeom prst="line">
            <a:avLst/>
          </a:prstGeom>
          <a:noFill/>
          <a:ln w="19050">
            <a:solidFill>
              <a:srgbClr val="008000"/>
            </a:solidFill>
            <a:round/>
            <a:headEnd/>
            <a:tailEnd type="arrow" w="lg" len="lg"/>
          </a:ln>
        </p:spPr>
        <p:txBody>
          <a:bodyPr wrap="none" anchor="ctr"/>
          <a:lstStyle/>
          <a:p>
            <a:endParaRPr lang="en-US" dirty="0"/>
          </a:p>
        </p:txBody>
      </p:sp>
      <p:sp>
        <p:nvSpPr>
          <p:cNvPr id="5158" name="Line 38"/>
          <p:cNvSpPr>
            <a:spLocks noChangeShapeType="1"/>
          </p:cNvSpPr>
          <p:nvPr/>
        </p:nvSpPr>
        <p:spPr bwMode="auto">
          <a:xfrm flipH="1">
            <a:off x="4648200" y="1676400"/>
            <a:ext cx="152400" cy="1066800"/>
          </a:xfrm>
          <a:prstGeom prst="line">
            <a:avLst/>
          </a:prstGeom>
          <a:noFill/>
          <a:ln w="19050">
            <a:solidFill>
              <a:srgbClr val="008000"/>
            </a:solidFill>
            <a:round/>
            <a:headEnd/>
            <a:tailEnd type="arrow" w="lg" len="lg"/>
          </a:ln>
        </p:spPr>
        <p:txBody>
          <a:bodyPr wrap="none" anchor="ctr"/>
          <a:lstStyle/>
          <a:p>
            <a:endParaRPr lang="en-US" dirty="0"/>
          </a:p>
        </p:txBody>
      </p:sp>
      <p:sp>
        <p:nvSpPr>
          <p:cNvPr id="5159" name="Line 39"/>
          <p:cNvSpPr>
            <a:spLocks noChangeShapeType="1"/>
          </p:cNvSpPr>
          <p:nvPr/>
        </p:nvSpPr>
        <p:spPr bwMode="auto">
          <a:xfrm>
            <a:off x="4876800" y="1676400"/>
            <a:ext cx="228600" cy="1752600"/>
          </a:xfrm>
          <a:prstGeom prst="line">
            <a:avLst/>
          </a:prstGeom>
          <a:noFill/>
          <a:ln w="19050">
            <a:solidFill>
              <a:srgbClr val="008000"/>
            </a:solidFill>
            <a:round/>
            <a:headEnd/>
            <a:tailEnd type="arrow" w="lg" len="lg"/>
          </a:ln>
        </p:spPr>
        <p:txBody>
          <a:bodyPr wrap="none" anchor="ctr"/>
          <a:lstStyle/>
          <a:p>
            <a:endParaRPr lang="en-US" dirty="0"/>
          </a:p>
        </p:txBody>
      </p:sp>
      <p:sp>
        <p:nvSpPr>
          <p:cNvPr id="5160" name="Text Box 40"/>
          <p:cNvSpPr txBox="1">
            <a:spLocks noChangeArrowheads="1"/>
          </p:cNvSpPr>
          <p:nvPr/>
        </p:nvSpPr>
        <p:spPr bwMode="auto">
          <a:xfrm>
            <a:off x="2466975" y="24114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(1)</a:t>
            </a:r>
          </a:p>
        </p:txBody>
      </p:sp>
      <p:sp>
        <p:nvSpPr>
          <p:cNvPr id="5161" name="Text Box 41"/>
          <p:cNvSpPr txBox="1">
            <a:spLocks noChangeArrowheads="1"/>
          </p:cNvSpPr>
          <p:nvPr/>
        </p:nvSpPr>
        <p:spPr bwMode="auto">
          <a:xfrm>
            <a:off x="4133850" y="14970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(2)</a:t>
            </a:r>
          </a:p>
        </p:txBody>
      </p:sp>
      <p:sp>
        <p:nvSpPr>
          <p:cNvPr id="5162" name="Text Box 42"/>
          <p:cNvSpPr txBox="1">
            <a:spLocks noChangeArrowheads="1"/>
          </p:cNvSpPr>
          <p:nvPr/>
        </p:nvSpPr>
        <p:spPr bwMode="auto">
          <a:xfrm>
            <a:off x="3800475" y="24384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(3)</a:t>
            </a:r>
          </a:p>
        </p:txBody>
      </p:sp>
      <p:sp>
        <p:nvSpPr>
          <p:cNvPr id="5163" name="Text Box 43"/>
          <p:cNvSpPr txBox="1">
            <a:spLocks noChangeArrowheads="1"/>
          </p:cNvSpPr>
          <p:nvPr/>
        </p:nvSpPr>
        <p:spPr bwMode="auto">
          <a:xfrm>
            <a:off x="4638675" y="19812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(4)</a:t>
            </a:r>
          </a:p>
        </p:txBody>
      </p:sp>
      <p:sp>
        <p:nvSpPr>
          <p:cNvPr id="5164" name="Line 44"/>
          <p:cNvSpPr>
            <a:spLocks noChangeShapeType="1"/>
          </p:cNvSpPr>
          <p:nvPr/>
        </p:nvSpPr>
        <p:spPr bwMode="auto">
          <a:xfrm>
            <a:off x="2895600" y="1676400"/>
            <a:ext cx="0" cy="1066800"/>
          </a:xfrm>
          <a:prstGeom prst="line">
            <a:avLst/>
          </a:prstGeom>
          <a:noFill/>
          <a:ln w="9525">
            <a:solidFill>
              <a:schemeClr val="tx1"/>
            </a:solidFill>
            <a:round/>
            <a:headEnd/>
            <a:tailEnd type="triangle" w="med" len="med"/>
          </a:ln>
        </p:spPr>
        <p:txBody>
          <a:bodyPr/>
          <a:lstStyle/>
          <a:p>
            <a:endParaRPr lang="en-US" dirty="0"/>
          </a:p>
        </p:txBody>
      </p:sp>
      <p:sp>
        <p:nvSpPr>
          <p:cNvPr id="5167" name="Line 47"/>
          <p:cNvSpPr>
            <a:spLocks noChangeShapeType="1"/>
          </p:cNvSpPr>
          <p:nvPr/>
        </p:nvSpPr>
        <p:spPr bwMode="auto">
          <a:xfrm flipH="1">
            <a:off x="3962400" y="1685925"/>
            <a:ext cx="800100" cy="2190750"/>
          </a:xfrm>
          <a:prstGeom prst="line">
            <a:avLst/>
          </a:prstGeom>
          <a:noFill/>
          <a:ln w="19050">
            <a:solidFill>
              <a:srgbClr val="008000"/>
            </a:solidFill>
            <a:round/>
            <a:headEnd/>
            <a:tailEnd type="arrow" w="lg" len="lg"/>
          </a:ln>
        </p:spPr>
        <p:txBody>
          <a:bodyPr wrap="none" anchor="ctr"/>
          <a:lstStyle/>
          <a:p>
            <a:endParaRPr lang="en-US" dirty="0"/>
          </a:p>
        </p:txBody>
      </p:sp>
      <p:sp>
        <p:nvSpPr>
          <p:cNvPr id="5168" name="Text Box 48"/>
          <p:cNvSpPr txBox="1">
            <a:spLocks noChangeArrowheads="1"/>
          </p:cNvSpPr>
          <p:nvPr/>
        </p:nvSpPr>
        <p:spPr bwMode="auto">
          <a:xfrm>
            <a:off x="3746500" y="3267075"/>
            <a:ext cx="4794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(3a)</a:t>
            </a:r>
          </a:p>
        </p:txBody>
      </p:sp>
      <p:sp>
        <p:nvSpPr>
          <p:cNvPr id="5169" name="Line 49"/>
          <p:cNvSpPr>
            <a:spLocks noChangeShapeType="1"/>
          </p:cNvSpPr>
          <p:nvPr/>
        </p:nvSpPr>
        <p:spPr bwMode="auto">
          <a:xfrm>
            <a:off x="3343275" y="3009900"/>
            <a:ext cx="219075" cy="561975"/>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5170" name="Text Box 50"/>
          <p:cNvSpPr txBox="1">
            <a:spLocks noChangeArrowheads="1"/>
          </p:cNvSpPr>
          <p:nvPr/>
        </p:nvSpPr>
        <p:spPr bwMode="auto">
          <a:xfrm>
            <a:off x="3095625" y="3106738"/>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(2)</a:t>
            </a:r>
          </a:p>
        </p:txBody>
      </p:sp>
      <p:sp>
        <p:nvSpPr>
          <p:cNvPr id="53" name="Line 32"/>
          <p:cNvSpPr>
            <a:spLocks noChangeShapeType="1"/>
          </p:cNvSpPr>
          <p:nvPr/>
        </p:nvSpPr>
        <p:spPr bwMode="auto">
          <a:xfrm>
            <a:off x="8763000" y="2209800"/>
            <a:ext cx="0" cy="457200"/>
          </a:xfrm>
          <a:prstGeom prst="line">
            <a:avLst/>
          </a:prstGeom>
          <a:noFill/>
          <a:ln w="9525">
            <a:solidFill>
              <a:schemeClr val="tx1"/>
            </a:solidFill>
            <a:round/>
            <a:headEnd/>
            <a:tailEnd/>
          </a:ln>
        </p:spPr>
        <p:txBody>
          <a:bodyPr/>
          <a:lstStyle/>
          <a:p>
            <a:endParaRPr lang="en-US" dirty="0"/>
          </a:p>
        </p:txBody>
      </p:sp>
      <p:sp>
        <p:nvSpPr>
          <p:cNvPr id="56" name="Line 34"/>
          <p:cNvSpPr>
            <a:spLocks noChangeShapeType="1"/>
          </p:cNvSpPr>
          <p:nvPr/>
        </p:nvSpPr>
        <p:spPr bwMode="auto">
          <a:xfrm>
            <a:off x="5715000" y="2057400"/>
            <a:ext cx="304800" cy="0"/>
          </a:xfrm>
          <a:prstGeom prst="line">
            <a:avLst/>
          </a:prstGeom>
          <a:noFill/>
          <a:ln w="9525">
            <a:solidFill>
              <a:schemeClr val="tx1"/>
            </a:solidFill>
            <a:round/>
            <a:headEnd/>
            <a:tailEnd type="triangle" w="med" len="med"/>
          </a:ln>
        </p:spPr>
        <p:txBody>
          <a:bodyPr/>
          <a:lstStyle/>
          <a:p>
            <a:endParaRPr lang="en-US" dirty="0"/>
          </a:p>
        </p:txBody>
      </p:sp>
      <p:sp>
        <p:nvSpPr>
          <p:cNvPr id="46" name="Text Box 9"/>
          <p:cNvSpPr txBox="1">
            <a:spLocks noChangeArrowheads="1"/>
          </p:cNvSpPr>
          <p:nvPr/>
        </p:nvSpPr>
        <p:spPr bwMode="auto">
          <a:xfrm>
            <a:off x="1447800" y="2514600"/>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47" name="Text Box 10"/>
          <p:cNvSpPr txBox="1">
            <a:spLocks noChangeArrowheads="1"/>
          </p:cNvSpPr>
          <p:nvPr/>
        </p:nvSpPr>
        <p:spPr bwMode="auto">
          <a:xfrm>
            <a:off x="1371600" y="3048000"/>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48" name="Text Box 12"/>
          <p:cNvSpPr txBox="1">
            <a:spLocks noChangeArrowheads="1"/>
          </p:cNvSpPr>
          <p:nvPr/>
        </p:nvSpPr>
        <p:spPr bwMode="auto">
          <a:xfrm>
            <a:off x="2667000" y="2743200"/>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49" name="Text Box 13"/>
          <p:cNvSpPr txBox="1">
            <a:spLocks noChangeArrowheads="1"/>
          </p:cNvSpPr>
          <p:nvPr/>
        </p:nvSpPr>
        <p:spPr bwMode="auto">
          <a:xfrm>
            <a:off x="4495800" y="27432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0" name="Text Box 14"/>
          <p:cNvSpPr txBox="1">
            <a:spLocks noChangeArrowheads="1"/>
          </p:cNvSpPr>
          <p:nvPr/>
        </p:nvSpPr>
        <p:spPr bwMode="auto">
          <a:xfrm>
            <a:off x="6019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1" name="Text Box 15"/>
          <p:cNvSpPr txBox="1">
            <a:spLocks noChangeArrowheads="1"/>
          </p:cNvSpPr>
          <p:nvPr/>
        </p:nvSpPr>
        <p:spPr bwMode="auto">
          <a:xfrm>
            <a:off x="4495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2" name="Text Box 16"/>
          <p:cNvSpPr txBox="1">
            <a:spLocks noChangeArrowheads="1"/>
          </p:cNvSpPr>
          <p:nvPr/>
        </p:nvSpPr>
        <p:spPr bwMode="auto">
          <a:xfrm>
            <a:off x="6019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54" name="Text Box 17"/>
          <p:cNvSpPr txBox="1">
            <a:spLocks noChangeArrowheads="1"/>
          </p:cNvSpPr>
          <p:nvPr/>
        </p:nvSpPr>
        <p:spPr bwMode="auto">
          <a:xfrm>
            <a:off x="7162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57" name="Text Box 8"/>
          <p:cNvSpPr txBox="1">
            <a:spLocks noChangeArrowheads="1"/>
          </p:cNvSpPr>
          <p:nvPr/>
        </p:nvSpPr>
        <p:spPr bwMode="auto">
          <a:xfrm>
            <a:off x="6019800" y="1828800"/>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61" name="Text Box 5"/>
          <p:cNvSpPr txBox="1">
            <a:spLocks noChangeArrowheads="1"/>
          </p:cNvSpPr>
          <p:nvPr/>
        </p:nvSpPr>
        <p:spPr bwMode="auto">
          <a:xfrm>
            <a:off x="228600" y="1219200"/>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62" name="Text Box 37"/>
          <p:cNvSpPr txBox="1">
            <a:spLocks noChangeArrowheads="1"/>
          </p:cNvSpPr>
          <p:nvPr/>
        </p:nvSpPr>
        <p:spPr bwMode="auto">
          <a:xfrm>
            <a:off x="1838325" y="3614738"/>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63" name="Text Box 22"/>
          <p:cNvSpPr txBox="1">
            <a:spLocks noChangeArrowheads="1"/>
          </p:cNvSpPr>
          <p:nvPr/>
        </p:nvSpPr>
        <p:spPr bwMode="auto">
          <a:xfrm>
            <a:off x="4572000" y="1219200"/>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20066104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4000" dirty="0" smtClean="0"/>
              <a:t>RF– Emission Path (cont)</a:t>
            </a:r>
          </a:p>
        </p:txBody>
      </p:sp>
      <p:sp>
        <p:nvSpPr>
          <p:cNvPr id="6147" name="Rectangle 3"/>
          <p:cNvSpPr>
            <a:spLocks noGrp="1" noChangeArrowheads="1"/>
          </p:cNvSpPr>
          <p:nvPr>
            <p:ph idx="1"/>
          </p:nvPr>
        </p:nvSpPr>
        <p:spPr>
          <a:xfrm>
            <a:off x="609600" y="4419600"/>
            <a:ext cx="8229600" cy="1371600"/>
          </a:xfrm>
        </p:spPr>
        <p:txBody>
          <a:bodyPr>
            <a:noAutofit/>
          </a:bodyPr>
          <a:lstStyle/>
          <a:p>
            <a:pPr eaLnBrk="1" hangingPunct="1">
              <a:lnSpc>
                <a:spcPct val="80000"/>
              </a:lnSpc>
              <a:buNone/>
            </a:pPr>
            <a:r>
              <a:rPr lang="en-US" sz="1600" b="1" dirty="0" smtClean="0"/>
              <a:t>(5) </a:t>
            </a:r>
            <a:r>
              <a:rPr lang="en-US" sz="1600" dirty="0" smtClean="0"/>
              <a:t>Antennas that are assigned to receivers will apply gains and pass the emission packets to their receivers</a:t>
            </a:r>
          </a:p>
          <a:p>
            <a:pPr eaLnBrk="1" hangingPunct="1">
              <a:lnSpc>
                <a:spcPct val="80000"/>
              </a:lnSpc>
              <a:buNone/>
            </a:pPr>
            <a:endParaRPr lang="en-US" sz="1600" dirty="0" smtClean="0"/>
          </a:p>
          <a:p>
            <a:pPr eaLnBrk="1" hangingPunct="1">
              <a:lnSpc>
                <a:spcPct val="80000"/>
              </a:lnSpc>
              <a:buNone/>
            </a:pPr>
            <a:r>
              <a:rPr lang="en-US" sz="1600" b="1" dirty="0" smtClean="0"/>
              <a:t>(6) </a:t>
            </a:r>
            <a:r>
              <a:rPr lang="en-US" sz="1600" dirty="0" smtClean="0"/>
              <a:t>The receivers apply any final effects (e.g., noise, ECM).  Emissions that exceed a given threshold are sent as plot reports</a:t>
            </a:r>
          </a:p>
          <a:p>
            <a:pPr eaLnBrk="1" hangingPunct="1">
              <a:lnSpc>
                <a:spcPct val="80000"/>
              </a:lnSpc>
              <a:buNone/>
            </a:pPr>
            <a:endParaRPr lang="en-US" sz="1600" dirty="0" smtClean="0"/>
          </a:p>
          <a:p>
            <a:pPr eaLnBrk="1" hangingPunct="1">
              <a:lnSpc>
                <a:spcPct val="80000"/>
              </a:lnSpc>
              <a:buNone/>
            </a:pPr>
            <a:r>
              <a:rPr lang="en-US" sz="1600" b="1" dirty="0" smtClean="0"/>
              <a:t>(7) </a:t>
            </a:r>
            <a:r>
              <a:rPr lang="en-US" sz="1600" dirty="0" smtClean="0"/>
              <a:t>Track managers will generate tracks</a:t>
            </a:r>
          </a:p>
        </p:txBody>
      </p:sp>
      <p:sp>
        <p:nvSpPr>
          <p:cNvPr id="6148" name="Text Box 4"/>
          <p:cNvSpPr txBox="1">
            <a:spLocks noChangeArrowheads="1"/>
          </p:cNvSpPr>
          <p:nvPr/>
        </p:nvSpPr>
        <p:spPr bwMode="auto">
          <a:xfrm>
            <a:off x="152400" y="20574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6150" name="Text Box 6"/>
          <p:cNvSpPr txBox="1">
            <a:spLocks noChangeArrowheads="1"/>
          </p:cNvSpPr>
          <p:nvPr/>
        </p:nvSpPr>
        <p:spPr bwMode="auto">
          <a:xfrm>
            <a:off x="5867400" y="22860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6151" name="Text Box 7"/>
          <p:cNvSpPr txBox="1">
            <a:spLocks noChangeArrowheads="1"/>
          </p:cNvSpPr>
          <p:nvPr/>
        </p:nvSpPr>
        <p:spPr bwMode="auto">
          <a:xfrm>
            <a:off x="5853113" y="3063875"/>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6155" name="Text Box 11"/>
          <p:cNvSpPr txBox="1">
            <a:spLocks noChangeArrowheads="1"/>
          </p:cNvSpPr>
          <p:nvPr/>
        </p:nvSpPr>
        <p:spPr bwMode="auto">
          <a:xfrm>
            <a:off x="228600" y="3048000"/>
            <a:ext cx="914400" cy="274638"/>
          </a:xfrm>
          <a:prstGeom prst="rect">
            <a:avLst/>
          </a:prstGeom>
          <a:noFill/>
          <a:ln w="12700" algn="ctr">
            <a:solidFill>
              <a:schemeClr val="tx1"/>
            </a:solidFill>
            <a:prstDash val="dash"/>
            <a:miter lim="800000"/>
            <a:headEnd/>
            <a:tailEnd/>
          </a:ln>
        </p:spPr>
        <p:txBody>
          <a:bodyPr/>
          <a:lstStyle/>
          <a:p>
            <a:pPr algn="ctr">
              <a:spcBef>
                <a:spcPct val="50000"/>
              </a:spcBef>
            </a:pPr>
            <a:r>
              <a:rPr lang="en-US" sz="1200" dirty="0" smtClean="0">
                <a:latin typeface="Times New Roman" pitchFamily="18" charset="0"/>
              </a:rPr>
              <a:t>Plots</a:t>
            </a:r>
            <a:endParaRPr lang="en-US" sz="1200" dirty="0">
              <a:latin typeface="Times New Roman" pitchFamily="18" charset="0"/>
            </a:endParaRPr>
          </a:p>
        </p:txBody>
      </p:sp>
      <p:sp>
        <p:nvSpPr>
          <p:cNvPr id="6162" name="Rectangle 18"/>
          <p:cNvSpPr>
            <a:spLocks noChangeArrowheads="1"/>
          </p:cNvSpPr>
          <p:nvPr/>
        </p:nvSpPr>
        <p:spPr bwMode="auto">
          <a:xfrm>
            <a:off x="152400" y="2362200"/>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6163" name="Rectangle 19"/>
          <p:cNvSpPr>
            <a:spLocks noChangeArrowheads="1"/>
          </p:cNvSpPr>
          <p:nvPr/>
        </p:nvSpPr>
        <p:spPr bwMode="auto">
          <a:xfrm>
            <a:off x="5943600" y="2590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6164" name="Rectangle 20"/>
          <p:cNvSpPr>
            <a:spLocks noChangeArrowheads="1"/>
          </p:cNvSpPr>
          <p:nvPr/>
        </p:nvSpPr>
        <p:spPr bwMode="auto">
          <a:xfrm>
            <a:off x="5943600" y="3352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6167" name="Line 23"/>
          <p:cNvSpPr>
            <a:spLocks noChangeShapeType="1"/>
          </p:cNvSpPr>
          <p:nvPr/>
        </p:nvSpPr>
        <p:spPr bwMode="auto">
          <a:xfrm>
            <a:off x="2895600" y="1676400"/>
            <a:ext cx="0" cy="1066800"/>
          </a:xfrm>
          <a:prstGeom prst="line">
            <a:avLst/>
          </a:prstGeom>
          <a:noFill/>
          <a:ln w="9525">
            <a:solidFill>
              <a:schemeClr val="tx1"/>
            </a:solidFill>
            <a:round/>
            <a:headEnd/>
            <a:tailEnd type="triangle" w="med" len="med"/>
          </a:ln>
        </p:spPr>
        <p:txBody>
          <a:bodyPr/>
          <a:lstStyle/>
          <a:p>
            <a:endParaRPr lang="en-US" dirty="0"/>
          </a:p>
        </p:txBody>
      </p:sp>
      <p:sp>
        <p:nvSpPr>
          <p:cNvPr id="6168" name="Line 24"/>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lstStyle/>
          <a:p>
            <a:endParaRPr lang="en-US" dirty="0"/>
          </a:p>
        </p:txBody>
      </p:sp>
      <p:sp>
        <p:nvSpPr>
          <p:cNvPr id="6170" name="Line 26"/>
          <p:cNvSpPr>
            <a:spLocks noChangeShapeType="1"/>
          </p:cNvSpPr>
          <p:nvPr/>
        </p:nvSpPr>
        <p:spPr bwMode="auto">
          <a:xfrm flipH="1">
            <a:off x="5486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6171" name="Line 27"/>
          <p:cNvSpPr>
            <a:spLocks noChangeShapeType="1"/>
          </p:cNvSpPr>
          <p:nvPr/>
        </p:nvSpPr>
        <p:spPr bwMode="auto">
          <a:xfrm flipV="1">
            <a:off x="5715000" y="1676400"/>
            <a:ext cx="0" cy="990600"/>
          </a:xfrm>
          <a:prstGeom prst="line">
            <a:avLst/>
          </a:prstGeom>
          <a:noFill/>
          <a:ln w="9525">
            <a:solidFill>
              <a:schemeClr val="tx1"/>
            </a:solidFill>
            <a:round/>
            <a:headEnd/>
            <a:tailEnd/>
          </a:ln>
        </p:spPr>
        <p:txBody>
          <a:bodyPr/>
          <a:lstStyle/>
          <a:p>
            <a:endParaRPr lang="en-US" dirty="0"/>
          </a:p>
        </p:txBody>
      </p:sp>
      <p:sp>
        <p:nvSpPr>
          <p:cNvPr id="6172" name="AutoShape 28"/>
          <p:cNvSpPr>
            <a:spLocks/>
          </p:cNvSpPr>
          <p:nvPr/>
        </p:nvSpPr>
        <p:spPr bwMode="auto">
          <a:xfrm>
            <a:off x="5410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6173" name="AutoShape 29"/>
          <p:cNvSpPr>
            <a:spLocks/>
          </p:cNvSpPr>
          <p:nvPr/>
        </p:nvSpPr>
        <p:spPr bwMode="auto">
          <a:xfrm>
            <a:off x="43434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6174" name="AutoShape 30"/>
          <p:cNvSpPr>
            <a:spLocks/>
          </p:cNvSpPr>
          <p:nvPr/>
        </p:nvSpPr>
        <p:spPr bwMode="auto">
          <a:xfrm>
            <a:off x="8458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6175" name="AutoShape 31"/>
          <p:cNvSpPr>
            <a:spLocks/>
          </p:cNvSpPr>
          <p:nvPr/>
        </p:nvSpPr>
        <p:spPr bwMode="auto">
          <a:xfrm>
            <a:off x="57912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6178" name="Line 34"/>
          <p:cNvSpPr>
            <a:spLocks noChangeShapeType="1"/>
          </p:cNvSpPr>
          <p:nvPr/>
        </p:nvSpPr>
        <p:spPr bwMode="auto">
          <a:xfrm flipH="1">
            <a:off x="8534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6180" name="Line 36"/>
          <p:cNvSpPr>
            <a:spLocks noChangeShapeType="1"/>
          </p:cNvSpPr>
          <p:nvPr/>
        </p:nvSpPr>
        <p:spPr bwMode="auto">
          <a:xfrm flipH="1">
            <a:off x="3733800" y="1676400"/>
            <a:ext cx="990600" cy="10668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181" name="Line 37"/>
          <p:cNvSpPr>
            <a:spLocks noChangeShapeType="1"/>
          </p:cNvSpPr>
          <p:nvPr/>
        </p:nvSpPr>
        <p:spPr bwMode="auto">
          <a:xfrm flipH="1">
            <a:off x="4648200" y="1676400"/>
            <a:ext cx="152400" cy="10668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182" name="Line 38"/>
          <p:cNvSpPr>
            <a:spLocks noChangeShapeType="1"/>
          </p:cNvSpPr>
          <p:nvPr/>
        </p:nvSpPr>
        <p:spPr bwMode="auto">
          <a:xfrm>
            <a:off x="4876800" y="1676400"/>
            <a:ext cx="228600" cy="17526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183" name="Text Box 39"/>
          <p:cNvSpPr txBox="1">
            <a:spLocks noChangeArrowheads="1"/>
          </p:cNvSpPr>
          <p:nvPr/>
        </p:nvSpPr>
        <p:spPr bwMode="auto">
          <a:xfrm>
            <a:off x="3829050" y="24876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(3)</a:t>
            </a:r>
          </a:p>
        </p:txBody>
      </p:sp>
      <p:sp>
        <p:nvSpPr>
          <p:cNvPr id="6184" name="Text Box 40"/>
          <p:cNvSpPr txBox="1">
            <a:spLocks noChangeArrowheads="1"/>
          </p:cNvSpPr>
          <p:nvPr/>
        </p:nvSpPr>
        <p:spPr bwMode="auto">
          <a:xfrm>
            <a:off x="4667250" y="20304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(4)</a:t>
            </a:r>
          </a:p>
        </p:txBody>
      </p:sp>
      <p:sp>
        <p:nvSpPr>
          <p:cNvPr id="6185" name="Line 41"/>
          <p:cNvSpPr>
            <a:spLocks noChangeShapeType="1"/>
          </p:cNvSpPr>
          <p:nvPr/>
        </p:nvSpPr>
        <p:spPr bwMode="auto">
          <a:xfrm flipH="1">
            <a:off x="2362200" y="2895600"/>
            <a:ext cx="304800" cy="228600"/>
          </a:xfrm>
          <a:prstGeom prst="line">
            <a:avLst/>
          </a:prstGeom>
          <a:noFill/>
          <a:ln w="19050">
            <a:solidFill>
              <a:srgbClr val="008000"/>
            </a:solidFill>
            <a:round/>
            <a:headEnd/>
            <a:tailEnd type="arrow" w="lg" len="lg"/>
          </a:ln>
        </p:spPr>
        <p:txBody>
          <a:bodyPr wrap="none" anchor="ctr"/>
          <a:lstStyle/>
          <a:p>
            <a:endParaRPr lang="en-US" dirty="0"/>
          </a:p>
        </p:txBody>
      </p:sp>
      <p:sp>
        <p:nvSpPr>
          <p:cNvPr id="6186" name="Line 42"/>
          <p:cNvSpPr>
            <a:spLocks noChangeShapeType="1"/>
          </p:cNvSpPr>
          <p:nvPr/>
        </p:nvSpPr>
        <p:spPr bwMode="auto">
          <a:xfrm flipH="1">
            <a:off x="1143000" y="3124200"/>
            <a:ext cx="228600" cy="0"/>
          </a:xfrm>
          <a:prstGeom prst="line">
            <a:avLst/>
          </a:prstGeom>
          <a:noFill/>
          <a:ln w="19050">
            <a:solidFill>
              <a:srgbClr val="008000"/>
            </a:solidFill>
            <a:round/>
            <a:headEnd/>
            <a:tailEnd type="arrow" w="lg" len="lg"/>
          </a:ln>
        </p:spPr>
        <p:txBody>
          <a:bodyPr wrap="none" anchor="ctr"/>
          <a:lstStyle/>
          <a:p>
            <a:endParaRPr lang="en-US" dirty="0"/>
          </a:p>
        </p:txBody>
      </p:sp>
      <p:sp>
        <p:nvSpPr>
          <p:cNvPr id="6187" name="Line 43"/>
          <p:cNvSpPr>
            <a:spLocks noChangeShapeType="1"/>
          </p:cNvSpPr>
          <p:nvPr/>
        </p:nvSpPr>
        <p:spPr bwMode="auto">
          <a:xfrm>
            <a:off x="5410200" y="2819400"/>
            <a:ext cx="609600" cy="0"/>
          </a:xfrm>
          <a:prstGeom prst="line">
            <a:avLst/>
          </a:prstGeom>
          <a:noFill/>
          <a:ln w="19050">
            <a:solidFill>
              <a:srgbClr val="008000"/>
            </a:solidFill>
            <a:round/>
            <a:headEnd/>
            <a:tailEnd type="arrow" w="lg" len="lg"/>
          </a:ln>
        </p:spPr>
        <p:txBody>
          <a:bodyPr wrap="none" anchor="ctr"/>
          <a:lstStyle/>
          <a:p>
            <a:endParaRPr lang="en-US" dirty="0"/>
          </a:p>
        </p:txBody>
      </p:sp>
      <p:sp>
        <p:nvSpPr>
          <p:cNvPr id="6188" name="Line 44"/>
          <p:cNvSpPr>
            <a:spLocks noChangeShapeType="1"/>
          </p:cNvSpPr>
          <p:nvPr/>
        </p:nvSpPr>
        <p:spPr bwMode="auto">
          <a:xfrm>
            <a:off x="6934200" y="2819400"/>
            <a:ext cx="304800" cy="0"/>
          </a:xfrm>
          <a:prstGeom prst="line">
            <a:avLst/>
          </a:prstGeom>
          <a:noFill/>
          <a:ln w="19050">
            <a:solidFill>
              <a:srgbClr val="008000"/>
            </a:solidFill>
            <a:round/>
            <a:headEnd/>
            <a:tailEnd type="arrow" w="lg" len="lg"/>
          </a:ln>
        </p:spPr>
        <p:txBody>
          <a:bodyPr wrap="none" anchor="ctr"/>
          <a:lstStyle/>
          <a:p>
            <a:endParaRPr lang="en-US" dirty="0"/>
          </a:p>
        </p:txBody>
      </p:sp>
      <p:sp>
        <p:nvSpPr>
          <p:cNvPr id="6190" name="Text Box 46"/>
          <p:cNvSpPr txBox="1">
            <a:spLocks noChangeArrowheads="1"/>
          </p:cNvSpPr>
          <p:nvPr/>
        </p:nvSpPr>
        <p:spPr bwMode="auto">
          <a:xfrm>
            <a:off x="2133600" y="27432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(5)</a:t>
            </a:r>
          </a:p>
        </p:txBody>
      </p:sp>
      <p:sp>
        <p:nvSpPr>
          <p:cNvPr id="6191" name="Text Box 47"/>
          <p:cNvSpPr txBox="1">
            <a:spLocks noChangeArrowheads="1"/>
          </p:cNvSpPr>
          <p:nvPr/>
        </p:nvSpPr>
        <p:spPr bwMode="auto">
          <a:xfrm>
            <a:off x="5553075" y="27432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(5)</a:t>
            </a:r>
          </a:p>
        </p:txBody>
      </p:sp>
      <p:sp>
        <p:nvSpPr>
          <p:cNvPr id="6192" name="Text Box 48"/>
          <p:cNvSpPr txBox="1">
            <a:spLocks noChangeArrowheads="1"/>
          </p:cNvSpPr>
          <p:nvPr/>
        </p:nvSpPr>
        <p:spPr bwMode="auto">
          <a:xfrm>
            <a:off x="1143000" y="28194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(6)</a:t>
            </a:r>
          </a:p>
        </p:txBody>
      </p:sp>
      <p:sp>
        <p:nvSpPr>
          <p:cNvPr id="6193" name="Text Box 49"/>
          <p:cNvSpPr txBox="1">
            <a:spLocks noChangeArrowheads="1"/>
          </p:cNvSpPr>
          <p:nvPr/>
        </p:nvSpPr>
        <p:spPr bwMode="auto">
          <a:xfrm>
            <a:off x="6848475" y="25146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(6)</a:t>
            </a:r>
          </a:p>
        </p:txBody>
      </p:sp>
      <p:sp>
        <p:nvSpPr>
          <p:cNvPr id="6197" name="Line 53"/>
          <p:cNvSpPr>
            <a:spLocks noChangeShapeType="1"/>
          </p:cNvSpPr>
          <p:nvPr/>
        </p:nvSpPr>
        <p:spPr bwMode="auto">
          <a:xfrm flipH="1">
            <a:off x="3962400" y="1685925"/>
            <a:ext cx="800100" cy="219075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198" name="Text Box 54"/>
          <p:cNvSpPr txBox="1">
            <a:spLocks noChangeArrowheads="1"/>
          </p:cNvSpPr>
          <p:nvPr/>
        </p:nvSpPr>
        <p:spPr bwMode="auto">
          <a:xfrm>
            <a:off x="3790950" y="3316288"/>
            <a:ext cx="39052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(3a)</a:t>
            </a:r>
          </a:p>
        </p:txBody>
      </p:sp>
      <p:sp>
        <p:nvSpPr>
          <p:cNvPr id="60" name="Line 32"/>
          <p:cNvSpPr>
            <a:spLocks noChangeShapeType="1"/>
          </p:cNvSpPr>
          <p:nvPr/>
        </p:nvSpPr>
        <p:spPr bwMode="auto">
          <a:xfrm>
            <a:off x="8763000" y="2209800"/>
            <a:ext cx="0" cy="457200"/>
          </a:xfrm>
          <a:prstGeom prst="line">
            <a:avLst/>
          </a:prstGeom>
          <a:noFill/>
          <a:ln w="9525">
            <a:solidFill>
              <a:schemeClr val="tx1"/>
            </a:solidFill>
            <a:round/>
            <a:headEnd/>
            <a:tailEnd/>
          </a:ln>
        </p:spPr>
        <p:txBody>
          <a:bodyPr/>
          <a:lstStyle/>
          <a:p>
            <a:endParaRPr lang="en-US" dirty="0"/>
          </a:p>
        </p:txBody>
      </p:sp>
      <p:sp>
        <p:nvSpPr>
          <p:cNvPr id="61" name="Line 34"/>
          <p:cNvSpPr>
            <a:spLocks noChangeShapeType="1"/>
          </p:cNvSpPr>
          <p:nvPr/>
        </p:nvSpPr>
        <p:spPr bwMode="auto">
          <a:xfrm>
            <a:off x="5715000" y="2057400"/>
            <a:ext cx="304800" cy="0"/>
          </a:xfrm>
          <a:prstGeom prst="line">
            <a:avLst/>
          </a:prstGeom>
          <a:noFill/>
          <a:ln w="9525">
            <a:solidFill>
              <a:schemeClr val="tx1"/>
            </a:solidFill>
            <a:round/>
            <a:headEnd/>
            <a:tailEnd type="triangle" w="med" len="med"/>
          </a:ln>
        </p:spPr>
        <p:txBody>
          <a:bodyPr/>
          <a:lstStyle/>
          <a:p>
            <a:endParaRPr lang="en-US" dirty="0"/>
          </a:p>
        </p:txBody>
      </p:sp>
      <p:sp>
        <p:nvSpPr>
          <p:cNvPr id="62" name="Line 45"/>
          <p:cNvSpPr>
            <a:spLocks noChangeShapeType="1"/>
          </p:cNvSpPr>
          <p:nvPr/>
        </p:nvSpPr>
        <p:spPr bwMode="auto">
          <a:xfrm flipH="1" flipV="1">
            <a:off x="7848600" y="2209800"/>
            <a:ext cx="304800" cy="381000"/>
          </a:xfrm>
          <a:prstGeom prst="line">
            <a:avLst/>
          </a:prstGeom>
          <a:noFill/>
          <a:ln w="19050">
            <a:solidFill>
              <a:srgbClr val="008000"/>
            </a:solidFill>
            <a:round/>
            <a:headEnd/>
            <a:tailEnd type="arrow" w="lg" len="lg"/>
          </a:ln>
        </p:spPr>
        <p:txBody>
          <a:bodyPr wrap="none" anchor="ctr"/>
          <a:lstStyle/>
          <a:p>
            <a:endParaRPr lang="en-US" dirty="0"/>
          </a:p>
        </p:txBody>
      </p:sp>
      <p:sp>
        <p:nvSpPr>
          <p:cNvPr id="63" name="Text Box 50"/>
          <p:cNvSpPr txBox="1">
            <a:spLocks noChangeArrowheads="1"/>
          </p:cNvSpPr>
          <p:nvPr/>
        </p:nvSpPr>
        <p:spPr bwMode="auto">
          <a:xfrm>
            <a:off x="7991475" y="22098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(7)</a:t>
            </a:r>
          </a:p>
        </p:txBody>
      </p:sp>
      <p:sp>
        <p:nvSpPr>
          <p:cNvPr id="51" name="Text Box 9"/>
          <p:cNvSpPr txBox="1">
            <a:spLocks noChangeArrowheads="1"/>
          </p:cNvSpPr>
          <p:nvPr/>
        </p:nvSpPr>
        <p:spPr bwMode="auto">
          <a:xfrm>
            <a:off x="1447800" y="2514600"/>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52" name="Text Box 10"/>
          <p:cNvSpPr txBox="1">
            <a:spLocks noChangeArrowheads="1"/>
          </p:cNvSpPr>
          <p:nvPr/>
        </p:nvSpPr>
        <p:spPr bwMode="auto">
          <a:xfrm>
            <a:off x="1371600" y="3048000"/>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3" name="Text Box 12"/>
          <p:cNvSpPr txBox="1">
            <a:spLocks noChangeArrowheads="1"/>
          </p:cNvSpPr>
          <p:nvPr/>
        </p:nvSpPr>
        <p:spPr bwMode="auto">
          <a:xfrm>
            <a:off x="2667000" y="2743200"/>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4" name="Text Box 13"/>
          <p:cNvSpPr txBox="1">
            <a:spLocks noChangeArrowheads="1"/>
          </p:cNvSpPr>
          <p:nvPr/>
        </p:nvSpPr>
        <p:spPr bwMode="auto">
          <a:xfrm>
            <a:off x="4495800" y="27432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5" name="Text Box 14"/>
          <p:cNvSpPr txBox="1">
            <a:spLocks noChangeArrowheads="1"/>
          </p:cNvSpPr>
          <p:nvPr/>
        </p:nvSpPr>
        <p:spPr bwMode="auto">
          <a:xfrm>
            <a:off x="6019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6" name="Text Box 15"/>
          <p:cNvSpPr txBox="1">
            <a:spLocks noChangeArrowheads="1"/>
          </p:cNvSpPr>
          <p:nvPr/>
        </p:nvSpPr>
        <p:spPr bwMode="auto">
          <a:xfrm>
            <a:off x="4495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7" name="Text Box 16"/>
          <p:cNvSpPr txBox="1">
            <a:spLocks noChangeArrowheads="1"/>
          </p:cNvSpPr>
          <p:nvPr/>
        </p:nvSpPr>
        <p:spPr bwMode="auto">
          <a:xfrm>
            <a:off x="6019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58" name="Text Box 17"/>
          <p:cNvSpPr txBox="1">
            <a:spLocks noChangeArrowheads="1"/>
          </p:cNvSpPr>
          <p:nvPr/>
        </p:nvSpPr>
        <p:spPr bwMode="auto">
          <a:xfrm>
            <a:off x="7162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64" name="Text Box 8"/>
          <p:cNvSpPr txBox="1">
            <a:spLocks noChangeArrowheads="1"/>
          </p:cNvSpPr>
          <p:nvPr/>
        </p:nvSpPr>
        <p:spPr bwMode="auto">
          <a:xfrm>
            <a:off x="6019800" y="1828800"/>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68" name="Text Box 5"/>
          <p:cNvSpPr txBox="1">
            <a:spLocks noChangeArrowheads="1"/>
          </p:cNvSpPr>
          <p:nvPr/>
        </p:nvSpPr>
        <p:spPr bwMode="auto">
          <a:xfrm>
            <a:off x="228600" y="1219200"/>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69" name="Text Box 37"/>
          <p:cNvSpPr txBox="1">
            <a:spLocks noChangeArrowheads="1"/>
          </p:cNvSpPr>
          <p:nvPr/>
        </p:nvSpPr>
        <p:spPr bwMode="auto">
          <a:xfrm>
            <a:off x="1838325" y="3614738"/>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70" name="Text Box 22"/>
          <p:cNvSpPr txBox="1">
            <a:spLocks noChangeArrowheads="1"/>
          </p:cNvSpPr>
          <p:nvPr/>
        </p:nvSpPr>
        <p:spPr bwMode="auto">
          <a:xfrm>
            <a:off x="4572000" y="1219200"/>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3948270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sz="4000" dirty="0" smtClean="0"/>
              <a:t>RF– Emission Path (cont)</a:t>
            </a:r>
          </a:p>
        </p:txBody>
      </p:sp>
      <p:sp>
        <p:nvSpPr>
          <p:cNvPr id="7171" name="Rectangle 3"/>
          <p:cNvSpPr>
            <a:spLocks noGrp="1" noChangeArrowheads="1"/>
          </p:cNvSpPr>
          <p:nvPr>
            <p:ph idx="1"/>
          </p:nvPr>
        </p:nvSpPr>
        <p:spPr>
          <a:xfrm>
            <a:off x="609600" y="4419600"/>
            <a:ext cx="8229600" cy="1905000"/>
          </a:xfrm>
        </p:spPr>
        <p:txBody>
          <a:bodyPr>
            <a:normAutofit lnSpcReduction="10000"/>
          </a:bodyPr>
          <a:lstStyle/>
          <a:p>
            <a:pPr eaLnBrk="1" hangingPunct="1">
              <a:lnSpc>
                <a:spcPct val="80000"/>
              </a:lnSpc>
              <a:buNone/>
            </a:pPr>
            <a:r>
              <a:rPr lang="en-US" sz="1600" b="1" dirty="0" smtClean="0"/>
              <a:t>(8) </a:t>
            </a:r>
            <a:r>
              <a:rPr lang="en-US" sz="1600" dirty="0" smtClean="0"/>
              <a:t>The jammer transmitter creates an ECM emission packet and sends it to its assigned antenna</a:t>
            </a:r>
          </a:p>
          <a:p>
            <a:pPr lvl="1" eaLnBrk="1" hangingPunct="1">
              <a:lnSpc>
                <a:spcPct val="80000"/>
              </a:lnSpc>
              <a:buNone/>
            </a:pPr>
            <a:endParaRPr lang="en-US" sz="1200" dirty="0" smtClean="0"/>
          </a:p>
          <a:p>
            <a:pPr eaLnBrk="1" hangingPunct="1">
              <a:lnSpc>
                <a:spcPct val="80000"/>
              </a:lnSpc>
              <a:buNone/>
            </a:pPr>
            <a:r>
              <a:rPr lang="en-US" sz="1600" b="1" dirty="0" smtClean="0"/>
              <a:t>(9) </a:t>
            </a:r>
            <a:r>
              <a:rPr lang="en-US" sz="1600" dirty="0" smtClean="0"/>
              <a:t>The jammer antenna after computing geometry and gains, sends ECM packets to other players</a:t>
            </a:r>
          </a:p>
          <a:p>
            <a:pPr lvl="1" eaLnBrk="1" hangingPunct="1">
              <a:lnSpc>
                <a:spcPct val="80000"/>
              </a:lnSpc>
              <a:buNone/>
            </a:pPr>
            <a:endParaRPr lang="en-US" sz="1200" dirty="0" smtClean="0"/>
          </a:p>
          <a:p>
            <a:pPr eaLnBrk="1" hangingPunct="1">
              <a:lnSpc>
                <a:spcPct val="80000"/>
              </a:lnSpc>
              <a:buNone/>
            </a:pPr>
            <a:r>
              <a:rPr lang="en-US" sz="1600" b="1" dirty="0" smtClean="0"/>
              <a:t>(10) </a:t>
            </a:r>
            <a:r>
              <a:rPr lang="en-US" sz="1600" dirty="0" smtClean="0"/>
              <a:t>Players pass the ECM packets to their own onboard antennas</a:t>
            </a:r>
          </a:p>
          <a:p>
            <a:pPr lvl="1" eaLnBrk="1" hangingPunct="1">
              <a:lnSpc>
                <a:spcPct val="80000"/>
              </a:lnSpc>
              <a:buNone/>
            </a:pPr>
            <a:endParaRPr lang="en-US" sz="1200" dirty="0" smtClean="0"/>
          </a:p>
          <a:p>
            <a:pPr eaLnBrk="1" hangingPunct="1">
              <a:lnSpc>
                <a:spcPct val="80000"/>
              </a:lnSpc>
              <a:buNone/>
            </a:pPr>
            <a:r>
              <a:rPr lang="en-US" sz="1600" b="1" dirty="0" smtClean="0"/>
              <a:t>(11) </a:t>
            </a:r>
            <a:r>
              <a:rPr lang="en-US" sz="1600" dirty="0" smtClean="0"/>
              <a:t>The antennas, which are assigned to receivers, will apply gains and pass the ECM packets to the receivers for processing</a:t>
            </a:r>
          </a:p>
        </p:txBody>
      </p:sp>
      <p:sp>
        <p:nvSpPr>
          <p:cNvPr id="7172" name="Text Box 4"/>
          <p:cNvSpPr txBox="1">
            <a:spLocks noChangeArrowheads="1"/>
          </p:cNvSpPr>
          <p:nvPr/>
        </p:nvSpPr>
        <p:spPr bwMode="auto">
          <a:xfrm>
            <a:off x="152400" y="20574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Radar</a:t>
            </a:r>
          </a:p>
        </p:txBody>
      </p:sp>
      <p:sp>
        <p:nvSpPr>
          <p:cNvPr id="7174" name="Text Box 6"/>
          <p:cNvSpPr txBox="1">
            <a:spLocks noChangeArrowheads="1"/>
          </p:cNvSpPr>
          <p:nvPr/>
        </p:nvSpPr>
        <p:spPr bwMode="auto">
          <a:xfrm>
            <a:off x="5867400" y="2286000"/>
            <a:ext cx="914400" cy="366713"/>
          </a:xfrm>
          <a:prstGeom prst="rect">
            <a:avLst/>
          </a:prstGeom>
          <a:noFill/>
          <a:ln w="9525">
            <a:noFill/>
            <a:miter lim="800000"/>
            <a:headEnd/>
            <a:tailEnd/>
          </a:ln>
        </p:spPr>
        <p:txBody>
          <a:bodyPr/>
          <a:lstStyle/>
          <a:p>
            <a:pPr eaLnBrk="0" hangingPunct="0"/>
            <a:r>
              <a:rPr lang="en-US" b="1" dirty="0">
                <a:latin typeface="Times New Roman" pitchFamily="18" charset="0"/>
              </a:rPr>
              <a:t> </a:t>
            </a:r>
            <a:r>
              <a:rPr lang="en-US" sz="1600" b="1" dirty="0">
                <a:latin typeface="Times New Roman" pitchFamily="18" charset="0"/>
              </a:rPr>
              <a:t>RWR</a:t>
            </a:r>
          </a:p>
        </p:txBody>
      </p:sp>
      <p:sp>
        <p:nvSpPr>
          <p:cNvPr id="7175" name="Text Box 7"/>
          <p:cNvSpPr txBox="1">
            <a:spLocks noChangeArrowheads="1"/>
          </p:cNvSpPr>
          <p:nvPr/>
        </p:nvSpPr>
        <p:spPr bwMode="auto">
          <a:xfrm>
            <a:off x="5853113" y="3063875"/>
            <a:ext cx="1157287" cy="365125"/>
          </a:xfrm>
          <a:prstGeom prst="rect">
            <a:avLst/>
          </a:prstGeom>
          <a:noFill/>
          <a:ln w="9525">
            <a:noFill/>
            <a:miter lim="800000"/>
            <a:headEnd/>
            <a:tailEnd/>
          </a:ln>
        </p:spPr>
        <p:txBody>
          <a:bodyPr/>
          <a:lstStyle/>
          <a:p>
            <a:pPr eaLnBrk="0" hangingPunct="0"/>
            <a:r>
              <a:rPr lang="en-US" sz="1600" b="1" dirty="0">
                <a:latin typeface="Times New Roman" pitchFamily="18" charset="0"/>
              </a:rPr>
              <a:t>  Jammer</a:t>
            </a:r>
          </a:p>
        </p:txBody>
      </p:sp>
      <p:sp>
        <p:nvSpPr>
          <p:cNvPr id="7186" name="Rectangle 18"/>
          <p:cNvSpPr>
            <a:spLocks noChangeArrowheads="1"/>
          </p:cNvSpPr>
          <p:nvPr/>
        </p:nvSpPr>
        <p:spPr bwMode="auto">
          <a:xfrm>
            <a:off x="152400" y="2362200"/>
            <a:ext cx="2286000" cy="1096963"/>
          </a:xfrm>
          <a:prstGeom prst="rect">
            <a:avLst/>
          </a:prstGeom>
          <a:noFill/>
          <a:ln w="9525" algn="ctr">
            <a:solidFill>
              <a:schemeClr val="tx1"/>
            </a:solidFill>
            <a:miter lim="800000"/>
            <a:headEnd/>
            <a:tailEnd/>
          </a:ln>
        </p:spPr>
        <p:txBody>
          <a:bodyPr wrap="none" anchor="ctr"/>
          <a:lstStyle/>
          <a:p>
            <a:endParaRPr lang="en-US" dirty="0"/>
          </a:p>
        </p:txBody>
      </p:sp>
      <p:sp>
        <p:nvSpPr>
          <p:cNvPr id="7187" name="Rectangle 19"/>
          <p:cNvSpPr>
            <a:spLocks noChangeArrowheads="1"/>
          </p:cNvSpPr>
          <p:nvPr/>
        </p:nvSpPr>
        <p:spPr bwMode="auto">
          <a:xfrm>
            <a:off x="5943600" y="2590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7188" name="Rectangle 20"/>
          <p:cNvSpPr>
            <a:spLocks noChangeArrowheads="1"/>
          </p:cNvSpPr>
          <p:nvPr/>
        </p:nvSpPr>
        <p:spPr bwMode="auto">
          <a:xfrm>
            <a:off x="5943600" y="3352800"/>
            <a:ext cx="2514600" cy="457200"/>
          </a:xfrm>
          <a:prstGeom prst="rect">
            <a:avLst/>
          </a:prstGeom>
          <a:noFill/>
          <a:ln w="9525" algn="ctr">
            <a:solidFill>
              <a:schemeClr val="tx1"/>
            </a:solidFill>
            <a:miter lim="800000"/>
            <a:headEnd/>
            <a:tailEnd/>
          </a:ln>
        </p:spPr>
        <p:txBody>
          <a:bodyPr wrap="none" anchor="ctr"/>
          <a:lstStyle/>
          <a:p>
            <a:endParaRPr lang="en-US" dirty="0"/>
          </a:p>
        </p:txBody>
      </p:sp>
      <p:sp>
        <p:nvSpPr>
          <p:cNvPr id="7191" name="Line 23"/>
          <p:cNvSpPr>
            <a:spLocks noChangeShapeType="1"/>
          </p:cNvSpPr>
          <p:nvPr/>
        </p:nvSpPr>
        <p:spPr bwMode="auto">
          <a:xfrm>
            <a:off x="2819400" y="1676400"/>
            <a:ext cx="0" cy="1066800"/>
          </a:xfrm>
          <a:prstGeom prst="line">
            <a:avLst/>
          </a:prstGeom>
          <a:noFill/>
          <a:ln w="9525">
            <a:solidFill>
              <a:schemeClr val="tx1"/>
            </a:solidFill>
            <a:round/>
            <a:headEnd/>
            <a:tailEnd type="triangle" w="med" len="med"/>
          </a:ln>
        </p:spPr>
        <p:txBody>
          <a:bodyPr/>
          <a:lstStyle/>
          <a:p>
            <a:endParaRPr lang="en-US" dirty="0"/>
          </a:p>
        </p:txBody>
      </p:sp>
      <p:sp>
        <p:nvSpPr>
          <p:cNvPr id="7192" name="Line 24"/>
          <p:cNvSpPr>
            <a:spLocks noChangeShapeType="1"/>
          </p:cNvSpPr>
          <p:nvPr/>
        </p:nvSpPr>
        <p:spPr bwMode="auto">
          <a:xfrm>
            <a:off x="1600200" y="1676400"/>
            <a:ext cx="0" cy="685800"/>
          </a:xfrm>
          <a:prstGeom prst="line">
            <a:avLst/>
          </a:prstGeom>
          <a:noFill/>
          <a:ln w="9525">
            <a:solidFill>
              <a:schemeClr val="tx1"/>
            </a:solidFill>
            <a:round/>
            <a:headEnd/>
            <a:tailEnd type="triangle" w="med" len="med"/>
          </a:ln>
        </p:spPr>
        <p:txBody>
          <a:bodyPr/>
          <a:lstStyle/>
          <a:p>
            <a:endParaRPr lang="en-US" dirty="0"/>
          </a:p>
        </p:txBody>
      </p:sp>
      <p:sp>
        <p:nvSpPr>
          <p:cNvPr id="7194" name="Line 26"/>
          <p:cNvSpPr>
            <a:spLocks noChangeShapeType="1"/>
          </p:cNvSpPr>
          <p:nvPr/>
        </p:nvSpPr>
        <p:spPr bwMode="auto">
          <a:xfrm flipH="1">
            <a:off x="5486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7195" name="Line 27"/>
          <p:cNvSpPr>
            <a:spLocks noChangeShapeType="1"/>
          </p:cNvSpPr>
          <p:nvPr/>
        </p:nvSpPr>
        <p:spPr bwMode="auto">
          <a:xfrm flipV="1">
            <a:off x="5715000" y="1676400"/>
            <a:ext cx="0" cy="990600"/>
          </a:xfrm>
          <a:prstGeom prst="line">
            <a:avLst/>
          </a:prstGeom>
          <a:noFill/>
          <a:ln w="9525">
            <a:solidFill>
              <a:schemeClr val="tx1"/>
            </a:solidFill>
            <a:round/>
            <a:headEnd/>
            <a:tailEnd/>
          </a:ln>
        </p:spPr>
        <p:txBody>
          <a:bodyPr/>
          <a:lstStyle/>
          <a:p>
            <a:endParaRPr lang="en-US" dirty="0"/>
          </a:p>
        </p:txBody>
      </p:sp>
      <p:sp>
        <p:nvSpPr>
          <p:cNvPr id="7196" name="AutoShape 28"/>
          <p:cNvSpPr>
            <a:spLocks/>
          </p:cNvSpPr>
          <p:nvPr/>
        </p:nvSpPr>
        <p:spPr bwMode="auto">
          <a:xfrm>
            <a:off x="5410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7197" name="AutoShape 29"/>
          <p:cNvSpPr>
            <a:spLocks/>
          </p:cNvSpPr>
          <p:nvPr/>
        </p:nvSpPr>
        <p:spPr bwMode="auto">
          <a:xfrm>
            <a:off x="43434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7198" name="AutoShape 30"/>
          <p:cNvSpPr>
            <a:spLocks/>
          </p:cNvSpPr>
          <p:nvPr/>
        </p:nvSpPr>
        <p:spPr bwMode="auto">
          <a:xfrm>
            <a:off x="8458200" y="2438400"/>
            <a:ext cx="152400" cy="1524000"/>
          </a:xfrm>
          <a:prstGeom prst="righ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7199" name="AutoShape 31"/>
          <p:cNvSpPr>
            <a:spLocks/>
          </p:cNvSpPr>
          <p:nvPr/>
        </p:nvSpPr>
        <p:spPr bwMode="auto">
          <a:xfrm>
            <a:off x="5791200" y="2438400"/>
            <a:ext cx="152400" cy="1524000"/>
          </a:xfrm>
          <a:prstGeom prst="leftBrace">
            <a:avLst>
              <a:gd name="adj1" fmla="val 83333"/>
              <a:gd name="adj2" fmla="val 50000"/>
            </a:avLst>
          </a:prstGeom>
          <a:noFill/>
          <a:ln w="9525">
            <a:solidFill>
              <a:schemeClr val="tx1"/>
            </a:solidFill>
            <a:round/>
            <a:headEnd/>
            <a:tailEnd/>
          </a:ln>
        </p:spPr>
        <p:txBody>
          <a:bodyPr wrap="none" anchor="ctr"/>
          <a:lstStyle/>
          <a:p>
            <a:endParaRPr lang="en-US" dirty="0"/>
          </a:p>
        </p:txBody>
      </p:sp>
      <p:sp>
        <p:nvSpPr>
          <p:cNvPr id="7202" name="Line 34"/>
          <p:cNvSpPr>
            <a:spLocks noChangeShapeType="1"/>
          </p:cNvSpPr>
          <p:nvPr/>
        </p:nvSpPr>
        <p:spPr bwMode="auto">
          <a:xfrm flipH="1">
            <a:off x="8534400" y="2667000"/>
            <a:ext cx="228600" cy="0"/>
          </a:xfrm>
          <a:prstGeom prst="line">
            <a:avLst/>
          </a:prstGeom>
          <a:noFill/>
          <a:ln w="9525">
            <a:solidFill>
              <a:schemeClr val="tx1"/>
            </a:solidFill>
            <a:round/>
            <a:headEnd/>
            <a:tailEnd type="triangle" w="med" len="med"/>
          </a:ln>
        </p:spPr>
        <p:txBody>
          <a:bodyPr/>
          <a:lstStyle/>
          <a:p>
            <a:endParaRPr lang="en-US" dirty="0"/>
          </a:p>
        </p:txBody>
      </p:sp>
      <p:sp>
        <p:nvSpPr>
          <p:cNvPr id="7204" name="Line 36"/>
          <p:cNvSpPr>
            <a:spLocks noChangeShapeType="1"/>
          </p:cNvSpPr>
          <p:nvPr/>
        </p:nvSpPr>
        <p:spPr bwMode="auto">
          <a:xfrm flipH="1">
            <a:off x="2362200" y="2895600"/>
            <a:ext cx="304800" cy="228600"/>
          </a:xfrm>
          <a:prstGeom prst="line">
            <a:avLst/>
          </a:prstGeom>
          <a:noFill/>
          <a:ln w="19050">
            <a:solidFill>
              <a:srgbClr val="008000"/>
            </a:solidFill>
            <a:round/>
            <a:headEnd/>
            <a:tailEnd type="arrow" w="lg" len="lg"/>
          </a:ln>
        </p:spPr>
        <p:txBody>
          <a:bodyPr wrap="none" anchor="ctr"/>
          <a:lstStyle/>
          <a:p>
            <a:endParaRPr lang="en-US" dirty="0"/>
          </a:p>
        </p:txBody>
      </p:sp>
      <p:sp>
        <p:nvSpPr>
          <p:cNvPr id="7205" name="Line 37"/>
          <p:cNvSpPr>
            <a:spLocks noChangeShapeType="1"/>
          </p:cNvSpPr>
          <p:nvPr/>
        </p:nvSpPr>
        <p:spPr bwMode="auto">
          <a:xfrm flipH="1">
            <a:off x="1143000" y="3124200"/>
            <a:ext cx="228600" cy="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7206" name="Line 38"/>
          <p:cNvSpPr>
            <a:spLocks noChangeShapeType="1"/>
          </p:cNvSpPr>
          <p:nvPr/>
        </p:nvSpPr>
        <p:spPr bwMode="auto">
          <a:xfrm>
            <a:off x="5410200" y="2819400"/>
            <a:ext cx="609600" cy="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7207" name="Line 39"/>
          <p:cNvSpPr>
            <a:spLocks noChangeShapeType="1"/>
          </p:cNvSpPr>
          <p:nvPr/>
        </p:nvSpPr>
        <p:spPr bwMode="auto">
          <a:xfrm>
            <a:off x="6934200" y="2819400"/>
            <a:ext cx="304800" cy="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7209" name="Text Box 41"/>
          <p:cNvSpPr txBox="1">
            <a:spLocks noChangeArrowheads="1"/>
          </p:cNvSpPr>
          <p:nvPr/>
        </p:nvSpPr>
        <p:spPr bwMode="auto">
          <a:xfrm>
            <a:off x="2209800" y="2819400"/>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(5)</a:t>
            </a:r>
          </a:p>
        </p:txBody>
      </p:sp>
      <p:sp>
        <p:nvSpPr>
          <p:cNvPr id="7210" name="Text Box 42"/>
          <p:cNvSpPr txBox="1">
            <a:spLocks noChangeArrowheads="1"/>
          </p:cNvSpPr>
          <p:nvPr/>
        </p:nvSpPr>
        <p:spPr bwMode="auto">
          <a:xfrm>
            <a:off x="5581650" y="27924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(5)</a:t>
            </a:r>
          </a:p>
        </p:txBody>
      </p:sp>
      <p:sp>
        <p:nvSpPr>
          <p:cNvPr id="7211" name="Text Box 43"/>
          <p:cNvSpPr txBox="1">
            <a:spLocks noChangeArrowheads="1"/>
          </p:cNvSpPr>
          <p:nvPr/>
        </p:nvSpPr>
        <p:spPr bwMode="auto">
          <a:xfrm>
            <a:off x="1171575" y="28686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(6)</a:t>
            </a:r>
          </a:p>
        </p:txBody>
      </p:sp>
      <p:sp>
        <p:nvSpPr>
          <p:cNvPr id="7212" name="Text Box 44"/>
          <p:cNvSpPr txBox="1">
            <a:spLocks noChangeArrowheads="1"/>
          </p:cNvSpPr>
          <p:nvPr/>
        </p:nvSpPr>
        <p:spPr bwMode="auto">
          <a:xfrm>
            <a:off x="6877050" y="25638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(6)</a:t>
            </a:r>
          </a:p>
        </p:txBody>
      </p:sp>
      <p:sp>
        <p:nvSpPr>
          <p:cNvPr id="7214" name="Line 46"/>
          <p:cNvSpPr>
            <a:spLocks noChangeShapeType="1"/>
          </p:cNvSpPr>
          <p:nvPr/>
        </p:nvSpPr>
        <p:spPr bwMode="auto">
          <a:xfrm flipH="1">
            <a:off x="5410200" y="3505200"/>
            <a:ext cx="609600" cy="0"/>
          </a:xfrm>
          <a:prstGeom prst="line">
            <a:avLst/>
          </a:prstGeom>
          <a:noFill/>
          <a:ln w="19050">
            <a:solidFill>
              <a:srgbClr val="008000"/>
            </a:solidFill>
            <a:round/>
            <a:headEnd/>
            <a:tailEnd type="arrow" w="lg" len="lg"/>
          </a:ln>
        </p:spPr>
        <p:txBody>
          <a:bodyPr wrap="none" anchor="ctr"/>
          <a:lstStyle/>
          <a:p>
            <a:endParaRPr lang="en-US" dirty="0"/>
          </a:p>
        </p:txBody>
      </p:sp>
      <p:sp>
        <p:nvSpPr>
          <p:cNvPr id="7215" name="Line 47"/>
          <p:cNvSpPr>
            <a:spLocks noChangeShapeType="1"/>
          </p:cNvSpPr>
          <p:nvPr/>
        </p:nvSpPr>
        <p:spPr bwMode="auto">
          <a:xfrm flipH="1" flipV="1">
            <a:off x="3352800" y="1676400"/>
            <a:ext cx="1143000" cy="1905000"/>
          </a:xfrm>
          <a:prstGeom prst="line">
            <a:avLst/>
          </a:prstGeom>
          <a:noFill/>
          <a:ln w="19050">
            <a:solidFill>
              <a:srgbClr val="008000"/>
            </a:solidFill>
            <a:round/>
            <a:headEnd/>
            <a:tailEnd type="arrow" w="lg" len="lg"/>
          </a:ln>
        </p:spPr>
        <p:txBody>
          <a:bodyPr wrap="none" anchor="ctr"/>
          <a:lstStyle/>
          <a:p>
            <a:endParaRPr lang="en-US" dirty="0"/>
          </a:p>
        </p:txBody>
      </p:sp>
      <p:sp>
        <p:nvSpPr>
          <p:cNvPr id="7216" name="Line 48"/>
          <p:cNvSpPr>
            <a:spLocks noChangeShapeType="1"/>
          </p:cNvSpPr>
          <p:nvPr/>
        </p:nvSpPr>
        <p:spPr bwMode="auto">
          <a:xfrm flipH="1">
            <a:off x="2971800" y="1676400"/>
            <a:ext cx="304800" cy="1066800"/>
          </a:xfrm>
          <a:prstGeom prst="line">
            <a:avLst/>
          </a:prstGeom>
          <a:noFill/>
          <a:ln w="19050">
            <a:solidFill>
              <a:srgbClr val="008000"/>
            </a:solidFill>
            <a:round/>
            <a:headEnd/>
            <a:tailEnd type="arrow" w="lg" len="lg"/>
          </a:ln>
        </p:spPr>
        <p:txBody>
          <a:bodyPr wrap="none" anchor="ctr"/>
          <a:lstStyle/>
          <a:p>
            <a:endParaRPr lang="en-US" dirty="0"/>
          </a:p>
        </p:txBody>
      </p:sp>
      <p:sp>
        <p:nvSpPr>
          <p:cNvPr id="7217" name="Text Box 49"/>
          <p:cNvSpPr txBox="1">
            <a:spLocks noChangeArrowheads="1"/>
          </p:cNvSpPr>
          <p:nvPr/>
        </p:nvSpPr>
        <p:spPr bwMode="auto">
          <a:xfrm>
            <a:off x="5410200" y="32004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(8)</a:t>
            </a:r>
          </a:p>
        </p:txBody>
      </p:sp>
      <p:sp>
        <p:nvSpPr>
          <p:cNvPr id="7218" name="Text Box 50"/>
          <p:cNvSpPr txBox="1">
            <a:spLocks noChangeArrowheads="1"/>
          </p:cNvSpPr>
          <p:nvPr/>
        </p:nvSpPr>
        <p:spPr bwMode="auto">
          <a:xfrm>
            <a:off x="3352800" y="167640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(9)</a:t>
            </a:r>
          </a:p>
        </p:txBody>
      </p:sp>
      <p:sp>
        <p:nvSpPr>
          <p:cNvPr id="7219" name="Text Box 51"/>
          <p:cNvSpPr txBox="1">
            <a:spLocks noChangeArrowheads="1"/>
          </p:cNvSpPr>
          <p:nvPr/>
        </p:nvSpPr>
        <p:spPr bwMode="auto">
          <a:xfrm>
            <a:off x="2927350" y="2362200"/>
            <a:ext cx="4794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(10)</a:t>
            </a:r>
          </a:p>
        </p:txBody>
      </p:sp>
      <p:sp>
        <p:nvSpPr>
          <p:cNvPr id="7220" name="Text Box 52"/>
          <p:cNvSpPr txBox="1">
            <a:spLocks noChangeArrowheads="1"/>
          </p:cNvSpPr>
          <p:nvPr/>
        </p:nvSpPr>
        <p:spPr bwMode="auto">
          <a:xfrm>
            <a:off x="2393950" y="2971800"/>
            <a:ext cx="4794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(11)</a:t>
            </a:r>
          </a:p>
        </p:txBody>
      </p:sp>
      <p:sp>
        <p:nvSpPr>
          <p:cNvPr id="7223" name="Line 55"/>
          <p:cNvSpPr>
            <a:spLocks noChangeShapeType="1"/>
          </p:cNvSpPr>
          <p:nvPr/>
        </p:nvSpPr>
        <p:spPr bwMode="auto">
          <a:xfrm flipH="1">
            <a:off x="3962400" y="3600450"/>
            <a:ext cx="542925" cy="276225"/>
          </a:xfrm>
          <a:prstGeom prst="line">
            <a:avLst/>
          </a:prstGeom>
          <a:noFill/>
          <a:ln w="19050">
            <a:solidFill>
              <a:srgbClr val="008000"/>
            </a:solidFill>
            <a:round/>
            <a:headEnd/>
            <a:tailEnd type="arrow" w="lg" len="lg"/>
          </a:ln>
        </p:spPr>
        <p:txBody>
          <a:bodyPr wrap="none" anchor="ctr"/>
          <a:lstStyle/>
          <a:p>
            <a:endParaRPr lang="en-US" dirty="0"/>
          </a:p>
        </p:txBody>
      </p:sp>
      <p:sp>
        <p:nvSpPr>
          <p:cNvPr id="7224" name="Text Box 56"/>
          <p:cNvSpPr txBox="1">
            <a:spLocks noChangeArrowheads="1"/>
          </p:cNvSpPr>
          <p:nvPr/>
        </p:nvSpPr>
        <p:spPr bwMode="auto">
          <a:xfrm>
            <a:off x="4048125" y="3638550"/>
            <a:ext cx="390525" cy="304800"/>
          </a:xfrm>
          <a:prstGeom prst="rect">
            <a:avLst/>
          </a:prstGeom>
          <a:noFill/>
          <a:ln w="19050" algn="ctr">
            <a:noFill/>
            <a:miter lim="800000"/>
            <a:headEnd/>
            <a:tailEnd type="none" w="lg" len="lg"/>
          </a:ln>
        </p:spPr>
        <p:txBody>
          <a:bodyPr wrap="none">
            <a:spAutoFit/>
          </a:bodyPr>
          <a:lstStyle/>
          <a:p>
            <a:pPr algn="ctr"/>
            <a:r>
              <a:rPr lang="en-US" sz="1400" b="1" dirty="0">
                <a:solidFill>
                  <a:srgbClr val="008000"/>
                </a:solidFill>
                <a:latin typeface="Times New Roman" pitchFamily="18" charset="0"/>
              </a:rPr>
              <a:t>(9)</a:t>
            </a:r>
          </a:p>
        </p:txBody>
      </p:sp>
      <p:sp>
        <p:nvSpPr>
          <p:cNvPr id="62" name="Line 32"/>
          <p:cNvSpPr>
            <a:spLocks noChangeShapeType="1"/>
          </p:cNvSpPr>
          <p:nvPr/>
        </p:nvSpPr>
        <p:spPr bwMode="auto">
          <a:xfrm>
            <a:off x="8763000" y="2209800"/>
            <a:ext cx="0" cy="457200"/>
          </a:xfrm>
          <a:prstGeom prst="line">
            <a:avLst/>
          </a:prstGeom>
          <a:noFill/>
          <a:ln w="9525">
            <a:solidFill>
              <a:schemeClr val="tx1"/>
            </a:solidFill>
            <a:round/>
            <a:headEnd/>
            <a:tailEnd/>
          </a:ln>
        </p:spPr>
        <p:txBody>
          <a:bodyPr/>
          <a:lstStyle/>
          <a:p>
            <a:endParaRPr lang="en-US" dirty="0"/>
          </a:p>
        </p:txBody>
      </p:sp>
      <p:sp>
        <p:nvSpPr>
          <p:cNvPr id="63" name="Line 34"/>
          <p:cNvSpPr>
            <a:spLocks noChangeShapeType="1"/>
          </p:cNvSpPr>
          <p:nvPr/>
        </p:nvSpPr>
        <p:spPr bwMode="auto">
          <a:xfrm>
            <a:off x="5715000" y="2057400"/>
            <a:ext cx="304800" cy="0"/>
          </a:xfrm>
          <a:prstGeom prst="line">
            <a:avLst/>
          </a:prstGeom>
          <a:noFill/>
          <a:ln w="9525">
            <a:solidFill>
              <a:schemeClr val="tx1"/>
            </a:solidFill>
            <a:round/>
            <a:headEnd/>
            <a:tailEnd type="triangle" w="med" len="med"/>
          </a:ln>
        </p:spPr>
        <p:txBody>
          <a:bodyPr/>
          <a:lstStyle/>
          <a:p>
            <a:endParaRPr lang="en-US" dirty="0"/>
          </a:p>
        </p:txBody>
      </p:sp>
      <p:sp>
        <p:nvSpPr>
          <p:cNvPr id="64" name="Line 40"/>
          <p:cNvSpPr>
            <a:spLocks noChangeShapeType="1"/>
          </p:cNvSpPr>
          <p:nvPr/>
        </p:nvSpPr>
        <p:spPr bwMode="auto">
          <a:xfrm flipH="1" flipV="1">
            <a:off x="7848600" y="2209800"/>
            <a:ext cx="304800" cy="381000"/>
          </a:xfrm>
          <a:prstGeom prst="line">
            <a:avLst/>
          </a:prstGeom>
          <a:noFill/>
          <a:ln w="6350">
            <a:solidFill>
              <a:srgbClr val="008000"/>
            </a:solidFill>
            <a:prstDash val="dash"/>
            <a:round/>
            <a:headEnd/>
            <a:tailEnd type="arrow" w="lg" len="lg"/>
          </a:ln>
        </p:spPr>
        <p:txBody>
          <a:bodyPr wrap="none" anchor="ctr"/>
          <a:lstStyle/>
          <a:p>
            <a:endParaRPr lang="en-US" dirty="0"/>
          </a:p>
        </p:txBody>
      </p:sp>
      <p:sp>
        <p:nvSpPr>
          <p:cNvPr id="65" name="Text Box 45"/>
          <p:cNvSpPr txBox="1">
            <a:spLocks noChangeArrowheads="1"/>
          </p:cNvSpPr>
          <p:nvPr/>
        </p:nvSpPr>
        <p:spPr bwMode="auto">
          <a:xfrm>
            <a:off x="7943850" y="2259013"/>
            <a:ext cx="333375" cy="244475"/>
          </a:xfrm>
          <a:prstGeom prst="rect">
            <a:avLst/>
          </a:prstGeom>
          <a:noFill/>
          <a:ln w="19050" algn="ctr">
            <a:noFill/>
            <a:miter lim="800000"/>
            <a:headEnd/>
            <a:tailEnd type="none" w="lg" len="lg"/>
          </a:ln>
        </p:spPr>
        <p:txBody>
          <a:bodyPr wrap="none">
            <a:spAutoFit/>
          </a:bodyPr>
          <a:lstStyle/>
          <a:p>
            <a:pPr algn="ctr"/>
            <a:r>
              <a:rPr lang="en-US" sz="1000" dirty="0">
                <a:solidFill>
                  <a:srgbClr val="008000"/>
                </a:solidFill>
                <a:latin typeface="Times New Roman" pitchFamily="18" charset="0"/>
              </a:rPr>
              <a:t>(7)</a:t>
            </a:r>
          </a:p>
        </p:txBody>
      </p:sp>
      <p:sp>
        <p:nvSpPr>
          <p:cNvPr id="67" name="Text Box 11"/>
          <p:cNvSpPr txBox="1">
            <a:spLocks noChangeArrowheads="1"/>
          </p:cNvSpPr>
          <p:nvPr/>
        </p:nvSpPr>
        <p:spPr bwMode="auto">
          <a:xfrm>
            <a:off x="228600" y="3048000"/>
            <a:ext cx="914400" cy="274638"/>
          </a:xfrm>
          <a:prstGeom prst="rect">
            <a:avLst/>
          </a:prstGeom>
          <a:noFill/>
          <a:ln w="12700" algn="ctr">
            <a:solidFill>
              <a:schemeClr val="tx1"/>
            </a:solidFill>
            <a:prstDash val="dash"/>
            <a:miter lim="800000"/>
            <a:headEnd/>
            <a:tailEnd/>
          </a:ln>
        </p:spPr>
        <p:txBody>
          <a:bodyPr/>
          <a:lstStyle/>
          <a:p>
            <a:pPr algn="ctr">
              <a:spcBef>
                <a:spcPct val="50000"/>
              </a:spcBef>
            </a:pPr>
            <a:r>
              <a:rPr lang="en-US" sz="1200" dirty="0" smtClean="0">
                <a:latin typeface="Times New Roman" pitchFamily="18" charset="0"/>
              </a:rPr>
              <a:t>Plots</a:t>
            </a:r>
            <a:endParaRPr lang="en-US" sz="1200" dirty="0">
              <a:latin typeface="Times New Roman" pitchFamily="18" charset="0"/>
            </a:endParaRPr>
          </a:p>
        </p:txBody>
      </p:sp>
      <p:sp>
        <p:nvSpPr>
          <p:cNvPr id="53" name="Text Box 9"/>
          <p:cNvSpPr txBox="1">
            <a:spLocks noChangeArrowheads="1"/>
          </p:cNvSpPr>
          <p:nvPr/>
        </p:nvSpPr>
        <p:spPr bwMode="auto">
          <a:xfrm>
            <a:off x="1447800" y="2514600"/>
            <a:ext cx="9144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54" name="Text Box 10"/>
          <p:cNvSpPr txBox="1">
            <a:spLocks noChangeArrowheads="1"/>
          </p:cNvSpPr>
          <p:nvPr/>
        </p:nvSpPr>
        <p:spPr bwMode="auto">
          <a:xfrm>
            <a:off x="1371600" y="3048000"/>
            <a:ext cx="9906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5" name="Text Box 12"/>
          <p:cNvSpPr txBox="1">
            <a:spLocks noChangeArrowheads="1"/>
          </p:cNvSpPr>
          <p:nvPr/>
        </p:nvSpPr>
        <p:spPr bwMode="auto">
          <a:xfrm>
            <a:off x="2667000" y="2743200"/>
            <a:ext cx="1066800" cy="274638"/>
          </a:xfrm>
          <a:prstGeom prst="rect">
            <a:avLst/>
          </a:prstGeom>
          <a:solidFill>
            <a:schemeClr val="accent1">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6" name="Text Box 13"/>
          <p:cNvSpPr txBox="1">
            <a:spLocks noChangeArrowheads="1"/>
          </p:cNvSpPr>
          <p:nvPr/>
        </p:nvSpPr>
        <p:spPr bwMode="auto">
          <a:xfrm>
            <a:off x="4495800" y="27432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58" name="Text Box 14"/>
          <p:cNvSpPr txBox="1">
            <a:spLocks noChangeArrowheads="1"/>
          </p:cNvSpPr>
          <p:nvPr/>
        </p:nvSpPr>
        <p:spPr bwMode="auto">
          <a:xfrm>
            <a:off x="6019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Receiver</a:t>
            </a:r>
          </a:p>
        </p:txBody>
      </p:sp>
      <p:sp>
        <p:nvSpPr>
          <p:cNvPr id="59" name="Text Box 15"/>
          <p:cNvSpPr txBox="1">
            <a:spLocks noChangeArrowheads="1"/>
          </p:cNvSpPr>
          <p:nvPr/>
        </p:nvSpPr>
        <p:spPr bwMode="auto">
          <a:xfrm>
            <a:off x="4495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Antenna</a:t>
            </a:r>
          </a:p>
        </p:txBody>
      </p:sp>
      <p:sp>
        <p:nvSpPr>
          <p:cNvPr id="68" name="Text Box 16"/>
          <p:cNvSpPr txBox="1">
            <a:spLocks noChangeArrowheads="1"/>
          </p:cNvSpPr>
          <p:nvPr/>
        </p:nvSpPr>
        <p:spPr bwMode="auto">
          <a:xfrm>
            <a:off x="6019800" y="3429000"/>
            <a:ext cx="914400" cy="274638"/>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Transmitter</a:t>
            </a:r>
          </a:p>
        </p:txBody>
      </p:sp>
      <p:sp>
        <p:nvSpPr>
          <p:cNvPr id="69" name="Text Box 17"/>
          <p:cNvSpPr txBox="1">
            <a:spLocks noChangeArrowheads="1"/>
          </p:cNvSpPr>
          <p:nvPr/>
        </p:nvSpPr>
        <p:spPr bwMode="auto">
          <a:xfrm>
            <a:off x="7162800" y="2697163"/>
            <a:ext cx="914400" cy="274637"/>
          </a:xfrm>
          <a:prstGeom prst="rect">
            <a:avLst/>
          </a:prstGeom>
          <a:solidFill>
            <a:schemeClr val="accent6">
              <a:lumMod val="40000"/>
              <a:lumOff val="60000"/>
            </a:schemeClr>
          </a:solidFill>
          <a:ln w="9525" algn="ctr">
            <a:solidFill>
              <a:schemeClr val="tx1"/>
            </a:solidFill>
            <a:miter lim="800000"/>
            <a:headEnd/>
            <a:tailEnd/>
          </a:ln>
        </p:spPr>
        <p:txBody>
          <a:bodyPr/>
          <a:lstStyle/>
          <a:p>
            <a:pPr algn="ctr">
              <a:spcBef>
                <a:spcPct val="50000"/>
              </a:spcBef>
            </a:pPr>
            <a:r>
              <a:rPr lang="en-US" sz="1200" dirty="0">
                <a:latin typeface="Times New Roman" pitchFamily="18" charset="0"/>
              </a:rPr>
              <a:t>Track Mgr</a:t>
            </a:r>
          </a:p>
        </p:txBody>
      </p:sp>
      <p:sp>
        <p:nvSpPr>
          <p:cNvPr id="70" name="Text Box 8"/>
          <p:cNvSpPr txBox="1">
            <a:spLocks noChangeArrowheads="1"/>
          </p:cNvSpPr>
          <p:nvPr/>
        </p:nvSpPr>
        <p:spPr bwMode="auto">
          <a:xfrm>
            <a:off x="6019800" y="1828800"/>
            <a:ext cx="2895600" cy="396875"/>
          </a:xfrm>
          <a:prstGeom prst="rect">
            <a:avLst/>
          </a:prstGeom>
          <a:solidFill>
            <a:schemeClr val="accent6">
              <a:lumMod val="40000"/>
              <a:lumOff val="60000"/>
            </a:schemeClr>
          </a:solidFill>
          <a:ln w="12700">
            <a:solidFill>
              <a:schemeClr val="tx1"/>
            </a:solidFill>
            <a:miter lim="800000"/>
            <a:headEnd/>
            <a:tailEnd/>
          </a:ln>
        </p:spPr>
        <p:txBody>
          <a:bodyPr wrap="square" anchor="ctr">
            <a:spAutoFit/>
          </a:bodyPr>
          <a:lstStyle/>
          <a:p>
            <a:pPr algn="ctr" eaLnBrk="0" hangingPunct="0"/>
            <a:r>
              <a:rPr lang="en-US" sz="2000" b="1" dirty="0">
                <a:latin typeface="Times New Roman" pitchFamily="18" charset="0"/>
              </a:rPr>
              <a:t>   Sensor Manager</a:t>
            </a:r>
            <a:endParaRPr lang="en-US" sz="2400" dirty="0">
              <a:latin typeface="Times New Roman" pitchFamily="18" charset="0"/>
            </a:endParaRPr>
          </a:p>
        </p:txBody>
      </p:sp>
      <p:sp>
        <p:nvSpPr>
          <p:cNvPr id="71" name="Text Box 5"/>
          <p:cNvSpPr txBox="1">
            <a:spLocks noChangeArrowheads="1"/>
          </p:cNvSpPr>
          <p:nvPr/>
        </p:nvSpPr>
        <p:spPr bwMode="auto">
          <a:xfrm>
            <a:off x="228600" y="1219200"/>
            <a:ext cx="3276600" cy="457200"/>
          </a:xfrm>
          <a:prstGeom prst="rect">
            <a:avLst/>
          </a:prstGeom>
          <a:solidFill>
            <a:schemeClr val="accent1"/>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sz="2400" b="1" dirty="0" smtClean="0">
                <a:latin typeface="Times New Roman" pitchFamily="18" charset="0"/>
              </a:rPr>
              <a:t>EW Radar Player</a:t>
            </a:r>
            <a:endParaRPr lang="en-US" sz="2400" b="1" dirty="0">
              <a:latin typeface="Times New Roman" pitchFamily="18" charset="0"/>
            </a:endParaRPr>
          </a:p>
        </p:txBody>
      </p:sp>
      <p:sp>
        <p:nvSpPr>
          <p:cNvPr id="72" name="Text Box 37"/>
          <p:cNvSpPr txBox="1">
            <a:spLocks noChangeArrowheads="1"/>
          </p:cNvSpPr>
          <p:nvPr/>
        </p:nvSpPr>
        <p:spPr bwMode="auto">
          <a:xfrm>
            <a:off x="1838325" y="3614738"/>
            <a:ext cx="2143125" cy="366712"/>
          </a:xfrm>
          <a:prstGeom prst="rect">
            <a:avLst/>
          </a:prstGeom>
          <a:solidFill>
            <a:schemeClr val="accent3"/>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nchorCtr="1">
            <a:spAutoFit/>
          </a:bodyPr>
          <a:lstStyle/>
          <a:p>
            <a:pPr algn="ctr" eaLnBrk="0" hangingPunct="0"/>
            <a:r>
              <a:rPr lang="en-US" b="1" dirty="0" smtClean="0">
                <a:latin typeface="Times New Roman" pitchFamily="18" charset="0"/>
              </a:rPr>
              <a:t>Target #2</a:t>
            </a:r>
            <a:endParaRPr lang="en-US" b="1" dirty="0">
              <a:latin typeface="Times New Roman" pitchFamily="18" charset="0"/>
            </a:endParaRPr>
          </a:p>
        </p:txBody>
      </p:sp>
      <p:sp>
        <p:nvSpPr>
          <p:cNvPr id="73" name="Text Box 22"/>
          <p:cNvSpPr txBox="1">
            <a:spLocks noChangeArrowheads="1"/>
          </p:cNvSpPr>
          <p:nvPr/>
        </p:nvSpPr>
        <p:spPr bwMode="auto">
          <a:xfrm>
            <a:off x="4572000" y="1219200"/>
            <a:ext cx="4343400" cy="457200"/>
          </a:xfrm>
          <a:prstGeom prst="rect">
            <a:avLst/>
          </a:prstGeom>
          <a:solidFill>
            <a:schemeClr val="accent2"/>
          </a:solidFill>
          <a:ln w="12700" cap="flat" cmpd="sng">
            <a:solidFill>
              <a:schemeClr val="tx1"/>
            </a:solidFill>
            <a:round/>
            <a:headEnd/>
            <a:tailEnd/>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anchor="ctr">
            <a:spAutoFit/>
          </a:bodyPr>
          <a:lstStyle/>
          <a:p>
            <a:pPr algn="ctr" eaLnBrk="0" hangingPunct="0"/>
            <a:r>
              <a:rPr lang="en-US" sz="2400" b="1" dirty="0">
                <a:latin typeface="Times New Roman" pitchFamily="18" charset="0"/>
              </a:rPr>
              <a:t>  </a:t>
            </a:r>
            <a:r>
              <a:rPr lang="en-US" sz="2400" b="1" dirty="0" smtClean="0">
                <a:latin typeface="Times New Roman" pitchFamily="18" charset="0"/>
              </a:rPr>
              <a:t>Target Player</a:t>
            </a:r>
            <a:endParaRPr lang="en-US" sz="2400" dirty="0">
              <a:latin typeface="Times New Roman" pitchFamily="18" charset="0"/>
            </a:endParaRPr>
          </a:p>
        </p:txBody>
      </p:sp>
    </p:spTree>
    <p:extLst>
      <p:ext uri="{BB962C8B-B14F-4D97-AF65-F5344CB8AC3E}">
        <p14:creationId xmlns:p14="http://schemas.microsoft.com/office/powerpoint/2010/main" val="588924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Emission Packets</a:t>
            </a:r>
            <a:endParaRPr lang="en-US" dirty="0"/>
          </a:p>
        </p:txBody>
      </p:sp>
      <p:sp>
        <p:nvSpPr>
          <p:cNvPr id="3" name="Content Placeholder 2"/>
          <p:cNvSpPr>
            <a:spLocks noGrp="1"/>
          </p:cNvSpPr>
          <p:nvPr>
            <p:ph idx="1"/>
          </p:nvPr>
        </p:nvSpPr>
        <p:spPr>
          <a:xfrm>
            <a:off x="457200" y="1371600"/>
            <a:ext cx="5715000" cy="4525963"/>
          </a:xfrm>
        </p:spPr>
        <p:txBody>
          <a:bodyPr/>
          <a:lstStyle/>
          <a:p>
            <a:r>
              <a:rPr lang="en-US" sz="2400" dirty="0" smtClean="0"/>
              <a:t>SensorMsg Class</a:t>
            </a:r>
          </a:p>
          <a:p>
            <a:pPr lvl="1"/>
            <a:r>
              <a:rPr lang="en-US" sz="2000" dirty="0" smtClean="0">
                <a:ea typeface="+mn-ea"/>
                <a:cs typeface="+mn-cs"/>
              </a:rPr>
              <a:t>Used to pass data and requests between sensors and players</a:t>
            </a:r>
            <a:endParaRPr lang="en-US" sz="1600" dirty="0" smtClean="0"/>
          </a:p>
          <a:p>
            <a:pPr lvl="2"/>
            <a:r>
              <a:rPr lang="en-US" sz="1600" dirty="0" smtClean="0"/>
              <a:t>Used by R/F systems (via Emission class) and IR systems (via IrQueryMsg class)</a:t>
            </a:r>
          </a:p>
          <a:p>
            <a:pPr lvl="3"/>
            <a:endParaRPr lang="en-US" sz="1200" dirty="0" smtClean="0"/>
          </a:p>
          <a:p>
            <a:pPr lvl="1"/>
            <a:r>
              <a:rPr lang="en-US" sz="2000" dirty="0" smtClean="0"/>
              <a:t>Contains standard geometry data between the ownship and target player</a:t>
            </a:r>
          </a:p>
          <a:p>
            <a:pPr lvl="2"/>
            <a:r>
              <a:rPr lang="en-US" sz="1600" dirty="0" smtClean="0">
                <a:solidFill>
                  <a:schemeClr val="tx1"/>
                </a:solidFill>
                <a:latin typeface="+mn-lt"/>
                <a:ea typeface="+mn-ea"/>
                <a:cs typeface="+mn-cs"/>
              </a:rPr>
              <a:t>Normalized ownship to target and target to ownship LOS vectors</a:t>
            </a:r>
            <a:endParaRPr lang="en-US" sz="1100" dirty="0" smtClean="0"/>
          </a:p>
          <a:p>
            <a:pPr lvl="2"/>
            <a:r>
              <a:rPr lang="en-US" sz="1600" dirty="0" smtClean="0">
                <a:solidFill>
                  <a:schemeClr val="tx1"/>
                </a:solidFill>
                <a:latin typeface="+mn-lt"/>
                <a:ea typeface="+mn-ea"/>
                <a:cs typeface="+mn-cs"/>
              </a:rPr>
              <a:t>Angles to target in gimbal coordinates</a:t>
            </a:r>
            <a:endParaRPr lang="en-US" sz="1100" dirty="0" smtClean="0"/>
          </a:p>
          <a:p>
            <a:pPr lvl="2"/>
            <a:r>
              <a:rPr lang="en-US" sz="1600" dirty="0" smtClean="0">
                <a:solidFill>
                  <a:schemeClr val="tx1"/>
                </a:solidFill>
                <a:latin typeface="+mn-lt"/>
                <a:ea typeface="+mn-ea"/>
                <a:cs typeface="+mn-cs"/>
              </a:rPr>
              <a:t>Range and range rate</a:t>
            </a:r>
            <a:endParaRPr lang="en-US" sz="1100" dirty="0" smtClean="0"/>
          </a:p>
          <a:p>
            <a:pPr lvl="2"/>
            <a:r>
              <a:rPr lang="en-US" sz="1600" dirty="0" smtClean="0">
                <a:solidFill>
                  <a:schemeClr val="tx1"/>
                </a:solidFill>
                <a:latin typeface="+mn-lt"/>
                <a:ea typeface="+mn-ea"/>
                <a:cs typeface="+mn-cs"/>
              </a:rPr>
              <a:t>Target's Angle Of Incidence (AOI)</a:t>
            </a:r>
            <a:endParaRPr lang="en-US" sz="1100" dirty="0" smtClean="0"/>
          </a:p>
          <a:p>
            <a:pPr lvl="2"/>
            <a:r>
              <a:rPr lang="en-US" sz="1600" dirty="0" smtClean="0">
                <a:solidFill>
                  <a:schemeClr val="tx1"/>
                </a:solidFill>
                <a:latin typeface="+mn-lt"/>
                <a:ea typeface="+mn-ea"/>
                <a:cs typeface="+mn-cs"/>
              </a:rPr>
              <a:t>Pointers to the players and systems</a:t>
            </a:r>
            <a:endParaRPr lang="en-US" sz="1100" dirty="0" smtClean="0"/>
          </a:p>
          <a:p>
            <a:pPr lvl="0"/>
            <a:endParaRPr lang="en-US" sz="2400" dirty="0" smtClean="0"/>
          </a:p>
        </p:txBody>
      </p:sp>
      <p:sp>
        <p:nvSpPr>
          <p:cNvPr id="4" name="TextBox 3"/>
          <p:cNvSpPr txBox="1"/>
          <p:nvPr/>
        </p:nvSpPr>
        <p:spPr>
          <a:xfrm>
            <a:off x="6400800" y="2173069"/>
            <a:ext cx="2133600" cy="646331"/>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dirty="0" smtClean="0"/>
              <a:t>SensorMsg</a:t>
            </a:r>
          </a:p>
          <a:p>
            <a:pPr algn="ctr"/>
            <a:r>
              <a:rPr lang="en-US" dirty="0" smtClean="0"/>
              <a:t>Class</a:t>
            </a:r>
            <a:endParaRPr lang="en-US" dirty="0"/>
          </a:p>
        </p:txBody>
      </p:sp>
      <p:sp>
        <p:nvSpPr>
          <p:cNvPr id="5" name="TextBox 4"/>
          <p:cNvSpPr txBox="1"/>
          <p:nvPr/>
        </p:nvSpPr>
        <p:spPr>
          <a:xfrm>
            <a:off x="6400800" y="3849469"/>
            <a:ext cx="2133600" cy="646331"/>
          </a:xfrm>
          <a:prstGeom prst="rect">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dirty="0" smtClean="0"/>
              <a:t>Emission</a:t>
            </a:r>
          </a:p>
          <a:p>
            <a:pPr algn="ctr"/>
            <a:r>
              <a:rPr lang="en-US" dirty="0" smtClean="0"/>
              <a:t>Class</a:t>
            </a:r>
            <a:endParaRPr lang="en-US" dirty="0"/>
          </a:p>
        </p:txBody>
      </p:sp>
      <p:cxnSp>
        <p:nvCxnSpPr>
          <p:cNvPr id="6" name="Straight Arrow Connector 5"/>
          <p:cNvCxnSpPr>
            <a:stCxn id="5" idx="0"/>
            <a:endCxn id="4" idx="2"/>
          </p:cNvCxnSpPr>
          <p:nvPr/>
        </p:nvCxnSpPr>
        <p:spPr>
          <a:xfrm flipV="1">
            <a:off x="7467600" y="2819400"/>
            <a:ext cx="0" cy="1030069"/>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90270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Emission Packets</a:t>
            </a:r>
            <a:endParaRPr lang="en-US" dirty="0"/>
          </a:p>
        </p:txBody>
      </p:sp>
      <p:sp>
        <p:nvSpPr>
          <p:cNvPr id="3" name="Content Placeholder 2"/>
          <p:cNvSpPr>
            <a:spLocks noGrp="1"/>
          </p:cNvSpPr>
          <p:nvPr>
            <p:ph idx="1"/>
          </p:nvPr>
        </p:nvSpPr>
        <p:spPr>
          <a:xfrm>
            <a:off x="457200" y="1371600"/>
            <a:ext cx="5715000" cy="4525963"/>
          </a:xfrm>
        </p:spPr>
        <p:txBody>
          <a:bodyPr/>
          <a:lstStyle/>
          <a:p>
            <a:r>
              <a:rPr lang="en-US" sz="2400" dirty="0" smtClean="0"/>
              <a:t>Emission Class</a:t>
            </a:r>
          </a:p>
          <a:p>
            <a:pPr lvl="1"/>
            <a:r>
              <a:rPr lang="en-US" sz="2000" dirty="0" smtClean="0"/>
              <a:t>Used as the emission packet by RF systems and sensors (Radars, Radios, Jammers, etc.)</a:t>
            </a:r>
          </a:p>
          <a:p>
            <a:pPr lvl="1"/>
            <a:endParaRPr lang="en-US" sz="2000" dirty="0" smtClean="0"/>
          </a:p>
          <a:p>
            <a:pPr lvl="1"/>
            <a:r>
              <a:rPr lang="en-US" sz="2000" dirty="0" smtClean="0"/>
              <a:t>Extends the SensorMsg with R/F waveform parameters</a:t>
            </a:r>
          </a:p>
          <a:p>
            <a:pPr lvl="2"/>
            <a:r>
              <a:rPr lang="en-US" sz="1600" dirty="0" smtClean="0"/>
              <a:t>Peak power, center frequency, PRF, pulse width, antenna gains, polarization, loses and the RCS from the target player</a:t>
            </a:r>
          </a:p>
          <a:p>
            <a:pPr lvl="1"/>
            <a:endParaRPr lang="en-US" sz="2000" dirty="0" smtClean="0"/>
          </a:p>
          <a:p>
            <a:pPr lvl="1"/>
            <a:r>
              <a:rPr lang="en-US" sz="2000" dirty="0" smtClean="0"/>
              <a:t>Unique packet is generated for each transmitting antenna to target player pair</a:t>
            </a:r>
          </a:p>
        </p:txBody>
      </p:sp>
      <p:sp>
        <p:nvSpPr>
          <p:cNvPr id="7" name="TextBox 6"/>
          <p:cNvSpPr txBox="1"/>
          <p:nvPr/>
        </p:nvSpPr>
        <p:spPr>
          <a:xfrm>
            <a:off x="6400800" y="2173069"/>
            <a:ext cx="2133600" cy="646331"/>
          </a:xfrm>
          <a:prstGeom prst="rect">
            <a:avLst/>
          </a:prstGeom>
          <a:solidFill>
            <a:schemeClr val="accent3">
              <a:lumMod val="60000"/>
              <a:lumOff val="40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pPr algn="ctr"/>
            <a:r>
              <a:rPr lang="en-US" dirty="0" smtClean="0"/>
              <a:t>SensorMsg</a:t>
            </a:r>
          </a:p>
          <a:p>
            <a:pPr algn="ctr"/>
            <a:r>
              <a:rPr lang="en-US" dirty="0" smtClean="0"/>
              <a:t>Class</a:t>
            </a:r>
            <a:endParaRPr lang="en-US" dirty="0"/>
          </a:p>
        </p:txBody>
      </p:sp>
      <p:sp>
        <p:nvSpPr>
          <p:cNvPr id="8" name="TextBox 7"/>
          <p:cNvSpPr txBox="1"/>
          <p:nvPr/>
        </p:nvSpPr>
        <p:spPr>
          <a:xfrm>
            <a:off x="6400800" y="3849469"/>
            <a:ext cx="2133600" cy="646331"/>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dirty="0" smtClean="0"/>
              <a:t>Emission</a:t>
            </a:r>
          </a:p>
          <a:p>
            <a:pPr algn="ctr"/>
            <a:r>
              <a:rPr lang="en-US" dirty="0" smtClean="0"/>
              <a:t>Class</a:t>
            </a:r>
            <a:endParaRPr lang="en-US" dirty="0"/>
          </a:p>
        </p:txBody>
      </p:sp>
      <p:cxnSp>
        <p:nvCxnSpPr>
          <p:cNvPr id="9" name="Straight Arrow Connector 8"/>
          <p:cNvCxnSpPr>
            <a:stCxn id="8" idx="0"/>
            <a:endCxn id="7" idx="2"/>
          </p:cNvCxnSpPr>
          <p:nvPr/>
        </p:nvCxnSpPr>
        <p:spPr>
          <a:xfrm flipV="1">
            <a:off x="7467600" y="2819400"/>
            <a:ext cx="0" cy="1030069"/>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02689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Signatures (RCS)</a:t>
            </a:r>
            <a:endParaRPr lang="en-US" dirty="0"/>
          </a:p>
        </p:txBody>
      </p:sp>
      <p:sp>
        <p:nvSpPr>
          <p:cNvPr id="3" name="Content Placeholder 2"/>
          <p:cNvSpPr>
            <a:spLocks noGrp="1"/>
          </p:cNvSpPr>
          <p:nvPr>
            <p:ph idx="1"/>
          </p:nvPr>
        </p:nvSpPr>
        <p:spPr>
          <a:xfrm>
            <a:off x="457200" y="1371600"/>
            <a:ext cx="5715000" cy="4525963"/>
          </a:xfrm>
        </p:spPr>
        <p:txBody>
          <a:bodyPr>
            <a:noAutofit/>
          </a:bodyPr>
          <a:lstStyle/>
          <a:p>
            <a:r>
              <a:rPr lang="en-US" sz="2400" dirty="0" smtClean="0"/>
              <a:t>Signature Class</a:t>
            </a:r>
          </a:p>
          <a:p>
            <a:pPr lvl="1"/>
            <a:r>
              <a:rPr lang="en-US" sz="2000" dirty="0" smtClean="0"/>
              <a:t>Base class for all R/F signatures</a:t>
            </a:r>
          </a:p>
          <a:p>
            <a:pPr lvl="3"/>
            <a:endParaRPr lang="en-US" sz="1200" dirty="0" smtClean="0"/>
          </a:p>
          <a:p>
            <a:pPr lvl="1"/>
            <a:r>
              <a:rPr lang="en-US" sz="2000" dirty="0" smtClean="0"/>
              <a:t>Is attached to the target players</a:t>
            </a:r>
          </a:p>
          <a:p>
            <a:pPr lvl="2"/>
            <a:r>
              <a:rPr lang="en-US" sz="1600" dirty="0" smtClean="0"/>
              <a:t>i.e., it’s not part of the radar system</a:t>
            </a:r>
          </a:p>
          <a:p>
            <a:pPr lvl="3"/>
            <a:endParaRPr lang="en-US" sz="1200" dirty="0" smtClean="0"/>
          </a:p>
          <a:p>
            <a:pPr lvl="1"/>
            <a:r>
              <a:rPr lang="en-US" sz="2000" dirty="0" smtClean="0"/>
              <a:t>Defines a standard interface (virtual function) used to compute the RCS based on the waveform and geometry data in the emission packet</a:t>
            </a:r>
          </a:p>
          <a:p>
            <a:pPr lvl="2"/>
            <a:r>
              <a:rPr lang="en-US" sz="1600" dirty="0" smtClean="0"/>
              <a:t> rcs = getRCS(p);</a:t>
            </a:r>
          </a:p>
          <a:p>
            <a:pPr lvl="3"/>
            <a:r>
              <a:rPr lang="en-US" sz="1400" dirty="0" smtClean="0"/>
              <a:t>Where ‘p’ points to an instance of an Emission class (i.e., the emission packet received by the target player from a transmitting antenna)</a:t>
            </a:r>
          </a:p>
          <a:p>
            <a:pPr lvl="3"/>
            <a:r>
              <a:rPr lang="en-US" sz="1400" dirty="0" smtClean="0"/>
              <a:t>Where ‘rcs’ is the computed radar cross section in meters squared.</a:t>
            </a:r>
          </a:p>
        </p:txBody>
      </p:sp>
      <p:sp>
        <p:nvSpPr>
          <p:cNvPr id="7" name="TextBox 6"/>
          <p:cNvSpPr txBox="1"/>
          <p:nvPr/>
        </p:nvSpPr>
        <p:spPr>
          <a:xfrm>
            <a:off x="6400800" y="2173069"/>
            <a:ext cx="2133600" cy="646331"/>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spAutoFit/>
          </a:bodyPr>
          <a:lstStyle/>
          <a:p>
            <a:pPr algn="ctr"/>
            <a:r>
              <a:rPr lang="en-US" dirty="0" smtClean="0"/>
              <a:t>Signature</a:t>
            </a:r>
          </a:p>
          <a:p>
            <a:pPr algn="ctr"/>
            <a:r>
              <a:rPr lang="en-US" dirty="0" smtClean="0"/>
              <a:t>Class</a:t>
            </a:r>
            <a:endParaRPr lang="en-US" dirty="0"/>
          </a:p>
        </p:txBody>
      </p:sp>
      <p:sp>
        <p:nvSpPr>
          <p:cNvPr id="8" name="TextBox 7"/>
          <p:cNvSpPr txBox="1"/>
          <p:nvPr/>
        </p:nvSpPr>
        <p:spPr>
          <a:xfrm>
            <a:off x="6400800" y="3849468"/>
            <a:ext cx="2133600" cy="646332"/>
          </a:xfrm>
          <a:prstGeom prst="rect">
            <a:avLst/>
          </a:prstGeom>
          <a:solidFill>
            <a:schemeClr val="accent3">
              <a:lumMod val="20000"/>
              <a:lumOff val="80000"/>
            </a:schemeClr>
          </a:solidFill>
          <a:ln w="12700">
            <a:solidFill>
              <a:schemeClr val="tx1"/>
            </a:solidFill>
          </a:ln>
          <a:effectLst>
            <a:outerShdw blurRad="50800" dist="38100" dir="2700000" algn="tl" rotWithShape="0">
              <a:prstClr val="black">
                <a:alpha val="40000"/>
              </a:prstClr>
            </a:outerShdw>
          </a:effectLst>
        </p:spPr>
        <p:txBody>
          <a:bodyPr wrap="square" rtlCol="0">
            <a:noAutofit/>
          </a:bodyPr>
          <a:lstStyle/>
          <a:p>
            <a:pPr algn="ctr"/>
            <a:r>
              <a:rPr lang="en-US" dirty="0" smtClean="0"/>
              <a:t>Specific Signatures</a:t>
            </a:r>
          </a:p>
        </p:txBody>
      </p:sp>
      <p:cxnSp>
        <p:nvCxnSpPr>
          <p:cNvPr id="9" name="Straight Arrow Connector 8"/>
          <p:cNvCxnSpPr>
            <a:stCxn id="8" idx="0"/>
            <a:endCxn id="7" idx="2"/>
          </p:cNvCxnSpPr>
          <p:nvPr/>
        </p:nvCxnSpPr>
        <p:spPr>
          <a:xfrm flipV="1">
            <a:off x="7467600" y="2819400"/>
            <a:ext cx="0" cy="1030068"/>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805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Signatures (RCS)</a:t>
            </a:r>
            <a:endParaRPr lang="en-US" dirty="0"/>
          </a:p>
        </p:txBody>
      </p:sp>
      <p:sp>
        <p:nvSpPr>
          <p:cNvPr id="3" name="Content Placeholder 2"/>
          <p:cNvSpPr>
            <a:spLocks noGrp="1"/>
          </p:cNvSpPr>
          <p:nvPr>
            <p:ph idx="1"/>
          </p:nvPr>
        </p:nvSpPr>
        <p:spPr>
          <a:xfrm>
            <a:off x="457200" y="1371600"/>
            <a:ext cx="5715000" cy="4525963"/>
          </a:xfrm>
        </p:spPr>
        <p:txBody>
          <a:bodyPr>
            <a:noAutofit/>
          </a:bodyPr>
          <a:lstStyle/>
          <a:p>
            <a:r>
              <a:rPr lang="en-US" sz="2400" dirty="0" smtClean="0"/>
              <a:t>Specific Signature Classes</a:t>
            </a:r>
          </a:p>
          <a:p>
            <a:pPr lvl="1"/>
            <a:r>
              <a:rPr lang="en-US" sz="2000" dirty="0" smtClean="0"/>
              <a:t>Derived classes implement the specific signatures</a:t>
            </a:r>
          </a:p>
          <a:p>
            <a:pPr lvl="2"/>
            <a:r>
              <a:rPr lang="en-US" sz="1600" dirty="0" smtClean="0"/>
              <a:t>RCS is computed based on the geometry data and waveform parameters from the emission packet</a:t>
            </a:r>
          </a:p>
          <a:p>
            <a:pPr lvl="2"/>
            <a:r>
              <a:rPr lang="en-US" sz="1600" dirty="0" smtClean="0"/>
              <a:t>Can be simple or complex, as needed</a:t>
            </a:r>
          </a:p>
          <a:p>
            <a:pPr lvl="2"/>
            <a:endParaRPr lang="en-US" sz="1600" dirty="0" smtClean="0"/>
          </a:p>
          <a:p>
            <a:pPr lvl="1"/>
            <a:r>
              <a:rPr lang="en-US" sz="2000" dirty="0" smtClean="0"/>
              <a:t>Several test Signature classes</a:t>
            </a:r>
          </a:p>
          <a:p>
            <a:pPr lvl="2"/>
            <a:r>
              <a:rPr lang="en-US" sz="1600" dirty="0" smtClean="0"/>
              <a:t>SigConstant – Constant RCS value</a:t>
            </a:r>
          </a:p>
          <a:p>
            <a:pPr lvl="2"/>
            <a:r>
              <a:rPr lang="en-US" sz="1600" dirty="0" smtClean="0"/>
              <a:t>SigSphere – Computes RCS for a sphere of a given radius</a:t>
            </a:r>
          </a:p>
          <a:p>
            <a:pPr lvl="2"/>
            <a:r>
              <a:rPr lang="en-US" sz="1600" dirty="0" smtClean="0"/>
              <a:t>SigPlate – Computes RCS for a plate with a given width and height, and always normal to the transmitter SigDihedralCR</a:t>
            </a:r>
          </a:p>
          <a:p>
            <a:pPr lvl="2"/>
            <a:r>
              <a:rPr lang="en-US" sz="1600" dirty="0" smtClean="0"/>
              <a:t>SigDihedralCR – Dihedral Corner Reflector based on edge length, and always facing the transmitter</a:t>
            </a:r>
          </a:p>
          <a:p>
            <a:pPr lvl="2">
              <a:buNone/>
            </a:pPr>
            <a:endParaRPr lang="en-US" sz="1600" dirty="0" smtClean="0"/>
          </a:p>
          <a:p>
            <a:pPr lvl="2"/>
            <a:endParaRPr lang="en-US" sz="1600" dirty="0" smtClean="0"/>
          </a:p>
          <a:p>
            <a:pPr lvl="2"/>
            <a:endParaRPr lang="en-US" sz="1600" dirty="0" smtClean="0"/>
          </a:p>
          <a:p>
            <a:pPr lvl="1"/>
            <a:endParaRPr lang="en-US" sz="2000" dirty="0" smtClean="0"/>
          </a:p>
        </p:txBody>
      </p:sp>
      <p:sp>
        <p:nvSpPr>
          <p:cNvPr id="7" name="TextBox 6"/>
          <p:cNvSpPr txBox="1"/>
          <p:nvPr/>
        </p:nvSpPr>
        <p:spPr>
          <a:xfrm>
            <a:off x="6400800" y="2173069"/>
            <a:ext cx="2133600" cy="646331"/>
          </a:xfrm>
          <a:prstGeom prst="rect">
            <a:avLst/>
          </a:prstGeom>
          <a:solidFill>
            <a:schemeClr val="accent3">
              <a:lumMod val="60000"/>
              <a:lumOff val="40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pPr algn="ctr"/>
            <a:r>
              <a:rPr lang="en-US" dirty="0" smtClean="0"/>
              <a:t>Signature</a:t>
            </a:r>
          </a:p>
          <a:p>
            <a:pPr algn="ctr"/>
            <a:r>
              <a:rPr lang="en-US" dirty="0" smtClean="0"/>
              <a:t>Class</a:t>
            </a:r>
            <a:endParaRPr lang="en-US" dirty="0"/>
          </a:p>
        </p:txBody>
      </p:sp>
      <p:sp>
        <p:nvSpPr>
          <p:cNvPr id="8" name="TextBox 7"/>
          <p:cNvSpPr txBox="1"/>
          <p:nvPr/>
        </p:nvSpPr>
        <p:spPr>
          <a:xfrm>
            <a:off x="6400800" y="3849468"/>
            <a:ext cx="2133600" cy="646332"/>
          </a:xfrm>
          <a:prstGeom prst="rect">
            <a:avLst/>
          </a:prstGeom>
          <a:solidFill>
            <a:schemeClr val="accent3">
              <a:lumMod val="75000"/>
            </a:schemeClr>
          </a:solidFill>
          <a:ln w="12700">
            <a:solidFill>
              <a:schemeClr val="tx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rtlCol="0">
            <a:noAutofit/>
          </a:bodyPr>
          <a:lstStyle/>
          <a:p>
            <a:pPr algn="ctr"/>
            <a:r>
              <a:rPr lang="en-US" dirty="0" smtClean="0"/>
              <a:t>Specific Signatures</a:t>
            </a:r>
          </a:p>
        </p:txBody>
      </p:sp>
      <p:cxnSp>
        <p:nvCxnSpPr>
          <p:cNvPr id="9" name="Straight Arrow Connector 8"/>
          <p:cNvCxnSpPr>
            <a:stCxn id="8" idx="0"/>
            <a:endCxn id="7" idx="2"/>
          </p:cNvCxnSpPr>
          <p:nvPr/>
        </p:nvCxnSpPr>
        <p:spPr>
          <a:xfrm flipV="1">
            <a:off x="7467600" y="2819400"/>
            <a:ext cx="0" cy="1030068"/>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454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Requirements</a:t>
            </a:r>
            <a:endParaRPr lang="en-US" dirty="0"/>
          </a:p>
        </p:txBody>
      </p:sp>
      <p:sp>
        <p:nvSpPr>
          <p:cNvPr id="3" name="Content Placeholder 2"/>
          <p:cNvSpPr>
            <a:spLocks noGrp="1"/>
          </p:cNvSpPr>
          <p:nvPr>
            <p:ph idx="1"/>
          </p:nvPr>
        </p:nvSpPr>
        <p:spPr/>
        <p:txBody>
          <a:bodyPr>
            <a:normAutofit fontScale="92500" lnSpcReduction="10000"/>
          </a:bodyPr>
          <a:lstStyle/>
          <a:p>
            <a:r>
              <a:rPr lang="en-US" sz="2800" dirty="0" smtClean="0"/>
              <a:t>The level of fidelity of the radar will need be scalable from a virtual radar station to a simple ‘spinner’</a:t>
            </a:r>
          </a:p>
          <a:p>
            <a:endParaRPr lang="en-US" sz="2800" dirty="0" smtClean="0"/>
          </a:p>
          <a:p>
            <a:r>
              <a:rPr lang="en-US" sz="2800" dirty="0" smtClean="0"/>
              <a:t>The radar will need to interact with locally generated players</a:t>
            </a:r>
          </a:p>
          <a:p>
            <a:pPr lvl="1"/>
            <a:endParaRPr lang="en-US" sz="2400" dirty="0" smtClean="0"/>
          </a:p>
          <a:p>
            <a:r>
              <a:rPr lang="en-US" sz="2800" dirty="0" smtClean="0"/>
              <a:t>The radar will need to interact with players generated by remote simulation applications</a:t>
            </a:r>
          </a:p>
          <a:p>
            <a:pPr lvl="1"/>
            <a:endParaRPr lang="en-US" sz="2400" dirty="0" smtClean="0"/>
          </a:p>
          <a:p>
            <a:r>
              <a:rPr lang="en-US" sz="2800" dirty="0" smtClean="0"/>
              <a:t>The radar will need to filter players by type, range, and aspect angles  </a:t>
            </a:r>
          </a:p>
        </p:txBody>
      </p:sp>
    </p:spTree>
    <p:extLst>
      <p:ext uri="{BB962C8B-B14F-4D97-AF65-F5344CB8AC3E}">
        <p14:creationId xmlns:p14="http://schemas.microsoft.com/office/powerpoint/2010/main" val="4654543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 Static Class Structure</a:t>
            </a:r>
            <a:endParaRPr lang="en-US" dirty="0"/>
          </a:p>
        </p:txBody>
      </p:sp>
      <p:sp>
        <p:nvSpPr>
          <p:cNvPr id="4" name="Rectangle 3"/>
          <p:cNvSpPr/>
          <p:nvPr/>
        </p:nvSpPr>
        <p:spPr>
          <a:xfrm>
            <a:off x="3962400" y="5638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5" name="Rectangle 4"/>
          <p:cNvSpPr/>
          <p:nvPr/>
        </p:nvSpPr>
        <p:spPr>
          <a:xfrm>
            <a:off x="3962400" y="47067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6" name="Rectangle 5"/>
          <p:cNvSpPr/>
          <p:nvPr/>
        </p:nvSpPr>
        <p:spPr>
          <a:xfrm>
            <a:off x="3962400" y="37923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7" name="Straight Arrow Connector 6"/>
          <p:cNvCxnSpPr>
            <a:stCxn id="4" idx="0"/>
            <a:endCxn id="5" idx="2"/>
          </p:cNvCxnSpPr>
          <p:nvPr/>
        </p:nvCxnSpPr>
        <p:spPr>
          <a:xfrm flipV="1">
            <a:off x="4648200" y="51639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0"/>
            <a:endCxn id="6" idx="2"/>
          </p:cNvCxnSpPr>
          <p:nvPr/>
        </p:nvCxnSpPr>
        <p:spPr>
          <a:xfrm flipV="1">
            <a:off x="4648200" y="42495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914400" y="5638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a:t>
            </a:r>
            <a:endParaRPr lang="en-US" dirty="0">
              <a:solidFill>
                <a:schemeClr val="tx1"/>
              </a:solidFill>
            </a:endParaRPr>
          </a:p>
        </p:txBody>
      </p:sp>
      <p:sp>
        <p:nvSpPr>
          <p:cNvPr id="10" name="Rectangle 9"/>
          <p:cNvSpPr/>
          <p:nvPr/>
        </p:nvSpPr>
        <p:spPr>
          <a:xfrm>
            <a:off x="914400" y="47067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RfSensor</a:t>
            </a:r>
            <a:endParaRPr lang="en-US" dirty="0">
              <a:solidFill>
                <a:schemeClr val="tx1"/>
              </a:solidFill>
            </a:endParaRPr>
          </a:p>
        </p:txBody>
      </p:sp>
      <p:sp>
        <p:nvSpPr>
          <p:cNvPr id="11" name="Rectangle 10"/>
          <p:cNvSpPr/>
          <p:nvPr/>
        </p:nvSpPr>
        <p:spPr>
          <a:xfrm>
            <a:off x="914400" y="37923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RfSystem</a:t>
            </a:r>
            <a:endParaRPr lang="en-US" dirty="0">
              <a:solidFill>
                <a:schemeClr val="tx1"/>
              </a:solidFill>
            </a:endParaRPr>
          </a:p>
        </p:txBody>
      </p:sp>
      <p:cxnSp>
        <p:nvCxnSpPr>
          <p:cNvPr id="12" name="Straight Arrow Connector 11"/>
          <p:cNvCxnSpPr>
            <a:stCxn id="9" idx="0"/>
            <a:endCxn id="10" idx="2"/>
          </p:cNvCxnSpPr>
          <p:nvPr/>
        </p:nvCxnSpPr>
        <p:spPr>
          <a:xfrm flipV="1">
            <a:off x="1600200" y="51639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1600200" y="42495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stCxn id="11" idx="3"/>
            <a:endCxn id="4" idx="1"/>
          </p:cNvCxnSpPr>
          <p:nvPr/>
        </p:nvCxnSpPr>
        <p:spPr>
          <a:xfrm>
            <a:off x="2286000" y="4020979"/>
            <a:ext cx="1676400" cy="1846421"/>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635810" y="5621179"/>
            <a:ext cx="250390" cy="246221"/>
          </a:xfrm>
          <a:prstGeom prst="rect">
            <a:avLst/>
          </a:prstGeom>
          <a:noFill/>
        </p:spPr>
        <p:txBody>
          <a:bodyPr wrap="none" rtlCol="0">
            <a:spAutoFit/>
          </a:bodyPr>
          <a:lstStyle/>
          <a:p>
            <a:r>
              <a:rPr lang="en-US" sz="1000" dirty="0" smtClean="0"/>
              <a:t>1</a:t>
            </a:r>
            <a:endParaRPr lang="en-US" sz="1000" dirty="0"/>
          </a:p>
        </p:txBody>
      </p:sp>
      <p:sp>
        <p:nvSpPr>
          <p:cNvPr id="16" name="Rectangle 15"/>
          <p:cNvSpPr/>
          <p:nvPr/>
        </p:nvSpPr>
        <p:spPr>
          <a:xfrm>
            <a:off x="1600200" y="2590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a:t>
            </a:r>
            <a:endParaRPr lang="en-US" dirty="0">
              <a:solidFill>
                <a:schemeClr val="tx1"/>
              </a:solidFill>
            </a:endParaRPr>
          </a:p>
        </p:txBody>
      </p:sp>
      <p:cxnSp>
        <p:nvCxnSpPr>
          <p:cNvPr id="17" name="Elbow Connector 16"/>
          <p:cNvCxnSpPr>
            <a:stCxn id="6" idx="0"/>
            <a:endCxn id="16" idx="2"/>
          </p:cNvCxnSpPr>
          <p:nvPr/>
        </p:nvCxnSpPr>
        <p:spPr>
          <a:xfrm rot="16200000" flipV="1">
            <a:off x="3094911" y="2239090"/>
            <a:ext cx="744379" cy="236220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Elbow Connector 17"/>
          <p:cNvCxnSpPr>
            <a:stCxn id="11" idx="0"/>
            <a:endCxn id="16" idx="2"/>
          </p:cNvCxnSpPr>
          <p:nvPr/>
        </p:nvCxnSpPr>
        <p:spPr>
          <a:xfrm rot="5400000" flipH="1" flipV="1">
            <a:off x="1570911" y="3077290"/>
            <a:ext cx="744379" cy="685800"/>
          </a:xfrm>
          <a:prstGeom prst="bentConnector3">
            <a:avLst>
              <a:gd name="adj1" fmla="val 50000"/>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581400" y="11430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Component</a:t>
            </a:r>
            <a:endParaRPr lang="en-US" dirty="0">
              <a:solidFill>
                <a:schemeClr val="tx1"/>
              </a:solidFill>
            </a:endParaRPr>
          </a:p>
        </p:txBody>
      </p:sp>
      <p:sp>
        <p:nvSpPr>
          <p:cNvPr id="20" name="Rectangle 19"/>
          <p:cNvSpPr/>
          <p:nvPr/>
        </p:nvSpPr>
        <p:spPr>
          <a:xfrm>
            <a:off x="6172200" y="38100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21" name="Straight Arrow Connector 20"/>
          <p:cNvCxnSpPr>
            <a:stCxn id="6" idx="3"/>
            <a:endCxn id="20" idx="1"/>
          </p:cNvCxnSpPr>
          <p:nvPr/>
        </p:nvCxnSpPr>
        <p:spPr>
          <a:xfrm>
            <a:off x="5334000" y="40209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172200" y="2590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23" name="Shape 22"/>
          <p:cNvCxnSpPr>
            <a:stCxn id="22" idx="1"/>
          </p:cNvCxnSpPr>
          <p:nvPr/>
        </p:nvCxnSpPr>
        <p:spPr>
          <a:xfrm rot="10800000" flipV="1">
            <a:off x="5181600" y="2819400"/>
            <a:ext cx="990600" cy="990600"/>
          </a:xfrm>
          <a:prstGeom prst="bentConnector2">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22" idx="1"/>
          </p:cNvCxnSpPr>
          <p:nvPr/>
        </p:nvCxnSpPr>
        <p:spPr>
          <a:xfrm rot="10800000" flipV="1">
            <a:off x="2286000" y="2819400"/>
            <a:ext cx="3886200" cy="990600"/>
          </a:xfrm>
          <a:prstGeom prst="bentConnector3">
            <a:avLst>
              <a:gd name="adj1" fmla="val 6890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6" idx="0"/>
            <a:endCxn id="19" idx="2"/>
          </p:cNvCxnSpPr>
          <p:nvPr/>
        </p:nvCxnSpPr>
        <p:spPr>
          <a:xfrm rot="5400000" flipH="1" flipV="1">
            <a:off x="2781300" y="1104900"/>
            <a:ext cx="990600" cy="1981200"/>
          </a:xfrm>
          <a:prstGeom prst="bentConnector3">
            <a:avLst>
              <a:gd name="adj1" fmla="val 3411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Elbow Connector 25"/>
          <p:cNvCxnSpPr>
            <a:stCxn id="22" idx="0"/>
            <a:endCxn id="19" idx="2"/>
          </p:cNvCxnSpPr>
          <p:nvPr/>
        </p:nvCxnSpPr>
        <p:spPr>
          <a:xfrm rot="16200000" flipV="1">
            <a:off x="5067300" y="800100"/>
            <a:ext cx="990600" cy="2590800"/>
          </a:xfrm>
          <a:prstGeom prst="bentConnector3">
            <a:avLst>
              <a:gd name="adj1" fmla="val 3411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0"/>
            <a:endCxn id="22" idx="2"/>
          </p:cNvCxnSpPr>
          <p:nvPr/>
        </p:nvCxnSpPr>
        <p:spPr>
          <a:xfrm flipV="1">
            <a:off x="6858000" y="30480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858000" y="3048000"/>
            <a:ext cx="274434" cy="307777"/>
          </a:xfrm>
          <a:prstGeom prst="rect">
            <a:avLst/>
          </a:prstGeom>
          <a:noFill/>
        </p:spPr>
        <p:txBody>
          <a:bodyPr wrap="none" rtlCol="0">
            <a:spAutoFit/>
          </a:bodyPr>
          <a:lstStyle/>
          <a:p>
            <a:r>
              <a:rPr lang="en-US" sz="1400" dirty="0"/>
              <a:t>*</a:t>
            </a:r>
          </a:p>
        </p:txBody>
      </p:sp>
      <p:cxnSp>
        <p:nvCxnSpPr>
          <p:cNvPr id="32" name="Straight Arrow Connector 31"/>
          <p:cNvCxnSpPr/>
          <p:nvPr/>
        </p:nvCxnSpPr>
        <p:spPr>
          <a:xfrm flipV="1">
            <a:off x="4800600" y="1600200"/>
            <a:ext cx="0" cy="304800"/>
          </a:xfrm>
          <a:prstGeom prst="straightConnector1">
            <a:avLst/>
          </a:prstGeom>
          <a:ln w="12700">
            <a:solidFill>
              <a:schemeClr val="tx1"/>
            </a:solidFill>
            <a:prstDash val="dash"/>
            <a:tailEnd type="arrow" w="med" len="lg"/>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800600" y="1905000"/>
            <a:ext cx="6096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9" idx="3"/>
          </p:cNvCxnSpPr>
          <p:nvPr/>
        </p:nvCxnSpPr>
        <p:spPr>
          <a:xfrm>
            <a:off x="4953000" y="1371600"/>
            <a:ext cx="45720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410200" y="1371600"/>
            <a:ext cx="0" cy="5334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800600" y="1600200"/>
            <a:ext cx="264816" cy="338554"/>
          </a:xfrm>
          <a:prstGeom prst="rect">
            <a:avLst/>
          </a:prstGeom>
          <a:noFill/>
        </p:spPr>
        <p:txBody>
          <a:bodyPr wrap="none" rtlCol="0">
            <a:spAutoFit/>
          </a:bodyPr>
          <a:lstStyle/>
          <a:p>
            <a:r>
              <a:rPr lang="en-US" sz="1600" dirty="0"/>
              <a:t>*</a:t>
            </a:r>
          </a:p>
        </p:txBody>
      </p:sp>
      <p:sp>
        <p:nvSpPr>
          <p:cNvPr id="37" name="TextBox 36"/>
          <p:cNvSpPr txBox="1"/>
          <p:nvPr/>
        </p:nvSpPr>
        <p:spPr>
          <a:xfrm>
            <a:off x="5145384" y="3547646"/>
            <a:ext cx="264816" cy="338554"/>
          </a:xfrm>
          <a:prstGeom prst="rect">
            <a:avLst/>
          </a:prstGeom>
          <a:noFill/>
        </p:spPr>
        <p:txBody>
          <a:bodyPr wrap="none" rtlCol="0">
            <a:spAutoFit/>
          </a:bodyPr>
          <a:lstStyle/>
          <a:p>
            <a:r>
              <a:rPr lang="en-US" sz="1600" dirty="0" smtClean="0"/>
              <a:t>*</a:t>
            </a:r>
            <a:endParaRPr lang="en-US" sz="1600" dirty="0"/>
          </a:p>
        </p:txBody>
      </p:sp>
      <p:sp>
        <p:nvSpPr>
          <p:cNvPr id="38" name="TextBox 37"/>
          <p:cNvSpPr txBox="1"/>
          <p:nvPr/>
        </p:nvSpPr>
        <p:spPr>
          <a:xfrm>
            <a:off x="2362200" y="3623846"/>
            <a:ext cx="264816" cy="338554"/>
          </a:xfrm>
          <a:prstGeom prst="rect">
            <a:avLst/>
          </a:prstGeom>
          <a:noFill/>
        </p:spPr>
        <p:txBody>
          <a:bodyPr wrap="none" rtlCol="0">
            <a:spAutoFit/>
          </a:bodyPr>
          <a:lstStyle/>
          <a:p>
            <a:r>
              <a:rPr lang="en-US" sz="1600" dirty="0" smtClean="0"/>
              <a:t>*</a:t>
            </a:r>
            <a:endParaRPr lang="en-US" sz="1600" dirty="0"/>
          </a:p>
        </p:txBody>
      </p:sp>
      <p:sp>
        <p:nvSpPr>
          <p:cNvPr id="39" name="Rectangle 38"/>
          <p:cNvSpPr/>
          <p:nvPr/>
        </p:nvSpPr>
        <p:spPr>
          <a:xfrm>
            <a:off x="6324600" y="56388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40" name="Straight Arrow Connector 39"/>
          <p:cNvCxnSpPr>
            <a:stCxn id="4" idx="3"/>
            <a:endCxn id="39" idx="1"/>
          </p:cNvCxnSpPr>
          <p:nvPr/>
        </p:nvCxnSpPr>
        <p:spPr>
          <a:xfrm>
            <a:off x="5334000" y="58674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886660" y="56211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116466098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Target Data Blocks</a:t>
            </a:r>
            <a:endParaRPr lang="en-US" dirty="0"/>
          </a:p>
        </p:txBody>
      </p:sp>
      <p:sp>
        <p:nvSpPr>
          <p:cNvPr id="3" name="Content Placeholder 2"/>
          <p:cNvSpPr>
            <a:spLocks noGrp="1"/>
          </p:cNvSpPr>
          <p:nvPr>
            <p:ph idx="1"/>
          </p:nvPr>
        </p:nvSpPr>
        <p:spPr>
          <a:xfrm>
            <a:off x="457200" y="1371600"/>
            <a:ext cx="4495800" cy="4525963"/>
          </a:xfrm>
        </p:spPr>
        <p:txBody>
          <a:bodyPr>
            <a:normAutofit fontScale="85000" lnSpcReduction="20000"/>
          </a:bodyPr>
          <a:lstStyle/>
          <a:p>
            <a:r>
              <a:rPr lang="en-US" sz="2400" dirty="0" smtClean="0"/>
              <a:t>List of players of interest, with associated geometry data, used by an IR seeker, R/F antenna or beam</a:t>
            </a:r>
          </a:p>
          <a:p>
            <a:pPr lvl="1"/>
            <a:endParaRPr lang="en-US" sz="2000" dirty="0" smtClean="0"/>
          </a:p>
          <a:p>
            <a:r>
              <a:rPr lang="en-US" sz="2400" dirty="0" smtClean="0"/>
              <a:t>Created and managed by the Gimbal class</a:t>
            </a:r>
          </a:p>
          <a:p>
            <a:pPr lvl="1"/>
            <a:endParaRPr lang="en-US" sz="2000" dirty="0" smtClean="0"/>
          </a:p>
          <a:p>
            <a:r>
              <a:rPr lang="en-US" sz="2400" dirty="0" smtClean="0"/>
              <a:t>Filters players by type, range and aspect angles</a:t>
            </a:r>
          </a:p>
          <a:p>
            <a:pPr lvl="1"/>
            <a:endParaRPr lang="en-US" sz="2000" dirty="0" smtClean="0"/>
          </a:p>
          <a:p>
            <a:r>
              <a:rPr lang="en-US" sz="2400" dirty="0" smtClean="0"/>
              <a:t>Performs terrain occulting checks</a:t>
            </a:r>
          </a:p>
          <a:p>
            <a:pPr lvl="1"/>
            <a:endParaRPr lang="en-US" sz="2000" dirty="0" smtClean="0"/>
          </a:p>
          <a:p>
            <a:r>
              <a:rPr lang="en-US" sz="2400" dirty="0" smtClean="0"/>
              <a:t>Performs horizon masking checks</a:t>
            </a:r>
          </a:p>
          <a:p>
            <a:pPr lvl="1"/>
            <a:endParaRPr lang="en-US" sz="2000" dirty="0" smtClean="0"/>
          </a:p>
          <a:p>
            <a:r>
              <a:rPr lang="en-US" sz="2400" dirty="0" smtClean="0"/>
              <a:t>Computes radar to target geometry for each player of interest</a:t>
            </a:r>
            <a:endParaRPr lang="en-US" sz="3200" dirty="0" smtClean="0"/>
          </a:p>
          <a:p>
            <a:pPr lvl="1"/>
            <a:endParaRPr lang="en-US" sz="2000" dirty="0" smtClean="0"/>
          </a:p>
          <a:p>
            <a:endParaRPr lang="en-US" sz="2400" dirty="0" smtClean="0"/>
          </a:p>
          <a:p>
            <a:pPr>
              <a:buNone/>
            </a:pPr>
            <a:endParaRPr lang="en-US" sz="2400" dirty="0" smtClean="0"/>
          </a:p>
        </p:txBody>
      </p:sp>
      <p:sp>
        <p:nvSpPr>
          <p:cNvPr id="9" name="Rectangle 8"/>
          <p:cNvSpPr/>
          <p:nvPr/>
        </p:nvSpPr>
        <p:spPr>
          <a:xfrm>
            <a:off x="5029200" y="54102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18204837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Gimbal Class</a:t>
            </a:r>
            <a:endParaRPr lang="en-US" dirty="0"/>
          </a:p>
        </p:txBody>
      </p:sp>
      <p:sp>
        <p:nvSpPr>
          <p:cNvPr id="3" name="Content Placeholder 2"/>
          <p:cNvSpPr>
            <a:spLocks noGrp="1"/>
          </p:cNvSpPr>
          <p:nvPr>
            <p:ph idx="1"/>
          </p:nvPr>
        </p:nvSpPr>
        <p:spPr>
          <a:xfrm>
            <a:off x="457200" y="1295400"/>
            <a:ext cx="4648200" cy="4525963"/>
          </a:xfrm>
        </p:spPr>
        <p:txBody>
          <a:bodyPr>
            <a:noAutofit/>
          </a:bodyPr>
          <a:lstStyle/>
          <a:p>
            <a:r>
              <a:rPr lang="en-US" sz="1800" dirty="0" smtClean="0"/>
              <a:t>Base class for all gimbals, RF antennas, IR seekers, etc</a:t>
            </a:r>
          </a:p>
          <a:p>
            <a:pPr lvl="2"/>
            <a:endParaRPr lang="en-US" sz="1000" dirty="0" smtClean="0"/>
          </a:p>
          <a:p>
            <a:r>
              <a:rPr lang="en-US" sz="1800" dirty="0" smtClean="0"/>
              <a:t>Position or Rate servo</a:t>
            </a:r>
          </a:p>
          <a:p>
            <a:pPr lvl="1"/>
            <a:r>
              <a:rPr lang="en-US" sz="1600" dirty="0" smtClean="0"/>
              <a:t>Mechanical or Electronic</a:t>
            </a:r>
          </a:p>
          <a:p>
            <a:pPr lvl="2"/>
            <a:endParaRPr lang="en-US" sz="1000" dirty="0" smtClean="0"/>
          </a:p>
          <a:p>
            <a:r>
              <a:rPr lang="en-US" sz="1800" dirty="0" smtClean="0"/>
              <a:t>Parameters</a:t>
            </a:r>
          </a:p>
          <a:p>
            <a:pPr lvl="1"/>
            <a:r>
              <a:rPr lang="en-US" sz="1600" dirty="0" smtClean="0"/>
              <a:t>Location of the gimbal in its parent’s coordinate system</a:t>
            </a:r>
          </a:p>
          <a:p>
            <a:pPr lvl="1"/>
            <a:r>
              <a:rPr lang="en-US" sz="1600" dirty="0" smtClean="0"/>
              <a:t>Angles (azimuth, elevation and roll)</a:t>
            </a:r>
          </a:p>
          <a:p>
            <a:pPr lvl="2"/>
            <a:endParaRPr lang="en-US" sz="1000" dirty="0" smtClean="0"/>
          </a:p>
          <a:p>
            <a:r>
              <a:rPr lang="en-US" sz="1800" dirty="0" smtClean="0"/>
              <a:t>Can contain other Gimbals as sub-components</a:t>
            </a:r>
          </a:p>
          <a:p>
            <a:pPr lvl="2"/>
            <a:endParaRPr lang="en-US" sz="1000" dirty="0" smtClean="0"/>
          </a:p>
          <a:p>
            <a:r>
              <a:rPr lang="en-US" sz="1800" dirty="0" smtClean="0"/>
              <a:t>Transformation matrix</a:t>
            </a:r>
          </a:p>
          <a:p>
            <a:pPr lvl="1"/>
            <a:r>
              <a:rPr lang="en-US" sz="1600" dirty="0" smtClean="0"/>
              <a:t>gimbal coordinates to/from ownship’s body coordinates</a:t>
            </a:r>
          </a:p>
          <a:p>
            <a:pPr lvl="1"/>
            <a:r>
              <a:rPr lang="en-US" sz="1600" dirty="0" smtClean="0"/>
              <a:t>Includes all parent gimbals</a:t>
            </a:r>
          </a:p>
          <a:p>
            <a:pPr lvl="1"/>
            <a:endParaRPr lang="en-US" sz="1600" dirty="0" smtClean="0"/>
          </a:p>
          <a:p>
            <a:pPr lvl="1"/>
            <a:endParaRPr lang="en-US" sz="1600" dirty="0" smtClean="0"/>
          </a:p>
          <a:p>
            <a:pPr>
              <a:buNone/>
            </a:pPr>
            <a:endParaRPr lang="en-US" sz="1800" dirty="0" smtClean="0"/>
          </a:p>
        </p:txBody>
      </p:sp>
      <p:sp>
        <p:nvSpPr>
          <p:cNvPr id="9" name="Rectangle 8"/>
          <p:cNvSpPr/>
          <p:nvPr/>
        </p:nvSpPr>
        <p:spPr>
          <a:xfrm>
            <a:off x="5029200" y="54102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1686493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ScanGimbal Class</a:t>
            </a:r>
            <a:endParaRPr lang="en-US" dirty="0"/>
          </a:p>
        </p:txBody>
      </p:sp>
      <p:sp>
        <p:nvSpPr>
          <p:cNvPr id="3" name="Content Placeholder 2"/>
          <p:cNvSpPr>
            <a:spLocks noGrp="1"/>
          </p:cNvSpPr>
          <p:nvPr>
            <p:ph idx="1"/>
          </p:nvPr>
        </p:nvSpPr>
        <p:spPr>
          <a:xfrm>
            <a:off x="457200" y="1371600"/>
            <a:ext cx="4191000" cy="4525963"/>
          </a:xfrm>
        </p:spPr>
        <p:txBody>
          <a:bodyPr>
            <a:normAutofit/>
          </a:bodyPr>
          <a:lstStyle/>
          <a:p>
            <a:r>
              <a:rPr lang="en-US" sz="2400" dirty="0" smtClean="0"/>
              <a:t>Implements a standard set of scan (search) patterns</a:t>
            </a:r>
          </a:p>
          <a:p>
            <a:pPr lvl="1"/>
            <a:r>
              <a:rPr lang="en-US" sz="2000" dirty="0" smtClean="0"/>
              <a:t>Horizontal bar scan</a:t>
            </a:r>
          </a:p>
          <a:p>
            <a:pPr lvl="1"/>
            <a:r>
              <a:rPr lang="en-US" sz="2000" dirty="0" smtClean="0"/>
              <a:t>Vertical bar scan</a:t>
            </a:r>
          </a:p>
          <a:p>
            <a:pPr lvl="1"/>
            <a:r>
              <a:rPr lang="en-US" sz="2000" dirty="0" smtClean="0"/>
              <a:t>Conical scan</a:t>
            </a:r>
          </a:p>
          <a:p>
            <a:pPr lvl="1"/>
            <a:r>
              <a:rPr lang="en-US" sz="2000" dirty="0" smtClean="0"/>
              <a:t>Circular scan</a:t>
            </a:r>
          </a:p>
          <a:p>
            <a:pPr lvl="1"/>
            <a:r>
              <a:rPr lang="en-US" sz="2000" dirty="0" smtClean="0"/>
              <a:t>Pseudo random scan</a:t>
            </a:r>
          </a:p>
          <a:p>
            <a:pPr lvl="1"/>
            <a:r>
              <a:rPr lang="en-US" sz="2000" dirty="0" smtClean="0"/>
              <a:t>Spiral scan</a:t>
            </a:r>
          </a:p>
          <a:p>
            <a:pPr lvl="1"/>
            <a:endParaRPr lang="en-US" sz="2000" dirty="0" smtClean="0"/>
          </a:p>
          <a:p>
            <a:endParaRPr lang="en-US" sz="2400" dirty="0" smtClean="0"/>
          </a:p>
          <a:p>
            <a:pPr>
              <a:buNone/>
            </a:pPr>
            <a:endParaRPr lang="en-US" sz="2400" dirty="0" smtClean="0"/>
          </a:p>
        </p:txBody>
      </p:sp>
      <p:sp>
        <p:nvSpPr>
          <p:cNvPr id="9" name="Rectangle 8"/>
          <p:cNvSpPr/>
          <p:nvPr/>
        </p:nvSpPr>
        <p:spPr>
          <a:xfrm>
            <a:off x="5029200" y="54102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24132443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Antenna Class</a:t>
            </a:r>
            <a:endParaRPr lang="en-US" dirty="0"/>
          </a:p>
        </p:txBody>
      </p:sp>
      <p:sp>
        <p:nvSpPr>
          <p:cNvPr id="3" name="Content Placeholder 2"/>
          <p:cNvSpPr>
            <a:spLocks noGrp="1"/>
          </p:cNvSpPr>
          <p:nvPr>
            <p:ph idx="1"/>
          </p:nvPr>
        </p:nvSpPr>
        <p:spPr>
          <a:xfrm>
            <a:off x="457200" y="1219200"/>
            <a:ext cx="4191000" cy="4525963"/>
          </a:xfrm>
        </p:spPr>
        <p:txBody>
          <a:bodyPr>
            <a:noAutofit/>
          </a:bodyPr>
          <a:lstStyle/>
          <a:p>
            <a:r>
              <a:rPr lang="en-US" sz="2000" dirty="0" smtClean="0"/>
              <a:t>Transmit</a:t>
            </a:r>
          </a:p>
          <a:p>
            <a:pPr lvl="1"/>
            <a:r>
              <a:rPr lang="en-US" sz="1600" dirty="0" smtClean="0"/>
              <a:t>Receives emission requests from its assigned transmitter</a:t>
            </a:r>
          </a:p>
          <a:p>
            <a:pPr lvl="1"/>
            <a:r>
              <a:rPr lang="en-US" sz="1600" dirty="0" smtClean="0"/>
              <a:t>Uses the current Tdb to compute geometry</a:t>
            </a:r>
          </a:p>
          <a:p>
            <a:pPr lvl="1"/>
            <a:r>
              <a:rPr lang="en-US" sz="1600" dirty="0" smtClean="0"/>
              <a:t>Applies antenna gain using an attached function</a:t>
            </a:r>
          </a:p>
          <a:p>
            <a:pPr lvl="1"/>
            <a:r>
              <a:rPr lang="en-US" sz="1600" dirty="0" smtClean="0"/>
              <a:t>Emissions that exceed a given threshold are sent to the target players</a:t>
            </a:r>
            <a:endParaRPr lang="en-US" sz="2000" dirty="0" smtClean="0"/>
          </a:p>
          <a:p>
            <a:r>
              <a:rPr lang="en-US" sz="2000" dirty="0" smtClean="0"/>
              <a:t>Receive</a:t>
            </a:r>
          </a:p>
          <a:p>
            <a:pPr lvl="1"/>
            <a:r>
              <a:rPr lang="en-US" sz="1600" dirty="0" smtClean="0"/>
              <a:t>Receives incoming emission packets</a:t>
            </a:r>
          </a:p>
          <a:p>
            <a:pPr lvl="2"/>
            <a:r>
              <a:rPr lang="en-US" sz="1200" dirty="0" smtClean="0"/>
              <a:t>Returns from own transmissions</a:t>
            </a:r>
          </a:p>
          <a:p>
            <a:pPr lvl="2"/>
            <a:r>
              <a:rPr lang="en-US" sz="1200" dirty="0" smtClean="0"/>
              <a:t>Emissions received by own Player that originated from other players</a:t>
            </a:r>
          </a:p>
          <a:p>
            <a:pPr lvl="1"/>
            <a:r>
              <a:rPr lang="en-US" sz="1600" dirty="0" smtClean="0"/>
              <a:t>Applies  the antenna gain using an attached function</a:t>
            </a:r>
          </a:p>
          <a:p>
            <a:pPr lvl="1"/>
            <a:r>
              <a:rPr lang="en-US" sz="1600" dirty="0" smtClean="0"/>
              <a:t>Emissions that exceed a given threshold are passed to the receiver</a:t>
            </a:r>
          </a:p>
        </p:txBody>
      </p:sp>
      <p:sp>
        <p:nvSpPr>
          <p:cNvPr id="9" name="Rectangle 8"/>
          <p:cNvSpPr/>
          <p:nvPr/>
        </p:nvSpPr>
        <p:spPr>
          <a:xfrm>
            <a:off x="5029200" y="5410200"/>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37783481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Gain Functions</a:t>
            </a:r>
            <a:endParaRPr lang="en-US" dirty="0"/>
          </a:p>
        </p:txBody>
      </p:sp>
      <p:sp>
        <p:nvSpPr>
          <p:cNvPr id="3" name="Content Placeholder 2"/>
          <p:cNvSpPr>
            <a:spLocks noGrp="1"/>
          </p:cNvSpPr>
          <p:nvPr>
            <p:ph idx="1"/>
          </p:nvPr>
        </p:nvSpPr>
        <p:spPr>
          <a:xfrm>
            <a:off x="457200" y="1219200"/>
            <a:ext cx="4191000" cy="4525963"/>
          </a:xfrm>
        </p:spPr>
        <p:txBody>
          <a:bodyPr>
            <a:noAutofit/>
          </a:bodyPr>
          <a:lstStyle/>
          <a:p>
            <a:r>
              <a:rPr lang="en-US" sz="2000" dirty="0" smtClean="0"/>
              <a:t>The antenna gain functions are implemented using standard Function and Table classes, which are part of the ‘basic’ library</a:t>
            </a:r>
          </a:p>
          <a:p>
            <a:r>
              <a:rPr lang="en-US" sz="2000" dirty="0" smtClean="0"/>
              <a:t>One dimensional gain functions</a:t>
            </a:r>
          </a:p>
          <a:p>
            <a:pPr lvl="1"/>
            <a:r>
              <a:rPr lang="en-US" sz="1600" dirty="0" smtClean="0"/>
              <a:t>The dependent variable is the angle off the beam center to the target</a:t>
            </a:r>
          </a:p>
          <a:p>
            <a:r>
              <a:rPr lang="en-US" sz="2000" dirty="0" smtClean="0"/>
              <a:t>Two dimensional gain functions</a:t>
            </a:r>
          </a:p>
          <a:p>
            <a:pPr lvl="1"/>
            <a:r>
              <a:rPr lang="en-US" sz="1600" dirty="0" smtClean="0"/>
              <a:t>First dependent variable is the azimuth angle off the beam center to the target</a:t>
            </a:r>
          </a:p>
          <a:p>
            <a:pPr lvl="1"/>
            <a:r>
              <a:rPr lang="en-US" sz="1600" dirty="0" smtClean="0"/>
              <a:t>Second dependent variable is the elevation angle off the beam center to the target</a:t>
            </a:r>
          </a:p>
          <a:p>
            <a:pPr lvl="1"/>
            <a:endParaRPr lang="en-US" sz="1600" dirty="0" smtClean="0"/>
          </a:p>
        </p:txBody>
      </p:sp>
      <p:sp>
        <p:nvSpPr>
          <p:cNvPr id="9" name="Rectangle 8"/>
          <p:cNvSpPr/>
          <p:nvPr/>
        </p:nvSpPr>
        <p:spPr>
          <a:xfrm>
            <a:off x="5029200" y="5410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Rectangle 9"/>
          <p:cNvSpPr/>
          <p:nvPr/>
        </p:nvSpPr>
        <p:spPr>
          <a:xfrm>
            <a:off x="5029200" y="44781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ScanGimbal</a:t>
            </a:r>
            <a:endParaRPr lang="en-US" dirty="0">
              <a:solidFill>
                <a:schemeClr val="tx1"/>
              </a:solidFill>
            </a:endParaRPr>
          </a:p>
        </p:txBody>
      </p:sp>
      <p:sp>
        <p:nvSpPr>
          <p:cNvPr id="11" name="Rectangle 10"/>
          <p:cNvSpPr/>
          <p:nvPr/>
        </p:nvSpPr>
        <p:spPr>
          <a:xfrm>
            <a:off x="5029200" y="3563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Gimbal</a:t>
            </a:r>
            <a:endParaRPr lang="en-US" dirty="0">
              <a:solidFill>
                <a:schemeClr val="tx1"/>
              </a:solidFill>
            </a:endParaRPr>
          </a:p>
        </p:txBody>
      </p:sp>
      <p:cxnSp>
        <p:nvCxnSpPr>
          <p:cNvPr id="12" name="Straight Arrow Connector 11"/>
          <p:cNvCxnSpPr>
            <a:stCxn id="9" idx="0"/>
            <a:endCxn id="10" idx="2"/>
          </p:cNvCxnSpPr>
          <p:nvPr/>
        </p:nvCxnSpPr>
        <p:spPr>
          <a:xfrm flipV="1">
            <a:off x="5715000" y="4935379"/>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20979"/>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2390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Tdb</a:t>
            </a:r>
            <a:endParaRPr lang="en-US" dirty="0">
              <a:solidFill>
                <a:schemeClr val="tx1"/>
              </a:solidFill>
            </a:endParaRPr>
          </a:p>
        </p:txBody>
      </p:sp>
      <p:cxnSp>
        <p:nvCxnSpPr>
          <p:cNvPr id="16" name="Straight Arrow Connector 15"/>
          <p:cNvCxnSpPr/>
          <p:nvPr/>
        </p:nvCxnSpPr>
        <p:spPr>
          <a:xfrm>
            <a:off x="6400800" y="39447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18" name="Shape 22"/>
          <p:cNvCxnSpPr>
            <a:stCxn id="17" idx="1"/>
            <a:endCxn id="11" idx="3"/>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0"/>
            <a:endCxn id="17" idx="2"/>
          </p:cNvCxnSpPr>
          <p:nvPr/>
        </p:nvCxnSpPr>
        <p:spPr>
          <a:xfrm flipV="1">
            <a:off x="7924800" y="2819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924800" y="2819400"/>
            <a:ext cx="274434" cy="307777"/>
          </a:xfrm>
          <a:prstGeom prst="rect">
            <a:avLst/>
          </a:prstGeom>
          <a:noFill/>
        </p:spPr>
        <p:txBody>
          <a:bodyPr wrap="none" rtlCol="0">
            <a:spAutoFit/>
          </a:bodyPr>
          <a:lstStyle/>
          <a:p>
            <a:r>
              <a:rPr lang="en-US" sz="1400" dirty="0"/>
              <a:t>*</a:t>
            </a:r>
          </a:p>
        </p:txBody>
      </p:sp>
      <p:sp>
        <p:nvSpPr>
          <p:cNvPr id="21" name="TextBox 20"/>
          <p:cNvSpPr txBox="1"/>
          <p:nvPr/>
        </p:nvSpPr>
        <p:spPr>
          <a:xfrm>
            <a:off x="6364584" y="3547646"/>
            <a:ext cx="264816" cy="338554"/>
          </a:xfrm>
          <a:prstGeom prst="rect">
            <a:avLst/>
          </a:prstGeom>
          <a:noFill/>
        </p:spPr>
        <p:txBody>
          <a:bodyPr wrap="none" rtlCol="0">
            <a:spAutoFit/>
          </a:bodyPr>
          <a:lstStyle/>
          <a:p>
            <a:r>
              <a:rPr lang="en-US" sz="1600" dirty="0" smtClean="0"/>
              <a:t>*</a:t>
            </a:r>
            <a:endParaRPr lang="en-US" sz="1600" dirty="0"/>
          </a:p>
        </p:txBody>
      </p:sp>
      <p:sp>
        <p:nvSpPr>
          <p:cNvPr id="22" name="Rectangle 21"/>
          <p:cNvSpPr/>
          <p:nvPr/>
        </p:nvSpPr>
        <p:spPr>
          <a:xfrm>
            <a:off x="7391400" y="5410200"/>
            <a:ext cx="16002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Gain Functions</a:t>
            </a:r>
            <a:endParaRPr lang="en-US" dirty="0">
              <a:solidFill>
                <a:schemeClr val="tx1"/>
              </a:solidFill>
            </a:endParaRPr>
          </a:p>
        </p:txBody>
      </p:sp>
      <p:cxnSp>
        <p:nvCxnSpPr>
          <p:cNvPr id="23" name="Straight Arrow Connector 22"/>
          <p:cNvCxnSpPr>
            <a:stCxn id="9" idx="3"/>
            <a:endCxn id="22" idx="1"/>
          </p:cNvCxnSpPr>
          <p:nvPr/>
        </p:nvCxnSpPr>
        <p:spPr>
          <a:xfrm>
            <a:off x="6400800" y="56388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3460" y="5392579"/>
            <a:ext cx="437940" cy="246221"/>
          </a:xfrm>
          <a:prstGeom prst="rect">
            <a:avLst/>
          </a:prstGeom>
          <a:noFill/>
        </p:spPr>
        <p:txBody>
          <a:bodyPr wrap="none" rtlCol="0">
            <a:spAutoFit/>
          </a:bodyPr>
          <a:lstStyle/>
          <a:p>
            <a:r>
              <a:rPr lang="en-US" sz="1000" dirty="0" smtClean="0"/>
              <a:t>0 .. 1</a:t>
            </a:r>
            <a:endParaRPr lang="en-US" sz="1000" dirty="0"/>
          </a:p>
        </p:txBody>
      </p:sp>
    </p:spTree>
    <p:extLst>
      <p:ext uri="{BB962C8B-B14F-4D97-AF65-F5344CB8AC3E}">
        <p14:creationId xmlns:p14="http://schemas.microsoft.com/office/powerpoint/2010/main" val="1139183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RfSystem Class</a:t>
            </a:r>
            <a:endParaRPr lang="en-US" dirty="0"/>
          </a:p>
        </p:txBody>
      </p:sp>
      <p:sp>
        <p:nvSpPr>
          <p:cNvPr id="4" name="Rectangle 3"/>
          <p:cNvSpPr/>
          <p:nvPr/>
        </p:nvSpPr>
        <p:spPr>
          <a:xfrm>
            <a:off x="7315200" y="5351621"/>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9" name="Rectangle 8"/>
          <p:cNvSpPr/>
          <p:nvPr/>
        </p:nvSpPr>
        <p:spPr>
          <a:xfrm>
            <a:off x="5029200" y="5427821"/>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a:t>
            </a:r>
            <a:endParaRPr lang="en-US" dirty="0">
              <a:solidFill>
                <a:schemeClr val="tx1"/>
              </a:solidFill>
            </a:endParaRPr>
          </a:p>
        </p:txBody>
      </p:sp>
      <p:sp>
        <p:nvSpPr>
          <p:cNvPr id="10" name="Rectangle 9"/>
          <p:cNvSpPr/>
          <p:nvPr/>
        </p:nvSpPr>
        <p:spPr>
          <a:xfrm>
            <a:off x="5029200" y="4495800"/>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RfSensor</a:t>
            </a:r>
            <a:endParaRPr lang="en-US" dirty="0">
              <a:solidFill>
                <a:schemeClr val="tx1"/>
              </a:solidFill>
            </a:endParaRPr>
          </a:p>
        </p:txBody>
      </p:sp>
      <p:cxnSp>
        <p:nvCxnSpPr>
          <p:cNvPr id="12" name="Straight Arrow Connector 11"/>
          <p:cNvCxnSpPr>
            <a:stCxn id="9" idx="0"/>
            <a:endCxn id="10" idx="2"/>
          </p:cNvCxnSpPr>
          <p:nvPr/>
        </p:nvCxnSpPr>
        <p:spPr>
          <a:xfrm flipV="1">
            <a:off x="5715000" y="4953000"/>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38600"/>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4" idx="1"/>
          </p:cNvCxnSpPr>
          <p:nvPr/>
        </p:nvCxnSpPr>
        <p:spPr>
          <a:xfrm>
            <a:off x="6320715" y="3886944"/>
            <a:ext cx="994485" cy="1693277"/>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88610" y="5334000"/>
            <a:ext cx="250390" cy="246221"/>
          </a:xfrm>
          <a:prstGeom prst="rect">
            <a:avLst/>
          </a:prstGeom>
          <a:noFill/>
        </p:spPr>
        <p:txBody>
          <a:bodyPr wrap="none" rtlCol="0">
            <a:spAutoFit/>
          </a:bodyPr>
          <a:lstStyle/>
          <a:p>
            <a:r>
              <a:rPr lang="en-US" sz="1000" dirty="0" smtClean="0"/>
              <a:t>1</a:t>
            </a:r>
            <a:endParaRPr lang="en-US" sz="1000" dirty="0"/>
          </a:p>
        </p:txBody>
      </p:sp>
      <p:sp>
        <p:nvSpPr>
          <p:cNvPr id="51" name="Content Placeholder 2"/>
          <p:cNvSpPr>
            <a:spLocks noGrp="1"/>
          </p:cNvSpPr>
          <p:nvPr>
            <p:ph idx="1"/>
          </p:nvPr>
        </p:nvSpPr>
        <p:spPr>
          <a:xfrm>
            <a:off x="457200" y="1600200"/>
            <a:ext cx="4191000" cy="4525963"/>
          </a:xfrm>
        </p:spPr>
        <p:txBody>
          <a:bodyPr>
            <a:normAutofit fontScale="77500" lnSpcReduction="20000"/>
          </a:bodyPr>
          <a:lstStyle/>
          <a:p>
            <a:r>
              <a:rPr lang="en-US" sz="2400" dirty="0" smtClean="0"/>
              <a:t>Generic class for all R/F type systems</a:t>
            </a:r>
          </a:p>
          <a:p>
            <a:pPr lvl="1"/>
            <a:r>
              <a:rPr lang="en-US" sz="2000" dirty="0" smtClean="0"/>
              <a:t>Radars</a:t>
            </a:r>
          </a:p>
          <a:p>
            <a:pPr lvl="1"/>
            <a:r>
              <a:rPr lang="en-US" sz="2000" dirty="0" smtClean="0"/>
              <a:t>Jammers</a:t>
            </a:r>
          </a:p>
          <a:p>
            <a:pPr lvl="1"/>
            <a:r>
              <a:rPr lang="en-US" sz="2000" dirty="0" smtClean="0"/>
              <a:t>Radio: Datalink, Comm, NAV and SATCOM</a:t>
            </a:r>
          </a:p>
          <a:p>
            <a:pPr lvl="1"/>
            <a:endParaRPr lang="en-US" sz="2000" dirty="0" smtClean="0"/>
          </a:p>
          <a:p>
            <a:r>
              <a:rPr lang="en-US" sz="2400" dirty="0" smtClean="0"/>
              <a:t>Contains basic waveform parameters</a:t>
            </a:r>
          </a:p>
          <a:p>
            <a:pPr lvl="1"/>
            <a:r>
              <a:rPr lang="en-US" sz="2000" dirty="0" smtClean="0"/>
              <a:t>Frequency</a:t>
            </a:r>
          </a:p>
          <a:p>
            <a:pPr lvl="1"/>
            <a:r>
              <a:rPr lang="en-US" sz="2000" dirty="0" smtClean="0"/>
              <a:t>Bandwidth</a:t>
            </a:r>
          </a:p>
          <a:p>
            <a:pPr lvl="1"/>
            <a:r>
              <a:rPr lang="en-US" sz="2000" dirty="0" smtClean="0"/>
              <a:t>Peak Power</a:t>
            </a:r>
          </a:p>
          <a:p>
            <a:pPr lvl="1"/>
            <a:endParaRPr lang="en-US" sz="2000" dirty="0" smtClean="0"/>
          </a:p>
          <a:p>
            <a:r>
              <a:rPr lang="en-US" sz="2400" dirty="0" smtClean="0"/>
              <a:t>Antennas are attached to R/F systems</a:t>
            </a:r>
          </a:p>
          <a:p>
            <a:pPr lvl="1"/>
            <a:endParaRPr lang="en-US" sz="2000" dirty="0" smtClean="0"/>
          </a:p>
          <a:p>
            <a:r>
              <a:rPr lang="en-US" sz="2400" dirty="0" smtClean="0"/>
              <a:t>Can contain other R/F systems as sub-systems</a:t>
            </a:r>
          </a:p>
          <a:p>
            <a:endParaRPr lang="en-US" sz="2400" dirty="0" smtClean="0"/>
          </a:p>
        </p:txBody>
      </p:sp>
      <p:sp>
        <p:nvSpPr>
          <p:cNvPr id="19" name="Rectangle 18"/>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20" name="Shape 22"/>
          <p:cNvCxnSpPr>
            <a:stCxn id="19" idx="1"/>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9200" y="3581400"/>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RfSystem</a:t>
            </a:r>
            <a:endParaRPr lang="en-US" dirty="0">
              <a:solidFill>
                <a:schemeClr val="tx1"/>
              </a:solidFill>
            </a:endParaRPr>
          </a:p>
        </p:txBody>
      </p:sp>
    </p:spTree>
    <p:extLst>
      <p:ext uri="{BB962C8B-B14F-4D97-AF65-F5344CB8AC3E}">
        <p14:creationId xmlns:p14="http://schemas.microsoft.com/office/powerpoint/2010/main" val="12126828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RfSensor Class</a:t>
            </a:r>
            <a:endParaRPr lang="en-US" dirty="0"/>
          </a:p>
        </p:txBody>
      </p:sp>
      <p:sp>
        <p:nvSpPr>
          <p:cNvPr id="4" name="Rectangle 3"/>
          <p:cNvSpPr/>
          <p:nvPr/>
        </p:nvSpPr>
        <p:spPr>
          <a:xfrm>
            <a:off x="7315200" y="5351621"/>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9" name="Rectangle 8"/>
          <p:cNvSpPr/>
          <p:nvPr/>
        </p:nvSpPr>
        <p:spPr>
          <a:xfrm>
            <a:off x="5029200" y="5427821"/>
            <a:ext cx="1371600" cy="45720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a:t>
            </a:r>
            <a:endParaRPr lang="en-US" dirty="0">
              <a:solidFill>
                <a:schemeClr val="tx1"/>
              </a:solidFill>
            </a:endParaRPr>
          </a:p>
        </p:txBody>
      </p:sp>
      <p:sp>
        <p:nvSpPr>
          <p:cNvPr id="10" name="Rectangle 9"/>
          <p:cNvSpPr/>
          <p:nvPr/>
        </p:nvSpPr>
        <p:spPr>
          <a:xfrm>
            <a:off x="5029200" y="4495800"/>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RfSensor</a:t>
            </a:r>
            <a:endParaRPr lang="en-US" dirty="0">
              <a:solidFill>
                <a:schemeClr val="tx1"/>
              </a:solidFill>
            </a:endParaRPr>
          </a:p>
        </p:txBody>
      </p:sp>
      <p:cxnSp>
        <p:nvCxnSpPr>
          <p:cNvPr id="12" name="Straight Arrow Connector 11"/>
          <p:cNvCxnSpPr>
            <a:stCxn id="9" idx="0"/>
            <a:endCxn id="10" idx="2"/>
          </p:cNvCxnSpPr>
          <p:nvPr/>
        </p:nvCxnSpPr>
        <p:spPr>
          <a:xfrm flipV="1">
            <a:off x="5715000" y="4953000"/>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38600"/>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4" idx="1"/>
          </p:cNvCxnSpPr>
          <p:nvPr/>
        </p:nvCxnSpPr>
        <p:spPr>
          <a:xfrm>
            <a:off x="6320715" y="3886944"/>
            <a:ext cx="994485" cy="1693277"/>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88610" y="5334000"/>
            <a:ext cx="250390" cy="246221"/>
          </a:xfrm>
          <a:prstGeom prst="rect">
            <a:avLst/>
          </a:prstGeom>
          <a:noFill/>
        </p:spPr>
        <p:txBody>
          <a:bodyPr wrap="none" rtlCol="0">
            <a:spAutoFit/>
          </a:bodyPr>
          <a:lstStyle/>
          <a:p>
            <a:r>
              <a:rPr lang="en-US" sz="1000" dirty="0" smtClean="0"/>
              <a:t>1</a:t>
            </a:r>
            <a:endParaRPr lang="en-US" sz="1000" dirty="0"/>
          </a:p>
        </p:txBody>
      </p:sp>
      <p:sp>
        <p:nvSpPr>
          <p:cNvPr id="51" name="Content Placeholder 2"/>
          <p:cNvSpPr>
            <a:spLocks noGrp="1"/>
          </p:cNvSpPr>
          <p:nvPr>
            <p:ph idx="1"/>
          </p:nvPr>
        </p:nvSpPr>
        <p:spPr>
          <a:xfrm>
            <a:off x="457200" y="1600200"/>
            <a:ext cx="4191000" cy="4525963"/>
          </a:xfrm>
        </p:spPr>
        <p:txBody>
          <a:bodyPr>
            <a:normAutofit fontScale="85000" lnSpcReduction="20000"/>
          </a:bodyPr>
          <a:lstStyle/>
          <a:p>
            <a:r>
              <a:rPr lang="en-US" sz="2400" dirty="0" smtClean="0"/>
              <a:t>Base class for R/F Sensor Models</a:t>
            </a:r>
          </a:p>
          <a:p>
            <a:pPr lvl="1"/>
            <a:r>
              <a:rPr lang="en-US" sz="2000" dirty="0" smtClean="0"/>
              <a:t>Radars</a:t>
            </a:r>
          </a:p>
          <a:p>
            <a:pPr lvl="1"/>
            <a:r>
              <a:rPr lang="en-US" sz="2000" dirty="0" smtClean="0"/>
              <a:t>Radar Warning Receivers</a:t>
            </a:r>
          </a:p>
          <a:p>
            <a:pPr lvl="1"/>
            <a:r>
              <a:rPr lang="en-US" sz="2000" dirty="0" smtClean="0"/>
              <a:t>Jammers</a:t>
            </a:r>
          </a:p>
          <a:p>
            <a:pPr lvl="2"/>
            <a:endParaRPr lang="en-US" sz="1600" dirty="0" smtClean="0"/>
          </a:p>
          <a:p>
            <a:r>
              <a:rPr lang="en-US" sz="2400" dirty="0" smtClean="0"/>
              <a:t>Parameters</a:t>
            </a:r>
          </a:p>
          <a:p>
            <a:pPr lvl="1"/>
            <a:r>
              <a:rPr lang="en-US" sz="2000" dirty="0" smtClean="0"/>
              <a:t>Pulse Rate Frequency (PRF)</a:t>
            </a:r>
          </a:p>
          <a:p>
            <a:pPr lvl="1"/>
            <a:r>
              <a:rPr lang="en-US" sz="2000" dirty="0" smtClean="0"/>
              <a:t>Pulse Width</a:t>
            </a:r>
          </a:p>
          <a:p>
            <a:pPr lvl="1"/>
            <a:r>
              <a:rPr lang="en-US" sz="2000" dirty="0" smtClean="0"/>
              <a:t>Ranges</a:t>
            </a:r>
          </a:p>
          <a:p>
            <a:pPr lvl="1"/>
            <a:r>
              <a:rPr lang="en-US" sz="2000" dirty="0" smtClean="0"/>
              <a:t>Modes</a:t>
            </a:r>
          </a:p>
          <a:p>
            <a:pPr lvl="2"/>
            <a:endParaRPr lang="en-US" sz="1600" dirty="0" smtClean="0"/>
          </a:p>
          <a:p>
            <a:r>
              <a:rPr lang="en-US" sz="2400" dirty="0" smtClean="0"/>
              <a:t>Assigned an optional track manager</a:t>
            </a:r>
          </a:p>
          <a:p>
            <a:pPr lvl="2"/>
            <a:endParaRPr lang="en-US" sz="1600" dirty="0" smtClean="0"/>
          </a:p>
          <a:p>
            <a:r>
              <a:rPr lang="en-US" sz="2400" dirty="0" smtClean="0"/>
              <a:t>Can contain other R/F sensors as sub-systems (e.g., submodes)</a:t>
            </a:r>
          </a:p>
          <a:p>
            <a:endParaRPr lang="en-US" sz="2400" dirty="0" smtClean="0"/>
          </a:p>
        </p:txBody>
      </p:sp>
      <p:sp>
        <p:nvSpPr>
          <p:cNvPr id="19" name="Rectangle 18"/>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20" name="Shape 22"/>
          <p:cNvCxnSpPr>
            <a:stCxn id="19" idx="1"/>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92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RfSystem</a:t>
            </a:r>
            <a:endParaRPr lang="en-US" dirty="0">
              <a:solidFill>
                <a:schemeClr val="tx1"/>
              </a:solidFill>
            </a:endParaRPr>
          </a:p>
        </p:txBody>
      </p:sp>
    </p:spTree>
    <p:extLst>
      <p:ext uri="{BB962C8B-B14F-4D97-AF65-F5344CB8AC3E}">
        <p14:creationId xmlns:p14="http://schemas.microsoft.com/office/powerpoint/2010/main" val="500023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Radar Class</a:t>
            </a:r>
            <a:endParaRPr lang="en-US" dirty="0"/>
          </a:p>
        </p:txBody>
      </p:sp>
      <p:sp>
        <p:nvSpPr>
          <p:cNvPr id="4" name="Rectangle 3"/>
          <p:cNvSpPr/>
          <p:nvPr/>
        </p:nvSpPr>
        <p:spPr>
          <a:xfrm>
            <a:off x="7315200" y="5351621"/>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9" name="Rectangle 8"/>
          <p:cNvSpPr/>
          <p:nvPr/>
        </p:nvSpPr>
        <p:spPr>
          <a:xfrm>
            <a:off x="5029200" y="5427821"/>
            <a:ext cx="1371600" cy="4572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Radar</a:t>
            </a:r>
            <a:endParaRPr lang="en-US" dirty="0">
              <a:solidFill>
                <a:schemeClr val="tx1"/>
              </a:solidFill>
            </a:endParaRPr>
          </a:p>
        </p:txBody>
      </p:sp>
      <p:sp>
        <p:nvSpPr>
          <p:cNvPr id="10" name="Rectangle 9"/>
          <p:cNvSpPr/>
          <p:nvPr/>
        </p:nvSpPr>
        <p:spPr>
          <a:xfrm>
            <a:off x="5029200" y="44958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RfSensor</a:t>
            </a:r>
            <a:endParaRPr lang="en-US" dirty="0">
              <a:solidFill>
                <a:schemeClr val="tx1"/>
              </a:solidFill>
            </a:endParaRPr>
          </a:p>
        </p:txBody>
      </p:sp>
      <p:cxnSp>
        <p:nvCxnSpPr>
          <p:cNvPr id="12" name="Straight Arrow Connector 11"/>
          <p:cNvCxnSpPr>
            <a:stCxn id="9" idx="0"/>
            <a:endCxn id="10" idx="2"/>
          </p:cNvCxnSpPr>
          <p:nvPr/>
        </p:nvCxnSpPr>
        <p:spPr>
          <a:xfrm flipV="1">
            <a:off x="5715000" y="4953000"/>
            <a:ext cx="0" cy="474821"/>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0" idx="0"/>
            <a:endCxn id="11" idx="2"/>
          </p:cNvCxnSpPr>
          <p:nvPr/>
        </p:nvCxnSpPr>
        <p:spPr>
          <a:xfrm flipV="1">
            <a:off x="5715000" y="4038600"/>
            <a:ext cx="0" cy="4572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Elbow Connector 13"/>
          <p:cNvCxnSpPr>
            <a:endCxn id="4" idx="1"/>
          </p:cNvCxnSpPr>
          <p:nvPr/>
        </p:nvCxnSpPr>
        <p:spPr>
          <a:xfrm>
            <a:off x="6320715" y="3886944"/>
            <a:ext cx="994485" cy="1693277"/>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988610" y="5334000"/>
            <a:ext cx="250390" cy="246221"/>
          </a:xfrm>
          <a:prstGeom prst="rect">
            <a:avLst/>
          </a:prstGeom>
          <a:noFill/>
        </p:spPr>
        <p:txBody>
          <a:bodyPr wrap="none" rtlCol="0">
            <a:spAutoFit/>
          </a:bodyPr>
          <a:lstStyle/>
          <a:p>
            <a:r>
              <a:rPr lang="en-US" sz="1000" dirty="0" smtClean="0"/>
              <a:t>1</a:t>
            </a:r>
            <a:endParaRPr lang="en-US" sz="1000" dirty="0"/>
          </a:p>
        </p:txBody>
      </p:sp>
      <p:sp>
        <p:nvSpPr>
          <p:cNvPr id="51" name="Content Placeholder 2"/>
          <p:cNvSpPr>
            <a:spLocks noGrp="1"/>
          </p:cNvSpPr>
          <p:nvPr>
            <p:ph idx="1"/>
          </p:nvPr>
        </p:nvSpPr>
        <p:spPr>
          <a:xfrm>
            <a:off x="457200" y="1600200"/>
            <a:ext cx="4191000" cy="4525963"/>
          </a:xfrm>
        </p:spPr>
        <p:txBody>
          <a:bodyPr>
            <a:normAutofit/>
          </a:bodyPr>
          <a:lstStyle/>
          <a:p>
            <a:r>
              <a:rPr lang="en-US" sz="2400" dirty="0" smtClean="0"/>
              <a:t>Brings together the various R/F components to function as a Radar systems</a:t>
            </a:r>
          </a:p>
          <a:p>
            <a:pPr lvl="1"/>
            <a:endParaRPr lang="en-US" sz="2000" dirty="0" smtClean="0"/>
          </a:p>
          <a:p>
            <a:r>
              <a:rPr lang="en-US" sz="2400" dirty="0" smtClean="0"/>
              <a:t>Synchronizes the transmission of the emission packets</a:t>
            </a:r>
          </a:p>
          <a:p>
            <a:pPr lvl="1"/>
            <a:endParaRPr lang="en-US" sz="2000" dirty="0" smtClean="0"/>
          </a:p>
          <a:p>
            <a:r>
              <a:rPr lang="en-US" sz="2400" dirty="0" smtClean="0"/>
              <a:t>Determines target detection and generates plots</a:t>
            </a:r>
          </a:p>
        </p:txBody>
      </p:sp>
      <p:sp>
        <p:nvSpPr>
          <p:cNvPr id="19" name="Rectangle 18"/>
          <p:cNvSpPr/>
          <p:nvPr/>
        </p:nvSpPr>
        <p:spPr>
          <a:xfrm>
            <a:off x="7239000" y="2362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a:t>
            </a:r>
            <a:endParaRPr lang="en-US" dirty="0">
              <a:solidFill>
                <a:schemeClr val="tx1"/>
              </a:solidFill>
            </a:endParaRPr>
          </a:p>
        </p:txBody>
      </p:sp>
      <p:cxnSp>
        <p:nvCxnSpPr>
          <p:cNvPr id="20" name="Shape 22"/>
          <p:cNvCxnSpPr>
            <a:stCxn id="19" idx="1"/>
          </p:cNvCxnSpPr>
          <p:nvPr/>
        </p:nvCxnSpPr>
        <p:spPr>
          <a:xfrm rot="10800000" flipV="1">
            <a:off x="6400800" y="2590799"/>
            <a:ext cx="838200" cy="1201579"/>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9200" y="3581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RfSystem</a:t>
            </a:r>
            <a:endParaRPr lang="en-US" dirty="0">
              <a:solidFill>
                <a:schemeClr val="tx1"/>
              </a:solidFill>
            </a:endParaRPr>
          </a:p>
        </p:txBody>
      </p:sp>
    </p:spTree>
    <p:extLst>
      <p:ext uri="{BB962C8B-B14F-4D97-AF65-F5344CB8AC3E}">
        <p14:creationId xmlns:p14="http://schemas.microsoft.com/office/powerpoint/2010/main" val="9075077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eaLnBrk="1" hangingPunct="1"/>
            <a:r>
              <a:rPr lang="en-US" i="1" dirty="0" smtClean="0"/>
              <a:t>Multi-Beam Radar</a:t>
            </a:r>
          </a:p>
        </p:txBody>
      </p:sp>
      <p:grpSp>
        <p:nvGrpSpPr>
          <p:cNvPr id="2" name="Group 34"/>
          <p:cNvGrpSpPr/>
          <p:nvPr/>
        </p:nvGrpSpPr>
        <p:grpSpPr>
          <a:xfrm>
            <a:off x="1600200" y="4764124"/>
            <a:ext cx="1066800" cy="922360"/>
            <a:chOff x="2078789" y="5783240"/>
            <a:chExt cx="564969" cy="922360"/>
          </a:xfrm>
        </p:grpSpPr>
        <p:sp>
          <p:nvSpPr>
            <p:cNvPr id="26" name="Rectangle 25"/>
            <p:cNvSpPr/>
            <p:nvPr/>
          </p:nvSpPr>
          <p:spPr>
            <a:xfrm rot="19794735">
              <a:off x="2387237" y="6073943"/>
              <a:ext cx="228600" cy="4688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2078789" y="6553200"/>
              <a:ext cx="533400" cy="1524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2307389" y="6172200"/>
              <a:ext cx="76200" cy="381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e 24"/>
            <p:cNvSpPr/>
            <p:nvPr/>
          </p:nvSpPr>
          <p:spPr>
            <a:xfrm rot="20133642">
              <a:off x="2303215" y="5783240"/>
              <a:ext cx="340543" cy="685800"/>
            </a:xfrm>
            <a:prstGeom prst="pie">
              <a:avLst>
                <a:gd name="adj1" fmla="val 5240220"/>
                <a:gd name="adj2" fmla="val 16200000"/>
              </a:avLst>
            </a:prstGeom>
            <a:solidFill>
              <a:schemeClr val="bg2">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1" name="Chord 20"/>
          <p:cNvSpPr/>
          <p:nvPr/>
        </p:nvSpPr>
        <p:spPr>
          <a:xfrm rot="-1200000">
            <a:off x="2027241" y="2684181"/>
            <a:ext cx="12265947" cy="490819"/>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hord 28"/>
          <p:cNvSpPr/>
          <p:nvPr/>
        </p:nvSpPr>
        <p:spPr>
          <a:xfrm rot="-600000">
            <a:off x="2338810" y="3728253"/>
            <a:ext cx="12265947" cy="490819"/>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Chord 29"/>
          <p:cNvSpPr/>
          <p:nvPr/>
        </p:nvSpPr>
        <p:spPr>
          <a:xfrm rot="-1800000">
            <a:off x="1614210" y="1662009"/>
            <a:ext cx="12265947" cy="490819"/>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44" descr="jetplane"/>
          <p:cNvPicPr>
            <a:picLocks noChangeAspect="1" noChangeArrowheads="1"/>
          </p:cNvPicPr>
          <p:nvPr/>
        </p:nvPicPr>
        <p:blipFill>
          <a:blip r:embed="rId2" cstate="print">
            <a:lum contrast="6000"/>
          </a:blip>
          <a:srcRect/>
          <a:stretch>
            <a:fillRect/>
          </a:stretch>
        </p:blipFill>
        <p:spPr bwMode="auto">
          <a:xfrm>
            <a:off x="7494769" y="2590801"/>
            <a:ext cx="812800" cy="471488"/>
          </a:xfrm>
          <a:prstGeom prst="rect">
            <a:avLst/>
          </a:prstGeom>
          <a:noFill/>
          <a:ln w="9525">
            <a:noFill/>
            <a:miter lim="800000"/>
            <a:headEnd/>
            <a:tailEnd/>
          </a:ln>
        </p:spPr>
      </p:pic>
      <p:sp>
        <p:nvSpPr>
          <p:cNvPr id="36" name="TextBox 35"/>
          <p:cNvSpPr txBox="1"/>
          <p:nvPr/>
        </p:nvSpPr>
        <p:spPr>
          <a:xfrm>
            <a:off x="533400" y="4867870"/>
            <a:ext cx="1600200" cy="923330"/>
          </a:xfrm>
          <a:prstGeom prst="rect">
            <a:avLst/>
          </a:prstGeom>
          <a:noFill/>
        </p:spPr>
        <p:txBody>
          <a:bodyPr wrap="square" rtlCol="0">
            <a:spAutoFit/>
          </a:bodyPr>
          <a:lstStyle/>
          <a:p>
            <a:r>
              <a:rPr lang="en-US" dirty="0" smtClean="0"/>
              <a:t>Multi-beam</a:t>
            </a:r>
          </a:p>
          <a:p>
            <a:r>
              <a:rPr lang="en-US" dirty="0" smtClean="0"/>
              <a:t>Radar and Antenna</a:t>
            </a:r>
            <a:endParaRPr lang="en-US" dirty="0"/>
          </a:p>
        </p:txBody>
      </p:sp>
    </p:spTree>
    <p:extLst>
      <p:ext uri="{BB962C8B-B14F-4D97-AF65-F5344CB8AC3E}">
        <p14:creationId xmlns:p14="http://schemas.microsoft.com/office/powerpoint/2010/main" val="3261671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Example</a:t>
            </a:r>
            <a:br>
              <a:rPr lang="en-US" dirty="0" smtClean="0"/>
            </a:br>
            <a:r>
              <a:rPr lang="en-US" sz="3200" dirty="0" smtClean="0"/>
              <a:t>(Out of the Box Fidelity)</a:t>
            </a:r>
            <a:endParaRPr lang="en-US" sz="3200" dirty="0"/>
          </a:p>
        </p:txBody>
      </p:sp>
    </p:spTree>
    <p:extLst>
      <p:ext uri="{BB962C8B-B14F-4D97-AF65-F5344CB8AC3E}">
        <p14:creationId xmlns:p14="http://schemas.microsoft.com/office/powerpoint/2010/main" val="20559313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High-Level Requirements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The radar model will need to generate multiple R/F beams, each with its own waveform parameters</a:t>
            </a:r>
          </a:p>
          <a:p>
            <a:pPr lvl="1">
              <a:buNone/>
            </a:pPr>
            <a:endParaRPr lang="en-US" sz="2400" dirty="0" smtClean="0"/>
          </a:p>
          <a:p>
            <a:pPr lvl="1"/>
            <a:r>
              <a:rPr lang="en-US" sz="2400" dirty="0" smtClean="0"/>
              <a:t>The waveform parameters will include the frequency, peak power, pulse width, and pulse rate frequency</a:t>
            </a:r>
          </a:p>
          <a:p>
            <a:pPr lvl="1"/>
            <a:endParaRPr lang="en-US" sz="2400" dirty="0" smtClean="0"/>
          </a:p>
          <a:p>
            <a:r>
              <a:rPr lang="en-US" sz="2800" dirty="0" smtClean="0"/>
              <a:t>Each of the R/F beams will have the ability to sequence through multiple waveform definitions</a:t>
            </a:r>
          </a:p>
          <a:p>
            <a:pPr lvl="1"/>
            <a:endParaRPr lang="en-US" sz="2400" dirty="0" smtClean="0"/>
          </a:p>
          <a:p>
            <a:r>
              <a:rPr lang="en-US" sz="2800" dirty="0" smtClean="0"/>
              <a:t>The beam gain patterns will be defined from an input file</a:t>
            </a:r>
          </a:p>
        </p:txBody>
      </p:sp>
    </p:spTree>
    <p:extLst>
      <p:ext uri="{BB962C8B-B14F-4D97-AF65-F5344CB8AC3E}">
        <p14:creationId xmlns:p14="http://schemas.microsoft.com/office/powerpoint/2010/main" val="6905088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pPr eaLnBrk="1" hangingPunct="1"/>
            <a:r>
              <a:rPr lang="en-US" i="1" dirty="0" smtClean="0"/>
              <a:t>Multi-Beam Radar</a:t>
            </a:r>
          </a:p>
        </p:txBody>
      </p:sp>
      <p:sp>
        <p:nvSpPr>
          <p:cNvPr id="25" name="Pie 24"/>
          <p:cNvSpPr/>
          <p:nvPr/>
        </p:nvSpPr>
        <p:spPr>
          <a:xfrm rot="20400000">
            <a:off x="2974487" y="4238496"/>
            <a:ext cx="1051311" cy="1983438"/>
          </a:xfrm>
          <a:prstGeom prst="pie">
            <a:avLst>
              <a:gd name="adj1" fmla="val 5240220"/>
              <a:gd name="adj2" fmla="val 16200000"/>
            </a:avLst>
          </a:prstGeom>
          <a:solidFill>
            <a:schemeClr val="bg1">
              <a:lumMod val="75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Chord 20"/>
          <p:cNvSpPr/>
          <p:nvPr/>
        </p:nvSpPr>
        <p:spPr>
          <a:xfrm rot="-1200000">
            <a:off x="3663930" y="3313896"/>
            <a:ext cx="8260002" cy="695077"/>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1" name="Picture 44" descr="jetplane"/>
          <p:cNvPicPr>
            <a:picLocks noChangeAspect="1" noChangeArrowheads="1"/>
          </p:cNvPicPr>
          <p:nvPr/>
        </p:nvPicPr>
        <p:blipFill>
          <a:blip r:embed="rId2" cstate="print">
            <a:lum contrast="6000"/>
          </a:blip>
          <a:srcRect/>
          <a:stretch>
            <a:fillRect/>
          </a:stretch>
        </p:blipFill>
        <p:spPr bwMode="auto">
          <a:xfrm>
            <a:off x="7086600" y="2836711"/>
            <a:ext cx="812800" cy="471488"/>
          </a:xfrm>
          <a:prstGeom prst="rect">
            <a:avLst/>
          </a:prstGeom>
          <a:noFill/>
          <a:ln w="9525">
            <a:noFill/>
            <a:miter lim="800000"/>
            <a:headEnd/>
            <a:tailEnd/>
          </a:ln>
        </p:spPr>
      </p:pic>
      <p:grpSp>
        <p:nvGrpSpPr>
          <p:cNvPr id="2" name="Group 32"/>
          <p:cNvGrpSpPr/>
          <p:nvPr/>
        </p:nvGrpSpPr>
        <p:grpSpPr>
          <a:xfrm rot="300000">
            <a:off x="3669566" y="4804375"/>
            <a:ext cx="340543" cy="685800"/>
            <a:chOff x="1498212" y="4154523"/>
            <a:chExt cx="340543" cy="685800"/>
          </a:xfrm>
          <a:solidFill>
            <a:srgbClr val="92D050"/>
          </a:solidFill>
        </p:grpSpPr>
        <p:sp>
          <p:nvSpPr>
            <p:cNvPr id="11" name="Rectangle 10"/>
            <p:cNvSpPr/>
            <p:nvPr/>
          </p:nvSpPr>
          <p:spPr>
            <a:xfrm rot="19794735">
              <a:off x="1582234" y="4445226"/>
              <a:ext cx="228600" cy="46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e 13"/>
            <p:cNvSpPr/>
            <p:nvPr/>
          </p:nvSpPr>
          <p:spPr>
            <a:xfrm rot="20133642">
              <a:off x="1498212" y="4154523"/>
              <a:ext cx="340543" cy="685800"/>
            </a:xfrm>
            <a:prstGeom prst="pie">
              <a:avLst>
                <a:gd name="adj1" fmla="val 5240220"/>
                <a:gd name="adj2" fmla="val 16200000"/>
              </a:avLst>
            </a:prstGeom>
            <a:grp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3" name="Group 36"/>
          <p:cNvGrpSpPr/>
          <p:nvPr/>
        </p:nvGrpSpPr>
        <p:grpSpPr>
          <a:xfrm rot="300000">
            <a:off x="3382038" y="4145647"/>
            <a:ext cx="340543" cy="685800"/>
            <a:chOff x="1498212" y="4154523"/>
            <a:chExt cx="340543" cy="685800"/>
          </a:xfrm>
          <a:solidFill>
            <a:srgbClr val="C00000"/>
          </a:solidFill>
        </p:grpSpPr>
        <p:sp>
          <p:nvSpPr>
            <p:cNvPr id="38" name="Rectangle 37"/>
            <p:cNvSpPr/>
            <p:nvPr/>
          </p:nvSpPr>
          <p:spPr>
            <a:xfrm rot="19794735">
              <a:off x="1582234" y="4445226"/>
              <a:ext cx="228600" cy="46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Pie 38"/>
            <p:cNvSpPr/>
            <p:nvPr/>
          </p:nvSpPr>
          <p:spPr>
            <a:xfrm rot="20133642">
              <a:off x="1498212" y="4154523"/>
              <a:ext cx="340543" cy="685800"/>
            </a:xfrm>
            <a:prstGeom prst="pie">
              <a:avLst>
                <a:gd name="adj1" fmla="val 5240220"/>
                <a:gd name="adj2" fmla="val 16200000"/>
              </a:avLst>
            </a:prstGeom>
            <a:grp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 name="Group 39"/>
          <p:cNvGrpSpPr/>
          <p:nvPr/>
        </p:nvGrpSpPr>
        <p:grpSpPr>
          <a:xfrm rot="300000">
            <a:off x="3915438" y="5517247"/>
            <a:ext cx="340543" cy="685800"/>
            <a:chOff x="1498212" y="4154523"/>
            <a:chExt cx="340543" cy="685800"/>
          </a:xfrm>
          <a:solidFill>
            <a:srgbClr val="0070C0"/>
          </a:solidFill>
        </p:grpSpPr>
        <p:sp>
          <p:nvSpPr>
            <p:cNvPr id="41" name="Rectangle 40"/>
            <p:cNvSpPr/>
            <p:nvPr/>
          </p:nvSpPr>
          <p:spPr>
            <a:xfrm rot="19794735">
              <a:off x="1582234" y="4445226"/>
              <a:ext cx="228600" cy="468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Pie 41"/>
            <p:cNvSpPr/>
            <p:nvPr/>
          </p:nvSpPr>
          <p:spPr>
            <a:xfrm rot="20133642">
              <a:off x="1498212" y="4154523"/>
              <a:ext cx="340543" cy="685800"/>
            </a:xfrm>
            <a:prstGeom prst="pie">
              <a:avLst>
                <a:gd name="adj1" fmla="val 5240220"/>
                <a:gd name="adj2" fmla="val 16200000"/>
              </a:avLst>
            </a:prstGeom>
            <a:grp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5" name="TextBox 44"/>
          <p:cNvSpPr txBox="1"/>
          <p:nvPr/>
        </p:nvSpPr>
        <p:spPr>
          <a:xfrm>
            <a:off x="304800" y="1160311"/>
            <a:ext cx="3962400" cy="2585323"/>
          </a:xfrm>
          <a:prstGeom prst="rect">
            <a:avLst/>
          </a:prstGeom>
          <a:noFill/>
        </p:spPr>
        <p:txBody>
          <a:bodyPr wrap="square" rtlCol="0">
            <a:spAutoFit/>
          </a:bodyPr>
          <a:lstStyle/>
          <a:p>
            <a:pPr>
              <a:buFont typeface="Arial" pitchFamily="34" charset="0"/>
              <a:buChar char="•"/>
            </a:pPr>
            <a:r>
              <a:rPr lang="en-US" dirty="0" smtClean="0"/>
              <a:t> Multi-beam is like a single antenna with additional antennas attached</a:t>
            </a:r>
          </a:p>
          <a:p>
            <a:pPr lvl="1">
              <a:buFont typeface="Arial" pitchFamily="34" charset="0"/>
              <a:buChar char="•"/>
            </a:pPr>
            <a:endParaRPr lang="en-US" dirty="0" smtClean="0"/>
          </a:p>
          <a:p>
            <a:pPr>
              <a:buFont typeface="Arial" pitchFamily="34" charset="0"/>
              <a:buChar char="•"/>
            </a:pPr>
            <a:r>
              <a:rPr lang="en-US" dirty="0" smtClean="0"/>
              <a:t> Each additional antenna controls its own beam</a:t>
            </a:r>
          </a:p>
          <a:p>
            <a:pPr>
              <a:buFont typeface="Arial" pitchFamily="34" charset="0"/>
              <a:buChar char="•"/>
            </a:pPr>
            <a:endParaRPr lang="en-US" dirty="0" smtClean="0"/>
          </a:p>
          <a:p>
            <a:pPr>
              <a:buFont typeface="Arial" pitchFamily="34" charset="0"/>
              <a:buChar char="•"/>
            </a:pPr>
            <a:r>
              <a:rPr lang="en-US" dirty="0" smtClean="0"/>
              <a:t> Each additional antenna is controlled by its own R/F Channel within the multi-beam Radar</a:t>
            </a:r>
          </a:p>
        </p:txBody>
      </p:sp>
      <p:sp>
        <p:nvSpPr>
          <p:cNvPr id="46" name="Chord 45"/>
          <p:cNvSpPr/>
          <p:nvPr/>
        </p:nvSpPr>
        <p:spPr>
          <a:xfrm rot="-600000">
            <a:off x="4090963" y="4754025"/>
            <a:ext cx="8260002" cy="647033"/>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Chord 46"/>
          <p:cNvSpPr/>
          <p:nvPr/>
        </p:nvSpPr>
        <p:spPr>
          <a:xfrm rot="-1800000">
            <a:off x="3111199" y="2017685"/>
            <a:ext cx="8260002" cy="706341"/>
          </a:xfrm>
          <a:prstGeom prst="chord">
            <a:avLst>
              <a:gd name="adj1" fmla="val 2360278"/>
              <a:gd name="adj2" fmla="val 19172791"/>
            </a:avLst>
          </a:prstGeom>
          <a:solidFill>
            <a:schemeClr val="accent3">
              <a:lumMod val="40000"/>
              <a:lumOff val="60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152400" y="4894111"/>
            <a:ext cx="2286000" cy="1143000"/>
          </a:xfrm>
          <a:prstGeom prst="rect">
            <a:avLst/>
          </a:prstGeom>
          <a:solidFill>
            <a:schemeClr val="bg1">
              <a:lumMod val="95000"/>
            </a:schemeClr>
          </a:solidFill>
          <a:ln>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Box 48"/>
          <p:cNvSpPr txBox="1"/>
          <p:nvPr/>
        </p:nvSpPr>
        <p:spPr>
          <a:xfrm>
            <a:off x="1164321" y="4998112"/>
            <a:ext cx="1045479" cy="276999"/>
          </a:xfrm>
          <a:prstGeom prst="rect">
            <a:avLst/>
          </a:prstGeom>
          <a:solidFill>
            <a:srgbClr val="C00000"/>
          </a:solidFill>
          <a:ln>
            <a:solidFill>
              <a:schemeClr val="tx1"/>
            </a:solidFill>
            <a:prstDash val="solid"/>
          </a:ln>
        </p:spPr>
        <p:txBody>
          <a:bodyPr wrap="none" rtlCol="0">
            <a:spAutoFit/>
          </a:bodyPr>
          <a:lstStyle/>
          <a:p>
            <a:r>
              <a:rPr lang="en-US" sz="1200" dirty="0" smtClean="0"/>
              <a:t>R/F Channel</a:t>
            </a:r>
            <a:endParaRPr lang="en-US" sz="1200" dirty="0"/>
          </a:p>
        </p:txBody>
      </p:sp>
      <p:sp>
        <p:nvSpPr>
          <p:cNvPr id="50" name="TextBox 49"/>
          <p:cNvSpPr txBox="1"/>
          <p:nvPr/>
        </p:nvSpPr>
        <p:spPr>
          <a:xfrm>
            <a:off x="1143000" y="5351311"/>
            <a:ext cx="1045479" cy="276999"/>
          </a:xfrm>
          <a:prstGeom prst="rect">
            <a:avLst/>
          </a:prstGeom>
          <a:solidFill>
            <a:srgbClr val="00B050"/>
          </a:solidFill>
          <a:ln>
            <a:solidFill>
              <a:schemeClr val="tx1"/>
            </a:solidFill>
            <a:prstDash val="solid"/>
          </a:ln>
        </p:spPr>
        <p:txBody>
          <a:bodyPr wrap="none" rtlCol="0">
            <a:spAutoFit/>
          </a:bodyPr>
          <a:lstStyle/>
          <a:p>
            <a:r>
              <a:rPr lang="en-US" sz="1200" dirty="0" smtClean="0"/>
              <a:t>R/F Channel</a:t>
            </a:r>
            <a:endParaRPr lang="en-US" sz="1200" dirty="0"/>
          </a:p>
        </p:txBody>
      </p:sp>
      <p:sp>
        <p:nvSpPr>
          <p:cNvPr id="51" name="TextBox 50"/>
          <p:cNvSpPr txBox="1"/>
          <p:nvPr/>
        </p:nvSpPr>
        <p:spPr>
          <a:xfrm>
            <a:off x="1143000" y="5683912"/>
            <a:ext cx="1045479" cy="276999"/>
          </a:xfrm>
          <a:prstGeom prst="rect">
            <a:avLst/>
          </a:prstGeom>
          <a:solidFill>
            <a:srgbClr val="0070C0"/>
          </a:solidFill>
          <a:ln>
            <a:solidFill>
              <a:schemeClr val="tx1"/>
            </a:solidFill>
            <a:prstDash val="solid"/>
          </a:ln>
        </p:spPr>
        <p:txBody>
          <a:bodyPr wrap="none" rtlCol="0">
            <a:spAutoFit/>
          </a:bodyPr>
          <a:lstStyle/>
          <a:p>
            <a:r>
              <a:rPr lang="en-US" sz="1200" dirty="0" smtClean="0"/>
              <a:t>R/F Channel</a:t>
            </a:r>
            <a:endParaRPr lang="en-US" sz="1200" dirty="0"/>
          </a:p>
        </p:txBody>
      </p:sp>
      <p:sp>
        <p:nvSpPr>
          <p:cNvPr id="52" name="TextBox 51"/>
          <p:cNvSpPr txBox="1"/>
          <p:nvPr/>
        </p:nvSpPr>
        <p:spPr>
          <a:xfrm>
            <a:off x="152400" y="4589311"/>
            <a:ext cx="2044149" cy="369332"/>
          </a:xfrm>
          <a:prstGeom prst="rect">
            <a:avLst/>
          </a:prstGeom>
          <a:noFill/>
        </p:spPr>
        <p:txBody>
          <a:bodyPr wrap="none" rtlCol="0">
            <a:spAutoFit/>
          </a:bodyPr>
          <a:lstStyle/>
          <a:p>
            <a:r>
              <a:rPr lang="en-US" dirty="0" smtClean="0"/>
              <a:t>Multi-Beam Radar</a:t>
            </a:r>
            <a:endParaRPr lang="en-US" dirty="0"/>
          </a:p>
        </p:txBody>
      </p:sp>
      <p:sp>
        <p:nvSpPr>
          <p:cNvPr id="53" name="TextBox 52"/>
          <p:cNvSpPr txBox="1"/>
          <p:nvPr/>
        </p:nvSpPr>
        <p:spPr>
          <a:xfrm rot="4104417">
            <a:off x="2605732" y="5195789"/>
            <a:ext cx="1566006" cy="276999"/>
          </a:xfrm>
          <a:prstGeom prst="rect">
            <a:avLst/>
          </a:prstGeom>
          <a:noFill/>
        </p:spPr>
        <p:txBody>
          <a:bodyPr wrap="none" rtlCol="0">
            <a:spAutoFit/>
          </a:bodyPr>
          <a:lstStyle/>
          <a:p>
            <a:r>
              <a:rPr lang="en-US" sz="1200" dirty="0" smtClean="0"/>
              <a:t>Multi-Beam Antenna</a:t>
            </a:r>
            <a:endParaRPr lang="en-US" sz="1200" dirty="0"/>
          </a:p>
        </p:txBody>
      </p:sp>
      <p:cxnSp>
        <p:nvCxnSpPr>
          <p:cNvPr id="55" name="Straight Arrow Connector 54"/>
          <p:cNvCxnSpPr>
            <a:stCxn id="48" idx="3"/>
            <a:endCxn id="25" idx="2"/>
          </p:cNvCxnSpPr>
          <p:nvPr/>
        </p:nvCxnSpPr>
        <p:spPr>
          <a:xfrm flipV="1">
            <a:off x="2438400" y="5410000"/>
            <a:ext cx="567788" cy="55611"/>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831510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Multi-Beam Radar System</a:t>
            </a:r>
            <a:endParaRPr lang="en-US" dirty="0"/>
          </a:p>
        </p:txBody>
      </p:sp>
      <p:sp>
        <p:nvSpPr>
          <p:cNvPr id="10" name="Rectangle 9"/>
          <p:cNvSpPr/>
          <p:nvPr/>
        </p:nvSpPr>
        <p:spPr>
          <a:xfrm>
            <a:off x="7315200" y="2514600"/>
            <a:ext cx="13716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Beam</a:t>
            </a:r>
            <a:endParaRPr lang="en-US" dirty="0">
              <a:solidFill>
                <a:schemeClr val="tx1"/>
              </a:solidFill>
            </a:endParaRPr>
          </a:p>
        </p:txBody>
      </p:sp>
      <p:sp>
        <p:nvSpPr>
          <p:cNvPr id="12" name="Rectangle 11"/>
          <p:cNvSpPr/>
          <p:nvPr/>
        </p:nvSpPr>
        <p:spPr>
          <a:xfrm>
            <a:off x="4495800" y="2514600"/>
            <a:ext cx="1371600" cy="609600"/>
          </a:xfrm>
          <a:prstGeom prst="rect">
            <a:avLst/>
          </a:prstGeom>
          <a:solidFill>
            <a:schemeClr val="accent3">
              <a:lumMod val="75000"/>
            </a:schemeClr>
          </a:solidFill>
          <a:ln w="15875">
            <a:noFill/>
            <a:tailEnd type="arrow" w="med" len="lg"/>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Channel</a:t>
            </a:r>
            <a:endParaRPr lang="en-US" dirty="0">
              <a:solidFill>
                <a:schemeClr val="tx1"/>
              </a:solidFill>
            </a:endParaRPr>
          </a:p>
        </p:txBody>
      </p:sp>
      <p:sp>
        <p:nvSpPr>
          <p:cNvPr id="13" name="Rectangle 12"/>
          <p:cNvSpPr/>
          <p:nvPr/>
        </p:nvSpPr>
        <p:spPr>
          <a:xfrm>
            <a:off x="7315200" y="3505200"/>
            <a:ext cx="13716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Beam</a:t>
            </a:r>
            <a:endParaRPr lang="en-US" dirty="0">
              <a:solidFill>
                <a:schemeClr val="tx1"/>
              </a:solidFill>
            </a:endParaRPr>
          </a:p>
        </p:txBody>
      </p:sp>
      <p:sp>
        <p:nvSpPr>
          <p:cNvPr id="14" name="Rectangle 13"/>
          <p:cNvSpPr/>
          <p:nvPr/>
        </p:nvSpPr>
        <p:spPr>
          <a:xfrm>
            <a:off x="4495800" y="3505200"/>
            <a:ext cx="1371600" cy="609600"/>
          </a:xfrm>
          <a:prstGeom prst="rect">
            <a:avLst/>
          </a:prstGeom>
          <a:solidFill>
            <a:schemeClr val="accent3">
              <a:lumMod val="75000"/>
            </a:schemeClr>
          </a:solidFill>
          <a:ln w="15875">
            <a:noFill/>
            <a:tailEnd type="arrow" w="med" len="lg"/>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Channel</a:t>
            </a:r>
            <a:endParaRPr lang="en-US" dirty="0">
              <a:solidFill>
                <a:schemeClr val="tx1"/>
              </a:solidFill>
            </a:endParaRPr>
          </a:p>
        </p:txBody>
      </p:sp>
      <p:sp>
        <p:nvSpPr>
          <p:cNvPr id="15" name="Rectangle 14"/>
          <p:cNvSpPr/>
          <p:nvPr/>
        </p:nvSpPr>
        <p:spPr>
          <a:xfrm>
            <a:off x="7315200" y="4495800"/>
            <a:ext cx="13716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Beam</a:t>
            </a:r>
            <a:endParaRPr lang="en-US" dirty="0">
              <a:solidFill>
                <a:schemeClr val="tx1"/>
              </a:solidFill>
            </a:endParaRPr>
          </a:p>
        </p:txBody>
      </p:sp>
      <p:sp>
        <p:nvSpPr>
          <p:cNvPr id="17" name="Rectangle 16"/>
          <p:cNvSpPr/>
          <p:nvPr/>
        </p:nvSpPr>
        <p:spPr>
          <a:xfrm>
            <a:off x="4495800" y="4495800"/>
            <a:ext cx="1371600" cy="609600"/>
          </a:xfrm>
          <a:prstGeom prst="rect">
            <a:avLst/>
          </a:prstGeom>
          <a:solidFill>
            <a:schemeClr val="accent3">
              <a:lumMod val="75000"/>
            </a:schemeClr>
          </a:solidFill>
          <a:ln w="15875">
            <a:noFill/>
            <a:tailEnd type="arrow" w="med" len="lg"/>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Channel</a:t>
            </a:r>
            <a:endParaRPr lang="en-US" dirty="0">
              <a:solidFill>
                <a:schemeClr val="tx1"/>
              </a:solidFill>
            </a:endParaRPr>
          </a:p>
        </p:txBody>
      </p:sp>
      <p:sp>
        <p:nvSpPr>
          <p:cNvPr id="18" name="Rectangle 17"/>
          <p:cNvSpPr/>
          <p:nvPr/>
        </p:nvSpPr>
        <p:spPr>
          <a:xfrm>
            <a:off x="7315200" y="5486400"/>
            <a:ext cx="13716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Beam</a:t>
            </a:r>
            <a:endParaRPr lang="en-US" dirty="0">
              <a:solidFill>
                <a:schemeClr val="tx1"/>
              </a:solidFill>
            </a:endParaRPr>
          </a:p>
        </p:txBody>
      </p:sp>
      <p:sp>
        <p:nvSpPr>
          <p:cNvPr id="19" name="Rectangle 18"/>
          <p:cNvSpPr/>
          <p:nvPr/>
        </p:nvSpPr>
        <p:spPr>
          <a:xfrm>
            <a:off x="4495800" y="5486400"/>
            <a:ext cx="1371600" cy="609600"/>
          </a:xfrm>
          <a:prstGeom prst="rect">
            <a:avLst/>
          </a:prstGeom>
          <a:solidFill>
            <a:schemeClr val="accent3">
              <a:lumMod val="75000"/>
            </a:schemeClr>
          </a:solidFill>
          <a:ln w="15875">
            <a:noFill/>
            <a:tailEnd type="arrow" w="med" len="lg"/>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R/F Channel</a:t>
            </a:r>
            <a:endParaRPr lang="en-US" dirty="0">
              <a:solidFill>
                <a:schemeClr val="tx1"/>
              </a:solidFill>
            </a:endParaRPr>
          </a:p>
        </p:txBody>
      </p:sp>
      <p:sp>
        <p:nvSpPr>
          <p:cNvPr id="32" name="Rectangle 31"/>
          <p:cNvSpPr/>
          <p:nvPr/>
        </p:nvSpPr>
        <p:spPr>
          <a:xfrm>
            <a:off x="3048000" y="1447800"/>
            <a:ext cx="16764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Multi-Beam</a:t>
            </a:r>
          </a:p>
          <a:p>
            <a:pPr algn="ctr"/>
            <a:r>
              <a:rPr lang="en-US" dirty="0" smtClean="0">
                <a:solidFill>
                  <a:schemeClr val="tx1"/>
                </a:solidFill>
              </a:rPr>
              <a:t>Radar</a:t>
            </a:r>
            <a:endParaRPr lang="en-US" dirty="0">
              <a:solidFill>
                <a:schemeClr val="tx1"/>
              </a:solidFill>
            </a:endParaRPr>
          </a:p>
        </p:txBody>
      </p:sp>
      <p:sp>
        <p:nvSpPr>
          <p:cNvPr id="33" name="Rectangle 32"/>
          <p:cNvSpPr/>
          <p:nvPr/>
        </p:nvSpPr>
        <p:spPr>
          <a:xfrm>
            <a:off x="5562600" y="1447800"/>
            <a:ext cx="1676400" cy="6096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Multi-Beam</a:t>
            </a:r>
          </a:p>
          <a:p>
            <a:pPr algn="ctr"/>
            <a:r>
              <a:rPr lang="en-US" dirty="0" smtClean="0">
                <a:solidFill>
                  <a:schemeClr val="tx1"/>
                </a:solidFill>
              </a:rPr>
              <a:t>Antenna</a:t>
            </a:r>
            <a:endParaRPr lang="en-US" dirty="0">
              <a:solidFill>
                <a:schemeClr val="tx1"/>
              </a:solidFill>
            </a:endParaRPr>
          </a:p>
        </p:txBody>
      </p:sp>
      <p:cxnSp>
        <p:nvCxnSpPr>
          <p:cNvPr id="35" name="Straight Arrow Connector 34"/>
          <p:cNvCxnSpPr/>
          <p:nvPr/>
        </p:nvCxnSpPr>
        <p:spPr>
          <a:xfrm>
            <a:off x="3886200" y="2819400"/>
            <a:ext cx="6096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886200" y="3810000"/>
            <a:ext cx="6096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886200" y="4800600"/>
            <a:ext cx="6096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6400800" y="2819400"/>
            <a:ext cx="9144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6400800" y="3810000"/>
            <a:ext cx="9144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6400800" y="4800600"/>
            <a:ext cx="9144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a:off x="5867400" y="2590800"/>
            <a:ext cx="1447800" cy="0"/>
          </a:xfrm>
          <a:prstGeom prst="straightConnector1">
            <a:avLst/>
          </a:prstGeom>
          <a:ln w="25400">
            <a:solidFill>
              <a:schemeClr val="tx1"/>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6400800" y="5791200"/>
            <a:ext cx="9144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3886200" y="5791200"/>
            <a:ext cx="609600" cy="0"/>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3" idx="2"/>
          </p:cNvCxnSpPr>
          <p:nvPr/>
        </p:nvCxnSpPr>
        <p:spPr>
          <a:xfrm>
            <a:off x="6400800" y="2057400"/>
            <a:ext cx="0" cy="3733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2" idx="2"/>
          </p:cNvCxnSpPr>
          <p:nvPr/>
        </p:nvCxnSpPr>
        <p:spPr>
          <a:xfrm>
            <a:off x="3886200" y="2057400"/>
            <a:ext cx="0" cy="373380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5867400" y="3581400"/>
            <a:ext cx="1447800" cy="0"/>
          </a:xfrm>
          <a:prstGeom prst="straightConnector1">
            <a:avLst/>
          </a:prstGeom>
          <a:ln w="25400">
            <a:solidFill>
              <a:schemeClr val="tx1"/>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867400" y="4572000"/>
            <a:ext cx="1447800" cy="0"/>
          </a:xfrm>
          <a:prstGeom prst="straightConnector1">
            <a:avLst/>
          </a:prstGeom>
          <a:ln w="25400">
            <a:solidFill>
              <a:schemeClr val="tx1"/>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867400" y="5562600"/>
            <a:ext cx="1447800" cy="0"/>
          </a:xfrm>
          <a:prstGeom prst="straightConnector1">
            <a:avLst/>
          </a:prstGeom>
          <a:ln w="25400">
            <a:solidFill>
              <a:schemeClr val="tx1"/>
            </a:solidFill>
            <a:prstDash val="sysDash"/>
            <a:headEnd type="arrow" w="lg" len="lg"/>
            <a:tailEnd type="arrow" w="lg" len="lg"/>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04800" y="1371600"/>
            <a:ext cx="2743200" cy="4770537"/>
          </a:xfrm>
          <a:prstGeom prst="rect">
            <a:avLst/>
          </a:prstGeom>
          <a:noFill/>
        </p:spPr>
        <p:txBody>
          <a:bodyPr wrap="square" rtlCol="0">
            <a:spAutoFit/>
          </a:bodyPr>
          <a:lstStyle/>
          <a:p>
            <a:pPr>
              <a:buFont typeface="Arial" pitchFamily="34" charset="0"/>
              <a:buChar char="•"/>
            </a:pPr>
            <a:r>
              <a:rPr lang="en-US" sz="1600" dirty="0" smtClean="0"/>
              <a:t> The multi-beam radar system is a composite of one or more sub-radars, each of which consists of a R/F channel/beam pair</a:t>
            </a:r>
          </a:p>
          <a:p>
            <a:pPr lvl="1">
              <a:buFont typeface="Arial" pitchFamily="34" charset="0"/>
              <a:buChar char="•"/>
            </a:pPr>
            <a:endParaRPr lang="en-US" sz="1600" dirty="0" smtClean="0"/>
          </a:p>
          <a:p>
            <a:pPr>
              <a:buFont typeface="Arial" pitchFamily="34" charset="0"/>
              <a:buChar char="•"/>
            </a:pPr>
            <a:r>
              <a:rPr lang="en-US" sz="1600" dirty="0" smtClean="0"/>
              <a:t>  The R/F channels are managed by their container multi-beam radar, which synchronizes their modes and operations</a:t>
            </a:r>
          </a:p>
          <a:p>
            <a:pPr>
              <a:buFont typeface="Arial" pitchFamily="34" charset="0"/>
              <a:buChar char="•"/>
            </a:pPr>
            <a:endParaRPr lang="en-US" sz="1600" dirty="0" smtClean="0"/>
          </a:p>
          <a:p>
            <a:pPr>
              <a:buFont typeface="Arial" pitchFamily="34" charset="0"/>
              <a:buChar char="•"/>
            </a:pPr>
            <a:r>
              <a:rPr lang="en-US" sz="1600" dirty="0" smtClean="0"/>
              <a:t>The R/F beams are slaved to their container multi-beam antenna, which control the overall azimuth and elevation angles of the search radar</a:t>
            </a:r>
          </a:p>
          <a:p>
            <a:pPr>
              <a:buFont typeface="Arial" pitchFamily="34" charset="0"/>
              <a:buChar char="•"/>
            </a:pPr>
            <a:endParaRPr lang="en-US" sz="1600" dirty="0" smtClean="0"/>
          </a:p>
        </p:txBody>
      </p:sp>
    </p:spTree>
    <p:extLst>
      <p:ext uri="{BB962C8B-B14F-4D97-AF65-F5344CB8AC3E}">
        <p14:creationId xmlns:p14="http://schemas.microsoft.com/office/powerpoint/2010/main" val="2124320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Multi-Beam Radar</a:t>
            </a:r>
            <a:endParaRPr lang="en-US" dirty="0"/>
          </a:p>
        </p:txBody>
      </p:sp>
      <p:sp>
        <p:nvSpPr>
          <p:cNvPr id="27" name="Rectangle 26"/>
          <p:cNvSpPr/>
          <p:nvPr/>
        </p:nvSpPr>
        <p:spPr>
          <a:xfrm>
            <a:off x="6705600" y="5562600"/>
            <a:ext cx="1371600" cy="5334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RfBeam</a:t>
            </a:r>
            <a:endParaRPr lang="en-US" dirty="0"/>
          </a:p>
        </p:txBody>
      </p:sp>
      <p:sp>
        <p:nvSpPr>
          <p:cNvPr id="28" name="Rectangle 27"/>
          <p:cNvSpPr/>
          <p:nvPr/>
        </p:nvSpPr>
        <p:spPr>
          <a:xfrm>
            <a:off x="4724400" y="44196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Antenna</a:t>
            </a:r>
            <a:endParaRPr lang="en-US" dirty="0"/>
          </a:p>
        </p:txBody>
      </p:sp>
      <p:sp>
        <p:nvSpPr>
          <p:cNvPr id="29" name="Rectangle 28"/>
          <p:cNvSpPr/>
          <p:nvPr/>
        </p:nvSpPr>
        <p:spPr>
          <a:xfrm>
            <a:off x="4724400" y="34290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ScanGimbal</a:t>
            </a:r>
            <a:endParaRPr lang="en-US" dirty="0"/>
          </a:p>
        </p:txBody>
      </p:sp>
      <p:sp>
        <p:nvSpPr>
          <p:cNvPr id="30" name="Rectangle 29"/>
          <p:cNvSpPr/>
          <p:nvPr/>
        </p:nvSpPr>
        <p:spPr>
          <a:xfrm>
            <a:off x="4724400" y="2420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Gimbal</a:t>
            </a:r>
            <a:endParaRPr lang="en-US" dirty="0"/>
          </a:p>
        </p:txBody>
      </p:sp>
      <p:cxnSp>
        <p:nvCxnSpPr>
          <p:cNvPr id="34" name="Straight Arrow Connector 33"/>
          <p:cNvCxnSpPr>
            <a:stCxn id="28" idx="0"/>
            <a:endCxn id="29" idx="2"/>
          </p:cNvCxnSpPr>
          <p:nvPr/>
        </p:nvCxnSpPr>
        <p:spPr>
          <a:xfrm flipV="1">
            <a:off x="5410200" y="3886200"/>
            <a:ext cx="0" cy="533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9" idx="0"/>
            <a:endCxn id="30" idx="2"/>
          </p:cNvCxnSpPr>
          <p:nvPr/>
        </p:nvCxnSpPr>
        <p:spPr>
          <a:xfrm flipV="1">
            <a:off x="5410200" y="2877979"/>
            <a:ext cx="0" cy="55102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514600" y="5562600"/>
            <a:ext cx="1371600" cy="5334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RfChannel</a:t>
            </a:r>
            <a:endParaRPr lang="en-US" dirty="0"/>
          </a:p>
        </p:txBody>
      </p:sp>
      <p:sp>
        <p:nvSpPr>
          <p:cNvPr id="40" name="Rectangle 39"/>
          <p:cNvSpPr/>
          <p:nvPr/>
        </p:nvSpPr>
        <p:spPr>
          <a:xfrm>
            <a:off x="1143000" y="44196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Radar</a:t>
            </a:r>
            <a:endParaRPr lang="en-US" dirty="0"/>
          </a:p>
        </p:txBody>
      </p:sp>
      <p:sp>
        <p:nvSpPr>
          <p:cNvPr id="41" name="Rectangle 40"/>
          <p:cNvSpPr/>
          <p:nvPr/>
        </p:nvSpPr>
        <p:spPr>
          <a:xfrm>
            <a:off x="1143000" y="34290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RfSensor</a:t>
            </a:r>
            <a:endParaRPr lang="en-US" dirty="0"/>
          </a:p>
        </p:txBody>
      </p:sp>
      <p:sp>
        <p:nvSpPr>
          <p:cNvPr id="42" name="Rectangle 41"/>
          <p:cNvSpPr/>
          <p:nvPr/>
        </p:nvSpPr>
        <p:spPr>
          <a:xfrm>
            <a:off x="1143000" y="2420779"/>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RfSystem</a:t>
            </a:r>
            <a:endParaRPr lang="en-US" dirty="0"/>
          </a:p>
        </p:txBody>
      </p:sp>
      <p:cxnSp>
        <p:nvCxnSpPr>
          <p:cNvPr id="45" name="Straight Arrow Connector 44"/>
          <p:cNvCxnSpPr>
            <a:stCxn id="41" idx="0"/>
            <a:endCxn id="42" idx="2"/>
          </p:cNvCxnSpPr>
          <p:nvPr/>
        </p:nvCxnSpPr>
        <p:spPr>
          <a:xfrm flipV="1">
            <a:off x="1828800" y="2877979"/>
            <a:ext cx="0" cy="551021"/>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6" name="Elbow Connector 45"/>
          <p:cNvCxnSpPr>
            <a:stCxn id="42" idx="3"/>
            <a:endCxn id="28" idx="1"/>
          </p:cNvCxnSpPr>
          <p:nvPr/>
        </p:nvCxnSpPr>
        <p:spPr>
          <a:xfrm>
            <a:off x="2514600" y="2649379"/>
            <a:ext cx="2209800" cy="1998821"/>
          </a:xfrm>
          <a:prstGeom prst="bentConnector3">
            <a:avLst>
              <a:gd name="adj1" fmla="val 50000"/>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397810" y="4325779"/>
            <a:ext cx="250390" cy="246221"/>
          </a:xfrm>
          <a:prstGeom prst="rect">
            <a:avLst/>
          </a:prstGeom>
          <a:noFill/>
        </p:spPr>
        <p:txBody>
          <a:bodyPr wrap="none" rtlCol="0">
            <a:spAutoFit/>
          </a:bodyPr>
          <a:lstStyle/>
          <a:p>
            <a:r>
              <a:rPr lang="en-US" sz="1000" dirty="0" smtClean="0"/>
              <a:t>1</a:t>
            </a:r>
            <a:endParaRPr lang="en-US" sz="1000" dirty="0"/>
          </a:p>
        </p:txBody>
      </p:sp>
      <p:sp>
        <p:nvSpPr>
          <p:cNvPr id="48" name="Rectangle 47"/>
          <p:cNvSpPr/>
          <p:nvPr/>
        </p:nvSpPr>
        <p:spPr>
          <a:xfrm>
            <a:off x="1828800" y="1219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endParaRPr lang="en-US" dirty="0"/>
          </a:p>
        </p:txBody>
      </p:sp>
      <p:cxnSp>
        <p:nvCxnSpPr>
          <p:cNvPr id="49" name="Elbow Connector 48"/>
          <p:cNvCxnSpPr>
            <a:stCxn id="30" idx="0"/>
            <a:endCxn id="48" idx="2"/>
          </p:cNvCxnSpPr>
          <p:nvPr/>
        </p:nvCxnSpPr>
        <p:spPr>
          <a:xfrm rot="16200000" flipV="1">
            <a:off x="3590211" y="600790"/>
            <a:ext cx="744379" cy="28956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2" idx="0"/>
            <a:endCxn id="48" idx="2"/>
          </p:cNvCxnSpPr>
          <p:nvPr/>
        </p:nvCxnSpPr>
        <p:spPr>
          <a:xfrm rot="5400000" flipH="1" flipV="1">
            <a:off x="1799511" y="1705690"/>
            <a:ext cx="744379" cy="6858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6934200" y="24384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Tdb</a:t>
            </a:r>
            <a:endParaRPr lang="en-US" dirty="0"/>
          </a:p>
        </p:txBody>
      </p:sp>
      <p:cxnSp>
        <p:nvCxnSpPr>
          <p:cNvPr id="56" name="Straight Arrow Connector 55"/>
          <p:cNvCxnSpPr>
            <a:stCxn id="30" idx="3"/>
            <a:endCxn id="55" idx="1"/>
          </p:cNvCxnSpPr>
          <p:nvPr/>
        </p:nvCxnSpPr>
        <p:spPr>
          <a:xfrm>
            <a:off x="6096000" y="2649379"/>
            <a:ext cx="838200" cy="17621"/>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934200" y="1219200"/>
            <a:ext cx="13716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Player</a:t>
            </a:r>
            <a:endParaRPr lang="en-US" dirty="0"/>
          </a:p>
        </p:txBody>
      </p:sp>
      <p:cxnSp>
        <p:nvCxnSpPr>
          <p:cNvPr id="58" name="Shape 57"/>
          <p:cNvCxnSpPr>
            <a:stCxn id="57" idx="1"/>
          </p:cNvCxnSpPr>
          <p:nvPr/>
        </p:nvCxnSpPr>
        <p:spPr>
          <a:xfrm rot="10800000" flipV="1">
            <a:off x="5943600" y="1447800"/>
            <a:ext cx="990600" cy="990600"/>
          </a:xfrm>
          <a:prstGeom prst="bentConnector2">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5" idx="0"/>
            <a:endCxn id="57" idx="2"/>
          </p:cNvCxnSpPr>
          <p:nvPr/>
        </p:nvCxnSpPr>
        <p:spPr>
          <a:xfrm flipV="1">
            <a:off x="7620000" y="1676400"/>
            <a:ext cx="0" cy="76200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620000" y="1676400"/>
            <a:ext cx="274434" cy="307777"/>
          </a:xfrm>
          <a:prstGeom prst="rect">
            <a:avLst/>
          </a:prstGeom>
          <a:noFill/>
        </p:spPr>
        <p:txBody>
          <a:bodyPr wrap="none" rtlCol="0">
            <a:spAutoFit/>
          </a:bodyPr>
          <a:lstStyle/>
          <a:p>
            <a:r>
              <a:rPr lang="en-US" sz="1400" dirty="0"/>
              <a:t>*</a:t>
            </a:r>
          </a:p>
        </p:txBody>
      </p:sp>
      <p:sp>
        <p:nvSpPr>
          <p:cNvPr id="66" name="TextBox 65"/>
          <p:cNvSpPr txBox="1"/>
          <p:nvPr/>
        </p:nvSpPr>
        <p:spPr>
          <a:xfrm>
            <a:off x="5907384" y="2133600"/>
            <a:ext cx="264816" cy="338554"/>
          </a:xfrm>
          <a:prstGeom prst="rect">
            <a:avLst/>
          </a:prstGeom>
          <a:noFill/>
        </p:spPr>
        <p:txBody>
          <a:bodyPr wrap="none" rtlCol="0">
            <a:spAutoFit/>
          </a:bodyPr>
          <a:lstStyle/>
          <a:p>
            <a:r>
              <a:rPr lang="en-US" sz="1600" dirty="0" smtClean="0"/>
              <a:t>*</a:t>
            </a:r>
            <a:endParaRPr lang="en-US" sz="1600" dirty="0"/>
          </a:p>
        </p:txBody>
      </p:sp>
      <p:sp>
        <p:nvSpPr>
          <p:cNvPr id="69" name="TextBox 68"/>
          <p:cNvSpPr txBox="1"/>
          <p:nvPr/>
        </p:nvSpPr>
        <p:spPr>
          <a:xfrm>
            <a:off x="2533860" y="2209800"/>
            <a:ext cx="264816" cy="338554"/>
          </a:xfrm>
          <a:prstGeom prst="rect">
            <a:avLst/>
          </a:prstGeom>
          <a:noFill/>
        </p:spPr>
        <p:txBody>
          <a:bodyPr wrap="none" rtlCol="0">
            <a:spAutoFit/>
          </a:bodyPr>
          <a:lstStyle/>
          <a:p>
            <a:r>
              <a:rPr lang="en-US" sz="1600" dirty="0" smtClean="0"/>
              <a:t>*</a:t>
            </a:r>
            <a:endParaRPr lang="en-US" sz="1600" dirty="0"/>
          </a:p>
        </p:txBody>
      </p:sp>
      <p:cxnSp>
        <p:nvCxnSpPr>
          <p:cNvPr id="81" name="Elbow Connector 80"/>
          <p:cNvCxnSpPr/>
          <p:nvPr/>
        </p:nvCxnSpPr>
        <p:spPr>
          <a:xfrm rot="10800000" flipV="1">
            <a:off x="2514600" y="1447800"/>
            <a:ext cx="3886200" cy="990600"/>
          </a:xfrm>
          <a:prstGeom prst="bentConnector3">
            <a:avLst>
              <a:gd name="adj1" fmla="val 6890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457200" y="5562600"/>
            <a:ext cx="1371600" cy="5334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MultiBeam</a:t>
            </a:r>
          </a:p>
          <a:p>
            <a:pPr algn="ctr"/>
            <a:r>
              <a:rPr lang="en-US" dirty="0" smtClean="0"/>
              <a:t>Radar</a:t>
            </a:r>
            <a:endParaRPr lang="en-US" dirty="0"/>
          </a:p>
        </p:txBody>
      </p:sp>
      <p:sp>
        <p:nvSpPr>
          <p:cNvPr id="91" name="Rectangle 90"/>
          <p:cNvSpPr/>
          <p:nvPr/>
        </p:nvSpPr>
        <p:spPr>
          <a:xfrm>
            <a:off x="4495800" y="5562600"/>
            <a:ext cx="1371600" cy="533400"/>
          </a:xfrm>
          <a:prstGeom prst="rect">
            <a:avLst/>
          </a:prstGeom>
          <a:solidFill>
            <a:schemeClr val="accent3">
              <a:lumMod val="75000"/>
            </a:schemeClr>
          </a:solidFill>
          <a:ln>
            <a:noFill/>
          </a:ln>
          <a:effectLst>
            <a:outerShdw blurRad="50800" dist="38100" dir="2700000" algn="tl"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MultiBeam</a:t>
            </a:r>
          </a:p>
          <a:p>
            <a:pPr algn="ctr"/>
            <a:r>
              <a:rPr lang="en-US" dirty="0" smtClean="0"/>
              <a:t>Antenna</a:t>
            </a:r>
            <a:endParaRPr lang="en-US" dirty="0"/>
          </a:p>
        </p:txBody>
      </p:sp>
      <p:sp>
        <p:nvSpPr>
          <p:cNvPr id="92" name="Rectangle 91"/>
          <p:cNvSpPr/>
          <p:nvPr/>
        </p:nvSpPr>
        <p:spPr>
          <a:xfrm>
            <a:off x="7086600" y="4419600"/>
            <a:ext cx="1524000" cy="457200"/>
          </a:xfrm>
          <a:prstGeom prst="rect">
            <a:avLst/>
          </a:prstGeom>
          <a:solidFill>
            <a:schemeClr val="accent3">
              <a:lumMod val="60000"/>
              <a:lumOff val="40000"/>
            </a:schemeClr>
          </a:solidFill>
          <a:ln>
            <a:noFill/>
          </a:ln>
          <a:effectLst>
            <a:outerShdw blurRad="50800" dist="38100" dir="2700000" algn="tl" rotWithShape="0">
              <a:prstClr val="black">
                <a:alpha val="40000"/>
              </a:prstClr>
            </a:outerShdw>
          </a:effectLst>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Gain Function</a:t>
            </a:r>
            <a:endParaRPr lang="en-US" dirty="0"/>
          </a:p>
        </p:txBody>
      </p:sp>
      <p:cxnSp>
        <p:nvCxnSpPr>
          <p:cNvPr id="93" name="Straight Arrow Connector 92"/>
          <p:cNvCxnSpPr>
            <a:stCxn id="28" idx="3"/>
            <a:endCxn id="92" idx="1"/>
          </p:cNvCxnSpPr>
          <p:nvPr/>
        </p:nvCxnSpPr>
        <p:spPr>
          <a:xfrm>
            <a:off x="6096000" y="4648200"/>
            <a:ext cx="9906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6648660" y="4325779"/>
            <a:ext cx="437940" cy="246221"/>
          </a:xfrm>
          <a:prstGeom prst="rect">
            <a:avLst/>
          </a:prstGeom>
          <a:noFill/>
        </p:spPr>
        <p:txBody>
          <a:bodyPr wrap="none" rtlCol="0">
            <a:spAutoFit/>
          </a:bodyPr>
          <a:lstStyle/>
          <a:p>
            <a:r>
              <a:rPr lang="en-US" sz="1000" dirty="0" smtClean="0"/>
              <a:t>0 .. 1</a:t>
            </a:r>
            <a:endParaRPr lang="en-US" sz="1000" dirty="0"/>
          </a:p>
        </p:txBody>
      </p:sp>
      <p:cxnSp>
        <p:nvCxnSpPr>
          <p:cNvPr id="103" name="Elbow Connector 102"/>
          <p:cNvCxnSpPr>
            <a:stCxn id="39" idx="0"/>
            <a:endCxn id="40" idx="2"/>
          </p:cNvCxnSpPr>
          <p:nvPr/>
        </p:nvCxnSpPr>
        <p:spPr>
          <a:xfrm rot="16200000" flipV="1">
            <a:off x="2171700" y="4533900"/>
            <a:ext cx="685800" cy="13716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7" name="Elbow Connector 106"/>
          <p:cNvCxnSpPr>
            <a:stCxn id="91" idx="0"/>
            <a:endCxn id="28" idx="2"/>
          </p:cNvCxnSpPr>
          <p:nvPr/>
        </p:nvCxnSpPr>
        <p:spPr>
          <a:xfrm rot="5400000" flipH="1" flipV="1">
            <a:off x="4953000" y="5105400"/>
            <a:ext cx="685800" cy="2286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0" name="Elbow Connector 109"/>
          <p:cNvCxnSpPr>
            <a:stCxn id="27" idx="0"/>
            <a:endCxn id="28" idx="2"/>
          </p:cNvCxnSpPr>
          <p:nvPr/>
        </p:nvCxnSpPr>
        <p:spPr>
          <a:xfrm rot="16200000" flipV="1">
            <a:off x="6057900" y="4229100"/>
            <a:ext cx="685800" cy="19812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1" idx="3"/>
            <a:endCxn id="27" idx="1"/>
          </p:cNvCxnSpPr>
          <p:nvPr/>
        </p:nvCxnSpPr>
        <p:spPr>
          <a:xfrm>
            <a:off x="5867400" y="5829300"/>
            <a:ext cx="8382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6364584" y="5605046"/>
            <a:ext cx="264816" cy="338554"/>
          </a:xfrm>
          <a:prstGeom prst="rect">
            <a:avLst/>
          </a:prstGeom>
          <a:noFill/>
        </p:spPr>
        <p:txBody>
          <a:bodyPr wrap="none" rtlCol="0">
            <a:spAutoFit/>
          </a:bodyPr>
          <a:lstStyle/>
          <a:p>
            <a:r>
              <a:rPr lang="en-US" sz="1600" dirty="0" smtClean="0"/>
              <a:t>*</a:t>
            </a:r>
            <a:endParaRPr lang="en-US" sz="1600" dirty="0"/>
          </a:p>
        </p:txBody>
      </p:sp>
      <p:cxnSp>
        <p:nvCxnSpPr>
          <p:cNvPr id="122" name="Straight Arrow Connector 121"/>
          <p:cNvCxnSpPr>
            <a:stCxn id="90" idx="3"/>
            <a:endCxn id="39" idx="1"/>
          </p:cNvCxnSpPr>
          <p:nvPr/>
        </p:nvCxnSpPr>
        <p:spPr>
          <a:xfrm>
            <a:off x="1828800" y="5829300"/>
            <a:ext cx="685800" cy="0"/>
          </a:xfrm>
          <a:prstGeom prst="straightConnector1">
            <a:avLst/>
          </a:prstGeom>
          <a:ln w="12700">
            <a:solidFill>
              <a:schemeClr val="tx1"/>
            </a:solidFill>
            <a:prstDash val="sysDash"/>
            <a:tailEnd type="arrow" w="med" len="lg"/>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2209800" y="5605046"/>
            <a:ext cx="264816" cy="338554"/>
          </a:xfrm>
          <a:prstGeom prst="rect">
            <a:avLst/>
          </a:prstGeom>
          <a:noFill/>
        </p:spPr>
        <p:txBody>
          <a:bodyPr wrap="none" rtlCol="0">
            <a:spAutoFit/>
          </a:bodyPr>
          <a:lstStyle/>
          <a:p>
            <a:r>
              <a:rPr lang="en-US" sz="1600" dirty="0" smtClean="0"/>
              <a:t>*</a:t>
            </a:r>
            <a:endParaRPr lang="en-US" sz="1600" dirty="0"/>
          </a:p>
        </p:txBody>
      </p:sp>
      <p:cxnSp>
        <p:nvCxnSpPr>
          <p:cNvPr id="44" name="Straight Arrow Connector 43"/>
          <p:cNvCxnSpPr>
            <a:stCxn id="40" idx="0"/>
            <a:endCxn id="41" idx="2"/>
          </p:cNvCxnSpPr>
          <p:nvPr/>
        </p:nvCxnSpPr>
        <p:spPr>
          <a:xfrm flipV="1">
            <a:off x="1828800" y="3886200"/>
            <a:ext cx="0" cy="533400"/>
          </a:xfrm>
          <a:prstGeom prst="straightConnector1">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Elbow Connector 58"/>
          <p:cNvCxnSpPr>
            <a:stCxn id="90" idx="0"/>
          </p:cNvCxnSpPr>
          <p:nvPr/>
        </p:nvCxnSpPr>
        <p:spPr>
          <a:xfrm rot="5400000" flipH="1" flipV="1">
            <a:off x="1143000" y="4876800"/>
            <a:ext cx="685800" cy="685800"/>
          </a:xfrm>
          <a:prstGeom prst="bentConnector3">
            <a:avLst>
              <a:gd name="adj1" fmla="val 50000"/>
            </a:avLst>
          </a:prstGeom>
          <a:ln w="158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3402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TPS-43 Side Lobe Rejection</a:t>
            </a:r>
            <a:endParaRPr lang="en-US" dirty="0"/>
          </a:p>
        </p:txBody>
      </p:sp>
      <p:sp>
        <p:nvSpPr>
          <p:cNvPr id="3" name="Content Placeholder 2"/>
          <p:cNvSpPr>
            <a:spLocks noGrp="1"/>
          </p:cNvSpPr>
          <p:nvPr>
            <p:ph idx="1"/>
          </p:nvPr>
        </p:nvSpPr>
        <p:spPr/>
        <p:txBody>
          <a:bodyPr>
            <a:normAutofit/>
          </a:bodyPr>
          <a:lstStyle/>
          <a:p>
            <a:r>
              <a:rPr lang="en-US" sz="2400" dirty="0" smtClean="0"/>
              <a:t>“A sidelobe reference antenna is mounted on the antenna assembly.  The pattern coverage of this antenna approximately encompresses the sidelobe structure of the radar antenna and is use to minimize the detection of targets in the radar antenna sidelobes.” </a:t>
            </a:r>
            <a:r>
              <a:rPr lang="en-US" sz="2400" dirty="0" smtClean="0">
                <a:solidFill>
                  <a:srgbClr val="FF0000"/>
                </a:solidFill>
              </a:rPr>
              <a:t>(ref)</a:t>
            </a:r>
          </a:p>
          <a:p>
            <a:endParaRPr lang="en-US" sz="2400" dirty="0" smtClean="0"/>
          </a:p>
          <a:p>
            <a:r>
              <a:rPr lang="en-US" sz="2400" dirty="0" smtClean="0"/>
              <a:t>An additional, auxiliary R/F channel and beam will be used to simulate this antenna</a:t>
            </a:r>
          </a:p>
          <a:p>
            <a:pPr lvl="1"/>
            <a:r>
              <a:rPr lang="en-US" sz="2000" dirty="0" smtClean="0"/>
              <a:t>The aux channel is receive only and will process the emissions sent by the main beams</a:t>
            </a:r>
          </a:p>
          <a:p>
            <a:pPr lvl="1"/>
            <a:r>
              <a:rPr lang="en-US" sz="2000" dirty="0" smtClean="0"/>
              <a:t>The Aux and main receiver signals are compared and if the aux signal is stronger, then the main signal is rejected</a:t>
            </a:r>
            <a:endParaRPr lang="en-US" sz="2000" dirty="0"/>
          </a:p>
        </p:txBody>
      </p:sp>
    </p:spTree>
    <p:extLst>
      <p:ext uri="{BB962C8B-B14F-4D97-AF65-F5344CB8AC3E}">
        <p14:creationId xmlns:p14="http://schemas.microsoft.com/office/powerpoint/2010/main" val="28475510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3"/>
          <p:cNvSpPr txBox="1">
            <a:spLocks noChangeArrowheads="1"/>
          </p:cNvSpPr>
          <p:nvPr/>
        </p:nvSpPr>
        <p:spPr>
          <a:xfrm>
            <a:off x="533400" y="5029200"/>
            <a:ext cx="6400800" cy="1219200"/>
          </a:xfrm>
          <a:prstGeom prst="rect">
            <a:avLst/>
          </a:prstGeom>
        </p:spPr>
        <p:txBody>
          <a:bodyPr vert="horz" lIns="91440" tIns="45720" rIns="91440" bIns="45720" rtlCol="0">
            <a:normAutofit/>
          </a:bodyPr>
          <a:lstStyle/>
          <a:p>
            <a:pPr marL="228600" marR="0" lvl="0" indent="-228600" defTabSz="914400" rtl="0" eaLnBrk="1" fontAlgn="auto" latinLnBrk="0" hangingPunct="1">
              <a:lnSpc>
                <a:spcPct val="80000"/>
              </a:lnSpc>
              <a:spcBef>
                <a:spcPct val="20000"/>
              </a:spcBef>
              <a:spcAft>
                <a:spcPts val="0"/>
              </a:spcAft>
              <a:buClrTx/>
              <a:buSzTx/>
              <a:buFont typeface="Arial" pitchFamily="34" charset="0"/>
              <a:buAutoNum type="arabicParenBoth"/>
              <a:tabLst/>
              <a:defRPr/>
            </a:pPr>
            <a:r>
              <a:rPr kumimoji="0" lang="en-US" sz="1400" b="0" i="0" u="none" strike="noStrike" kern="1200" cap="none" spc="0" normalizeH="0" baseline="0" noProof="0" dirty="0" smtClean="0">
                <a:ln>
                  <a:noFill/>
                </a:ln>
                <a:effectLst/>
                <a:uLnTx/>
                <a:uFillTx/>
                <a:latin typeface="+mn-lt"/>
                <a:ea typeface="+mn-ea"/>
                <a:cs typeface="+mn-cs"/>
              </a:rPr>
              <a:t>Emission packets</a:t>
            </a:r>
            <a:r>
              <a:rPr kumimoji="0" lang="en-US" sz="1400" b="0" i="0" u="none" strike="noStrike" kern="1200" cap="none" spc="0" normalizeH="0" noProof="0" dirty="0" smtClean="0">
                <a:ln>
                  <a:noFill/>
                </a:ln>
                <a:effectLst/>
                <a:uLnTx/>
                <a:uFillTx/>
                <a:latin typeface="+mn-lt"/>
                <a:ea typeface="+mn-ea"/>
                <a:cs typeface="+mn-cs"/>
              </a:rPr>
              <a:t> from each of the 6 beams being sent to target player</a:t>
            </a:r>
          </a:p>
          <a:p>
            <a:pPr marL="228600" indent="-228600">
              <a:lnSpc>
                <a:spcPct val="80000"/>
              </a:lnSpc>
              <a:spcBef>
                <a:spcPct val="20000"/>
              </a:spcBef>
              <a:buFont typeface="Arial" pitchFamily="34" charset="0"/>
              <a:buAutoNum type="arabicParenBoth"/>
            </a:pPr>
            <a:r>
              <a:rPr lang="en-US" sz="1400" dirty="0" smtClean="0"/>
              <a:t>Target player sends emission packets back to the source antenna beam</a:t>
            </a:r>
          </a:p>
          <a:p>
            <a:pPr marL="228600" indent="-228600">
              <a:lnSpc>
                <a:spcPct val="80000"/>
              </a:lnSpc>
              <a:spcBef>
                <a:spcPct val="20000"/>
              </a:spcBef>
              <a:buFont typeface="Arial" pitchFamily="34" charset="0"/>
              <a:buAutoNum type="arabicParenBoth"/>
            </a:pPr>
            <a:r>
              <a:rPr lang="en-US" sz="1400" dirty="0" smtClean="0"/>
              <a:t>Each RfBeam then pass along the same emission packet to the parent Multi-Beam antenna</a:t>
            </a:r>
          </a:p>
          <a:p>
            <a:pPr marL="228600" indent="-228600">
              <a:lnSpc>
                <a:spcPct val="80000"/>
              </a:lnSpc>
              <a:spcBef>
                <a:spcPct val="20000"/>
              </a:spcBef>
              <a:buFont typeface="Arial" pitchFamily="34" charset="0"/>
              <a:buAutoNum type="arabicParenBoth"/>
            </a:pPr>
            <a:r>
              <a:rPr lang="en-US" sz="1400" dirty="0" smtClean="0"/>
              <a:t>Multi-Beam Antenna then pass the emission packets to the Aux RfBeam</a:t>
            </a:r>
          </a:p>
        </p:txBody>
      </p:sp>
      <p:grpSp>
        <p:nvGrpSpPr>
          <p:cNvPr id="55" name="Group 54"/>
          <p:cNvGrpSpPr/>
          <p:nvPr/>
        </p:nvGrpSpPr>
        <p:grpSpPr>
          <a:xfrm>
            <a:off x="914400" y="1066800"/>
            <a:ext cx="7239000" cy="3749040"/>
            <a:chOff x="304800" y="533400"/>
            <a:chExt cx="7239000" cy="4282440"/>
          </a:xfrm>
        </p:grpSpPr>
        <p:sp>
          <p:nvSpPr>
            <p:cNvPr id="2" name="Rectangle 1"/>
            <p:cNvSpPr>
              <a:spLocks noChangeAspect="1"/>
            </p:cNvSpPr>
            <p:nvPr/>
          </p:nvSpPr>
          <p:spPr>
            <a:xfrm>
              <a:off x="3429000" y="22098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1</a:t>
              </a:r>
              <a:endParaRPr lang="en-US" sz="1200" dirty="0"/>
            </a:p>
          </p:txBody>
        </p:sp>
        <p:sp>
          <p:nvSpPr>
            <p:cNvPr id="3" name="Rectangle 2"/>
            <p:cNvSpPr>
              <a:spLocks noChangeAspect="1"/>
            </p:cNvSpPr>
            <p:nvPr/>
          </p:nvSpPr>
          <p:spPr>
            <a:xfrm>
              <a:off x="1295400" y="22098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4" name="Rectangle 3"/>
            <p:cNvSpPr>
              <a:spLocks noChangeAspect="1"/>
            </p:cNvSpPr>
            <p:nvPr/>
          </p:nvSpPr>
          <p:spPr>
            <a:xfrm>
              <a:off x="3505200" y="22860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2</a:t>
              </a:r>
              <a:endParaRPr lang="en-US" sz="1200" dirty="0"/>
            </a:p>
          </p:txBody>
        </p:sp>
        <p:sp>
          <p:nvSpPr>
            <p:cNvPr id="5" name="Rectangle 4"/>
            <p:cNvSpPr>
              <a:spLocks noChangeAspect="1"/>
            </p:cNvSpPr>
            <p:nvPr/>
          </p:nvSpPr>
          <p:spPr>
            <a:xfrm>
              <a:off x="1371600" y="22860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 name="Rectangle 5"/>
            <p:cNvSpPr>
              <a:spLocks noChangeAspect="1"/>
            </p:cNvSpPr>
            <p:nvPr/>
          </p:nvSpPr>
          <p:spPr>
            <a:xfrm>
              <a:off x="3581400" y="23622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3</a:t>
              </a:r>
              <a:endParaRPr lang="en-US" sz="1200" dirty="0"/>
            </a:p>
          </p:txBody>
        </p:sp>
        <p:sp>
          <p:nvSpPr>
            <p:cNvPr id="7" name="Rectangle 6"/>
            <p:cNvSpPr>
              <a:spLocks noChangeAspect="1"/>
            </p:cNvSpPr>
            <p:nvPr/>
          </p:nvSpPr>
          <p:spPr>
            <a:xfrm>
              <a:off x="1447800" y="23622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8" name="Rectangle 7"/>
            <p:cNvSpPr>
              <a:spLocks noChangeAspect="1"/>
            </p:cNvSpPr>
            <p:nvPr/>
          </p:nvSpPr>
          <p:spPr>
            <a:xfrm>
              <a:off x="3657600" y="24384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4</a:t>
              </a:r>
              <a:endParaRPr lang="en-US" sz="1200" dirty="0"/>
            </a:p>
          </p:txBody>
        </p:sp>
        <p:sp>
          <p:nvSpPr>
            <p:cNvPr id="9" name="Rectangle 8"/>
            <p:cNvSpPr>
              <a:spLocks noChangeAspect="1"/>
            </p:cNvSpPr>
            <p:nvPr/>
          </p:nvSpPr>
          <p:spPr>
            <a:xfrm>
              <a:off x="1524000" y="24384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0" name="Rectangle 9"/>
            <p:cNvSpPr>
              <a:spLocks noChangeAspect="1"/>
            </p:cNvSpPr>
            <p:nvPr/>
          </p:nvSpPr>
          <p:spPr>
            <a:xfrm>
              <a:off x="3733800" y="25146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5</a:t>
              </a:r>
              <a:endParaRPr lang="en-US" sz="1200" dirty="0"/>
            </a:p>
          </p:txBody>
        </p:sp>
        <p:sp>
          <p:nvSpPr>
            <p:cNvPr id="11" name="Rectangle 10"/>
            <p:cNvSpPr>
              <a:spLocks noChangeAspect="1"/>
            </p:cNvSpPr>
            <p:nvPr/>
          </p:nvSpPr>
          <p:spPr>
            <a:xfrm>
              <a:off x="1600200" y="25146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2" name="Rectangle 11"/>
            <p:cNvSpPr>
              <a:spLocks noChangeAspect="1"/>
            </p:cNvSpPr>
            <p:nvPr/>
          </p:nvSpPr>
          <p:spPr>
            <a:xfrm>
              <a:off x="3810000" y="25908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6</a:t>
              </a:r>
              <a:endParaRPr lang="en-US" sz="1200" dirty="0"/>
            </a:p>
          </p:txBody>
        </p:sp>
        <p:sp>
          <p:nvSpPr>
            <p:cNvPr id="13" name="Rectangle 12"/>
            <p:cNvSpPr>
              <a:spLocks noChangeAspect="1"/>
            </p:cNvSpPr>
            <p:nvPr/>
          </p:nvSpPr>
          <p:spPr>
            <a:xfrm>
              <a:off x="1676400" y="25908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cxnSp>
          <p:nvCxnSpPr>
            <p:cNvPr id="14" name="Straight Arrow Connector 13"/>
            <p:cNvCxnSpPr>
              <a:cxnSpLocks noChangeAspect="1"/>
              <a:stCxn id="3" idx="3"/>
              <a:endCxn id="2" idx="1"/>
            </p:cNvCxnSpPr>
            <p:nvPr/>
          </p:nvCxnSpPr>
          <p:spPr>
            <a:xfrm>
              <a:off x="2255520" y="23698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noChangeAspect="1"/>
              <a:stCxn id="5" idx="3"/>
              <a:endCxn id="4" idx="1"/>
            </p:cNvCxnSpPr>
            <p:nvPr/>
          </p:nvCxnSpPr>
          <p:spPr>
            <a:xfrm>
              <a:off x="2331720" y="24460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noChangeAspect="1"/>
              <a:stCxn id="7" idx="3"/>
              <a:endCxn id="6" idx="1"/>
            </p:cNvCxnSpPr>
            <p:nvPr/>
          </p:nvCxnSpPr>
          <p:spPr>
            <a:xfrm>
              <a:off x="2407920" y="25222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a:stCxn id="9" idx="3"/>
              <a:endCxn id="8" idx="1"/>
            </p:cNvCxnSpPr>
            <p:nvPr/>
          </p:nvCxnSpPr>
          <p:spPr>
            <a:xfrm>
              <a:off x="2484120" y="25984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noChangeAspect="1"/>
              <a:stCxn id="11" idx="3"/>
              <a:endCxn id="10" idx="1"/>
            </p:cNvCxnSpPr>
            <p:nvPr/>
          </p:nvCxnSpPr>
          <p:spPr>
            <a:xfrm>
              <a:off x="2560320" y="26746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noChangeAspect="1"/>
            </p:cNvCxnSpPr>
            <p:nvPr/>
          </p:nvCxnSpPr>
          <p:spPr>
            <a:xfrm>
              <a:off x="4800600" y="2667000"/>
              <a:ext cx="1828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spect="1"/>
            </p:cNvSpPr>
            <p:nvPr/>
          </p:nvSpPr>
          <p:spPr>
            <a:xfrm>
              <a:off x="304800" y="990600"/>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EW Radar</a:t>
              </a:r>
              <a:endParaRPr lang="en-US" sz="1200" dirty="0"/>
            </a:p>
          </p:txBody>
        </p:sp>
        <p:sp>
          <p:nvSpPr>
            <p:cNvPr id="21" name="Rectangle 20"/>
            <p:cNvSpPr>
              <a:spLocks noChangeAspect="1"/>
            </p:cNvSpPr>
            <p:nvPr/>
          </p:nvSpPr>
          <p:spPr>
            <a:xfrm>
              <a:off x="2438400" y="990600"/>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Multi-Beam</a:t>
              </a:r>
            </a:p>
            <a:p>
              <a:pPr algn="ctr"/>
              <a:r>
                <a:rPr lang="en-US" sz="1200" dirty="0" smtClean="0"/>
                <a:t>Antenna</a:t>
              </a:r>
              <a:endParaRPr lang="en-US" sz="1200" dirty="0"/>
            </a:p>
          </p:txBody>
        </p:sp>
        <p:cxnSp>
          <p:nvCxnSpPr>
            <p:cNvPr id="22" name="Shape 21"/>
            <p:cNvCxnSpPr>
              <a:cxnSpLocks noChangeAspect="1"/>
              <a:stCxn id="20" idx="2"/>
              <a:endCxn id="9" idx="1"/>
            </p:cNvCxnSpPr>
            <p:nvPr/>
          </p:nvCxnSpPr>
          <p:spPr>
            <a:xfrm rot="16200000" flipH="1">
              <a:off x="617220" y="1691640"/>
              <a:ext cx="1181100" cy="632460"/>
            </a:xfrm>
            <a:prstGeom prst="bentConnector2">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noChangeAspect="1"/>
              <a:stCxn id="20" idx="3"/>
              <a:endCxn id="21" idx="1"/>
            </p:cNvCxnSpPr>
            <p:nvPr/>
          </p:nvCxnSpPr>
          <p:spPr>
            <a:xfrm>
              <a:off x="1478280" y="1203960"/>
              <a:ext cx="960120" cy="0"/>
            </a:xfrm>
            <a:prstGeom prst="straightConnector1">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59" name="Rectangle 58"/>
            <p:cNvSpPr>
              <a:spLocks noChangeAspect="1"/>
            </p:cNvSpPr>
            <p:nvPr/>
          </p:nvSpPr>
          <p:spPr>
            <a:xfrm>
              <a:off x="3657600" y="41910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RfBeam</a:t>
              </a:r>
              <a:endParaRPr lang="en-US" sz="1050" dirty="0"/>
            </a:p>
          </p:txBody>
        </p:sp>
        <p:sp>
          <p:nvSpPr>
            <p:cNvPr id="60" name="Rectangle 59"/>
            <p:cNvSpPr>
              <a:spLocks noChangeAspect="1"/>
            </p:cNvSpPr>
            <p:nvPr/>
          </p:nvSpPr>
          <p:spPr>
            <a:xfrm>
              <a:off x="1600200" y="41910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 Channel</a:t>
              </a:r>
              <a:endParaRPr lang="en-US" sz="1050" dirty="0"/>
            </a:p>
          </p:txBody>
        </p:sp>
        <p:sp>
          <p:nvSpPr>
            <p:cNvPr id="68" name="Rectangle 67"/>
            <p:cNvSpPr>
              <a:spLocks noChangeAspect="1"/>
            </p:cNvSpPr>
            <p:nvPr/>
          </p:nvSpPr>
          <p:spPr>
            <a:xfrm>
              <a:off x="5334000" y="2286000"/>
              <a:ext cx="960120" cy="320040"/>
            </a:xfrm>
            <a:prstGeom prst="rect">
              <a:avLst/>
            </a:prstGeom>
            <a:solidFill>
              <a:schemeClr val="accent3"/>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Out Emissions</a:t>
              </a:r>
              <a:endParaRPr lang="en-US" sz="1050" dirty="0"/>
            </a:p>
          </p:txBody>
        </p:sp>
        <p:sp>
          <p:nvSpPr>
            <p:cNvPr id="71" name="Oval 70"/>
            <p:cNvSpPr/>
            <p:nvPr/>
          </p:nvSpPr>
          <p:spPr>
            <a:xfrm>
              <a:off x="6629400" y="2438400"/>
              <a:ext cx="914400" cy="685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Target</a:t>
              </a:r>
              <a:endParaRPr lang="en-US" sz="1400" dirty="0"/>
            </a:p>
          </p:txBody>
        </p:sp>
        <p:cxnSp>
          <p:nvCxnSpPr>
            <p:cNvPr id="72" name="Straight Arrow Connector 71"/>
            <p:cNvCxnSpPr>
              <a:cxnSpLocks noChangeAspect="1"/>
            </p:cNvCxnSpPr>
            <p:nvPr/>
          </p:nvCxnSpPr>
          <p:spPr>
            <a:xfrm flipH="1">
              <a:off x="4876800" y="2895600"/>
              <a:ext cx="16764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75" name="Rectangle 74"/>
            <p:cNvSpPr>
              <a:spLocks noChangeAspect="1"/>
            </p:cNvSpPr>
            <p:nvPr/>
          </p:nvSpPr>
          <p:spPr>
            <a:xfrm>
              <a:off x="5334000" y="2971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77" name="Elbow Connector 76"/>
            <p:cNvCxnSpPr>
              <a:stCxn id="12" idx="1"/>
              <a:endCxn id="21" idx="2"/>
            </p:cNvCxnSpPr>
            <p:nvPr/>
          </p:nvCxnSpPr>
          <p:spPr>
            <a:xfrm rot="10800000">
              <a:off x="3025140" y="1417320"/>
              <a:ext cx="784860" cy="1333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39"/>
            <p:cNvSpPr txBox="1">
              <a:spLocks noChangeArrowheads="1"/>
            </p:cNvSpPr>
            <p:nvPr/>
          </p:nvSpPr>
          <p:spPr bwMode="auto">
            <a:xfrm>
              <a:off x="4953000" y="2362201"/>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(1)</a:t>
              </a:r>
              <a:endParaRPr lang="en-US" sz="1000" b="1" dirty="0">
                <a:solidFill>
                  <a:srgbClr val="008000"/>
                </a:solidFill>
                <a:latin typeface="Times New Roman" pitchFamily="18" charset="0"/>
              </a:endParaRPr>
            </a:p>
          </p:txBody>
        </p:sp>
        <p:sp>
          <p:nvSpPr>
            <p:cNvPr id="84" name="Text Box 39"/>
            <p:cNvSpPr txBox="1">
              <a:spLocks noChangeArrowheads="1"/>
            </p:cNvSpPr>
            <p:nvPr/>
          </p:nvSpPr>
          <p:spPr bwMode="auto">
            <a:xfrm>
              <a:off x="4953000" y="29718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(2)</a:t>
              </a:r>
              <a:endParaRPr lang="en-US" sz="1000" b="1" dirty="0">
                <a:solidFill>
                  <a:srgbClr val="008000"/>
                </a:solidFill>
                <a:latin typeface="Times New Roman" pitchFamily="18" charset="0"/>
              </a:endParaRPr>
            </a:p>
          </p:txBody>
        </p:sp>
        <p:sp>
          <p:nvSpPr>
            <p:cNvPr id="85" name="Text Box 39"/>
            <p:cNvSpPr txBox="1">
              <a:spLocks noChangeArrowheads="1"/>
            </p:cNvSpPr>
            <p:nvPr/>
          </p:nvSpPr>
          <p:spPr bwMode="auto">
            <a:xfrm>
              <a:off x="3048000" y="15240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(3)</a:t>
              </a:r>
              <a:endParaRPr lang="en-US" sz="1000" b="1" dirty="0">
                <a:solidFill>
                  <a:srgbClr val="008000"/>
                </a:solidFill>
                <a:latin typeface="Times New Roman" pitchFamily="18" charset="0"/>
              </a:endParaRPr>
            </a:p>
          </p:txBody>
        </p:sp>
        <p:sp>
          <p:nvSpPr>
            <p:cNvPr id="87" name="Rectangle 86"/>
            <p:cNvSpPr>
              <a:spLocks noChangeAspect="1"/>
            </p:cNvSpPr>
            <p:nvPr/>
          </p:nvSpPr>
          <p:spPr>
            <a:xfrm>
              <a:off x="3352800" y="15240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94" name="Elbow Connector 76"/>
            <p:cNvCxnSpPr>
              <a:endCxn id="59" idx="1"/>
            </p:cNvCxnSpPr>
            <p:nvPr/>
          </p:nvCxnSpPr>
          <p:spPr>
            <a:xfrm rot="16200000" flipH="1">
              <a:off x="1824990" y="2518410"/>
              <a:ext cx="282702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 Box 39"/>
            <p:cNvSpPr txBox="1">
              <a:spLocks noChangeArrowheads="1"/>
            </p:cNvSpPr>
            <p:nvPr/>
          </p:nvSpPr>
          <p:spPr bwMode="auto">
            <a:xfrm>
              <a:off x="2895600" y="33528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(4)</a:t>
              </a:r>
              <a:endParaRPr lang="en-US" sz="1000" b="1" dirty="0">
                <a:solidFill>
                  <a:srgbClr val="008000"/>
                </a:solidFill>
                <a:latin typeface="Times New Roman" pitchFamily="18" charset="0"/>
              </a:endParaRPr>
            </a:p>
          </p:txBody>
        </p:sp>
        <p:sp>
          <p:nvSpPr>
            <p:cNvPr id="98" name="Rectangle 97"/>
            <p:cNvSpPr>
              <a:spLocks noChangeAspect="1"/>
            </p:cNvSpPr>
            <p:nvPr/>
          </p:nvSpPr>
          <p:spPr>
            <a:xfrm>
              <a:off x="3200400" y="3352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01" name="Straight Arrow Connector 100"/>
            <p:cNvCxnSpPr>
              <a:cxnSpLocks noChangeAspect="1"/>
            </p:cNvCxnSpPr>
            <p:nvPr/>
          </p:nvCxnSpPr>
          <p:spPr>
            <a:xfrm flipH="1">
              <a:off x="2590800" y="4419600"/>
              <a:ext cx="1066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06" name="Elbow Connector 76"/>
            <p:cNvCxnSpPr>
              <a:stCxn id="13" idx="1"/>
            </p:cNvCxnSpPr>
            <p:nvPr/>
          </p:nvCxnSpPr>
          <p:spPr>
            <a:xfrm rot="10800000">
              <a:off x="762000" y="1447800"/>
              <a:ext cx="914400" cy="130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Text Box 39"/>
            <p:cNvSpPr txBox="1">
              <a:spLocks noChangeArrowheads="1"/>
            </p:cNvSpPr>
            <p:nvPr/>
          </p:nvSpPr>
          <p:spPr bwMode="auto">
            <a:xfrm>
              <a:off x="2057400" y="44958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(5)</a:t>
              </a:r>
              <a:endParaRPr lang="en-US" sz="1000" dirty="0">
                <a:solidFill>
                  <a:srgbClr val="008000"/>
                </a:solidFill>
                <a:latin typeface="Times New Roman" pitchFamily="18" charset="0"/>
              </a:endParaRPr>
            </a:p>
          </p:txBody>
        </p:sp>
        <p:sp>
          <p:nvSpPr>
            <p:cNvPr id="111" name="Rectangle 110"/>
            <p:cNvSpPr>
              <a:spLocks noChangeAspect="1"/>
            </p:cNvSpPr>
            <p:nvPr/>
          </p:nvSpPr>
          <p:spPr>
            <a:xfrm>
              <a:off x="990600" y="2971800"/>
              <a:ext cx="1447800" cy="32004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Emission Reports from RfBeams</a:t>
              </a:r>
              <a:endParaRPr lang="en-US" sz="1050" dirty="0"/>
            </a:p>
          </p:txBody>
        </p:sp>
        <p:sp>
          <p:nvSpPr>
            <p:cNvPr id="112" name="Rectangle 111"/>
            <p:cNvSpPr>
              <a:spLocks noChangeAspect="1"/>
            </p:cNvSpPr>
            <p:nvPr/>
          </p:nvSpPr>
          <p:spPr>
            <a:xfrm>
              <a:off x="2362200" y="4495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13" name="Elbow Connector 76"/>
            <p:cNvCxnSpPr>
              <a:stCxn id="60" idx="1"/>
            </p:cNvCxnSpPr>
            <p:nvPr/>
          </p:nvCxnSpPr>
          <p:spPr>
            <a:xfrm rot="10800000">
              <a:off x="381000" y="1447800"/>
              <a:ext cx="1219200" cy="290322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116" name="Text Box 39"/>
            <p:cNvSpPr txBox="1">
              <a:spLocks noChangeArrowheads="1"/>
            </p:cNvSpPr>
            <p:nvPr/>
          </p:nvSpPr>
          <p:spPr bwMode="auto">
            <a:xfrm>
              <a:off x="381000" y="35814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(6)</a:t>
              </a:r>
              <a:endParaRPr lang="en-US" sz="1000" dirty="0">
                <a:solidFill>
                  <a:srgbClr val="008000"/>
                </a:solidFill>
                <a:latin typeface="Times New Roman" pitchFamily="18" charset="0"/>
              </a:endParaRPr>
            </a:p>
          </p:txBody>
        </p:sp>
        <p:sp>
          <p:nvSpPr>
            <p:cNvPr id="117" name="Rectangle 116"/>
            <p:cNvSpPr>
              <a:spLocks noChangeAspect="1"/>
            </p:cNvSpPr>
            <p:nvPr/>
          </p:nvSpPr>
          <p:spPr>
            <a:xfrm>
              <a:off x="381000" y="3810000"/>
              <a:ext cx="1371600" cy="32004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Emission Reports  from Aux RfBeam</a:t>
              </a:r>
              <a:endParaRPr lang="en-US" sz="1050" dirty="0"/>
            </a:p>
          </p:txBody>
        </p:sp>
        <p:sp>
          <p:nvSpPr>
            <p:cNvPr id="118" name="Text Box 39"/>
            <p:cNvSpPr txBox="1">
              <a:spLocks noChangeArrowheads="1"/>
            </p:cNvSpPr>
            <p:nvPr/>
          </p:nvSpPr>
          <p:spPr bwMode="auto">
            <a:xfrm>
              <a:off x="685800" y="28194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(7)</a:t>
              </a:r>
              <a:endParaRPr lang="en-US" sz="1000" dirty="0">
                <a:solidFill>
                  <a:srgbClr val="008000"/>
                </a:solidFill>
                <a:latin typeface="Times New Roman" pitchFamily="18" charset="0"/>
              </a:endParaRPr>
            </a:p>
          </p:txBody>
        </p:sp>
        <p:sp>
          <p:nvSpPr>
            <p:cNvPr id="119" name="Text Box 39"/>
            <p:cNvSpPr txBox="1">
              <a:spLocks noChangeArrowheads="1"/>
            </p:cNvSpPr>
            <p:nvPr/>
          </p:nvSpPr>
          <p:spPr bwMode="auto">
            <a:xfrm>
              <a:off x="1219200" y="5334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(8)</a:t>
              </a:r>
              <a:endParaRPr lang="en-US" sz="1000" dirty="0">
                <a:solidFill>
                  <a:srgbClr val="008000"/>
                </a:solidFill>
                <a:latin typeface="Times New Roman" pitchFamily="18" charset="0"/>
              </a:endParaRPr>
            </a:p>
          </p:txBody>
        </p:sp>
        <p:sp>
          <p:nvSpPr>
            <p:cNvPr id="120" name="Diamond 119"/>
            <p:cNvSpPr/>
            <p:nvPr/>
          </p:nvSpPr>
          <p:spPr>
            <a:xfrm>
              <a:off x="685800" y="533400"/>
              <a:ext cx="457200" cy="304800"/>
            </a:xfrm>
            <a:prstGeom prst="diamon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1" name="Elbow Connector 76"/>
            <p:cNvCxnSpPr>
              <a:endCxn id="120" idx="1"/>
            </p:cNvCxnSpPr>
            <p:nvPr/>
          </p:nvCxnSpPr>
          <p:spPr>
            <a:xfrm rot="5400000" flipH="1" flipV="1">
              <a:off x="457200" y="762000"/>
              <a:ext cx="304800" cy="1524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24" name="Elbow Connector 76"/>
            <p:cNvCxnSpPr>
              <a:stCxn id="120" idx="3"/>
            </p:cNvCxnSpPr>
            <p:nvPr/>
          </p:nvCxnSpPr>
          <p:spPr>
            <a:xfrm>
              <a:off x="1143000" y="685800"/>
              <a:ext cx="76200" cy="3048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grpSp>
      <p:sp>
        <p:nvSpPr>
          <p:cNvPr id="53" name="Rectangle 2"/>
          <p:cNvSpPr txBox="1">
            <a:spLocks noChangeArrowheads="1"/>
          </p:cNvSpPr>
          <p:nvPr/>
        </p:nvSpPr>
        <p:spPr>
          <a:xfrm>
            <a:off x="457200" y="274638"/>
            <a:ext cx="8229600" cy="3349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mj-lt"/>
                <a:ea typeface="+mj-ea"/>
                <a:cs typeface="+mj-cs"/>
              </a:rPr>
              <a:t>Design approach for adding Aux Beam</a:t>
            </a:r>
            <a:r>
              <a:rPr kumimoji="0" lang="en-US" sz="2400" b="0" i="0" u="none" strike="noStrike" kern="1200" cap="none" spc="0" normalizeH="0" noProof="0" dirty="0" smtClean="0">
                <a:ln>
                  <a:noFill/>
                </a:ln>
                <a:solidFill>
                  <a:schemeClr val="bg1"/>
                </a:solidFill>
                <a:effectLst/>
                <a:uLnTx/>
                <a:uFillTx/>
                <a:latin typeface="+mj-lt"/>
                <a:ea typeface="+mj-ea"/>
                <a:cs typeface="+mj-cs"/>
              </a:rPr>
              <a:t> to the EW Radar</a:t>
            </a:r>
            <a:endParaRPr kumimoji="0" lang="en-US" sz="2400" b="0" i="0" u="none" strike="noStrike" kern="1200" cap="none" spc="0" normalizeH="0" baseline="0" noProof="0" dirty="0" smtClean="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1002142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3"/>
          <p:cNvSpPr txBox="1">
            <a:spLocks noChangeArrowheads="1"/>
          </p:cNvSpPr>
          <p:nvPr/>
        </p:nvSpPr>
        <p:spPr>
          <a:xfrm>
            <a:off x="533400" y="5029200"/>
            <a:ext cx="8229600" cy="1219200"/>
          </a:xfrm>
          <a:prstGeom prst="rect">
            <a:avLst/>
          </a:prstGeom>
        </p:spPr>
        <p:txBody>
          <a:bodyPr vert="horz" lIns="91440" tIns="45720" rIns="91440" bIns="45720" rtlCol="0">
            <a:normAutofit/>
          </a:bodyPr>
          <a:lstStyle/>
          <a:p>
            <a:pPr marL="228600" indent="-228600">
              <a:lnSpc>
                <a:spcPct val="80000"/>
              </a:lnSpc>
              <a:spcBef>
                <a:spcPct val="20000"/>
              </a:spcBef>
              <a:buFont typeface="Wingdings" pitchFamily="2" charset="2"/>
              <a:buAutoNum type="arabicParenBoth" startAt="5"/>
            </a:pPr>
            <a:r>
              <a:rPr lang="en-US" sz="1400" dirty="0" smtClean="0"/>
              <a:t>Aux RfChannel receives and process the emissions and generates reports</a:t>
            </a:r>
          </a:p>
          <a:p>
            <a:pPr marL="228600" marR="0" lvl="0" indent="-228600" defTabSz="914400" rtl="0" eaLnBrk="1" fontAlgn="auto" latinLnBrk="0" hangingPunct="1">
              <a:lnSpc>
                <a:spcPct val="80000"/>
              </a:lnSpc>
              <a:spcBef>
                <a:spcPct val="20000"/>
              </a:spcBef>
              <a:spcAft>
                <a:spcPts val="0"/>
              </a:spcAft>
              <a:buClrTx/>
              <a:buSzTx/>
              <a:buFont typeface="Wingdings" pitchFamily="2" charset="2"/>
              <a:buAutoNum type="arabicParenBoth" startAt="5"/>
              <a:tabLst/>
              <a:defRPr/>
            </a:pPr>
            <a:r>
              <a:rPr kumimoji="0" lang="en-US" sz="1400" b="0" i="0" u="none" strike="noStrike" kern="1200" cap="none" spc="0" normalizeH="0" baseline="0" noProof="0" dirty="0" smtClean="0">
                <a:ln>
                  <a:noFill/>
                </a:ln>
                <a:effectLst/>
                <a:uLnTx/>
                <a:uFillTx/>
                <a:latin typeface="+mn-lt"/>
                <a:ea typeface="+mn-ea"/>
                <a:cs typeface="+mn-cs"/>
              </a:rPr>
              <a:t>Aux RfChannel pass the emission reports to EWRadar</a:t>
            </a:r>
          </a:p>
          <a:p>
            <a:pPr marL="228600" marR="0" lvl="0" indent="-228600" defTabSz="914400" rtl="0" eaLnBrk="1" fontAlgn="auto" latinLnBrk="0" hangingPunct="1">
              <a:lnSpc>
                <a:spcPct val="80000"/>
              </a:lnSpc>
              <a:spcBef>
                <a:spcPct val="20000"/>
              </a:spcBef>
              <a:spcAft>
                <a:spcPts val="0"/>
              </a:spcAft>
              <a:buClrTx/>
              <a:buSzTx/>
              <a:buFont typeface="Wingdings" pitchFamily="2" charset="2"/>
              <a:buAutoNum type="arabicParenBoth" startAt="5"/>
              <a:tabLst/>
              <a:defRPr/>
            </a:pPr>
            <a:r>
              <a:rPr kumimoji="0" lang="en-US" sz="1400" b="0" i="0" u="none" strike="noStrike" kern="1200" cap="none" spc="0" normalizeH="0" baseline="0" noProof="0" dirty="0" smtClean="0">
                <a:ln>
                  <a:noFill/>
                </a:ln>
                <a:effectLst/>
                <a:uLnTx/>
                <a:uFillTx/>
                <a:latin typeface="+mn-lt"/>
                <a:ea typeface="+mn-ea"/>
                <a:cs typeface="+mn-cs"/>
              </a:rPr>
              <a:t>RfChannel</a:t>
            </a:r>
            <a:r>
              <a:rPr kumimoji="0" lang="en-US" sz="1400" b="0" i="0" u="none" strike="noStrike" kern="1200" cap="none" spc="0" normalizeH="0" noProof="0" dirty="0" smtClean="0">
                <a:ln>
                  <a:noFill/>
                </a:ln>
                <a:effectLst/>
                <a:uLnTx/>
                <a:uFillTx/>
                <a:latin typeface="+mn-lt"/>
                <a:ea typeface="+mn-ea"/>
                <a:cs typeface="+mn-cs"/>
              </a:rPr>
              <a:t> pass the emission reports to EWRadar</a:t>
            </a:r>
          </a:p>
          <a:p>
            <a:pPr marL="228600" marR="0" lvl="0" indent="-228600" defTabSz="914400" rtl="0" eaLnBrk="1" fontAlgn="auto" latinLnBrk="0" hangingPunct="1">
              <a:lnSpc>
                <a:spcPct val="80000"/>
              </a:lnSpc>
              <a:spcBef>
                <a:spcPct val="20000"/>
              </a:spcBef>
              <a:spcAft>
                <a:spcPts val="0"/>
              </a:spcAft>
              <a:buClrTx/>
              <a:buSzTx/>
              <a:buFont typeface="Wingdings" pitchFamily="2" charset="2"/>
              <a:buAutoNum type="arabicParenBoth" startAt="5"/>
              <a:tabLst/>
              <a:defRPr/>
            </a:pPr>
            <a:r>
              <a:rPr kumimoji="0" lang="en-US" sz="1400" b="0" i="0" u="none" strike="noStrike" kern="1200" cap="none" spc="0" normalizeH="0" baseline="0" noProof="0" dirty="0" smtClean="0">
                <a:ln>
                  <a:noFill/>
                </a:ln>
                <a:effectLst/>
                <a:uLnTx/>
                <a:uFillTx/>
                <a:latin typeface="+mn-lt"/>
                <a:ea typeface="+mn-ea"/>
                <a:cs typeface="+mn-cs"/>
              </a:rPr>
              <a:t>EW Radar then compare</a:t>
            </a:r>
            <a:r>
              <a:rPr lang="en-US" sz="1400" dirty="0" smtClean="0"/>
              <a:t>s the reports from 6 beams with reports from Aux beam and rejects signals that’s greater than signals from Aux Beam</a:t>
            </a:r>
            <a:endParaRPr kumimoji="0" lang="en-US" sz="1400" b="0" i="0" u="none" strike="noStrike" kern="1200" cap="none" spc="0" normalizeH="0" baseline="0" noProof="0" dirty="0" smtClean="0">
              <a:ln>
                <a:noFill/>
              </a:ln>
              <a:effectLst/>
              <a:uLnTx/>
              <a:uFillTx/>
              <a:latin typeface="+mn-lt"/>
              <a:ea typeface="+mn-ea"/>
              <a:cs typeface="+mn-cs"/>
            </a:endParaRPr>
          </a:p>
        </p:txBody>
      </p:sp>
      <p:sp>
        <p:nvSpPr>
          <p:cNvPr id="53" name="Rectangle 2"/>
          <p:cNvSpPr txBox="1">
            <a:spLocks noChangeArrowheads="1"/>
          </p:cNvSpPr>
          <p:nvPr/>
        </p:nvSpPr>
        <p:spPr>
          <a:xfrm>
            <a:off x="457200" y="274638"/>
            <a:ext cx="8229600" cy="3349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bg1"/>
                </a:solidFill>
                <a:effectLst/>
                <a:uLnTx/>
                <a:uFillTx/>
                <a:latin typeface="+mj-lt"/>
                <a:ea typeface="+mj-ea"/>
                <a:cs typeface="+mj-cs"/>
              </a:rPr>
              <a:t>Design approach for adding Aux Beam</a:t>
            </a:r>
            <a:r>
              <a:rPr kumimoji="0" lang="en-US" sz="2400" b="0" i="0" u="none" strike="noStrike" kern="1200" cap="none" spc="0" normalizeH="0" noProof="0" dirty="0" smtClean="0">
                <a:ln>
                  <a:noFill/>
                </a:ln>
                <a:solidFill>
                  <a:schemeClr val="bg1"/>
                </a:solidFill>
                <a:effectLst/>
                <a:uLnTx/>
                <a:uFillTx/>
                <a:latin typeface="+mj-lt"/>
                <a:ea typeface="+mj-ea"/>
                <a:cs typeface="+mj-cs"/>
              </a:rPr>
              <a:t> to the EW Radar</a:t>
            </a:r>
            <a:endParaRPr kumimoji="0" lang="en-US" sz="2400" b="0" i="0" u="none" strike="noStrike" kern="1200" cap="none" spc="0" normalizeH="0" baseline="0" noProof="0" dirty="0" smtClean="0">
              <a:ln>
                <a:noFill/>
              </a:ln>
              <a:solidFill>
                <a:schemeClr val="bg1"/>
              </a:solidFill>
              <a:effectLst/>
              <a:uLnTx/>
              <a:uFillTx/>
              <a:latin typeface="+mj-lt"/>
              <a:ea typeface="+mj-ea"/>
              <a:cs typeface="+mj-cs"/>
            </a:endParaRPr>
          </a:p>
        </p:txBody>
      </p:sp>
      <p:grpSp>
        <p:nvGrpSpPr>
          <p:cNvPr id="54" name="Group 53"/>
          <p:cNvGrpSpPr/>
          <p:nvPr/>
        </p:nvGrpSpPr>
        <p:grpSpPr>
          <a:xfrm>
            <a:off x="914400" y="1066800"/>
            <a:ext cx="7239000" cy="3749040"/>
            <a:chOff x="304800" y="533400"/>
            <a:chExt cx="7239000" cy="4282440"/>
          </a:xfrm>
        </p:grpSpPr>
        <p:sp>
          <p:nvSpPr>
            <p:cNvPr id="55" name="Rectangle 54"/>
            <p:cNvSpPr>
              <a:spLocks noChangeAspect="1"/>
            </p:cNvSpPr>
            <p:nvPr/>
          </p:nvSpPr>
          <p:spPr>
            <a:xfrm>
              <a:off x="3429000" y="22098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1</a:t>
              </a:r>
              <a:endParaRPr lang="en-US" sz="1200" dirty="0"/>
            </a:p>
          </p:txBody>
        </p:sp>
        <p:sp>
          <p:nvSpPr>
            <p:cNvPr id="56" name="Rectangle 55"/>
            <p:cNvSpPr>
              <a:spLocks noChangeAspect="1"/>
            </p:cNvSpPr>
            <p:nvPr/>
          </p:nvSpPr>
          <p:spPr>
            <a:xfrm>
              <a:off x="1295400" y="22098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57" name="Rectangle 56"/>
            <p:cNvSpPr>
              <a:spLocks noChangeAspect="1"/>
            </p:cNvSpPr>
            <p:nvPr/>
          </p:nvSpPr>
          <p:spPr>
            <a:xfrm>
              <a:off x="3505200" y="22860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2</a:t>
              </a:r>
              <a:endParaRPr lang="en-US" sz="1200" dirty="0"/>
            </a:p>
          </p:txBody>
        </p:sp>
        <p:sp>
          <p:nvSpPr>
            <p:cNvPr id="58" name="Rectangle 57"/>
            <p:cNvSpPr>
              <a:spLocks noChangeAspect="1"/>
            </p:cNvSpPr>
            <p:nvPr/>
          </p:nvSpPr>
          <p:spPr>
            <a:xfrm>
              <a:off x="1371600" y="22860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1" name="Rectangle 60"/>
            <p:cNvSpPr>
              <a:spLocks noChangeAspect="1"/>
            </p:cNvSpPr>
            <p:nvPr/>
          </p:nvSpPr>
          <p:spPr>
            <a:xfrm>
              <a:off x="3581400" y="23622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3</a:t>
              </a:r>
              <a:endParaRPr lang="en-US" sz="1200" dirty="0"/>
            </a:p>
          </p:txBody>
        </p:sp>
        <p:sp>
          <p:nvSpPr>
            <p:cNvPr id="62" name="Rectangle 61"/>
            <p:cNvSpPr>
              <a:spLocks noChangeAspect="1"/>
            </p:cNvSpPr>
            <p:nvPr/>
          </p:nvSpPr>
          <p:spPr>
            <a:xfrm>
              <a:off x="1447800" y="23622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3" name="Rectangle 62"/>
            <p:cNvSpPr>
              <a:spLocks noChangeAspect="1"/>
            </p:cNvSpPr>
            <p:nvPr/>
          </p:nvSpPr>
          <p:spPr>
            <a:xfrm>
              <a:off x="3657600" y="24384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4</a:t>
              </a:r>
              <a:endParaRPr lang="en-US" sz="1200" dirty="0"/>
            </a:p>
          </p:txBody>
        </p:sp>
        <p:sp>
          <p:nvSpPr>
            <p:cNvPr id="64" name="Rectangle 63"/>
            <p:cNvSpPr>
              <a:spLocks noChangeAspect="1"/>
            </p:cNvSpPr>
            <p:nvPr/>
          </p:nvSpPr>
          <p:spPr>
            <a:xfrm>
              <a:off x="1524000" y="24384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5" name="Rectangle 64"/>
            <p:cNvSpPr>
              <a:spLocks noChangeAspect="1"/>
            </p:cNvSpPr>
            <p:nvPr/>
          </p:nvSpPr>
          <p:spPr>
            <a:xfrm>
              <a:off x="3733800" y="25146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5</a:t>
              </a:r>
              <a:endParaRPr lang="en-US" sz="1200" dirty="0"/>
            </a:p>
          </p:txBody>
        </p:sp>
        <p:sp>
          <p:nvSpPr>
            <p:cNvPr id="66" name="Rectangle 65"/>
            <p:cNvSpPr>
              <a:spLocks noChangeAspect="1"/>
            </p:cNvSpPr>
            <p:nvPr/>
          </p:nvSpPr>
          <p:spPr>
            <a:xfrm>
              <a:off x="1600200" y="25146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7" name="Rectangle 66"/>
            <p:cNvSpPr>
              <a:spLocks noChangeAspect="1"/>
            </p:cNvSpPr>
            <p:nvPr/>
          </p:nvSpPr>
          <p:spPr>
            <a:xfrm>
              <a:off x="3810000" y="25908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6</a:t>
              </a:r>
              <a:endParaRPr lang="en-US" sz="1200" dirty="0"/>
            </a:p>
          </p:txBody>
        </p:sp>
        <p:sp>
          <p:nvSpPr>
            <p:cNvPr id="69" name="Rectangle 68"/>
            <p:cNvSpPr>
              <a:spLocks noChangeAspect="1"/>
            </p:cNvSpPr>
            <p:nvPr/>
          </p:nvSpPr>
          <p:spPr>
            <a:xfrm>
              <a:off x="1676400" y="25908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cxnSp>
          <p:nvCxnSpPr>
            <p:cNvPr id="70" name="Straight Arrow Connector 69"/>
            <p:cNvCxnSpPr>
              <a:cxnSpLocks noChangeAspect="1"/>
              <a:stCxn id="56" idx="3"/>
              <a:endCxn id="55" idx="1"/>
            </p:cNvCxnSpPr>
            <p:nvPr/>
          </p:nvCxnSpPr>
          <p:spPr>
            <a:xfrm>
              <a:off x="2255520" y="23698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cxnSpLocks noChangeAspect="1"/>
              <a:stCxn id="58" idx="3"/>
              <a:endCxn id="57" idx="1"/>
            </p:cNvCxnSpPr>
            <p:nvPr/>
          </p:nvCxnSpPr>
          <p:spPr>
            <a:xfrm>
              <a:off x="2331720" y="24460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cxnSpLocks noChangeAspect="1"/>
              <a:stCxn id="62" idx="3"/>
              <a:endCxn id="61" idx="1"/>
            </p:cNvCxnSpPr>
            <p:nvPr/>
          </p:nvCxnSpPr>
          <p:spPr>
            <a:xfrm>
              <a:off x="2407920" y="25222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cxnSpLocks noChangeAspect="1"/>
              <a:stCxn id="64" idx="3"/>
              <a:endCxn id="63" idx="1"/>
            </p:cNvCxnSpPr>
            <p:nvPr/>
          </p:nvCxnSpPr>
          <p:spPr>
            <a:xfrm>
              <a:off x="2484120" y="25984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cxnSpLocks noChangeAspect="1"/>
              <a:stCxn id="66" idx="3"/>
              <a:endCxn id="65" idx="1"/>
            </p:cNvCxnSpPr>
            <p:nvPr/>
          </p:nvCxnSpPr>
          <p:spPr>
            <a:xfrm>
              <a:off x="2560320" y="2674620"/>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cxnSpLocks noChangeAspect="1"/>
            </p:cNvCxnSpPr>
            <p:nvPr/>
          </p:nvCxnSpPr>
          <p:spPr>
            <a:xfrm>
              <a:off x="4800600" y="2667000"/>
              <a:ext cx="1828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80" name="Rectangle 79"/>
            <p:cNvSpPr>
              <a:spLocks noChangeAspect="1"/>
            </p:cNvSpPr>
            <p:nvPr/>
          </p:nvSpPr>
          <p:spPr>
            <a:xfrm>
              <a:off x="304800" y="990600"/>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EW Radar</a:t>
              </a:r>
              <a:endParaRPr lang="en-US" sz="1200" dirty="0"/>
            </a:p>
          </p:txBody>
        </p:sp>
        <p:sp>
          <p:nvSpPr>
            <p:cNvPr id="81" name="Rectangle 80"/>
            <p:cNvSpPr>
              <a:spLocks noChangeAspect="1"/>
            </p:cNvSpPr>
            <p:nvPr/>
          </p:nvSpPr>
          <p:spPr>
            <a:xfrm>
              <a:off x="2438400" y="990600"/>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Multi-Beam</a:t>
              </a:r>
            </a:p>
            <a:p>
              <a:pPr algn="ctr"/>
              <a:r>
                <a:rPr lang="en-US" sz="1200" dirty="0" smtClean="0"/>
                <a:t>Antenna</a:t>
              </a:r>
              <a:endParaRPr lang="en-US" sz="1200" dirty="0"/>
            </a:p>
          </p:txBody>
        </p:sp>
        <p:cxnSp>
          <p:nvCxnSpPr>
            <p:cNvPr id="88" name="Shape 87"/>
            <p:cNvCxnSpPr>
              <a:cxnSpLocks noChangeAspect="1"/>
              <a:stCxn id="80" idx="2"/>
              <a:endCxn id="64" idx="1"/>
            </p:cNvCxnSpPr>
            <p:nvPr/>
          </p:nvCxnSpPr>
          <p:spPr>
            <a:xfrm rot="16200000" flipH="1">
              <a:off x="617220" y="1691640"/>
              <a:ext cx="1181100" cy="632460"/>
            </a:xfrm>
            <a:prstGeom prst="bentConnector2">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cxnSpLocks noChangeAspect="1"/>
              <a:stCxn id="80" idx="3"/>
              <a:endCxn id="81" idx="1"/>
            </p:cNvCxnSpPr>
            <p:nvPr/>
          </p:nvCxnSpPr>
          <p:spPr>
            <a:xfrm>
              <a:off x="1478280" y="1203960"/>
              <a:ext cx="960120" cy="0"/>
            </a:xfrm>
            <a:prstGeom prst="straightConnector1">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90" name="Rectangle 89"/>
            <p:cNvSpPr>
              <a:spLocks noChangeAspect="1"/>
            </p:cNvSpPr>
            <p:nvPr/>
          </p:nvSpPr>
          <p:spPr>
            <a:xfrm>
              <a:off x="3657600" y="4191000"/>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RfBeam</a:t>
              </a:r>
              <a:endParaRPr lang="en-US" sz="1050" dirty="0"/>
            </a:p>
          </p:txBody>
        </p:sp>
        <p:sp>
          <p:nvSpPr>
            <p:cNvPr id="91" name="Rectangle 90"/>
            <p:cNvSpPr>
              <a:spLocks noChangeAspect="1"/>
            </p:cNvSpPr>
            <p:nvPr/>
          </p:nvSpPr>
          <p:spPr>
            <a:xfrm>
              <a:off x="1600200" y="4191000"/>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 Channel</a:t>
              </a:r>
              <a:endParaRPr lang="en-US" sz="1050" dirty="0"/>
            </a:p>
          </p:txBody>
        </p:sp>
        <p:sp>
          <p:nvSpPr>
            <p:cNvPr id="92" name="Rectangle 91"/>
            <p:cNvSpPr>
              <a:spLocks noChangeAspect="1"/>
            </p:cNvSpPr>
            <p:nvPr/>
          </p:nvSpPr>
          <p:spPr>
            <a:xfrm>
              <a:off x="5334000" y="2286000"/>
              <a:ext cx="960120" cy="320040"/>
            </a:xfrm>
            <a:prstGeom prst="rect">
              <a:avLst/>
            </a:prstGeom>
            <a:solidFill>
              <a:schemeClr val="accent3"/>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Out Emissions</a:t>
              </a:r>
              <a:endParaRPr lang="en-US" sz="1050" dirty="0"/>
            </a:p>
          </p:txBody>
        </p:sp>
        <p:sp>
          <p:nvSpPr>
            <p:cNvPr id="93" name="Oval 92"/>
            <p:cNvSpPr/>
            <p:nvPr/>
          </p:nvSpPr>
          <p:spPr>
            <a:xfrm>
              <a:off x="6629400" y="2438400"/>
              <a:ext cx="914400" cy="685800"/>
            </a:xfrm>
            <a:prstGeom prst="ellipse">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Target</a:t>
              </a:r>
              <a:endParaRPr lang="en-US" sz="1400" dirty="0"/>
            </a:p>
          </p:txBody>
        </p:sp>
        <p:cxnSp>
          <p:nvCxnSpPr>
            <p:cNvPr id="95" name="Straight Arrow Connector 94"/>
            <p:cNvCxnSpPr>
              <a:cxnSpLocks noChangeAspect="1"/>
            </p:cNvCxnSpPr>
            <p:nvPr/>
          </p:nvCxnSpPr>
          <p:spPr>
            <a:xfrm flipH="1">
              <a:off x="4876800" y="2895600"/>
              <a:ext cx="16764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96" name="Rectangle 95"/>
            <p:cNvSpPr>
              <a:spLocks noChangeAspect="1"/>
            </p:cNvSpPr>
            <p:nvPr/>
          </p:nvSpPr>
          <p:spPr>
            <a:xfrm>
              <a:off x="5334000" y="2971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99" name="Elbow Connector 76"/>
            <p:cNvCxnSpPr>
              <a:stCxn id="67" idx="1"/>
              <a:endCxn id="81" idx="2"/>
            </p:cNvCxnSpPr>
            <p:nvPr/>
          </p:nvCxnSpPr>
          <p:spPr>
            <a:xfrm rot="10800000">
              <a:off x="3025140" y="1417320"/>
              <a:ext cx="784860" cy="1333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 Box 39"/>
            <p:cNvSpPr txBox="1">
              <a:spLocks noChangeArrowheads="1"/>
            </p:cNvSpPr>
            <p:nvPr/>
          </p:nvSpPr>
          <p:spPr bwMode="auto">
            <a:xfrm>
              <a:off x="4953000" y="23622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(1)</a:t>
              </a:r>
              <a:endParaRPr lang="en-US" sz="1000" dirty="0">
                <a:solidFill>
                  <a:srgbClr val="008000"/>
                </a:solidFill>
                <a:latin typeface="Times New Roman" pitchFamily="18" charset="0"/>
              </a:endParaRPr>
            </a:p>
          </p:txBody>
        </p:sp>
        <p:sp>
          <p:nvSpPr>
            <p:cNvPr id="102" name="Text Box 39"/>
            <p:cNvSpPr txBox="1">
              <a:spLocks noChangeArrowheads="1"/>
            </p:cNvSpPr>
            <p:nvPr/>
          </p:nvSpPr>
          <p:spPr bwMode="auto">
            <a:xfrm>
              <a:off x="4953000" y="29718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(2)</a:t>
              </a:r>
              <a:endParaRPr lang="en-US" sz="1000" dirty="0">
                <a:solidFill>
                  <a:srgbClr val="008000"/>
                </a:solidFill>
                <a:latin typeface="Times New Roman" pitchFamily="18" charset="0"/>
              </a:endParaRPr>
            </a:p>
          </p:txBody>
        </p:sp>
        <p:sp>
          <p:nvSpPr>
            <p:cNvPr id="103" name="Text Box 39"/>
            <p:cNvSpPr txBox="1">
              <a:spLocks noChangeArrowheads="1"/>
            </p:cNvSpPr>
            <p:nvPr/>
          </p:nvSpPr>
          <p:spPr bwMode="auto">
            <a:xfrm>
              <a:off x="3048000" y="15240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(3)</a:t>
              </a:r>
              <a:endParaRPr lang="en-US" sz="1000" dirty="0">
                <a:solidFill>
                  <a:srgbClr val="008000"/>
                </a:solidFill>
                <a:latin typeface="Times New Roman" pitchFamily="18" charset="0"/>
              </a:endParaRPr>
            </a:p>
          </p:txBody>
        </p:sp>
        <p:sp>
          <p:nvSpPr>
            <p:cNvPr id="104" name="Rectangle 103"/>
            <p:cNvSpPr>
              <a:spLocks noChangeAspect="1"/>
            </p:cNvSpPr>
            <p:nvPr/>
          </p:nvSpPr>
          <p:spPr>
            <a:xfrm>
              <a:off x="3352800" y="15240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05" name="Elbow Connector 76"/>
            <p:cNvCxnSpPr>
              <a:endCxn id="90" idx="1"/>
            </p:cNvCxnSpPr>
            <p:nvPr/>
          </p:nvCxnSpPr>
          <p:spPr>
            <a:xfrm rot="16200000" flipH="1">
              <a:off x="1824990" y="2518410"/>
              <a:ext cx="282702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7" name="Text Box 39"/>
            <p:cNvSpPr txBox="1">
              <a:spLocks noChangeArrowheads="1"/>
            </p:cNvSpPr>
            <p:nvPr/>
          </p:nvSpPr>
          <p:spPr bwMode="auto">
            <a:xfrm>
              <a:off x="2895600" y="3352800"/>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(4)</a:t>
              </a:r>
              <a:endParaRPr lang="en-US" sz="1000" dirty="0">
                <a:solidFill>
                  <a:srgbClr val="008000"/>
                </a:solidFill>
                <a:latin typeface="Times New Roman" pitchFamily="18" charset="0"/>
              </a:endParaRPr>
            </a:p>
          </p:txBody>
        </p:sp>
        <p:sp>
          <p:nvSpPr>
            <p:cNvPr id="108" name="Rectangle 107"/>
            <p:cNvSpPr>
              <a:spLocks noChangeAspect="1"/>
            </p:cNvSpPr>
            <p:nvPr/>
          </p:nvSpPr>
          <p:spPr>
            <a:xfrm>
              <a:off x="3200400" y="3352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09" name="Straight Arrow Connector 108"/>
            <p:cNvCxnSpPr>
              <a:cxnSpLocks noChangeAspect="1"/>
            </p:cNvCxnSpPr>
            <p:nvPr/>
          </p:nvCxnSpPr>
          <p:spPr>
            <a:xfrm flipH="1">
              <a:off x="2590800" y="4419600"/>
              <a:ext cx="1066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14" name="Elbow Connector 76"/>
            <p:cNvCxnSpPr>
              <a:stCxn id="69" idx="1"/>
            </p:cNvCxnSpPr>
            <p:nvPr/>
          </p:nvCxnSpPr>
          <p:spPr>
            <a:xfrm rot="10800000">
              <a:off x="762000" y="1447800"/>
              <a:ext cx="914400" cy="130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Text Box 39"/>
            <p:cNvSpPr txBox="1">
              <a:spLocks noChangeArrowheads="1"/>
            </p:cNvSpPr>
            <p:nvPr/>
          </p:nvSpPr>
          <p:spPr bwMode="auto">
            <a:xfrm>
              <a:off x="2057400" y="44958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(5)</a:t>
              </a:r>
              <a:endParaRPr lang="en-US" sz="1000" b="1" dirty="0">
                <a:solidFill>
                  <a:srgbClr val="008000"/>
                </a:solidFill>
                <a:latin typeface="Times New Roman" pitchFamily="18" charset="0"/>
              </a:endParaRPr>
            </a:p>
          </p:txBody>
        </p:sp>
        <p:sp>
          <p:nvSpPr>
            <p:cNvPr id="122" name="Rectangle 121"/>
            <p:cNvSpPr>
              <a:spLocks noChangeAspect="1"/>
            </p:cNvSpPr>
            <p:nvPr/>
          </p:nvSpPr>
          <p:spPr>
            <a:xfrm>
              <a:off x="990600" y="2971800"/>
              <a:ext cx="1447800" cy="32004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Emission Reports from RfBeams</a:t>
              </a:r>
              <a:endParaRPr lang="en-US" sz="1050" dirty="0"/>
            </a:p>
          </p:txBody>
        </p:sp>
        <p:sp>
          <p:nvSpPr>
            <p:cNvPr id="123" name="Rectangle 122"/>
            <p:cNvSpPr>
              <a:spLocks noChangeAspect="1"/>
            </p:cNvSpPr>
            <p:nvPr/>
          </p:nvSpPr>
          <p:spPr>
            <a:xfrm>
              <a:off x="2362200" y="4495800"/>
              <a:ext cx="960120" cy="320040"/>
            </a:xfrm>
            <a:prstGeom prst="rect">
              <a:avLst/>
            </a:prstGeom>
            <a:solidFill>
              <a:schemeClr val="accent6"/>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Return Emissions</a:t>
              </a:r>
              <a:endParaRPr lang="en-US" sz="1050" dirty="0"/>
            </a:p>
          </p:txBody>
        </p:sp>
        <p:cxnSp>
          <p:nvCxnSpPr>
            <p:cNvPr id="125" name="Elbow Connector 76"/>
            <p:cNvCxnSpPr>
              <a:stCxn id="91" idx="1"/>
            </p:cNvCxnSpPr>
            <p:nvPr/>
          </p:nvCxnSpPr>
          <p:spPr>
            <a:xfrm rot="10800000">
              <a:off x="381000" y="1447800"/>
              <a:ext cx="1219200" cy="290322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126" name="Text Box 39"/>
            <p:cNvSpPr txBox="1">
              <a:spLocks noChangeArrowheads="1"/>
            </p:cNvSpPr>
            <p:nvPr/>
          </p:nvSpPr>
          <p:spPr bwMode="auto">
            <a:xfrm>
              <a:off x="381000" y="35814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(6)</a:t>
              </a:r>
              <a:endParaRPr lang="en-US" sz="1000" b="1" dirty="0">
                <a:solidFill>
                  <a:srgbClr val="008000"/>
                </a:solidFill>
                <a:latin typeface="Times New Roman" pitchFamily="18" charset="0"/>
              </a:endParaRPr>
            </a:p>
          </p:txBody>
        </p:sp>
        <p:sp>
          <p:nvSpPr>
            <p:cNvPr id="127" name="Rectangle 126"/>
            <p:cNvSpPr>
              <a:spLocks noChangeAspect="1"/>
            </p:cNvSpPr>
            <p:nvPr/>
          </p:nvSpPr>
          <p:spPr>
            <a:xfrm>
              <a:off x="381000" y="3810000"/>
              <a:ext cx="1371600" cy="320040"/>
            </a:xfrm>
            <a:prstGeom prst="rect">
              <a:avLst/>
            </a:prstGeom>
            <a:solidFill>
              <a:schemeClr val="accent4">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Emission Reports  from Aux RfBeam</a:t>
              </a:r>
              <a:endParaRPr lang="en-US" sz="1050" dirty="0"/>
            </a:p>
          </p:txBody>
        </p:sp>
        <p:sp>
          <p:nvSpPr>
            <p:cNvPr id="128" name="Text Box 39"/>
            <p:cNvSpPr txBox="1">
              <a:spLocks noChangeArrowheads="1"/>
            </p:cNvSpPr>
            <p:nvPr/>
          </p:nvSpPr>
          <p:spPr bwMode="auto">
            <a:xfrm>
              <a:off x="685800" y="28194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(7)</a:t>
              </a:r>
              <a:endParaRPr lang="en-US" sz="1000" b="1" dirty="0">
                <a:solidFill>
                  <a:srgbClr val="008000"/>
                </a:solidFill>
                <a:latin typeface="Times New Roman" pitchFamily="18" charset="0"/>
              </a:endParaRPr>
            </a:p>
          </p:txBody>
        </p:sp>
        <p:sp>
          <p:nvSpPr>
            <p:cNvPr id="129" name="Text Box 39"/>
            <p:cNvSpPr txBox="1">
              <a:spLocks noChangeArrowheads="1"/>
            </p:cNvSpPr>
            <p:nvPr/>
          </p:nvSpPr>
          <p:spPr bwMode="auto">
            <a:xfrm>
              <a:off x="1219200" y="533400"/>
              <a:ext cx="335348" cy="281252"/>
            </a:xfrm>
            <a:prstGeom prst="rect">
              <a:avLst/>
            </a:prstGeom>
            <a:noFill/>
            <a:ln w="19050" algn="ctr">
              <a:noFill/>
              <a:miter lim="800000"/>
              <a:headEnd/>
              <a:tailEnd type="none" w="lg" len="lg"/>
            </a:ln>
          </p:spPr>
          <p:txBody>
            <a:bodyPr wrap="none">
              <a:spAutoFit/>
            </a:bodyPr>
            <a:lstStyle/>
            <a:p>
              <a:pPr algn="ctr"/>
              <a:r>
                <a:rPr lang="en-US" sz="1000" b="1" dirty="0" smtClean="0">
                  <a:solidFill>
                    <a:srgbClr val="008000"/>
                  </a:solidFill>
                  <a:latin typeface="Times New Roman" pitchFamily="18" charset="0"/>
                </a:rPr>
                <a:t>(8)</a:t>
              </a:r>
              <a:endParaRPr lang="en-US" sz="1000" b="1" dirty="0">
                <a:solidFill>
                  <a:srgbClr val="008000"/>
                </a:solidFill>
                <a:latin typeface="Times New Roman" pitchFamily="18" charset="0"/>
              </a:endParaRPr>
            </a:p>
          </p:txBody>
        </p:sp>
        <p:sp>
          <p:nvSpPr>
            <p:cNvPr id="130" name="Diamond 129"/>
            <p:cNvSpPr/>
            <p:nvPr/>
          </p:nvSpPr>
          <p:spPr>
            <a:xfrm>
              <a:off x="685800" y="533400"/>
              <a:ext cx="457200" cy="304800"/>
            </a:xfrm>
            <a:prstGeom prst="diamond">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 name="Elbow Connector 76"/>
            <p:cNvCxnSpPr>
              <a:endCxn id="130" idx="1"/>
            </p:cNvCxnSpPr>
            <p:nvPr/>
          </p:nvCxnSpPr>
          <p:spPr>
            <a:xfrm rot="5400000" flipH="1" flipV="1">
              <a:off x="457200" y="762000"/>
              <a:ext cx="304800" cy="1524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132" name="Elbow Connector 76"/>
            <p:cNvCxnSpPr>
              <a:stCxn id="130" idx="3"/>
            </p:cNvCxnSpPr>
            <p:nvPr/>
          </p:nvCxnSpPr>
          <p:spPr>
            <a:xfrm>
              <a:off x="1143000" y="685800"/>
              <a:ext cx="76200" cy="3048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812241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5" name="Straight Connector 14"/>
          <p:cNvCxnSpPr/>
          <p:nvPr/>
        </p:nvCxnSpPr>
        <p:spPr>
          <a:xfrm>
            <a:off x="1743690" y="2133600"/>
            <a:ext cx="3810000" cy="1905000"/>
          </a:xfrm>
          <a:prstGeom prst="line">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752600" y="2136577"/>
            <a:ext cx="3733800" cy="76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35"/>
          <p:cNvGrpSpPr/>
          <p:nvPr/>
        </p:nvGrpSpPr>
        <p:grpSpPr>
          <a:xfrm>
            <a:off x="1676400" y="2438400"/>
            <a:ext cx="228600" cy="228600"/>
            <a:chOff x="2057400" y="2057400"/>
            <a:chExt cx="304800" cy="228600"/>
          </a:xfrm>
        </p:grpSpPr>
        <p:cxnSp>
          <p:nvCxnSpPr>
            <p:cNvPr id="33" name="Straight Connector 32"/>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bg1"/>
                </a:solidFill>
                <a:effectLst/>
                <a:uLnTx/>
                <a:uFillTx/>
                <a:latin typeface="+mj-lt"/>
                <a:ea typeface="+mj-ea"/>
                <a:cs typeface="+mj-cs"/>
              </a:rPr>
              <a:t>Basic Horizon Masking</a:t>
            </a:r>
            <a:endParaRPr kumimoji="0" lang="en-US" sz="3200" b="0" i="0" u="none" strike="noStrike" kern="1200" cap="none" spc="0" normalizeH="0" baseline="0" noProof="0" dirty="0">
              <a:ln>
                <a:noFill/>
              </a:ln>
              <a:solidFill>
                <a:schemeClr val="bg1"/>
              </a:solidFill>
              <a:effectLst/>
              <a:uLnTx/>
              <a:uFillTx/>
              <a:latin typeface="+mj-lt"/>
              <a:ea typeface="+mj-ea"/>
              <a:cs typeface="+mj-cs"/>
            </a:endParaRPr>
          </a:p>
        </p:txBody>
      </p:sp>
      <p:sp>
        <p:nvSpPr>
          <p:cNvPr id="22" name="TextBox 21"/>
          <p:cNvSpPr txBox="1"/>
          <p:nvPr/>
        </p:nvSpPr>
        <p:spPr>
          <a:xfrm>
            <a:off x="3570646" y="1905000"/>
            <a:ext cx="1610954" cy="307777"/>
          </a:xfrm>
          <a:prstGeom prst="rect">
            <a:avLst/>
          </a:prstGeom>
          <a:noFill/>
        </p:spPr>
        <p:txBody>
          <a:bodyPr wrap="none" rtlCol="0">
            <a:spAutoFit/>
          </a:bodyPr>
          <a:lstStyle/>
          <a:p>
            <a:r>
              <a:rPr lang="en-US" sz="1400" dirty="0" smtClean="0">
                <a:solidFill>
                  <a:schemeClr val="accent1"/>
                </a:solidFill>
              </a:rPr>
              <a:t>Local tangent plane</a:t>
            </a:r>
            <a:endParaRPr lang="en-US" sz="1400" dirty="0">
              <a:solidFill>
                <a:schemeClr val="accent1"/>
              </a:solidFill>
            </a:endParaRPr>
          </a:p>
        </p:txBody>
      </p:sp>
      <p:sp>
        <p:nvSpPr>
          <p:cNvPr id="27" name="TextBox 26"/>
          <p:cNvSpPr txBox="1"/>
          <p:nvPr/>
        </p:nvSpPr>
        <p:spPr>
          <a:xfrm>
            <a:off x="1456710" y="19050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cxnSp>
        <p:nvCxnSpPr>
          <p:cNvPr id="40" name="Straight Connector 39"/>
          <p:cNvCxnSpPr/>
          <p:nvPr/>
        </p:nvCxnSpPr>
        <p:spPr>
          <a:xfrm>
            <a:off x="1743690" y="2133600"/>
            <a:ext cx="3971310" cy="160020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26359" y="3974068"/>
            <a:ext cx="355931" cy="369332"/>
          </a:xfrm>
          <a:prstGeom prst="rect">
            <a:avLst/>
          </a:prstGeom>
          <a:noFill/>
        </p:spPr>
        <p:txBody>
          <a:bodyPr wrap="none" rtlCol="0">
            <a:spAutoFit/>
          </a:bodyPr>
          <a:lstStyle/>
          <a:p>
            <a:r>
              <a:rPr lang="en-US" dirty="0" smtClean="0"/>
              <a:t>P</a:t>
            </a:r>
            <a:r>
              <a:rPr lang="en-US" baseline="-25000" dirty="0" smtClean="0"/>
              <a:t>t</a:t>
            </a:r>
            <a:endParaRPr lang="en-US" baseline="-25000" dirty="0"/>
          </a:p>
        </p:txBody>
      </p:sp>
      <p:sp>
        <p:nvSpPr>
          <p:cNvPr id="49" name="TextBox 48"/>
          <p:cNvSpPr txBox="1"/>
          <p:nvPr/>
        </p:nvSpPr>
        <p:spPr>
          <a:xfrm rot="1078469">
            <a:off x="3306184" y="2620301"/>
            <a:ext cx="733727" cy="307777"/>
          </a:xfrm>
          <a:prstGeom prst="rect">
            <a:avLst/>
          </a:prstGeom>
          <a:noFill/>
        </p:spPr>
        <p:txBody>
          <a:bodyPr wrap="none" rtlCol="0">
            <a:spAutoFit/>
          </a:bodyPr>
          <a:lstStyle/>
          <a:p>
            <a:r>
              <a:rPr lang="en-US" sz="1400" dirty="0" smtClean="0">
                <a:solidFill>
                  <a:schemeClr val="accent1"/>
                </a:solidFill>
              </a:rPr>
              <a:t>horizon</a:t>
            </a:r>
            <a:endParaRPr lang="en-US" sz="1400" dirty="0">
              <a:solidFill>
                <a:schemeClr val="accent1"/>
              </a:solidFill>
            </a:endParaRPr>
          </a:p>
        </p:txBody>
      </p:sp>
      <p:sp>
        <p:nvSpPr>
          <p:cNvPr id="50" name="TextBox 49"/>
          <p:cNvSpPr txBox="1"/>
          <p:nvPr/>
        </p:nvSpPr>
        <p:spPr>
          <a:xfrm>
            <a:off x="1640184" y="3200400"/>
            <a:ext cx="264816" cy="369332"/>
          </a:xfrm>
          <a:prstGeom prst="rect">
            <a:avLst/>
          </a:prstGeom>
          <a:noFill/>
        </p:spPr>
        <p:txBody>
          <a:bodyPr wrap="none" rtlCol="0">
            <a:spAutoFit/>
          </a:bodyPr>
          <a:lstStyle/>
          <a:p>
            <a:r>
              <a:rPr lang="en-US" dirty="0" smtClean="0"/>
              <a:t>r</a:t>
            </a:r>
          </a:p>
        </p:txBody>
      </p:sp>
      <p:cxnSp>
        <p:nvCxnSpPr>
          <p:cNvPr id="56" name="Straight Connector 55"/>
          <p:cNvCxnSpPr>
            <a:endCxn id="4" idx="3"/>
          </p:cNvCxnSpPr>
          <p:nvPr/>
        </p:nvCxnSpPr>
        <p:spPr>
          <a:xfrm flipV="1">
            <a:off x="1676400" y="24384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209800" y="4419600"/>
            <a:ext cx="2743200" cy="923330"/>
          </a:xfrm>
          <a:prstGeom prst="rect">
            <a:avLst/>
          </a:prstGeom>
          <a:noFill/>
        </p:spPr>
        <p:txBody>
          <a:bodyPr wrap="square" rtlCol="0">
            <a:spAutoFit/>
          </a:bodyPr>
          <a:lstStyle/>
          <a:p>
            <a:r>
              <a:rPr lang="en-US" b="1" dirty="0" smtClean="0"/>
              <a:t>P</a:t>
            </a:r>
            <a:r>
              <a:rPr lang="en-US" b="1" baseline="-25000" dirty="0" smtClean="0"/>
              <a:t>a</a:t>
            </a:r>
            <a:r>
              <a:rPr lang="en-US" b="1" dirty="0" smtClean="0"/>
              <a:t>  =&gt; Antenna Position</a:t>
            </a:r>
          </a:p>
          <a:p>
            <a:r>
              <a:rPr lang="en-US" b="1" dirty="0" smtClean="0"/>
              <a:t>P</a:t>
            </a:r>
            <a:r>
              <a:rPr lang="en-US" b="1" baseline="-25000" dirty="0" smtClean="0"/>
              <a:t>t</a:t>
            </a:r>
            <a:r>
              <a:rPr lang="en-US" b="1" dirty="0" smtClean="0"/>
              <a:t>  =&gt; Target Position</a:t>
            </a:r>
            <a:endParaRPr lang="en-US" dirty="0" smtClean="0"/>
          </a:p>
          <a:p>
            <a:r>
              <a:rPr lang="en-US" dirty="0" smtClean="0"/>
              <a:t>r   = local earth radius</a:t>
            </a:r>
          </a:p>
        </p:txBody>
      </p:sp>
      <p:sp>
        <p:nvSpPr>
          <p:cNvPr id="61" name="TextBox 60"/>
          <p:cNvSpPr txBox="1"/>
          <p:nvPr/>
        </p:nvSpPr>
        <p:spPr>
          <a:xfrm>
            <a:off x="5943600" y="1295400"/>
            <a:ext cx="2819400" cy="4801314"/>
          </a:xfrm>
          <a:prstGeom prst="rect">
            <a:avLst/>
          </a:prstGeom>
          <a:noFill/>
        </p:spPr>
        <p:txBody>
          <a:bodyPr wrap="square" rtlCol="0">
            <a:spAutoFit/>
          </a:bodyPr>
          <a:lstStyle/>
          <a:p>
            <a:r>
              <a:rPr lang="en-US" dirty="0" smtClean="0"/>
              <a:t>A target is </a:t>
            </a:r>
            <a:r>
              <a:rPr lang="en-US" u="sng" dirty="0" smtClean="0"/>
              <a:t>not</a:t>
            </a:r>
            <a:r>
              <a:rPr lang="en-US" dirty="0" smtClean="0"/>
              <a:t> horizon masked if …</a:t>
            </a:r>
          </a:p>
          <a:p>
            <a:endParaRPr lang="en-US" dirty="0" smtClean="0"/>
          </a:p>
          <a:p>
            <a:pPr marL="342900" indent="-342900">
              <a:buAutoNum type="arabicParenR"/>
            </a:pPr>
            <a:r>
              <a:rPr lang="en-US" dirty="0" smtClean="0"/>
              <a:t>The distance to the target is less than the distance to the horizon</a:t>
            </a:r>
          </a:p>
          <a:p>
            <a:pPr marL="342900" indent="-342900">
              <a:buAutoNum type="arabicParenR"/>
            </a:pPr>
            <a:endParaRPr lang="en-US" dirty="0" smtClean="0"/>
          </a:p>
          <a:p>
            <a:pPr marL="342900" indent="-342900">
              <a:buAutoNum type="arabicParenR"/>
            </a:pPr>
            <a:r>
              <a:rPr lang="en-US" dirty="0" smtClean="0"/>
              <a:t>Or, the local angle (up+) to the target is greater than the angle to the horizon</a:t>
            </a:r>
          </a:p>
          <a:p>
            <a:pPr marL="342900" indent="-342900">
              <a:buAutoNum type="arabicParenR"/>
            </a:pPr>
            <a:endParaRPr lang="en-US" dirty="0" smtClean="0"/>
          </a:p>
          <a:p>
            <a:pPr marL="342900" indent="-342900"/>
            <a:r>
              <a:rPr lang="en-US" dirty="0" smtClean="0"/>
              <a:t>   ∴ The tangent of the local angle to the target is greater than the tangent of the angle to the horizon</a:t>
            </a:r>
          </a:p>
        </p:txBody>
      </p:sp>
    </p:spTree>
    <p:extLst>
      <p:ext uri="{BB962C8B-B14F-4D97-AF65-F5344CB8AC3E}">
        <p14:creationId xmlns:p14="http://schemas.microsoft.com/office/powerpoint/2010/main" val="17145343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Basic Horizon Masking</a:t>
            </a:r>
            <a:br>
              <a:rPr lang="en-US" sz="3200" dirty="0" smtClean="0"/>
            </a:br>
            <a:r>
              <a:rPr lang="en-US" sz="2400" dirty="0" smtClean="0"/>
              <a:t>Distance &amp; Angle to Horizon</a:t>
            </a:r>
            <a:endParaRPr lang="en-US" sz="3200" dirty="0"/>
          </a:p>
        </p:txBody>
      </p:sp>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flipH="1" flipV="1">
            <a:off x="1600200" y="2133600"/>
            <a:ext cx="7620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2133600"/>
            <a:ext cx="38100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676400" y="2667000"/>
            <a:ext cx="1371600"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00200" y="2133600"/>
            <a:ext cx="38100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25984" y="4114800"/>
            <a:ext cx="264816" cy="369332"/>
          </a:xfrm>
          <a:prstGeom prst="rect">
            <a:avLst/>
          </a:prstGeom>
          <a:noFill/>
        </p:spPr>
        <p:txBody>
          <a:bodyPr wrap="none" rtlCol="0">
            <a:spAutoFit/>
          </a:bodyPr>
          <a:lstStyle/>
          <a:p>
            <a:r>
              <a:rPr lang="en-US" dirty="0" smtClean="0"/>
              <a:t>r</a:t>
            </a:r>
            <a:endParaRPr lang="en-US" dirty="0"/>
          </a:p>
        </p:txBody>
      </p:sp>
      <p:sp>
        <p:nvSpPr>
          <p:cNvPr id="23" name="TextBox 22"/>
          <p:cNvSpPr txBox="1"/>
          <p:nvPr/>
        </p:nvSpPr>
        <p:spPr>
          <a:xfrm>
            <a:off x="1219200" y="2069068"/>
            <a:ext cx="380232" cy="369332"/>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grpSp>
        <p:nvGrpSpPr>
          <p:cNvPr id="36" name="Group 35"/>
          <p:cNvGrpSpPr/>
          <p:nvPr/>
        </p:nvGrpSpPr>
        <p:grpSpPr>
          <a:xfrm>
            <a:off x="1600200" y="2133600"/>
            <a:ext cx="228600" cy="228600"/>
            <a:chOff x="2057400" y="2057400"/>
            <a:chExt cx="304800" cy="228600"/>
          </a:xfrm>
        </p:grpSpPr>
        <p:cxnSp>
          <p:nvCxnSpPr>
            <p:cNvPr id="33" name="Straight Connector 32"/>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rot="6464043">
            <a:off x="2770924" y="2600488"/>
            <a:ext cx="244106" cy="228600"/>
            <a:chOff x="2057400" y="2057400"/>
            <a:chExt cx="304800" cy="228600"/>
          </a:xfrm>
        </p:grpSpPr>
        <p:cxnSp>
          <p:nvCxnSpPr>
            <p:cNvPr id="38" name="Straight Connector 37"/>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512906" y="2209800"/>
            <a:ext cx="386644" cy="369332"/>
          </a:xfrm>
          <a:prstGeom prst="rect">
            <a:avLst/>
          </a:prstGeom>
          <a:noFill/>
        </p:spPr>
        <p:txBody>
          <a:bodyPr wrap="none" rtlCol="0">
            <a:spAutoFit/>
          </a:bodyPr>
          <a:lstStyle/>
          <a:p>
            <a:r>
              <a:rPr lang="en-US" dirty="0" smtClean="0"/>
              <a:t>d</a:t>
            </a:r>
            <a:r>
              <a:rPr lang="en-US" baseline="-25000" dirty="0" smtClean="0"/>
              <a:t>h</a:t>
            </a:r>
            <a:endParaRPr lang="en-US" dirty="0"/>
          </a:p>
        </p:txBody>
      </p:sp>
      <p:sp>
        <p:nvSpPr>
          <p:cNvPr id="41" name="TextBox 40"/>
          <p:cNvSpPr txBox="1"/>
          <p:nvPr/>
        </p:nvSpPr>
        <p:spPr>
          <a:xfrm>
            <a:off x="1600200" y="5029200"/>
            <a:ext cx="385042" cy="369332"/>
          </a:xfrm>
          <a:prstGeom prst="rect">
            <a:avLst/>
          </a:prstGeom>
          <a:noFill/>
        </p:spPr>
        <p:txBody>
          <a:bodyPr wrap="none" rtlCol="0">
            <a:spAutoFit/>
          </a:bodyPr>
          <a:lstStyle/>
          <a:p>
            <a:r>
              <a:rPr lang="en-US" dirty="0" smtClean="0">
                <a:latin typeface="Symbol" pitchFamily="18" charset="2"/>
              </a:rPr>
              <a:t>q</a:t>
            </a:r>
            <a:r>
              <a:rPr lang="en-US" baseline="-25000" dirty="0" smtClean="0"/>
              <a:t>h</a:t>
            </a:r>
            <a:endParaRPr lang="en-US" dirty="0">
              <a:latin typeface="Symbol" pitchFamily="18" charset="2"/>
            </a:endParaRPr>
          </a:p>
        </p:txBody>
      </p:sp>
      <p:sp>
        <p:nvSpPr>
          <p:cNvPr id="42" name="TextBox 41"/>
          <p:cNvSpPr txBox="1"/>
          <p:nvPr/>
        </p:nvSpPr>
        <p:spPr>
          <a:xfrm>
            <a:off x="2074198" y="2023646"/>
            <a:ext cx="364202" cy="338554"/>
          </a:xfrm>
          <a:prstGeom prst="rect">
            <a:avLst/>
          </a:prstGeom>
          <a:noFill/>
        </p:spPr>
        <p:txBody>
          <a:bodyPr wrap="none" rtlCol="0">
            <a:spAutoFit/>
          </a:bodyPr>
          <a:lstStyle/>
          <a:p>
            <a:r>
              <a:rPr lang="en-US" sz="1600" dirty="0" smtClean="0">
                <a:latin typeface="Symbol" pitchFamily="18" charset="2"/>
              </a:rPr>
              <a:t>q</a:t>
            </a:r>
            <a:r>
              <a:rPr lang="en-US" sz="1600" baseline="-25000" dirty="0" smtClean="0"/>
              <a:t>h</a:t>
            </a:r>
            <a:endParaRPr lang="en-US" sz="1600" dirty="0">
              <a:latin typeface="Symbol" pitchFamily="18" charset="2"/>
            </a:endParaRPr>
          </a:p>
        </p:txBody>
      </p:sp>
      <p:sp>
        <p:nvSpPr>
          <p:cNvPr id="45" name="TextBox 44"/>
          <p:cNvSpPr txBox="1"/>
          <p:nvPr/>
        </p:nvSpPr>
        <p:spPr>
          <a:xfrm>
            <a:off x="6096000" y="2166878"/>
            <a:ext cx="2743200" cy="3139321"/>
          </a:xfrm>
          <a:prstGeom prst="rect">
            <a:avLst/>
          </a:prstGeom>
          <a:noFill/>
        </p:spPr>
        <p:txBody>
          <a:bodyPr wrap="square" rtlCol="0">
            <a:spAutoFit/>
          </a:bodyPr>
          <a:lstStyle/>
          <a:p>
            <a:r>
              <a:rPr lang="en-US" b="1" dirty="0" smtClean="0"/>
              <a:t>d</a:t>
            </a:r>
            <a:r>
              <a:rPr lang="en-US" b="1" baseline="-25000" dirty="0" smtClean="0"/>
              <a:t>h</a:t>
            </a:r>
            <a:r>
              <a:rPr lang="en-US" b="1" dirty="0" smtClean="0"/>
              <a:t>  =&gt; distance to horizon</a:t>
            </a:r>
          </a:p>
          <a:p>
            <a:r>
              <a:rPr lang="en-US" b="1" dirty="0" smtClean="0">
                <a:latin typeface="Symbol" pitchFamily="18" charset="2"/>
              </a:rPr>
              <a:t>q</a:t>
            </a:r>
            <a:r>
              <a:rPr lang="en-US" b="1" baseline="-25000" dirty="0" smtClean="0"/>
              <a:t>h</a:t>
            </a:r>
            <a:r>
              <a:rPr lang="en-US" b="1" dirty="0" smtClean="0"/>
              <a:t>  =&gt; Angle to horizon</a:t>
            </a:r>
          </a:p>
          <a:p>
            <a:endParaRPr lang="en-US" dirty="0" smtClean="0"/>
          </a:p>
          <a:p>
            <a:r>
              <a:rPr lang="en-US" dirty="0" smtClean="0"/>
              <a:t>r   = earth radius</a:t>
            </a:r>
          </a:p>
          <a:p>
            <a:r>
              <a:rPr lang="en-US" dirty="0" smtClean="0"/>
              <a:t>h</a:t>
            </a:r>
            <a:r>
              <a:rPr lang="en-US" baseline="-25000" dirty="0" smtClean="0"/>
              <a:t>a</a:t>
            </a:r>
            <a:r>
              <a:rPr lang="en-US" dirty="0" smtClean="0"/>
              <a:t> = antenna height</a:t>
            </a:r>
          </a:p>
          <a:p>
            <a:r>
              <a:rPr lang="en-US" dirty="0" smtClean="0"/>
              <a:t>a   = r + h</a:t>
            </a:r>
            <a:r>
              <a:rPr lang="en-US" baseline="-25000" dirty="0" smtClean="0"/>
              <a:t>a</a:t>
            </a:r>
            <a:endParaRPr lang="en-US" dirty="0" smtClean="0"/>
          </a:p>
          <a:p>
            <a:endParaRPr lang="en-US" dirty="0" smtClean="0"/>
          </a:p>
          <a:p>
            <a:r>
              <a:rPr lang="en-US" dirty="0" smtClean="0"/>
              <a:t>d</a:t>
            </a:r>
            <a:r>
              <a:rPr lang="en-US" baseline="-25000" dirty="0" smtClean="0"/>
              <a:t>h</a:t>
            </a:r>
            <a:r>
              <a:rPr lang="en-US" dirty="0" smtClean="0"/>
              <a:t> = sqrt (a</a:t>
            </a:r>
            <a:r>
              <a:rPr lang="en-US" baseline="30000" dirty="0" smtClean="0"/>
              <a:t>2</a:t>
            </a:r>
            <a:r>
              <a:rPr lang="en-US" dirty="0" smtClean="0"/>
              <a:t> – r</a:t>
            </a:r>
            <a:r>
              <a:rPr lang="en-US" baseline="30000" dirty="0" smtClean="0"/>
              <a:t>2</a:t>
            </a:r>
            <a:r>
              <a:rPr lang="en-US" dirty="0" smtClean="0"/>
              <a:t>)</a:t>
            </a:r>
          </a:p>
          <a:p>
            <a:endParaRPr lang="en-US" dirty="0" smtClean="0"/>
          </a:p>
          <a:p>
            <a:r>
              <a:rPr lang="en-US" dirty="0" smtClean="0"/>
              <a:t>tan </a:t>
            </a:r>
            <a:r>
              <a:rPr lang="en-US" dirty="0" smtClean="0">
                <a:latin typeface="Symbol" pitchFamily="18" charset="2"/>
              </a:rPr>
              <a:t>q</a:t>
            </a:r>
            <a:r>
              <a:rPr lang="en-US" baseline="-25000" dirty="0" smtClean="0"/>
              <a:t>h</a:t>
            </a:r>
            <a:r>
              <a:rPr lang="en-US" dirty="0" smtClean="0"/>
              <a:t> = d</a:t>
            </a:r>
            <a:r>
              <a:rPr lang="en-US" baseline="-25000" dirty="0" smtClean="0"/>
              <a:t>h</a:t>
            </a:r>
            <a:r>
              <a:rPr lang="en-US" dirty="0" smtClean="0"/>
              <a:t> / r</a:t>
            </a:r>
          </a:p>
          <a:p>
            <a:endParaRPr lang="en-US" dirty="0"/>
          </a:p>
        </p:txBody>
      </p:sp>
      <p:sp>
        <p:nvSpPr>
          <p:cNvPr id="48" name="TextBox 47"/>
          <p:cNvSpPr txBox="1"/>
          <p:nvPr/>
        </p:nvSpPr>
        <p:spPr>
          <a:xfrm>
            <a:off x="1295400" y="17526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Tree>
    <p:extLst>
      <p:ext uri="{BB962C8B-B14F-4D97-AF65-F5344CB8AC3E}">
        <p14:creationId xmlns:p14="http://schemas.microsoft.com/office/powerpoint/2010/main" val="285926198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flipH="1" flipV="1">
            <a:off x="1600200" y="2133600"/>
            <a:ext cx="7620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2133600"/>
            <a:ext cx="3810000" cy="1676400"/>
          </a:xfrm>
          <a:prstGeom prst="line">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00200" y="2133600"/>
            <a:ext cx="3810000" cy="76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 name="Group 35"/>
          <p:cNvGrpSpPr/>
          <p:nvPr/>
        </p:nvGrpSpPr>
        <p:grpSpPr>
          <a:xfrm>
            <a:off x="1600200" y="2133600"/>
            <a:ext cx="228600" cy="228600"/>
            <a:chOff x="2057400" y="2057400"/>
            <a:chExt cx="304800" cy="228600"/>
          </a:xfrm>
        </p:grpSpPr>
        <p:cxnSp>
          <p:nvCxnSpPr>
            <p:cNvPr id="33" name="Straight Connector 32"/>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Box 41"/>
          <p:cNvSpPr txBox="1"/>
          <p:nvPr/>
        </p:nvSpPr>
        <p:spPr>
          <a:xfrm>
            <a:off x="2074198" y="2099846"/>
            <a:ext cx="338554" cy="338554"/>
          </a:xfrm>
          <a:prstGeom prst="rect">
            <a:avLst/>
          </a:prstGeom>
          <a:noFill/>
        </p:spPr>
        <p:txBody>
          <a:bodyPr wrap="none" rtlCol="0">
            <a:spAutoFit/>
          </a:bodyPr>
          <a:lstStyle/>
          <a:p>
            <a:r>
              <a:rPr lang="en-US" sz="1600" b="1" dirty="0" smtClean="0">
                <a:latin typeface="Symbol" pitchFamily="18" charset="2"/>
              </a:rPr>
              <a:t>q</a:t>
            </a:r>
            <a:r>
              <a:rPr lang="en-US" sz="1600" b="1" baseline="-25000" dirty="0" smtClean="0"/>
              <a:t>t</a:t>
            </a:r>
            <a:endParaRPr lang="en-US" sz="1600" b="1" dirty="0">
              <a:latin typeface="Symbol" pitchFamily="18" charset="2"/>
            </a:endParaRPr>
          </a:p>
        </p:txBody>
      </p:sp>
      <p:cxnSp>
        <p:nvCxnSpPr>
          <p:cNvPr id="26" name="Straight Connector 25"/>
          <p:cNvCxnSpPr/>
          <p:nvPr/>
        </p:nvCxnSpPr>
        <p:spPr>
          <a:xfrm>
            <a:off x="5410200" y="2209800"/>
            <a:ext cx="0" cy="16002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9" name="Group 35"/>
          <p:cNvGrpSpPr/>
          <p:nvPr/>
        </p:nvGrpSpPr>
        <p:grpSpPr>
          <a:xfrm rot="5400000">
            <a:off x="5181600" y="2209800"/>
            <a:ext cx="228600" cy="228600"/>
            <a:chOff x="2057400" y="2057400"/>
            <a:chExt cx="304800" cy="228600"/>
          </a:xfrm>
        </p:grpSpPr>
        <p:cxnSp>
          <p:nvCxnSpPr>
            <p:cNvPr id="30" name="Straight Connector 29"/>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181600" y="3745468"/>
            <a:ext cx="474810" cy="369332"/>
          </a:xfrm>
          <a:prstGeom prst="rect">
            <a:avLst/>
          </a:prstGeom>
          <a:noFill/>
        </p:spPr>
        <p:txBody>
          <a:bodyPr wrap="none" rtlCol="0">
            <a:spAutoFit/>
          </a:bodyPr>
          <a:lstStyle/>
          <a:p>
            <a:r>
              <a:rPr lang="en-US" dirty="0" smtClean="0"/>
              <a:t>T</a:t>
            </a:r>
            <a:r>
              <a:rPr lang="en-US" baseline="-25000" dirty="0" smtClean="0"/>
              <a:t>los</a:t>
            </a:r>
            <a:endParaRPr lang="en-US" baseline="-25000" dirty="0"/>
          </a:p>
        </p:txBody>
      </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effectLst/>
                <a:uLnTx/>
                <a:uFillTx/>
                <a:latin typeface="+mj-lt"/>
                <a:ea typeface="+mj-ea"/>
                <a:cs typeface="+mj-cs"/>
              </a:rPr>
              <a:t>Basic Horizon Masking</a:t>
            </a:r>
            <a:br>
              <a:rPr kumimoji="0" lang="en-US" sz="3200" b="0" i="0" u="none" strike="noStrike" kern="1200" cap="none" spc="0" normalizeH="0" baseline="0" noProof="0" dirty="0" smtClean="0">
                <a:ln>
                  <a:noFill/>
                </a:ln>
                <a:effectLst/>
                <a:uLnTx/>
                <a:uFillTx/>
                <a:latin typeface="+mj-lt"/>
                <a:ea typeface="+mj-ea"/>
                <a:cs typeface="+mj-cs"/>
              </a:rPr>
            </a:br>
            <a:r>
              <a:rPr kumimoji="0" lang="en-US" sz="2400" b="0" i="0" u="none" strike="noStrike" kern="1200" cap="none" spc="0" normalizeH="0" baseline="0" noProof="0" dirty="0" smtClean="0">
                <a:ln>
                  <a:noFill/>
                </a:ln>
                <a:effectLst/>
                <a:uLnTx/>
                <a:uFillTx/>
                <a:latin typeface="+mj-lt"/>
                <a:ea typeface="+mj-ea"/>
                <a:cs typeface="+mj-cs"/>
              </a:rPr>
              <a:t>Distance &amp; Angle to Target</a:t>
            </a:r>
            <a:endParaRPr kumimoji="0" lang="en-US" sz="3200" b="0" i="0" u="none" strike="noStrike" kern="1200" cap="none" spc="0" normalizeH="0" baseline="0" noProof="0" dirty="0">
              <a:ln>
                <a:noFill/>
              </a:ln>
              <a:effectLst/>
              <a:uLnTx/>
              <a:uFillTx/>
              <a:latin typeface="+mj-lt"/>
              <a:ea typeface="+mj-ea"/>
              <a:cs typeface="+mj-cs"/>
            </a:endParaRPr>
          </a:p>
        </p:txBody>
      </p:sp>
      <p:sp>
        <p:nvSpPr>
          <p:cNvPr id="37" name="TextBox 36"/>
          <p:cNvSpPr txBox="1"/>
          <p:nvPr/>
        </p:nvSpPr>
        <p:spPr>
          <a:xfrm>
            <a:off x="5943600" y="1828800"/>
            <a:ext cx="2819400" cy="3970318"/>
          </a:xfrm>
          <a:prstGeom prst="rect">
            <a:avLst/>
          </a:prstGeom>
          <a:noFill/>
        </p:spPr>
        <p:txBody>
          <a:bodyPr wrap="square" rtlCol="0">
            <a:spAutoFit/>
          </a:bodyPr>
          <a:lstStyle/>
          <a:p>
            <a:r>
              <a:rPr lang="en-US" b="1" dirty="0" smtClean="0"/>
              <a:t>d</a:t>
            </a:r>
            <a:r>
              <a:rPr lang="en-US" b="1" baseline="-25000" dirty="0" smtClean="0"/>
              <a:t>t</a:t>
            </a:r>
            <a:r>
              <a:rPr lang="en-US" b="1" dirty="0" smtClean="0"/>
              <a:t>    =&gt; distance to target</a:t>
            </a:r>
          </a:p>
          <a:p>
            <a:r>
              <a:rPr lang="en-US" b="1" dirty="0" smtClean="0">
                <a:latin typeface="Symbol" pitchFamily="18" charset="2"/>
              </a:rPr>
              <a:t>q</a:t>
            </a:r>
            <a:r>
              <a:rPr lang="en-US" b="1" baseline="-25000" dirty="0" smtClean="0"/>
              <a:t>t</a:t>
            </a:r>
            <a:r>
              <a:rPr lang="en-US" b="1" dirty="0" smtClean="0"/>
              <a:t>    =&gt; Angle to target</a:t>
            </a:r>
          </a:p>
          <a:p>
            <a:r>
              <a:rPr lang="en-US" dirty="0" smtClean="0"/>
              <a:t>T</a:t>
            </a:r>
            <a:r>
              <a:rPr lang="en-US" baseline="-25000" dirty="0" smtClean="0"/>
              <a:t>los</a:t>
            </a:r>
            <a:r>
              <a:rPr lang="en-US" b="1" dirty="0" smtClean="0"/>
              <a:t>  =&gt; TGT LOS vector </a:t>
            </a:r>
            <a:r>
              <a:rPr lang="en-US" sz="1600" b="1" dirty="0" smtClean="0"/>
              <a:t>(NED)</a:t>
            </a:r>
            <a:endParaRPr lang="en-US" b="1" dirty="0" smtClean="0"/>
          </a:p>
          <a:p>
            <a:endParaRPr lang="en-US" dirty="0" smtClean="0"/>
          </a:p>
          <a:p>
            <a:r>
              <a:rPr lang="en-US" dirty="0" smtClean="0"/>
              <a:t>d</a:t>
            </a:r>
            <a:r>
              <a:rPr lang="en-US" baseline="-25000" dirty="0" smtClean="0"/>
              <a:t>x</a:t>
            </a:r>
            <a:r>
              <a:rPr lang="en-US" dirty="0" smtClean="0"/>
              <a:t>   =&gt; T</a:t>
            </a:r>
            <a:r>
              <a:rPr lang="en-US" baseline="-25000" dirty="0" smtClean="0"/>
              <a:t>los </a:t>
            </a:r>
            <a:r>
              <a:rPr lang="en-US" dirty="0" smtClean="0"/>
              <a:t>X Component</a:t>
            </a:r>
          </a:p>
          <a:p>
            <a:r>
              <a:rPr lang="en-US" dirty="0" smtClean="0"/>
              <a:t>d</a:t>
            </a:r>
            <a:r>
              <a:rPr lang="en-US" baseline="-25000" dirty="0" smtClean="0"/>
              <a:t>y</a:t>
            </a:r>
            <a:r>
              <a:rPr lang="en-US" dirty="0" smtClean="0"/>
              <a:t>   =&gt; T</a:t>
            </a:r>
            <a:r>
              <a:rPr lang="en-US" baseline="-25000" dirty="0" smtClean="0"/>
              <a:t>los </a:t>
            </a:r>
            <a:r>
              <a:rPr lang="en-US" dirty="0" smtClean="0"/>
              <a:t>Y Component</a:t>
            </a:r>
          </a:p>
          <a:p>
            <a:r>
              <a:rPr lang="en-US" dirty="0" smtClean="0"/>
              <a:t>d</a:t>
            </a:r>
            <a:r>
              <a:rPr lang="en-US" baseline="-25000" dirty="0" smtClean="0"/>
              <a:t>z</a:t>
            </a:r>
            <a:r>
              <a:rPr lang="en-US" dirty="0" smtClean="0"/>
              <a:t>   =&gt; T</a:t>
            </a:r>
            <a:r>
              <a:rPr lang="en-US" baseline="-25000" dirty="0" smtClean="0"/>
              <a:t>los </a:t>
            </a:r>
            <a:r>
              <a:rPr lang="en-US" dirty="0" smtClean="0"/>
              <a:t>Z Component</a:t>
            </a:r>
          </a:p>
          <a:p>
            <a:endParaRPr lang="en-US" dirty="0" smtClean="0"/>
          </a:p>
          <a:p>
            <a:r>
              <a:rPr lang="en-US" dirty="0" smtClean="0"/>
              <a:t>d</a:t>
            </a:r>
            <a:r>
              <a:rPr lang="en-US" baseline="-25000" dirty="0" smtClean="0"/>
              <a:t>xy</a:t>
            </a:r>
            <a:r>
              <a:rPr lang="en-US" baseline="30000" dirty="0" smtClean="0"/>
              <a:t>2</a:t>
            </a:r>
            <a:r>
              <a:rPr lang="en-US" dirty="0" smtClean="0"/>
              <a:t>   = (d</a:t>
            </a:r>
            <a:r>
              <a:rPr lang="en-US" baseline="-25000" dirty="0" smtClean="0"/>
              <a:t>x</a:t>
            </a:r>
            <a:r>
              <a:rPr lang="en-US" baseline="30000" dirty="0" smtClean="0"/>
              <a:t>2</a:t>
            </a:r>
            <a:r>
              <a:rPr lang="en-US" dirty="0" smtClean="0"/>
              <a:t> + d</a:t>
            </a:r>
            <a:r>
              <a:rPr lang="en-US" baseline="-25000" dirty="0" smtClean="0"/>
              <a:t>y</a:t>
            </a:r>
            <a:r>
              <a:rPr lang="en-US" baseline="30000" dirty="0" smtClean="0"/>
              <a:t>2</a:t>
            </a:r>
            <a:r>
              <a:rPr lang="en-US" dirty="0" smtClean="0"/>
              <a:t>)</a:t>
            </a:r>
          </a:p>
          <a:p>
            <a:r>
              <a:rPr lang="en-US" dirty="0" smtClean="0"/>
              <a:t>d</a:t>
            </a:r>
            <a:r>
              <a:rPr lang="en-US" baseline="-25000" dirty="0" smtClean="0"/>
              <a:t>t</a:t>
            </a:r>
            <a:r>
              <a:rPr lang="en-US" dirty="0" smtClean="0"/>
              <a:t>      = sqrt (d</a:t>
            </a:r>
            <a:r>
              <a:rPr lang="en-US" baseline="-25000" dirty="0" smtClean="0"/>
              <a:t>xy</a:t>
            </a:r>
            <a:r>
              <a:rPr lang="en-US" baseline="30000" dirty="0" smtClean="0"/>
              <a:t>2</a:t>
            </a:r>
            <a:r>
              <a:rPr lang="en-US" dirty="0" smtClean="0"/>
              <a:t> + d</a:t>
            </a:r>
            <a:r>
              <a:rPr lang="en-US" baseline="-25000" dirty="0" smtClean="0"/>
              <a:t>z</a:t>
            </a:r>
            <a:r>
              <a:rPr lang="en-US" baseline="30000" dirty="0" smtClean="0"/>
              <a:t>2</a:t>
            </a:r>
            <a:r>
              <a:rPr lang="en-US" dirty="0" smtClean="0"/>
              <a:t>)</a:t>
            </a:r>
          </a:p>
          <a:p>
            <a:endParaRPr lang="en-US" dirty="0" smtClean="0"/>
          </a:p>
          <a:p>
            <a:r>
              <a:rPr lang="en-US" dirty="0" smtClean="0"/>
              <a:t>d</a:t>
            </a:r>
            <a:r>
              <a:rPr lang="en-US" baseline="-25000" dirty="0" smtClean="0"/>
              <a:t>xy</a:t>
            </a:r>
            <a:r>
              <a:rPr lang="en-US" dirty="0" smtClean="0"/>
              <a:t>      = sqrt (d</a:t>
            </a:r>
            <a:r>
              <a:rPr lang="en-US" baseline="-25000" dirty="0" smtClean="0"/>
              <a:t>xy</a:t>
            </a:r>
            <a:r>
              <a:rPr lang="en-US" baseline="30000" dirty="0" smtClean="0"/>
              <a:t>2</a:t>
            </a:r>
            <a:r>
              <a:rPr lang="en-US" dirty="0" smtClean="0"/>
              <a:t>)</a:t>
            </a:r>
          </a:p>
          <a:p>
            <a:r>
              <a:rPr lang="en-US" dirty="0" smtClean="0"/>
              <a:t>tan </a:t>
            </a:r>
            <a:r>
              <a:rPr lang="en-US" dirty="0" smtClean="0">
                <a:latin typeface="Symbol" pitchFamily="18" charset="2"/>
              </a:rPr>
              <a:t>q</a:t>
            </a:r>
            <a:r>
              <a:rPr lang="en-US" baseline="-25000" dirty="0" smtClean="0"/>
              <a:t>t</a:t>
            </a:r>
            <a:r>
              <a:rPr lang="en-US" dirty="0" smtClean="0"/>
              <a:t> = d</a:t>
            </a:r>
            <a:r>
              <a:rPr lang="en-US" baseline="-25000" dirty="0" smtClean="0"/>
              <a:t>z</a:t>
            </a:r>
            <a:r>
              <a:rPr lang="en-US" dirty="0" smtClean="0"/>
              <a:t> / d</a:t>
            </a:r>
            <a:r>
              <a:rPr lang="en-US" baseline="-25000" dirty="0" smtClean="0"/>
              <a:t>xy</a:t>
            </a:r>
            <a:endParaRPr lang="en-US" dirty="0" smtClean="0"/>
          </a:p>
          <a:p>
            <a:endParaRPr lang="en-US" dirty="0"/>
          </a:p>
        </p:txBody>
      </p:sp>
      <p:sp>
        <p:nvSpPr>
          <p:cNvPr id="43" name="TextBox 42"/>
          <p:cNvSpPr txBox="1"/>
          <p:nvPr/>
        </p:nvSpPr>
        <p:spPr>
          <a:xfrm>
            <a:off x="3126570" y="2819400"/>
            <a:ext cx="357790" cy="369332"/>
          </a:xfrm>
          <a:prstGeom prst="rect">
            <a:avLst/>
          </a:prstGeom>
          <a:noFill/>
        </p:spPr>
        <p:txBody>
          <a:bodyPr wrap="none" rtlCol="0">
            <a:spAutoFit/>
          </a:bodyPr>
          <a:lstStyle/>
          <a:p>
            <a:r>
              <a:rPr lang="en-US" b="1" dirty="0" smtClean="0"/>
              <a:t>d</a:t>
            </a:r>
            <a:r>
              <a:rPr lang="en-US" b="1" baseline="-25000" dirty="0" smtClean="0"/>
              <a:t>t</a:t>
            </a:r>
            <a:endParaRPr lang="en-US" b="1" dirty="0"/>
          </a:p>
        </p:txBody>
      </p:sp>
      <p:sp>
        <p:nvSpPr>
          <p:cNvPr id="44" name="TextBox 43"/>
          <p:cNvSpPr txBox="1"/>
          <p:nvPr/>
        </p:nvSpPr>
        <p:spPr>
          <a:xfrm>
            <a:off x="3429000" y="1840468"/>
            <a:ext cx="442750" cy="369332"/>
          </a:xfrm>
          <a:prstGeom prst="rect">
            <a:avLst/>
          </a:prstGeom>
          <a:noFill/>
        </p:spPr>
        <p:txBody>
          <a:bodyPr wrap="none" rtlCol="0">
            <a:spAutoFit/>
          </a:bodyPr>
          <a:lstStyle/>
          <a:p>
            <a:r>
              <a:rPr lang="en-US" dirty="0" smtClean="0"/>
              <a:t>d</a:t>
            </a:r>
            <a:r>
              <a:rPr lang="en-US" baseline="-25000" dirty="0" smtClean="0"/>
              <a:t>xy</a:t>
            </a:r>
            <a:endParaRPr lang="en-US" baseline="-25000" dirty="0"/>
          </a:p>
        </p:txBody>
      </p:sp>
      <p:sp>
        <p:nvSpPr>
          <p:cNvPr id="46" name="TextBox 45"/>
          <p:cNvSpPr txBox="1"/>
          <p:nvPr/>
        </p:nvSpPr>
        <p:spPr>
          <a:xfrm>
            <a:off x="5029200" y="2743200"/>
            <a:ext cx="372218" cy="369332"/>
          </a:xfrm>
          <a:prstGeom prst="rect">
            <a:avLst/>
          </a:prstGeom>
          <a:noFill/>
        </p:spPr>
        <p:txBody>
          <a:bodyPr wrap="none" rtlCol="0">
            <a:spAutoFit/>
          </a:bodyPr>
          <a:lstStyle/>
          <a:p>
            <a:r>
              <a:rPr lang="en-US" dirty="0" smtClean="0"/>
              <a:t>d</a:t>
            </a:r>
            <a:r>
              <a:rPr lang="en-US" baseline="-25000" dirty="0" smtClean="0"/>
              <a:t>z</a:t>
            </a:r>
            <a:endParaRPr lang="en-US" dirty="0"/>
          </a:p>
        </p:txBody>
      </p:sp>
      <p:sp>
        <p:nvSpPr>
          <p:cNvPr id="47" name="TextBox 46"/>
          <p:cNvSpPr txBox="1"/>
          <p:nvPr/>
        </p:nvSpPr>
        <p:spPr>
          <a:xfrm>
            <a:off x="1295400" y="18288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cxnSp>
        <p:nvCxnSpPr>
          <p:cNvPr id="49" name="Straight Connector 48"/>
          <p:cNvCxnSpPr/>
          <p:nvPr/>
        </p:nvCxnSpPr>
        <p:spPr>
          <a:xfrm>
            <a:off x="1600200" y="2133600"/>
            <a:ext cx="3810000" cy="13716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194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View (</a:t>
            </a:r>
            <a:r>
              <a:rPr lang="en-US" dirty="0" err="1" smtClean="0"/>
              <a:t>testRadar</a:t>
            </a:r>
            <a:r>
              <a:rPr lang="en-US" dirty="0" smtClean="0"/>
              <a:t>)</a:t>
            </a:r>
            <a:endParaRPr lang="en-US" dirty="0"/>
          </a:p>
        </p:txBody>
      </p:sp>
      <p:pic>
        <p:nvPicPr>
          <p:cNvPr id="3" name="Picture 2"/>
          <p:cNvPicPr>
            <a:picLocks noChangeAspect="1"/>
          </p:cNvPicPr>
          <p:nvPr/>
        </p:nvPicPr>
        <p:blipFill>
          <a:blip r:embed="rId2"/>
          <a:stretch>
            <a:fillRect/>
          </a:stretch>
        </p:blipFill>
        <p:spPr>
          <a:xfrm>
            <a:off x="1458091" y="1417638"/>
            <a:ext cx="6227818" cy="4933950"/>
          </a:xfrm>
          <a:prstGeom prst="rect">
            <a:avLst/>
          </a:prstGeom>
        </p:spPr>
      </p:pic>
    </p:spTree>
    <p:extLst>
      <p:ext uri="{BB962C8B-B14F-4D97-AF65-F5344CB8AC3E}">
        <p14:creationId xmlns:p14="http://schemas.microsoft.com/office/powerpoint/2010/main" val="9369499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mj-lt"/>
                <a:ea typeface="+mj-ea"/>
                <a:cs typeface="+mj-cs"/>
              </a:rPr>
              <a:t>Over the </a:t>
            </a:r>
            <a:r>
              <a:rPr kumimoji="0" lang="en-US" sz="3200" b="0" i="0" u="none" strike="noStrike" kern="1200" cap="none" spc="0" normalizeH="0" baseline="0" noProof="0" dirty="0" smtClean="0">
                <a:ln>
                  <a:noFill/>
                </a:ln>
                <a:effectLst/>
                <a:uLnTx/>
                <a:uFillTx/>
                <a:latin typeface="+mj-lt"/>
                <a:ea typeface="+mj-ea"/>
                <a:cs typeface="+mj-cs"/>
              </a:rPr>
              <a:t>Horizon Radars</a:t>
            </a:r>
          </a:p>
        </p:txBody>
      </p:sp>
      <p:sp>
        <p:nvSpPr>
          <p:cNvPr id="27" name="TextBox 26"/>
          <p:cNvSpPr txBox="1"/>
          <p:nvPr/>
        </p:nvSpPr>
        <p:spPr>
          <a:xfrm>
            <a:off x="1609110" y="1764268"/>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
        <p:nvSpPr>
          <p:cNvPr id="47" name="TextBox 46"/>
          <p:cNvSpPr txBox="1"/>
          <p:nvPr/>
        </p:nvSpPr>
        <p:spPr>
          <a:xfrm>
            <a:off x="5486400" y="3962400"/>
            <a:ext cx="355931" cy="369332"/>
          </a:xfrm>
          <a:prstGeom prst="rect">
            <a:avLst/>
          </a:prstGeom>
          <a:noFill/>
        </p:spPr>
        <p:txBody>
          <a:bodyPr wrap="none" rtlCol="0">
            <a:spAutoFit/>
          </a:bodyPr>
          <a:lstStyle/>
          <a:p>
            <a:r>
              <a:rPr lang="en-US" dirty="0" smtClean="0"/>
              <a:t>P</a:t>
            </a:r>
            <a:r>
              <a:rPr lang="en-US" baseline="-25000" dirty="0" smtClean="0"/>
              <a:t>t</a:t>
            </a:r>
            <a:endParaRPr lang="en-US" baseline="-25000" dirty="0"/>
          </a:p>
        </p:txBody>
      </p:sp>
      <p:sp>
        <p:nvSpPr>
          <p:cNvPr id="60" name="TextBox 59"/>
          <p:cNvSpPr txBox="1"/>
          <p:nvPr/>
        </p:nvSpPr>
        <p:spPr>
          <a:xfrm>
            <a:off x="1905000" y="3429000"/>
            <a:ext cx="2743200" cy="2308324"/>
          </a:xfrm>
          <a:prstGeom prst="rect">
            <a:avLst/>
          </a:prstGeom>
          <a:noFill/>
        </p:spPr>
        <p:txBody>
          <a:bodyPr wrap="square" rtlCol="0">
            <a:spAutoFit/>
          </a:bodyPr>
          <a:lstStyle/>
          <a:p>
            <a:r>
              <a:rPr lang="en-US" dirty="0" smtClean="0"/>
              <a:t>P</a:t>
            </a:r>
            <a:r>
              <a:rPr lang="en-US" baseline="-25000" dirty="0" smtClean="0"/>
              <a:t>a</a:t>
            </a:r>
            <a:r>
              <a:rPr lang="en-US" dirty="0" smtClean="0"/>
              <a:t>  =&gt; Antenna Position</a:t>
            </a:r>
          </a:p>
          <a:p>
            <a:r>
              <a:rPr lang="en-US" dirty="0" smtClean="0"/>
              <a:t>h</a:t>
            </a:r>
            <a:r>
              <a:rPr lang="en-US" baseline="-25000" dirty="0" smtClean="0"/>
              <a:t>a</a:t>
            </a:r>
            <a:r>
              <a:rPr lang="en-US" dirty="0" smtClean="0"/>
              <a:t> =&gt; Antenna Height </a:t>
            </a:r>
            <a:r>
              <a:rPr lang="en-US" sz="1600" dirty="0" smtClean="0"/>
              <a:t>(HAE)</a:t>
            </a:r>
            <a:endParaRPr lang="en-US" dirty="0" smtClean="0"/>
          </a:p>
          <a:p>
            <a:endParaRPr lang="en-US" dirty="0" smtClean="0"/>
          </a:p>
          <a:p>
            <a:r>
              <a:rPr lang="en-US" dirty="0" smtClean="0"/>
              <a:t>P</a:t>
            </a:r>
            <a:r>
              <a:rPr lang="en-US" baseline="-25000" dirty="0" smtClean="0"/>
              <a:t>t</a:t>
            </a:r>
            <a:r>
              <a:rPr lang="en-US" dirty="0" smtClean="0"/>
              <a:t>  =&gt; Target Position</a:t>
            </a:r>
          </a:p>
          <a:p>
            <a:r>
              <a:rPr lang="en-US" dirty="0" smtClean="0"/>
              <a:t>h</a:t>
            </a:r>
            <a:r>
              <a:rPr lang="en-US" baseline="-25000" dirty="0" smtClean="0"/>
              <a:t>t</a:t>
            </a:r>
            <a:r>
              <a:rPr lang="en-US" dirty="0" smtClean="0"/>
              <a:t>  =&gt; Target Height </a:t>
            </a:r>
            <a:r>
              <a:rPr lang="en-US" sz="1600" dirty="0" smtClean="0"/>
              <a:t>(HAE)</a:t>
            </a:r>
            <a:endParaRPr lang="en-US" dirty="0" smtClean="0"/>
          </a:p>
          <a:p>
            <a:endParaRPr lang="en-US" dirty="0" smtClean="0"/>
          </a:p>
          <a:p>
            <a:r>
              <a:rPr lang="en-US" dirty="0" smtClean="0"/>
              <a:t>d</a:t>
            </a:r>
            <a:r>
              <a:rPr lang="en-US" baseline="-25000" dirty="0" smtClean="0"/>
              <a:t>t</a:t>
            </a:r>
            <a:r>
              <a:rPr lang="en-US" dirty="0" smtClean="0"/>
              <a:t>   =&gt; Distance to target</a:t>
            </a:r>
          </a:p>
          <a:p>
            <a:r>
              <a:rPr lang="en-US" dirty="0" smtClean="0"/>
              <a:t>r   =&gt; local earth radius</a:t>
            </a:r>
          </a:p>
        </p:txBody>
      </p:sp>
      <p:sp>
        <p:nvSpPr>
          <p:cNvPr id="61" name="TextBox 60"/>
          <p:cNvSpPr txBox="1"/>
          <p:nvPr/>
        </p:nvSpPr>
        <p:spPr>
          <a:xfrm>
            <a:off x="5943600" y="1295400"/>
            <a:ext cx="2819400" cy="5355312"/>
          </a:xfrm>
          <a:prstGeom prst="rect">
            <a:avLst/>
          </a:prstGeom>
          <a:noFill/>
        </p:spPr>
        <p:txBody>
          <a:bodyPr wrap="square" rtlCol="0">
            <a:spAutoFit/>
          </a:bodyPr>
          <a:lstStyle/>
          <a:p>
            <a:r>
              <a:rPr lang="en-US" dirty="0" smtClean="0"/>
              <a:t>Some radars have the ability to detection targets at very long ranges</a:t>
            </a:r>
          </a:p>
          <a:p>
            <a:endParaRPr lang="en-US" dirty="0" smtClean="0"/>
          </a:p>
          <a:p>
            <a:r>
              <a:rPr lang="en-US" dirty="0" smtClean="0"/>
              <a:t>These radars make use of the refraction of the R/F beam by the earth’s atmosphere, which gives them the ability to detect targets over the horizon</a:t>
            </a:r>
          </a:p>
          <a:p>
            <a:endParaRPr lang="en-US" dirty="0" smtClean="0"/>
          </a:p>
          <a:p>
            <a:r>
              <a:rPr lang="en-US" dirty="0" smtClean="0"/>
              <a:t>This in effect creates a new horizon called the “radio horizon”</a:t>
            </a:r>
          </a:p>
          <a:p>
            <a:endParaRPr lang="en-US" dirty="0" smtClean="0"/>
          </a:p>
          <a:p>
            <a:endParaRPr lang="en-US" dirty="0" smtClean="0"/>
          </a:p>
          <a:p>
            <a:endParaRPr lang="en-US" dirty="0" smtClean="0"/>
          </a:p>
          <a:p>
            <a:endParaRPr lang="en-US" dirty="0" smtClean="0"/>
          </a:p>
          <a:p>
            <a:endParaRPr lang="en-US" dirty="0" smtClean="0"/>
          </a:p>
        </p:txBody>
      </p:sp>
      <p:cxnSp>
        <p:nvCxnSpPr>
          <p:cNvPr id="63" name="Straight Connector 62"/>
          <p:cNvCxnSpPr>
            <a:endCxn id="47" idx="1"/>
          </p:cNvCxnSpPr>
          <p:nvPr/>
        </p:nvCxnSpPr>
        <p:spPr>
          <a:xfrm>
            <a:off x="1743690" y="2133600"/>
            <a:ext cx="3742710" cy="20134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Arc 64"/>
          <p:cNvSpPr/>
          <p:nvPr/>
        </p:nvSpPr>
        <p:spPr>
          <a:xfrm>
            <a:off x="-1905000" y="2133600"/>
            <a:ext cx="7696200" cy="5486400"/>
          </a:xfrm>
          <a:prstGeom prst="arc">
            <a:avLst>
              <a:gd name="adj1" fmla="val 16236997"/>
              <a:gd name="adj2" fmla="val 20729421"/>
            </a:avLst>
          </a:prstGeom>
          <a:ln>
            <a:solidFill>
              <a:schemeClr val="tx1"/>
            </a:solidFill>
            <a:tailEnd type="arrow"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67" name="Straight Connector 66"/>
          <p:cNvCxnSpPr>
            <a:stCxn id="4" idx="3"/>
            <a:endCxn id="4" idx="3"/>
          </p:cNvCxnSpPr>
          <p:nvPr/>
        </p:nvCxnSpPr>
        <p:spPr>
          <a:xfrm>
            <a:off x="1676400" y="2438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1676400" y="2133600"/>
            <a:ext cx="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5105400" y="4267200"/>
            <a:ext cx="457200" cy="152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371600" y="2069068"/>
            <a:ext cx="380232" cy="369332"/>
          </a:xfrm>
          <a:prstGeom prst="rect">
            <a:avLst/>
          </a:prstGeom>
          <a:noFill/>
        </p:spPr>
        <p:txBody>
          <a:bodyPr wrap="none" rtlCol="0">
            <a:spAutoFit/>
          </a:bodyPr>
          <a:lstStyle/>
          <a:p>
            <a:r>
              <a:rPr lang="en-US" dirty="0" smtClean="0"/>
              <a:t>h</a:t>
            </a:r>
            <a:r>
              <a:rPr lang="en-US" baseline="-25000" dirty="0" smtClean="0"/>
              <a:t>a</a:t>
            </a:r>
          </a:p>
        </p:txBody>
      </p:sp>
      <p:sp>
        <p:nvSpPr>
          <p:cNvPr id="74" name="TextBox 73"/>
          <p:cNvSpPr txBox="1"/>
          <p:nvPr/>
        </p:nvSpPr>
        <p:spPr>
          <a:xfrm>
            <a:off x="5258568" y="4355068"/>
            <a:ext cx="355675" cy="369332"/>
          </a:xfrm>
          <a:prstGeom prst="rect">
            <a:avLst/>
          </a:prstGeom>
          <a:noFill/>
        </p:spPr>
        <p:txBody>
          <a:bodyPr wrap="none" rtlCol="0">
            <a:spAutoFit/>
          </a:bodyPr>
          <a:lstStyle/>
          <a:p>
            <a:r>
              <a:rPr lang="en-US" dirty="0" smtClean="0"/>
              <a:t>h</a:t>
            </a:r>
            <a:r>
              <a:rPr lang="en-US" baseline="-25000" dirty="0" smtClean="0"/>
              <a:t>t</a:t>
            </a:r>
          </a:p>
        </p:txBody>
      </p:sp>
      <p:sp>
        <p:nvSpPr>
          <p:cNvPr id="75" name="TextBox 74"/>
          <p:cNvSpPr txBox="1"/>
          <p:nvPr/>
        </p:nvSpPr>
        <p:spPr>
          <a:xfrm>
            <a:off x="1640184" y="2819400"/>
            <a:ext cx="264816" cy="369332"/>
          </a:xfrm>
          <a:prstGeom prst="rect">
            <a:avLst/>
          </a:prstGeom>
          <a:noFill/>
        </p:spPr>
        <p:txBody>
          <a:bodyPr wrap="none" rtlCol="0">
            <a:spAutoFit/>
          </a:bodyPr>
          <a:lstStyle/>
          <a:p>
            <a:r>
              <a:rPr lang="en-US" dirty="0" smtClean="0">
                <a:solidFill>
                  <a:schemeClr val="accent1"/>
                </a:solidFill>
              </a:rPr>
              <a:t>r</a:t>
            </a:r>
          </a:p>
        </p:txBody>
      </p:sp>
      <p:cxnSp>
        <p:nvCxnSpPr>
          <p:cNvPr id="76" name="Straight Connector 75"/>
          <p:cNvCxnSpPr/>
          <p:nvPr/>
        </p:nvCxnSpPr>
        <p:spPr>
          <a:xfrm flipV="1">
            <a:off x="1676400" y="24384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2859384" y="2743200"/>
            <a:ext cx="357790" cy="369332"/>
          </a:xfrm>
          <a:prstGeom prst="rect">
            <a:avLst/>
          </a:prstGeom>
          <a:noFill/>
        </p:spPr>
        <p:txBody>
          <a:bodyPr wrap="none" rtlCol="0">
            <a:spAutoFit/>
          </a:bodyPr>
          <a:lstStyle/>
          <a:p>
            <a:r>
              <a:rPr lang="en-US" dirty="0" smtClean="0"/>
              <a:t>d</a:t>
            </a:r>
            <a:r>
              <a:rPr lang="en-US" baseline="-25000" dirty="0" smtClean="0"/>
              <a:t>t</a:t>
            </a:r>
            <a:endParaRPr lang="en-US" dirty="0" smtClean="0"/>
          </a:p>
        </p:txBody>
      </p:sp>
    </p:spTree>
    <p:extLst>
      <p:ext uri="{BB962C8B-B14F-4D97-AF65-F5344CB8AC3E}">
        <p14:creationId xmlns:p14="http://schemas.microsoft.com/office/powerpoint/2010/main" val="31483632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smtClean="0">
                <a:latin typeface="+mj-lt"/>
                <a:ea typeface="+mj-ea"/>
                <a:cs typeface="+mj-cs"/>
              </a:rPr>
              <a:t>Over the </a:t>
            </a:r>
            <a:r>
              <a:rPr kumimoji="0" lang="en-US" sz="3200" b="0" i="0" u="none" strike="noStrike" kern="1200" cap="none" spc="0" normalizeH="0" baseline="0" noProof="0" dirty="0" smtClean="0">
                <a:ln>
                  <a:noFill/>
                </a:ln>
                <a:effectLst/>
                <a:uLnTx/>
                <a:uFillTx/>
                <a:latin typeface="+mj-lt"/>
                <a:ea typeface="+mj-ea"/>
                <a:cs typeface="+mj-cs"/>
              </a:rPr>
              <a:t>Horizon Radars</a:t>
            </a:r>
          </a:p>
        </p:txBody>
      </p:sp>
      <p:sp>
        <p:nvSpPr>
          <p:cNvPr id="50" name="TextBox 49"/>
          <p:cNvSpPr txBox="1"/>
          <p:nvPr/>
        </p:nvSpPr>
        <p:spPr>
          <a:xfrm>
            <a:off x="1981200" y="4114800"/>
            <a:ext cx="264816" cy="369332"/>
          </a:xfrm>
          <a:prstGeom prst="rect">
            <a:avLst/>
          </a:prstGeom>
          <a:noFill/>
        </p:spPr>
        <p:txBody>
          <a:bodyPr wrap="none" rtlCol="0">
            <a:spAutoFit/>
          </a:bodyPr>
          <a:lstStyle/>
          <a:p>
            <a:r>
              <a:rPr lang="en-US" dirty="0" smtClean="0"/>
              <a:t>r</a:t>
            </a:r>
          </a:p>
        </p:txBody>
      </p:sp>
      <p:cxnSp>
        <p:nvCxnSpPr>
          <p:cNvPr id="56" name="Straight Connector 55"/>
          <p:cNvCxnSpPr/>
          <p:nvPr/>
        </p:nvCxnSpPr>
        <p:spPr>
          <a:xfrm flipV="1">
            <a:off x="1676400" y="3124200"/>
            <a:ext cx="60960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5943600" y="1295400"/>
            <a:ext cx="2819400" cy="4185761"/>
          </a:xfrm>
          <a:prstGeom prst="rect">
            <a:avLst/>
          </a:prstGeom>
          <a:noFill/>
        </p:spPr>
        <p:txBody>
          <a:bodyPr wrap="square" rtlCol="0">
            <a:spAutoFit/>
          </a:bodyPr>
          <a:lstStyle/>
          <a:p>
            <a:r>
              <a:rPr lang="en-US" sz="1400" dirty="0" smtClean="0"/>
              <a:t>The radio horizon can be simulated by expanding the earth’s radius, r’, while keeping the antenna and target heights and the distance to the target constant</a:t>
            </a:r>
          </a:p>
          <a:p>
            <a:endParaRPr lang="en-US" sz="1400" dirty="0" smtClean="0"/>
          </a:p>
          <a:p>
            <a:r>
              <a:rPr lang="en-US" sz="1400" dirty="0" smtClean="0"/>
              <a:t>As before, a target is </a:t>
            </a:r>
            <a:r>
              <a:rPr lang="en-US" sz="1400" u="sng" dirty="0" smtClean="0"/>
              <a:t>not</a:t>
            </a:r>
            <a:r>
              <a:rPr lang="en-US" sz="1400" dirty="0" smtClean="0"/>
              <a:t> radio horizon masked if …</a:t>
            </a:r>
          </a:p>
          <a:p>
            <a:endParaRPr lang="en-US" sz="1400" dirty="0" smtClean="0"/>
          </a:p>
          <a:p>
            <a:pPr marL="342900" indent="-342900">
              <a:buAutoNum type="arabicParenR"/>
            </a:pPr>
            <a:r>
              <a:rPr lang="en-US" sz="1400" dirty="0" smtClean="0"/>
              <a:t>The true distance to the target is less than the distance to the radio horizon</a:t>
            </a:r>
          </a:p>
          <a:p>
            <a:pPr marL="342900" indent="-342900">
              <a:buAutoNum type="arabicParenR"/>
            </a:pPr>
            <a:endParaRPr lang="en-US" sz="1400" dirty="0" smtClean="0"/>
          </a:p>
          <a:p>
            <a:pPr marL="342900" indent="-342900">
              <a:buAutoNum type="arabicParenR"/>
            </a:pPr>
            <a:r>
              <a:rPr lang="en-US" sz="1400" dirty="0" smtClean="0"/>
              <a:t>Or, the new, expanded angle to the target is greater than the angle to the radio horizon  </a:t>
            </a:r>
          </a:p>
          <a:p>
            <a:endParaRPr lang="en-US" sz="1400" dirty="0" smtClean="0"/>
          </a:p>
          <a:p>
            <a:endParaRPr lang="en-US" sz="1400" dirty="0" smtClean="0"/>
          </a:p>
          <a:p>
            <a:endParaRPr lang="en-US" sz="1400" dirty="0" smtClean="0"/>
          </a:p>
        </p:txBody>
      </p:sp>
      <p:cxnSp>
        <p:nvCxnSpPr>
          <p:cNvPr id="63" name="Straight Connector 62"/>
          <p:cNvCxnSpPr/>
          <p:nvPr/>
        </p:nvCxnSpPr>
        <p:spPr>
          <a:xfrm>
            <a:off x="1676400" y="2057400"/>
            <a:ext cx="3886200" cy="16764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1356265">
            <a:off x="2456875" y="2614346"/>
            <a:ext cx="1188980" cy="307777"/>
          </a:xfrm>
          <a:prstGeom prst="rect">
            <a:avLst/>
          </a:prstGeom>
          <a:noFill/>
        </p:spPr>
        <p:txBody>
          <a:bodyPr wrap="none" rtlCol="0">
            <a:spAutoFit/>
          </a:bodyPr>
          <a:lstStyle/>
          <a:p>
            <a:r>
              <a:rPr lang="en-US" sz="1400" dirty="0" smtClean="0">
                <a:solidFill>
                  <a:schemeClr val="accent1"/>
                </a:solidFill>
              </a:rPr>
              <a:t>Radio horizon</a:t>
            </a:r>
            <a:endParaRPr lang="en-US" sz="1400" dirty="0">
              <a:solidFill>
                <a:schemeClr val="accent1"/>
              </a:solidFill>
            </a:endParaRPr>
          </a:p>
        </p:txBody>
      </p:sp>
      <p:sp>
        <p:nvSpPr>
          <p:cNvPr id="15" name="Pie 14"/>
          <p:cNvSpPr/>
          <p:nvPr/>
        </p:nvSpPr>
        <p:spPr>
          <a:xfrm>
            <a:off x="-1219200" y="3048000"/>
            <a:ext cx="5791200" cy="5791200"/>
          </a:xfrm>
          <a:prstGeom prst="pie">
            <a:avLst>
              <a:gd name="adj1" fmla="val 15146785"/>
              <a:gd name="adj2" fmla="val 21214622"/>
            </a:avLst>
          </a:prstGeom>
          <a:noFill/>
          <a:ln>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7" name="Straight Connector 16"/>
          <p:cNvCxnSpPr>
            <a:endCxn id="4" idx="3"/>
          </p:cNvCxnSpPr>
          <p:nvPr/>
        </p:nvCxnSpPr>
        <p:spPr>
          <a:xfrm flipV="1">
            <a:off x="1676400" y="24384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1600" y="2678668"/>
            <a:ext cx="332783" cy="369332"/>
          </a:xfrm>
          <a:prstGeom prst="rect">
            <a:avLst/>
          </a:prstGeom>
          <a:noFill/>
        </p:spPr>
        <p:txBody>
          <a:bodyPr wrap="none" rtlCol="0">
            <a:spAutoFit/>
          </a:bodyPr>
          <a:lstStyle/>
          <a:p>
            <a:r>
              <a:rPr lang="en-US" dirty="0" smtClean="0"/>
              <a:t>r’</a:t>
            </a:r>
          </a:p>
        </p:txBody>
      </p:sp>
      <p:sp>
        <p:nvSpPr>
          <p:cNvPr id="22" name="TextBox 21"/>
          <p:cNvSpPr txBox="1"/>
          <p:nvPr/>
        </p:nvSpPr>
        <p:spPr>
          <a:xfrm>
            <a:off x="1456710" y="16764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
        <p:nvSpPr>
          <p:cNvPr id="23" name="TextBox 22"/>
          <p:cNvSpPr txBox="1"/>
          <p:nvPr/>
        </p:nvSpPr>
        <p:spPr>
          <a:xfrm>
            <a:off x="4419600" y="2754868"/>
            <a:ext cx="355931" cy="369332"/>
          </a:xfrm>
          <a:prstGeom prst="rect">
            <a:avLst/>
          </a:prstGeom>
          <a:noFill/>
        </p:spPr>
        <p:txBody>
          <a:bodyPr wrap="none" rtlCol="0">
            <a:spAutoFit/>
          </a:bodyPr>
          <a:lstStyle/>
          <a:p>
            <a:r>
              <a:rPr lang="en-US" dirty="0" smtClean="0"/>
              <a:t>P</a:t>
            </a:r>
            <a:r>
              <a:rPr lang="en-US" baseline="-25000" dirty="0" smtClean="0"/>
              <a:t>t</a:t>
            </a:r>
            <a:endParaRPr lang="en-US" baseline="-25000" dirty="0"/>
          </a:p>
        </p:txBody>
      </p:sp>
      <p:cxnSp>
        <p:nvCxnSpPr>
          <p:cNvPr id="24" name="Straight Connector 23"/>
          <p:cNvCxnSpPr/>
          <p:nvPr/>
        </p:nvCxnSpPr>
        <p:spPr>
          <a:xfrm>
            <a:off x="1752600" y="2057400"/>
            <a:ext cx="2667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76400" y="2438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76400" y="20574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267200" y="3048000"/>
            <a:ext cx="228600"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372368" y="2057400"/>
            <a:ext cx="380232" cy="369332"/>
          </a:xfrm>
          <a:prstGeom prst="rect">
            <a:avLst/>
          </a:prstGeom>
          <a:noFill/>
        </p:spPr>
        <p:txBody>
          <a:bodyPr wrap="none" rtlCol="0">
            <a:spAutoFit/>
          </a:bodyPr>
          <a:lstStyle/>
          <a:p>
            <a:r>
              <a:rPr lang="en-US" dirty="0" smtClean="0"/>
              <a:t>h</a:t>
            </a:r>
            <a:r>
              <a:rPr lang="en-US" baseline="-25000" dirty="0" smtClean="0"/>
              <a:t>a</a:t>
            </a:r>
          </a:p>
        </p:txBody>
      </p:sp>
      <p:sp>
        <p:nvSpPr>
          <p:cNvPr id="30" name="TextBox 29"/>
          <p:cNvSpPr txBox="1"/>
          <p:nvPr/>
        </p:nvSpPr>
        <p:spPr>
          <a:xfrm>
            <a:off x="4343400" y="3048000"/>
            <a:ext cx="355675" cy="369332"/>
          </a:xfrm>
          <a:prstGeom prst="rect">
            <a:avLst/>
          </a:prstGeom>
          <a:noFill/>
        </p:spPr>
        <p:txBody>
          <a:bodyPr wrap="none" rtlCol="0">
            <a:spAutoFit/>
          </a:bodyPr>
          <a:lstStyle/>
          <a:p>
            <a:r>
              <a:rPr lang="en-US" dirty="0" smtClean="0"/>
              <a:t>h</a:t>
            </a:r>
            <a:r>
              <a:rPr lang="en-US" baseline="-25000" dirty="0" smtClean="0"/>
              <a:t>t</a:t>
            </a:r>
          </a:p>
        </p:txBody>
      </p:sp>
      <p:sp>
        <p:nvSpPr>
          <p:cNvPr id="31" name="TextBox 30"/>
          <p:cNvSpPr txBox="1"/>
          <p:nvPr/>
        </p:nvSpPr>
        <p:spPr>
          <a:xfrm>
            <a:off x="3452210" y="2373868"/>
            <a:ext cx="357790" cy="369332"/>
          </a:xfrm>
          <a:prstGeom prst="rect">
            <a:avLst/>
          </a:prstGeom>
          <a:noFill/>
        </p:spPr>
        <p:txBody>
          <a:bodyPr wrap="none" rtlCol="0">
            <a:spAutoFit/>
          </a:bodyPr>
          <a:lstStyle/>
          <a:p>
            <a:r>
              <a:rPr lang="en-US" dirty="0" smtClean="0"/>
              <a:t>d</a:t>
            </a:r>
            <a:r>
              <a:rPr lang="en-US" baseline="-25000" dirty="0" smtClean="0"/>
              <a:t>t</a:t>
            </a:r>
            <a:endParaRPr lang="en-US" dirty="0" smtClean="0"/>
          </a:p>
        </p:txBody>
      </p:sp>
    </p:spTree>
    <p:extLst>
      <p:ext uri="{BB962C8B-B14F-4D97-AF65-F5344CB8AC3E}">
        <p14:creationId xmlns:p14="http://schemas.microsoft.com/office/powerpoint/2010/main" val="42856879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Over the Horizon Radars</a:t>
            </a:r>
            <a:br>
              <a:rPr lang="en-US" sz="3200" dirty="0" smtClean="0"/>
            </a:br>
            <a:r>
              <a:rPr lang="en-US" sz="2400" dirty="0" smtClean="0"/>
              <a:t>Distance &amp; Angle to Radio Horizon</a:t>
            </a:r>
            <a:endParaRPr lang="en-US" sz="3200" dirty="0"/>
          </a:p>
        </p:txBody>
      </p:sp>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 name="Straight Connector 5"/>
          <p:cNvCxnSpPr/>
          <p:nvPr/>
        </p:nvCxnSpPr>
        <p:spPr>
          <a:xfrm flipH="1" flipV="1">
            <a:off x="1600200" y="2133600"/>
            <a:ext cx="76200" cy="381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00200" y="2133600"/>
            <a:ext cx="38100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1676400" y="2667000"/>
            <a:ext cx="1371600" cy="32766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325984" y="4114800"/>
            <a:ext cx="332783" cy="369332"/>
          </a:xfrm>
          <a:prstGeom prst="rect">
            <a:avLst/>
          </a:prstGeom>
          <a:noFill/>
        </p:spPr>
        <p:txBody>
          <a:bodyPr wrap="none" rtlCol="0">
            <a:spAutoFit/>
          </a:bodyPr>
          <a:lstStyle/>
          <a:p>
            <a:r>
              <a:rPr lang="en-US" dirty="0" smtClean="0"/>
              <a:t>r’</a:t>
            </a:r>
            <a:endParaRPr lang="en-US" dirty="0"/>
          </a:p>
        </p:txBody>
      </p:sp>
      <p:sp>
        <p:nvSpPr>
          <p:cNvPr id="23" name="TextBox 22"/>
          <p:cNvSpPr txBox="1"/>
          <p:nvPr/>
        </p:nvSpPr>
        <p:spPr>
          <a:xfrm>
            <a:off x="1296168" y="2069068"/>
            <a:ext cx="380232" cy="369332"/>
          </a:xfrm>
          <a:prstGeom prst="rect">
            <a:avLst/>
          </a:prstGeom>
          <a:noFill/>
        </p:spPr>
        <p:txBody>
          <a:bodyPr wrap="none" rtlCol="0">
            <a:spAutoFit/>
          </a:bodyPr>
          <a:lstStyle/>
          <a:p>
            <a:r>
              <a:rPr lang="en-US" dirty="0" smtClean="0"/>
              <a:t>h</a:t>
            </a:r>
            <a:r>
              <a:rPr lang="en-US" baseline="-25000" dirty="0" smtClean="0"/>
              <a:t>a</a:t>
            </a:r>
            <a:endParaRPr lang="en-US" baseline="-25000" dirty="0"/>
          </a:p>
        </p:txBody>
      </p:sp>
      <p:grpSp>
        <p:nvGrpSpPr>
          <p:cNvPr id="5" name="Group 36"/>
          <p:cNvGrpSpPr/>
          <p:nvPr/>
        </p:nvGrpSpPr>
        <p:grpSpPr>
          <a:xfrm rot="6464043">
            <a:off x="2770924" y="2600488"/>
            <a:ext cx="244106" cy="228600"/>
            <a:chOff x="2057400" y="2057400"/>
            <a:chExt cx="304800" cy="228600"/>
          </a:xfrm>
        </p:grpSpPr>
        <p:cxnSp>
          <p:nvCxnSpPr>
            <p:cNvPr id="38" name="Straight Connector 37"/>
            <p:cNvCxnSpPr/>
            <p:nvPr/>
          </p:nvCxnSpPr>
          <p:spPr>
            <a:xfrm>
              <a:off x="2362200" y="2057400"/>
              <a:ext cx="0" cy="22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2057400" y="2286000"/>
              <a:ext cx="30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p:cNvSpPr txBox="1"/>
          <p:nvPr/>
        </p:nvSpPr>
        <p:spPr>
          <a:xfrm>
            <a:off x="2512906" y="2209800"/>
            <a:ext cx="386644" cy="369332"/>
          </a:xfrm>
          <a:prstGeom prst="rect">
            <a:avLst/>
          </a:prstGeom>
          <a:noFill/>
        </p:spPr>
        <p:txBody>
          <a:bodyPr wrap="none" rtlCol="0">
            <a:spAutoFit/>
          </a:bodyPr>
          <a:lstStyle/>
          <a:p>
            <a:r>
              <a:rPr lang="en-US" dirty="0" smtClean="0"/>
              <a:t>d</a:t>
            </a:r>
            <a:r>
              <a:rPr lang="en-US" baseline="-25000" dirty="0" smtClean="0"/>
              <a:t>h</a:t>
            </a:r>
            <a:endParaRPr lang="en-US" dirty="0"/>
          </a:p>
        </p:txBody>
      </p:sp>
      <p:sp>
        <p:nvSpPr>
          <p:cNvPr id="41" name="TextBox 40"/>
          <p:cNvSpPr txBox="1"/>
          <p:nvPr/>
        </p:nvSpPr>
        <p:spPr>
          <a:xfrm>
            <a:off x="1600200" y="2133600"/>
            <a:ext cx="385042" cy="369332"/>
          </a:xfrm>
          <a:prstGeom prst="rect">
            <a:avLst/>
          </a:prstGeom>
          <a:noFill/>
        </p:spPr>
        <p:txBody>
          <a:bodyPr wrap="none" rtlCol="0">
            <a:spAutoFit/>
          </a:bodyPr>
          <a:lstStyle/>
          <a:p>
            <a:r>
              <a:rPr lang="en-US" dirty="0" smtClean="0">
                <a:latin typeface="Symbol" pitchFamily="18" charset="2"/>
              </a:rPr>
              <a:t>q</a:t>
            </a:r>
            <a:r>
              <a:rPr lang="en-US" baseline="-25000" dirty="0" smtClean="0"/>
              <a:t>h</a:t>
            </a:r>
            <a:endParaRPr lang="en-US" dirty="0">
              <a:latin typeface="Symbol" pitchFamily="18" charset="2"/>
            </a:endParaRPr>
          </a:p>
        </p:txBody>
      </p:sp>
      <p:sp>
        <p:nvSpPr>
          <p:cNvPr id="45" name="TextBox 44"/>
          <p:cNvSpPr txBox="1"/>
          <p:nvPr/>
        </p:nvSpPr>
        <p:spPr>
          <a:xfrm>
            <a:off x="6096000" y="1676400"/>
            <a:ext cx="2743200" cy="3970318"/>
          </a:xfrm>
          <a:prstGeom prst="rect">
            <a:avLst/>
          </a:prstGeom>
          <a:noFill/>
        </p:spPr>
        <p:txBody>
          <a:bodyPr wrap="square" rtlCol="0">
            <a:spAutoFit/>
          </a:bodyPr>
          <a:lstStyle/>
          <a:p>
            <a:r>
              <a:rPr lang="en-US" b="1" dirty="0" smtClean="0"/>
              <a:t>d</a:t>
            </a:r>
            <a:r>
              <a:rPr lang="en-US" b="1" baseline="-25000" dirty="0" smtClean="0"/>
              <a:t>h</a:t>
            </a:r>
            <a:r>
              <a:rPr lang="en-US" b="1" dirty="0" smtClean="0"/>
              <a:t>  =&gt; Distance to horizon</a:t>
            </a:r>
          </a:p>
          <a:p>
            <a:r>
              <a:rPr lang="en-US" b="1" dirty="0" smtClean="0">
                <a:latin typeface="Symbol" pitchFamily="18" charset="2"/>
              </a:rPr>
              <a:t>q</a:t>
            </a:r>
            <a:r>
              <a:rPr lang="en-US" b="1" baseline="-25000" dirty="0" smtClean="0"/>
              <a:t>h</a:t>
            </a:r>
            <a:r>
              <a:rPr lang="en-US" b="1" dirty="0" smtClean="0"/>
              <a:t>  =&gt; Angle to horizon</a:t>
            </a:r>
          </a:p>
          <a:p>
            <a:endParaRPr lang="en-US" dirty="0" smtClean="0"/>
          </a:p>
          <a:p>
            <a:r>
              <a:rPr lang="en-US" dirty="0" smtClean="0"/>
              <a:t>r’   = expanded earth radius</a:t>
            </a:r>
          </a:p>
          <a:p>
            <a:r>
              <a:rPr lang="en-US" dirty="0" smtClean="0"/>
              <a:t>h</a:t>
            </a:r>
            <a:r>
              <a:rPr lang="en-US" baseline="-25000" dirty="0" smtClean="0"/>
              <a:t>a</a:t>
            </a:r>
            <a:r>
              <a:rPr lang="en-US" dirty="0" smtClean="0"/>
              <a:t>  = antenna height</a:t>
            </a:r>
          </a:p>
          <a:p>
            <a:r>
              <a:rPr lang="en-US" dirty="0" smtClean="0"/>
              <a:t>a    = r’ + h</a:t>
            </a:r>
            <a:r>
              <a:rPr lang="en-US" baseline="-25000" dirty="0" smtClean="0"/>
              <a:t>a</a:t>
            </a:r>
            <a:endParaRPr lang="en-US" dirty="0" smtClean="0"/>
          </a:p>
          <a:p>
            <a:endParaRPr lang="en-US" dirty="0" smtClean="0"/>
          </a:p>
          <a:p>
            <a:r>
              <a:rPr lang="en-US" dirty="0" smtClean="0"/>
              <a:t>d</a:t>
            </a:r>
            <a:r>
              <a:rPr lang="en-US" baseline="-25000" dirty="0" smtClean="0"/>
              <a:t>h</a:t>
            </a:r>
            <a:r>
              <a:rPr lang="en-US" dirty="0" smtClean="0"/>
              <a:t>  = sqrt (a</a:t>
            </a:r>
            <a:r>
              <a:rPr lang="en-US" baseline="30000" dirty="0" smtClean="0"/>
              <a:t>2</a:t>
            </a:r>
            <a:r>
              <a:rPr lang="en-US" dirty="0" smtClean="0"/>
              <a:t> – r’</a:t>
            </a:r>
            <a:r>
              <a:rPr lang="en-US" baseline="30000" dirty="0" smtClean="0"/>
              <a:t>2</a:t>
            </a:r>
            <a:r>
              <a:rPr lang="en-US" dirty="0" smtClean="0"/>
              <a:t>)</a:t>
            </a:r>
          </a:p>
          <a:p>
            <a:endParaRPr lang="en-US" dirty="0" smtClean="0"/>
          </a:p>
          <a:p>
            <a:r>
              <a:rPr lang="en-US" dirty="0" smtClean="0">
                <a:latin typeface="Symbol" pitchFamily="18" charset="2"/>
              </a:rPr>
              <a:t>q</a:t>
            </a:r>
            <a:r>
              <a:rPr lang="en-US" baseline="-25000" dirty="0" smtClean="0"/>
              <a:t>h</a:t>
            </a:r>
            <a:r>
              <a:rPr lang="en-US" dirty="0" smtClean="0">
                <a:latin typeface="Symbol" pitchFamily="18" charset="2"/>
              </a:rPr>
              <a:t> </a:t>
            </a:r>
            <a:r>
              <a:rPr lang="en-US" dirty="0" smtClean="0"/>
              <a:t> = acos(  r’ / a )</a:t>
            </a:r>
          </a:p>
          <a:p>
            <a:endParaRPr lang="en-US" dirty="0" smtClean="0">
              <a:latin typeface="Symbol" pitchFamily="18" charset="2"/>
            </a:endParaRPr>
          </a:p>
          <a:p>
            <a:endParaRPr lang="en-US" dirty="0" smtClean="0"/>
          </a:p>
          <a:p>
            <a:endParaRPr lang="en-US" dirty="0" smtClean="0"/>
          </a:p>
          <a:p>
            <a:endParaRPr lang="en-US" dirty="0"/>
          </a:p>
        </p:txBody>
      </p:sp>
      <p:sp>
        <p:nvSpPr>
          <p:cNvPr id="48" name="TextBox 47"/>
          <p:cNvSpPr txBox="1"/>
          <p:nvPr/>
        </p:nvSpPr>
        <p:spPr>
          <a:xfrm>
            <a:off x="1295400" y="17526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
        <p:nvSpPr>
          <p:cNvPr id="24" name="TextBox 23"/>
          <p:cNvSpPr txBox="1"/>
          <p:nvPr/>
        </p:nvSpPr>
        <p:spPr>
          <a:xfrm>
            <a:off x="1371600" y="3352800"/>
            <a:ext cx="332783" cy="369332"/>
          </a:xfrm>
          <a:prstGeom prst="rect">
            <a:avLst/>
          </a:prstGeom>
          <a:noFill/>
        </p:spPr>
        <p:txBody>
          <a:bodyPr wrap="none" rtlCol="0">
            <a:spAutoFit/>
          </a:bodyPr>
          <a:lstStyle/>
          <a:p>
            <a:r>
              <a:rPr lang="en-US" dirty="0" smtClean="0"/>
              <a:t>r’</a:t>
            </a:r>
            <a:endParaRPr lang="en-US" dirty="0"/>
          </a:p>
        </p:txBody>
      </p:sp>
    </p:spTree>
    <p:extLst>
      <p:ext uri="{BB962C8B-B14F-4D97-AF65-F5344CB8AC3E}">
        <p14:creationId xmlns:p14="http://schemas.microsoft.com/office/powerpoint/2010/main" val="38091841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e 3"/>
          <p:cNvSpPr/>
          <p:nvPr/>
        </p:nvSpPr>
        <p:spPr>
          <a:xfrm>
            <a:off x="-2133600" y="2438400"/>
            <a:ext cx="7620000" cy="7010400"/>
          </a:xfrm>
          <a:prstGeom prst="pie">
            <a:avLst>
              <a:gd name="adj1" fmla="val 15146785"/>
              <a:gd name="adj2" fmla="val 21214622"/>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6" name="Title 1"/>
          <p:cNvSpPr txBox="1">
            <a:spLocks/>
          </p:cNvSpPr>
          <p:nvPr/>
        </p:nvSpPr>
        <p:spPr>
          <a:xfrm>
            <a:off x="609600" y="228600"/>
            <a:ext cx="8229600" cy="6096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smtClean="0">
                <a:latin typeface="+mj-lt"/>
                <a:ea typeface="+mj-ea"/>
                <a:cs typeface="+mj-cs"/>
              </a:rPr>
              <a:t>Over the </a:t>
            </a:r>
            <a:r>
              <a:rPr kumimoji="0" lang="en-US" sz="2800" b="0" i="0" u="none" strike="noStrike" kern="1200" cap="none" spc="0" normalizeH="0" baseline="0" noProof="0" dirty="0" smtClean="0">
                <a:ln>
                  <a:noFill/>
                </a:ln>
                <a:effectLst/>
                <a:uLnTx/>
                <a:uFillTx/>
                <a:latin typeface="+mj-lt"/>
                <a:ea typeface="+mj-ea"/>
                <a:cs typeface="+mj-cs"/>
              </a:rPr>
              <a:t>Horizon Radars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latin typeface="+mj-lt"/>
                <a:ea typeface="+mj-ea"/>
                <a:cs typeface="+mj-cs"/>
              </a:rPr>
              <a:t>New Angle to Target</a:t>
            </a:r>
            <a:endParaRPr kumimoji="0" lang="en-US" sz="2400" b="0" i="0" u="none" strike="noStrike" kern="1200" cap="none" spc="0" normalizeH="0" baseline="0" noProof="0" dirty="0" smtClean="0">
              <a:ln>
                <a:noFill/>
              </a:ln>
              <a:effectLst/>
              <a:uLnTx/>
              <a:uFillTx/>
              <a:latin typeface="+mj-lt"/>
              <a:ea typeface="+mj-ea"/>
              <a:cs typeface="+mj-cs"/>
            </a:endParaRPr>
          </a:p>
        </p:txBody>
      </p:sp>
      <p:sp>
        <p:nvSpPr>
          <p:cNvPr id="61" name="TextBox 60"/>
          <p:cNvSpPr txBox="1"/>
          <p:nvPr/>
        </p:nvSpPr>
        <p:spPr>
          <a:xfrm>
            <a:off x="5943600" y="2743200"/>
            <a:ext cx="2819400" cy="1815882"/>
          </a:xfrm>
          <a:prstGeom prst="rect">
            <a:avLst/>
          </a:prstGeom>
          <a:noFill/>
        </p:spPr>
        <p:txBody>
          <a:bodyPr wrap="square" rtlCol="0">
            <a:spAutoFit/>
          </a:bodyPr>
          <a:lstStyle/>
          <a:p>
            <a:r>
              <a:rPr lang="en-US" sz="1600" dirty="0" smtClean="0"/>
              <a:t>The angle to the target is computed using the law of cosines:</a:t>
            </a:r>
          </a:p>
          <a:p>
            <a:r>
              <a:rPr lang="en-US" sz="1600" dirty="0" smtClean="0"/>
              <a:t>  a</a:t>
            </a:r>
            <a:r>
              <a:rPr lang="en-US" sz="1600" baseline="30000" dirty="0" smtClean="0"/>
              <a:t>2</a:t>
            </a:r>
            <a:r>
              <a:rPr lang="en-US" sz="1600" dirty="0" smtClean="0"/>
              <a:t> = b</a:t>
            </a:r>
            <a:r>
              <a:rPr lang="en-US" sz="1600" baseline="30000" dirty="0" smtClean="0"/>
              <a:t>2</a:t>
            </a:r>
            <a:r>
              <a:rPr lang="en-US" sz="1600" dirty="0" smtClean="0"/>
              <a:t> + c</a:t>
            </a:r>
            <a:r>
              <a:rPr lang="en-US" sz="1600" baseline="30000" dirty="0" smtClean="0"/>
              <a:t>2</a:t>
            </a:r>
            <a:r>
              <a:rPr lang="en-US" sz="1600" dirty="0" smtClean="0"/>
              <a:t> - 2bc cos(</a:t>
            </a:r>
            <a:r>
              <a:rPr lang="en-US" sz="1600" dirty="0" smtClean="0">
                <a:latin typeface="Symbol" pitchFamily="18" charset="2"/>
              </a:rPr>
              <a:t>q</a:t>
            </a:r>
            <a:r>
              <a:rPr lang="en-US" sz="1600" baseline="-25000" dirty="0" smtClean="0"/>
              <a:t>t</a:t>
            </a:r>
            <a:r>
              <a:rPr lang="en-US" sz="1600" dirty="0" smtClean="0"/>
              <a:t>’)</a:t>
            </a:r>
          </a:p>
          <a:p>
            <a:r>
              <a:rPr lang="en-US" sz="1600" dirty="0" smtClean="0"/>
              <a:t>or</a:t>
            </a:r>
          </a:p>
          <a:p>
            <a:r>
              <a:rPr lang="en-US" sz="1600" dirty="0" smtClean="0"/>
              <a:t> </a:t>
            </a:r>
            <a:r>
              <a:rPr lang="en-US" sz="1600" dirty="0" smtClean="0">
                <a:latin typeface="Symbol" pitchFamily="18" charset="2"/>
              </a:rPr>
              <a:t>q</a:t>
            </a:r>
            <a:r>
              <a:rPr lang="en-US" sz="1600" baseline="-25000" dirty="0" smtClean="0"/>
              <a:t>t</a:t>
            </a:r>
            <a:r>
              <a:rPr lang="en-US" sz="1600" dirty="0" smtClean="0"/>
              <a:t>’ = acos( (b2 + c2 - a2) / 2bc )</a:t>
            </a:r>
          </a:p>
          <a:p>
            <a:endParaRPr lang="en-US" sz="1600" dirty="0" smtClean="0"/>
          </a:p>
        </p:txBody>
      </p:sp>
      <p:cxnSp>
        <p:nvCxnSpPr>
          <p:cNvPr id="63" name="Straight Connector 62"/>
          <p:cNvCxnSpPr/>
          <p:nvPr/>
        </p:nvCxnSpPr>
        <p:spPr>
          <a:xfrm>
            <a:off x="1676400" y="2057400"/>
            <a:ext cx="2590800" cy="1143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1356265">
            <a:off x="2456875" y="2614346"/>
            <a:ext cx="1188980" cy="307777"/>
          </a:xfrm>
          <a:prstGeom prst="rect">
            <a:avLst/>
          </a:prstGeom>
          <a:noFill/>
        </p:spPr>
        <p:txBody>
          <a:bodyPr wrap="none" rtlCol="0">
            <a:spAutoFit/>
          </a:bodyPr>
          <a:lstStyle/>
          <a:p>
            <a:r>
              <a:rPr lang="en-US" sz="1400" dirty="0" smtClean="0">
                <a:solidFill>
                  <a:schemeClr val="accent1"/>
                </a:solidFill>
              </a:rPr>
              <a:t>Radio horizon</a:t>
            </a:r>
            <a:endParaRPr lang="en-US" sz="1400" dirty="0">
              <a:solidFill>
                <a:schemeClr val="accent1"/>
              </a:solidFill>
            </a:endParaRPr>
          </a:p>
        </p:txBody>
      </p:sp>
      <p:cxnSp>
        <p:nvCxnSpPr>
          <p:cNvPr id="17" name="Straight Connector 16"/>
          <p:cNvCxnSpPr>
            <a:endCxn id="4" idx="3"/>
          </p:cNvCxnSpPr>
          <p:nvPr/>
        </p:nvCxnSpPr>
        <p:spPr>
          <a:xfrm flipV="1">
            <a:off x="1676400" y="2438400"/>
            <a:ext cx="0" cy="350520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371600" y="2590800"/>
            <a:ext cx="332783" cy="369332"/>
          </a:xfrm>
          <a:prstGeom prst="rect">
            <a:avLst/>
          </a:prstGeom>
          <a:noFill/>
        </p:spPr>
        <p:txBody>
          <a:bodyPr wrap="none" rtlCol="0">
            <a:spAutoFit/>
          </a:bodyPr>
          <a:lstStyle/>
          <a:p>
            <a:r>
              <a:rPr lang="en-US" dirty="0" smtClean="0"/>
              <a:t>r’</a:t>
            </a:r>
          </a:p>
        </p:txBody>
      </p:sp>
      <p:sp>
        <p:nvSpPr>
          <p:cNvPr id="22" name="TextBox 21"/>
          <p:cNvSpPr txBox="1"/>
          <p:nvPr/>
        </p:nvSpPr>
        <p:spPr>
          <a:xfrm>
            <a:off x="1456710" y="1676400"/>
            <a:ext cx="372090" cy="369332"/>
          </a:xfrm>
          <a:prstGeom prst="rect">
            <a:avLst/>
          </a:prstGeom>
          <a:noFill/>
        </p:spPr>
        <p:txBody>
          <a:bodyPr wrap="none" rtlCol="0">
            <a:spAutoFit/>
          </a:bodyPr>
          <a:lstStyle/>
          <a:p>
            <a:r>
              <a:rPr lang="en-US" dirty="0" smtClean="0"/>
              <a:t>P</a:t>
            </a:r>
            <a:r>
              <a:rPr lang="en-US" baseline="-25000" dirty="0" smtClean="0"/>
              <a:t>a</a:t>
            </a:r>
            <a:endParaRPr lang="en-US" baseline="-25000" dirty="0"/>
          </a:p>
        </p:txBody>
      </p:sp>
      <p:sp>
        <p:nvSpPr>
          <p:cNvPr id="23" name="TextBox 22"/>
          <p:cNvSpPr txBox="1"/>
          <p:nvPr/>
        </p:nvSpPr>
        <p:spPr>
          <a:xfrm>
            <a:off x="4419600" y="2754868"/>
            <a:ext cx="355931" cy="369332"/>
          </a:xfrm>
          <a:prstGeom prst="rect">
            <a:avLst/>
          </a:prstGeom>
          <a:noFill/>
        </p:spPr>
        <p:txBody>
          <a:bodyPr wrap="none" rtlCol="0">
            <a:spAutoFit/>
          </a:bodyPr>
          <a:lstStyle/>
          <a:p>
            <a:r>
              <a:rPr lang="en-US" dirty="0" smtClean="0"/>
              <a:t>P</a:t>
            </a:r>
            <a:r>
              <a:rPr lang="en-US" baseline="-25000" dirty="0" smtClean="0"/>
              <a:t>t</a:t>
            </a:r>
            <a:endParaRPr lang="en-US" baseline="-25000" dirty="0"/>
          </a:p>
        </p:txBody>
      </p:sp>
      <p:cxnSp>
        <p:nvCxnSpPr>
          <p:cNvPr id="24" name="Straight Connector 23"/>
          <p:cNvCxnSpPr/>
          <p:nvPr/>
        </p:nvCxnSpPr>
        <p:spPr>
          <a:xfrm>
            <a:off x="1752600" y="2057400"/>
            <a:ext cx="2667000" cy="990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76400" y="24384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676400" y="2057400"/>
            <a:ext cx="0" cy="381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4267200" y="3048000"/>
            <a:ext cx="254038" cy="304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95400" y="2057400"/>
            <a:ext cx="380232" cy="369332"/>
          </a:xfrm>
          <a:prstGeom prst="rect">
            <a:avLst/>
          </a:prstGeom>
          <a:noFill/>
        </p:spPr>
        <p:txBody>
          <a:bodyPr wrap="none" rtlCol="0">
            <a:spAutoFit/>
          </a:bodyPr>
          <a:lstStyle/>
          <a:p>
            <a:r>
              <a:rPr lang="en-US" dirty="0" smtClean="0"/>
              <a:t>h</a:t>
            </a:r>
            <a:r>
              <a:rPr lang="en-US" baseline="-25000" dirty="0" smtClean="0"/>
              <a:t>a</a:t>
            </a:r>
          </a:p>
        </p:txBody>
      </p:sp>
      <p:sp>
        <p:nvSpPr>
          <p:cNvPr id="30" name="TextBox 29"/>
          <p:cNvSpPr txBox="1"/>
          <p:nvPr/>
        </p:nvSpPr>
        <p:spPr>
          <a:xfrm>
            <a:off x="4343400" y="3124200"/>
            <a:ext cx="355675" cy="369332"/>
          </a:xfrm>
          <a:prstGeom prst="rect">
            <a:avLst/>
          </a:prstGeom>
          <a:noFill/>
        </p:spPr>
        <p:txBody>
          <a:bodyPr wrap="none" rtlCol="0">
            <a:spAutoFit/>
          </a:bodyPr>
          <a:lstStyle/>
          <a:p>
            <a:r>
              <a:rPr lang="en-US" dirty="0" smtClean="0"/>
              <a:t>h</a:t>
            </a:r>
            <a:r>
              <a:rPr lang="en-US" baseline="-25000" dirty="0" smtClean="0"/>
              <a:t>t</a:t>
            </a:r>
          </a:p>
        </p:txBody>
      </p:sp>
      <p:sp>
        <p:nvSpPr>
          <p:cNvPr id="31" name="TextBox 30"/>
          <p:cNvSpPr txBox="1"/>
          <p:nvPr/>
        </p:nvSpPr>
        <p:spPr>
          <a:xfrm rot="1288263">
            <a:off x="3048000" y="2286000"/>
            <a:ext cx="700833" cy="369332"/>
          </a:xfrm>
          <a:prstGeom prst="rect">
            <a:avLst/>
          </a:prstGeom>
          <a:noFill/>
        </p:spPr>
        <p:txBody>
          <a:bodyPr wrap="none" rtlCol="0">
            <a:spAutoFit/>
          </a:bodyPr>
          <a:lstStyle/>
          <a:p>
            <a:r>
              <a:rPr lang="en-US" dirty="0" smtClean="0"/>
              <a:t>b = d</a:t>
            </a:r>
            <a:r>
              <a:rPr lang="en-US" baseline="-25000" dirty="0" smtClean="0"/>
              <a:t>t</a:t>
            </a:r>
            <a:endParaRPr lang="en-US" dirty="0" smtClean="0"/>
          </a:p>
        </p:txBody>
      </p:sp>
      <p:sp>
        <p:nvSpPr>
          <p:cNvPr id="33" name="TextBox 32"/>
          <p:cNvSpPr txBox="1"/>
          <p:nvPr/>
        </p:nvSpPr>
        <p:spPr>
          <a:xfrm>
            <a:off x="5943600" y="1524000"/>
            <a:ext cx="2819400" cy="1477328"/>
          </a:xfrm>
          <a:prstGeom prst="rect">
            <a:avLst/>
          </a:prstGeom>
          <a:noFill/>
        </p:spPr>
        <p:txBody>
          <a:bodyPr wrap="square" rtlCol="0">
            <a:spAutoFit/>
          </a:bodyPr>
          <a:lstStyle/>
          <a:p>
            <a:r>
              <a:rPr lang="en-US" dirty="0" smtClean="0"/>
              <a:t>d</a:t>
            </a:r>
            <a:r>
              <a:rPr lang="en-US" baseline="-25000" dirty="0" smtClean="0"/>
              <a:t>t</a:t>
            </a:r>
            <a:r>
              <a:rPr lang="en-US" dirty="0" smtClean="0"/>
              <a:t>    =&gt; True distance to tgt</a:t>
            </a:r>
          </a:p>
          <a:p>
            <a:r>
              <a:rPr lang="en-US" dirty="0" smtClean="0">
                <a:latin typeface="Symbol" pitchFamily="18" charset="2"/>
              </a:rPr>
              <a:t>q</a:t>
            </a:r>
            <a:r>
              <a:rPr lang="en-US" baseline="-25000" dirty="0" smtClean="0"/>
              <a:t>t</a:t>
            </a:r>
            <a:r>
              <a:rPr lang="en-US" dirty="0" smtClean="0"/>
              <a:t>’   =&gt; Angle to target</a:t>
            </a:r>
          </a:p>
          <a:p>
            <a:endParaRPr lang="en-US" dirty="0" smtClean="0"/>
          </a:p>
          <a:p>
            <a:endParaRPr lang="en-US" dirty="0" smtClean="0"/>
          </a:p>
          <a:p>
            <a:endParaRPr lang="en-US" dirty="0"/>
          </a:p>
        </p:txBody>
      </p:sp>
      <p:sp>
        <p:nvSpPr>
          <p:cNvPr id="34" name="TextBox 33"/>
          <p:cNvSpPr txBox="1"/>
          <p:nvPr/>
        </p:nvSpPr>
        <p:spPr>
          <a:xfrm>
            <a:off x="1676400" y="2133600"/>
            <a:ext cx="419217" cy="369332"/>
          </a:xfrm>
          <a:prstGeom prst="rect">
            <a:avLst/>
          </a:prstGeom>
          <a:noFill/>
        </p:spPr>
        <p:txBody>
          <a:bodyPr wrap="none" rtlCol="0">
            <a:spAutoFit/>
          </a:bodyPr>
          <a:lstStyle/>
          <a:p>
            <a:r>
              <a:rPr lang="en-US" dirty="0" smtClean="0">
                <a:latin typeface="Symbol" pitchFamily="18" charset="2"/>
              </a:rPr>
              <a:t>q</a:t>
            </a:r>
            <a:r>
              <a:rPr lang="en-US" baseline="-25000" dirty="0" smtClean="0"/>
              <a:t>t</a:t>
            </a:r>
            <a:r>
              <a:rPr lang="en-US" dirty="0" smtClean="0"/>
              <a:t>’</a:t>
            </a:r>
            <a:endParaRPr lang="en-US" dirty="0"/>
          </a:p>
        </p:txBody>
      </p:sp>
      <p:cxnSp>
        <p:nvCxnSpPr>
          <p:cNvPr id="35" name="Straight Connector 34"/>
          <p:cNvCxnSpPr/>
          <p:nvPr/>
        </p:nvCxnSpPr>
        <p:spPr>
          <a:xfrm flipV="1">
            <a:off x="1676400" y="3352800"/>
            <a:ext cx="2590800" cy="2590800"/>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18876469">
            <a:off x="2376208" y="4253328"/>
            <a:ext cx="1082476" cy="369332"/>
          </a:xfrm>
          <a:prstGeom prst="rect">
            <a:avLst/>
          </a:prstGeom>
          <a:noFill/>
        </p:spPr>
        <p:txBody>
          <a:bodyPr wrap="none" rtlCol="0">
            <a:spAutoFit/>
          </a:bodyPr>
          <a:lstStyle/>
          <a:p>
            <a:r>
              <a:rPr lang="en-US" dirty="0" smtClean="0"/>
              <a:t>a = r’ + h</a:t>
            </a:r>
            <a:r>
              <a:rPr lang="en-US" baseline="-25000" dirty="0" smtClean="0"/>
              <a:t>t</a:t>
            </a:r>
            <a:endParaRPr lang="en-US" baseline="-25000" dirty="0"/>
          </a:p>
        </p:txBody>
      </p:sp>
      <p:sp>
        <p:nvSpPr>
          <p:cNvPr id="40" name="TextBox 39"/>
          <p:cNvSpPr txBox="1"/>
          <p:nvPr/>
        </p:nvSpPr>
        <p:spPr>
          <a:xfrm rot="16200000">
            <a:off x="939018" y="3682218"/>
            <a:ext cx="1105431" cy="369332"/>
          </a:xfrm>
          <a:prstGeom prst="rect">
            <a:avLst/>
          </a:prstGeom>
          <a:noFill/>
        </p:spPr>
        <p:txBody>
          <a:bodyPr wrap="none" rtlCol="0">
            <a:spAutoFit/>
          </a:bodyPr>
          <a:lstStyle/>
          <a:p>
            <a:r>
              <a:rPr lang="en-US" dirty="0" smtClean="0"/>
              <a:t>c = r’ + h</a:t>
            </a:r>
            <a:r>
              <a:rPr lang="en-US" baseline="-25000" dirty="0" smtClean="0"/>
              <a:t>a</a:t>
            </a:r>
            <a:endParaRPr lang="en-US" baseline="-25000" dirty="0"/>
          </a:p>
        </p:txBody>
      </p:sp>
      <p:sp>
        <p:nvSpPr>
          <p:cNvPr id="41" name="TextBox 40"/>
          <p:cNvSpPr txBox="1"/>
          <p:nvPr/>
        </p:nvSpPr>
        <p:spPr>
          <a:xfrm>
            <a:off x="4010617" y="3516868"/>
            <a:ext cx="332783" cy="369332"/>
          </a:xfrm>
          <a:prstGeom prst="rect">
            <a:avLst/>
          </a:prstGeom>
          <a:noFill/>
        </p:spPr>
        <p:txBody>
          <a:bodyPr wrap="none" rtlCol="0">
            <a:spAutoFit/>
          </a:bodyPr>
          <a:lstStyle/>
          <a:p>
            <a:r>
              <a:rPr lang="en-US" dirty="0" smtClean="0"/>
              <a:t>r’</a:t>
            </a:r>
          </a:p>
        </p:txBody>
      </p:sp>
    </p:spTree>
    <p:extLst>
      <p:ext uri="{BB962C8B-B14F-4D97-AF65-F5344CB8AC3E}">
        <p14:creationId xmlns:p14="http://schemas.microsoft.com/office/powerpoint/2010/main" val="19814968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Elevation Posts</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0" idx="4"/>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74" idx="4"/>
            <a:endCxn id="103" idx="0"/>
          </p:cNvCxnSpPr>
          <p:nvPr/>
        </p:nvCxnSpPr>
        <p:spPr>
          <a:xfrm>
            <a:off x="2637336" y="3029834"/>
            <a:ext cx="42" cy="372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4"/>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4"/>
            <a:endCxn id="105" idx="0"/>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4"/>
            <a:endCxn id="106" idx="0"/>
          </p:cNvCxnSpPr>
          <p:nvPr/>
        </p:nvCxnSpPr>
        <p:spPr>
          <a:xfrm>
            <a:off x="4466128" y="2598041"/>
            <a:ext cx="4273" cy="80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4"/>
            <a:endCxn id="107" idx="0"/>
          </p:cNvCxnSpPr>
          <p:nvPr/>
        </p:nvCxnSpPr>
        <p:spPr>
          <a:xfrm>
            <a:off x="5084200" y="2209800"/>
            <a:ext cx="45" cy="1192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p:cNvCxnSpPr>
            <a:stCxn id="89" idx="4"/>
            <a:endCxn id="108" idx="0"/>
          </p:cNvCxnSpPr>
          <p:nvPr/>
        </p:nvCxnSpPr>
        <p:spPr>
          <a:xfrm>
            <a:off x="5668401" y="1828800"/>
            <a:ext cx="21202" cy="1573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5"/>
            <a:endCxn id="109" idx="0"/>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6"/>
            <a:endCxn id="110" idx="0"/>
          </p:cNvCxnSpPr>
          <p:nvPr/>
        </p:nvCxnSpPr>
        <p:spPr>
          <a:xfrm flipH="1">
            <a:off x="6900334" y="2332567"/>
            <a:ext cx="25374" cy="1069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5"/>
            <a:endCxn id="111" idx="0"/>
          </p:cNvCxnSpPr>
          <p:nvPr/>
        </p:nvCxnSpPr>
        <p:spPr>
          <a:xfrm>
            <a:off x="7492764" y="2412788"/>
            <a:ext cx="21414" cy="989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Straight Connector 97"/>
          <p:cNvCxnSpPr>
            <a:stCxn id="97" idx="6"/>
          </p:cNvCxnSpPr>
          <p:nvPr/>
        </p:nvCxnSpPr>
        <p:spPr>
          <a:xfrm>
            <a:off x="8119506" y="2103967"/>
            <a:ext cx="30" cy="1298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57" name="TextBox 156"/>
          <p:cNvSpPr txBox="1"/>
          <p:nvPr/>
        </p:nvSpPr>
        <p:spPr>
          <a:xfrm>
            <a:off x="5867400" y="3776246"/>
            <a:ext cx="1830950" cy="338554"/>
          </a:xfrm>
          <a:prstGeom prst="rect">
            <a:avLst/>
          </a:prstGeom>
          <a:noFill/>
        </p:spPr>
        <p:txBody>
          <a:bodyPr wrap="none" rtlCol="0">
            <a:spAutoFit/>
          </a:bodyPr>
          <a:lstStyle/>
          <a:p>
            <a:r>
              <a:rPr lang="en-US" sz="800" dirty="0" smtClean="0"/>
              <a:t>N = number of points in the array</a:t>
            </a:r>
          </a:p>
          <a:p>
            <a:r>
              <a:rPr lang="en-US" sz="800" b="1" dirty="0" smtClean="0"/>
              <a:t>Max = Maximum distance of array</a:t>
            </a:r>
            <a:endParaRPr lang="en-US" sz="800" b="1" dirty="0"/>
          </a:p>
        </p:txBody>
      </p:sp>
      <p:sp>
        <p:nvSpPr>
          <p:cNvPr id="62" name="TextBox 61"/>
          <p:cNvSpPr txBox="1"/>
          <p:nvPr/>
        </p:nvSpPr>
        <p:spPr>
          <a:xfrm>
            <a:off x="762000" y="4038600"/>
            <a:ext cx="7924800" cy="2585323"/>
          </a:xfrm>
          <a:prstGeom prst="rect">
            <a:avLst/>
          </a:prstGeom>
          <a:noFill/>
        </p:spPr>
        <p:txBody>
          <a:bodyPr wrap="square" rtlCol="0">
            <a:spAutoFit/>
          </a:bodyPr>
          <a:lstStyle/>
          <a:p>
            <a:r>
              <a:rPr lang="en-US" dirty="0" smtClean="0"/>
              <a:t>For each azimuth ray, we generate an array of N terrain elevation samples, or posts, from the radar’s position to the maximum distance, Max.</a:t>
            </a:r>
          </a:p>
          <a:p>
            <a:endParaRPr lang="en-US" dirty="0" smtClean="0"/>
          </a:p>
          <a:p>
            <a:r>
              <a:rPr lang="en-US" dirty="0" smtClean="0"/>
              <a:t>The posts are evenly spaced with a spacing of Max/</a:t>
            </a:r>
            <a:r>
              <a:rPr lang="en-US" dirty="0" smtClean="0">
                <a:solidFill>
                  <a:srgbClr val="FF0000"/>
                </a:solidFill>
              </a:rPr>
              <a:t>N</a:t>
            </a:r>
            <a:r>
              <a:rPr lang="en-US" dirty="0" smtClean="0"/>
              <a:t>.</a:t>
            </a:r>
          </a:p>
          <a:p>
            <a:r>
              <a:rPr lang="en-US" dirty="0" smtClean="0"/>
              <a:t>Each post has a ground range, r</a:t>
            </a:r>
            <a:r>
              <a:rPr lang="en-US" baseline="-25000" dirty="0" smtClean="0"/>
              <a:t>g</a:t>
            </a:r>
            <a:r>
              <a:rPr lang="en-US" dirty="0" smtClean="0"/>
              <a:t>, equal to it’s index * Max/</a:t>
            </a:r>
            <a:r>
              <a:rPr lang="en-US" dirty="0" smtClean="0">
                <a:solidFill>
                  <a:srgbClr val="FF0000"/>
                </a:solidFill>
              </a:rPr>
              <a:t>N</a:t>
            </a:r>
          </a:p>
          <a:p>
            <a:endParaRPr lang="en-US" dirty="0" smtClean="0"/>
          </a:p>
          <a:p>
            <a:r>
              <a:rPr lang="en-US" dirty="0" smtClean="0"/>
              <a:t>Although not shown, the elevation post values are modified to account for earth curvature.</a:t>
            </a:r>
          </a:p>
          <a:p>
            <a:endParaRPr lang="en-US" dirty="0" smtClean="0">
              <a:solidFill>
                <a:srgbClr val="FF0000"/>
              </a:solidFill>
            </a:endParaRPr>
          </a:p>
        </p:txBody>
      </p:sp>
    </p:spTree>
    <p:extLst>
      <p:ext uri="{BB962C8B-B14F-4D97-AF65-F5344CB8AC3E}">
        <p14:creationId xmlns:p14="http://schemas.microsoft.com/office/powerpoint/2010/main" val="41867651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Terrain Shadow Areas</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0" idx="4"/>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74" idx="4"/>
            <a:endCxn id="103" idx="0"/>
          </p:cNvCxnSpPr>
          <p:nvPr/>
        </p:nvCxnSpPr>
        <p:spPr>
          <a:xfrm>
            <a:off x="2637336" y="3029834"/>
            <a:ext cx="42" cy="372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4"/>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4"/>
            <a:endCxn id="105" idx="0"/>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4"/>
            <a:endCxn id="106" idx="0"/>
          </p:cNvCxnSpPr>
          <p:nvPr/>
        </p:nvCxnSpPr>
        <p:spPr>
          <a:xfrm>
            <a:off x="4466128" y="2598041"/>
            <a:ext cx="4273" cy="80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4"/>
            <a:endCxn id="107" idx="0"/>
          </p:cNvCxnSpPr>
          <p:nvPr/>
        </p:nvCxnSpPr>
        <p:spPr>
          <a:xfrm>
            <a:off x="5084200" y="2209800"/>
            <a:ext cx="45" cy="1192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p:cNvCxnSpPr>
            <a:stCxn id="89" idx="4"/>
            <a:endCxn id="108" idx="0"/>
          </p:cNvCxnSpPr>
          <p:nvPr/>
        </p:nvCxnSpPr>
        <p:spPr>
          <a:xfrm>
            <a:off x="5668401" y="1828800"/>
            <a:ext cx="21202" cy="1573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5"/>
            <a:endCxn id="109" idx="0"/>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6"/>
            <a:endCxn id="110" idx="0"/>
          </p:cNvCxnSpPr>
          <p:nvPr/>
        </p:nvCxnSpPr>
        <p:spPr>
          <a:xfrm flipH="1">
            <a:off x="6900334" y="2332567"/>
            <a:ext cx="25374" cy="1069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5"/>
            <a:endCxn id="111" idx="0"/>
          </p:cNvCxnSpPr>
          <p:nvPr/>
        </p:nvCxnSpPr>
        <p:spPr>
          <a:xfrm>
            <a:off x="7492764" y="2412788"/>
            <a:ext cx="21414" cy="989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Straight Connector 97"/>
          <p:cNvCxnSpPr>
            <a:stCxn id="97" idx="6"/>
          </p:cNvCxnSpPr>
          <p:nvPr/>
        </p:nvCxnSpPr>
        <p:spPr>
          <a:xfrm>
            <a:off x="8119506" y="2103967"/>
            <a:ext cx="30" cy="1298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57" name="TextBox 156"/>
          <p:cNvSpPr txBox="1"/>
          <p:nvPr/>
        </p:nvSpPr>
        <p:spPr>
          <a:xfrm>
            <a:off x="5867400" y="3776246"/>
            <a:ext cx="1830950" cy="338554"/>
          </a:xfrm>
          <a:prstGeom prst="rect">
            <a:avLst/>
          </a:prstGeom>
          <a:noFill/>
        </p:spPr>
        <p:txBody>
          <a:bodyPr wrap="none" rtlCol="0">
            <a:spAutoFit/>
          </a:bodyPr>
          <a:lstStyle/>
          <a:p>
            <a:r>
              <a:rPr lang="en-US" sz="800" dirty="0" smtClean="0"/>
              <a:t>N = number of points in the array</a:t>
            </a:r>
          </a:p>
          <a:p>
            <a:r>
              <a:rPr lang="en-US" sz="800" b="1" dirty="0" smtClean="0"/>
              <a:t>Max = Maximum distance of array</a:t>
            </a:r>
            <a:endParaRPr lang="en-US" sz="800" b="1" dirty="0"/>
          </a:p>
        </p:txBody>
      </p:sp>
      <p:sp>
        <p:nvSpPr>
          <p:cNvPr id="62" name="TextBox 61"/>
          <p:cNvSpPr txBox="1"/>
          <p:nvPr/>
        </p:nvSpPr>
        <p:spPr>
          <a:xfrm>
            <a:off x="762000" y="4114800"/>
            <a:ext cx="7924800" cy="1754326"/>
          </a:xfrm>
          <a:prstGeom prst="rect">
            <a:avLst/>
          </a:prstGeom>
          <a:noFill/>
        </p:spPr>
        <p:txBody>
          <a:bodyPr wrap="square" rtlCol="0">
            <a:spAutoFit/>
          </a:bodyPr>
          <a:lstStyle/>
          <a:p>
            <a:r>
              <a:rPr lang="en-US" dirty="0" smtClean="0"/>
              <a:t>For each elevation post, starting with the closest, the point is visible if the angle to the point is greater than all previous points.</a:t>
            </a:r>
          </a:p>
          <a:p>
            <a:endParaRPr lang="en-US" dirty="0" smtClean="0"/>
          </a:p>
          <a:p>
            <a:r>
              <a:rPr lang="en-US" dirty="0" smtClean="0"/>
              <a:t>A point is hidden, or in shadow, if the angle to the point is less than the angle to any previous point, Pmax.   (see red dashed lines)</a:t>
            </a:r>
          </a:p>
          <a:p>
            <a:endParaRPr lang="en-US" dirty="0" smtClean="0"/>
          </a:p>
        </p:txBody>
      </p:sp>
      <p:cxnSp>
        <p:nvCxnSpPr>
          <p:cNvPr id="115" name="Straight Connector 114"/>
          <p:cNvCxnSpPr/>
          <p:nvPr/>
        </p:nvCxnSpPr>
        <p:spPr>
          <a:xfrm>
            <a:off x="1439333" y="1844528"/>
            <a:ext cx="2404711" cy="63518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a:endCxn id="87" idx="2"/>
          </p:cNvCxnSpPr>
          <p:nvPr/>
        </p:nvCxnSpPr>
        <p:spPr>
          <a:xfrm>
            <a:off x="1405289" y="1828800"/>
            <a:ext cx="3649278" cy="351367"/>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endCxn id="89" idx="3"/>
          </p:cNvCxnSpPr>
          <p:nvPr/>
        </p:nvCxnSpPr>
        <p:spPr>
          <a:xfrm flipV="1">
            <a:off x="1371600" y="1820121"/>
            <a:ext cx="4275847" cy="8679"/>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81" idx="7"/>
          </p:cNvCxnSpPr>
          <p:nvPr/>
        </p:nvCxnSpPr>
        <p:spPr>
          <a:xfrm>
            <a:off x="1371600" y="1828800"/>
            <a:ext cx="1904753" cy="930316"/>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a:stCxn id="65" idx="4"/>
            <a:endCxn id="74" idx="0"/>
          </p:cNvCxnSpPr>
          <p:nvPr/>
        </p:nvCxnSpPr>
        <p:spPr>
          <a:xfrm>
            <a:off x="1384270" y="1861405"/>
            <a:ext cx="1253066" cy="110916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70" idx="6"/>
          </p:cNvCxnSpPr>
          <p:nvPr/>
        </p:nvCxnSpPr>
        <p:spPr>
          <a:xfrm>
            <a:off x="1371600" y="1828800"/>
            <a:ext cx="694238" cy="858135"/>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endCxn id="85" idx="3"/>
          </p:cNvCxnSpPr>
          <p:nvPr/>
        </p:nvCxnSpPr>
        <p:spPr>
          <a:xfrm>
            <a:off x="1371600" y="1828800"/>
            <a:ext cx="3073574" cy="760562"/>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91" idx="2"/>
          </p:cNvCxnSpPr>
          <p:nvPr/>
        </p:nvCxnSpPr>
        <p:spPr>
          <a:xfrm>
            <a:off x="1371600" y="1828800"/>
            <a:ext cx="4893705" cy="417868"/>
          </a:xfrm>
          <a:prstGeom prst="line">
            <a:avLst/>
          </a:prstGeom>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a:endCxn id="95" idx="1"/>
          </p:cNvCxnSpPr>
          <p:nvPr/>
        </p:nvCxnSpPr>
        <p:spPr>
          <a:xfrm>
            <a:off x="1371600" y="1828800"/>
            <a:ext cx="6079256" cy="542079"/>
          </a:xfrm>
          <a:prstGeom prst="line">
            <a:avLst/>
          </a:prstGeom>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a:endCxn id="97" idx="1"/>
          </p:cNvCxnSpPr>
          <p:nvPr/>
        </p:nvCxnSpPr>
        <p:spPr>
          <a:xfrm>
            <a:off x="1371600" y="1828800"/>
            <a:ext cx="6697319" cy="254212"/>
          </a:xfrm>
          <a:prstGeom prst="line">
            <a:avLst/>
          </a:prstGeom>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638800" y="1447800"/>
            <a:ext cx="695511" cy="369332"/>
          </a:xfrm>
          <a:prstGeom prst="rect">
            <a:avLst/>
          </a:prstGeom>
          <a:noFill/>
        </p:spPr>
        <p:txBody>
          <a:bodyPr wrap="none" rtlCol="0">
            <a:spAutoFit/>
          </a:bodyPr>
          <a:lstStyle/>
          <a:p>
            <a:r>
              <a:rPr lang="en-US" dirty="0" smtClean="0"/>
              <a:t>Pmax</a:t>
            </a:r>
            <a:endParaRPr lang="en-US" dirty="0"/>
          </a:p>
        </p:txBody>
      </p:sp>
    </p:spTree>
    <p:extLst>
      <p:ext uri="{BB962C8B-B14F-4D97-AF65-F5344CB8AC3E}">
        <p14:creationId xmlns:p14="http://schemas.microsoft.com/office/powerpoint/2010/main" val="37350117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Terrain Tangents</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 name="Straight Connector 52"/>
          <p:cNvCxnSpPr>
            <a:endCxn id="83" idx="1"/>
          </p:cNvCxnSpPr>
          <p:nvPr/>
        </p:nvCxnSpPr>
        <p:spPr>
          <a:xfrm>
            <a:off x="1439333" y="1844528"/>
            <a:ext cx="2404711" cy="635184"/>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388533" y="1861460"/>
            <a:ext cx="2421467" cy="84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0" idx="4"/>
            <a:endCxn id="102" idx="0"/>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74" idx="5"/>
            <a:endCxn id="103" idx="0"/>
          </p:cNvCxnSpPr>
          <p:nvPr/>
        </p:nvCxnSpPr>
        <p:spPr>
          <a:xfrm flipH="1">
            <a:off x="2637378" y="3021155"/>
            <a:ext cx="20912" cy="381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4"/>
            <a:endCxn id="104" idx="0"/>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4"/>
            <a:endCxn id="105" idx="0"/>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5"/>
            <a:endCxn id="106" idx="0"/>
          </p:cNvCxnSpPr>
          <p:nvPr/>
        </p:nvCxnSpPr>
        <p:spPr>
          <a:xfrm flipH="1">
            <a:off x="4470401" y="2589362"/>
            <a:ext cx="16681" cy="813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7"/>
            <a:endCxn id="107" idx="0"/>
          </p:cNvCxnSpPr>
          <p:nvPr/>
        </p:nvCxnSpPr>
        <p:spPr>
          <a:xfrm flipH="1">
            <a:off x="5084245" y="2159212"/>
            <a:ext cx="20909" cy="1243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p:cNvCxnSpPr>
            <a:stCxn id="89" idx="5"/>
            <a:endCxn id="108" idx="0"/>
          </p:cNvCxnSpPr>
          <p:nvPr/>
        </p:nvCxnSpPr>
        <p:spPr>
          <a:xfrm>
            <a:off x="5689355" y="1820121"/>
            <a:ext cx="248" cy="15822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5"/>
            <a:endCxn id="109" idx="0"/>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3"/>
            <a:endCxn id="110" idx="0"/>
          </p:cNvCxnSpPr>
          <p:nvPr/>
        </p:nvCxnSpPr>
        <p:spPr>
          <a:xfrm>
            <a:off x="6875121" y="2353521"/>
            <a:ext cx="25213" cy="1048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6"/>
            <a:endCxn id="111" idx="0"/>
          </p:cNvCxnSpPr>
          <p:nvPr/>
        </p:nvCxnSpPr>
        <p:spPr>
          <a:xfrm>
            <a:off x="7501443" y="2391834"/>
            <a:ext cx="12735" cy="1010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Straight Connector 97"/>
          <p:cNvCxnSpPr>
            <a:stCxn id="97" idx="5"/>
          </p:cNvCxnSpPr>
          <p:nvPr/>
        </p:nvCxnSpPr>
        <p:spPr>
          <a:xfrm>
            <a:off x="8110827" y="2124921"/>
            <a:ext cx="8709" cy="1277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57" name="TextBox 156"/>
          <p:cNvSpPr txBox="1"/>
          <p:nvPr/>
        </p:nvSpPr>
        <p:spPr>
          <a:xfrm>
            <a:off x="5867400" y="3776246"/>
            <a:ext cx="1830950" cy="338554"/>
          </a:xfrm>
          <a:prstGeom prst="rect">
            <a:avLst/>
          </a:prstGeom>
          <a:noFill/>
        </p:spPr>
        <p:txBody>
          <a:bodyPr wrap="none" rtlCol="0">
            <a:spAutoFit/>
          </a:bodyPr>
          <a:lstStyle/>
          <a:p>
            <a:r>
              <a:rPr lang="en-US" sz="800" dirty="0" smtClean="0"/>
              <a:t>N = number of points in the array</a:t>
            </a:r>
          </a:p>
          <a:p>
            <a:r>
              <a:rPr lang="en-US" sz="800" b="1" dirty="0" smtClean="0"/>
              <a:t>Max = Maximum distance of array</a:t>
            </a:r>
            <a:endParaRPr lang="en-US" sz="800" b="1" dirty="0"/>
          </a:p>
        </p:txBody>
      </p:sp>
      <p:sp>
        <p:nvSpPr>
          <p:cNvPr id="62" name="TextBox 61"/>
          <p:cNvSpPr txBox="1"/>
          <p:nvPr/>
        </p:nvSpPr>
        <p:spPr>
          <a:xfrm>
            <a:off x="762000" y="5029200"/>
            <a:ext cx="7924800" cy="1477328"/>
          </a:xfrm>
          <a:prstGeom prst="rect">
            <a:avLst/>
          </a:prstGeom>
          <a:noFill/>
        </p:spPr>
        <p:txBody>
          <a:bodyPr wrap="square" rtlCol="0">
            <a:spAutoFit/>
          </a:bodyPr>
          <a:lstStyle/>
          <a:p>
            <a:r>
              <a:rPr lang="en-US" dirty="0" smtClean="0">
                <a:latin typeface="Symbol" pitchFamily="18" charset="2"/>
              </a:rPr>
              <a:t>D</a:t>
            </a:r>
            <a:r>
              <a:rPr lang="en-US" dirty="0" smtClean="0"/>
              <a:t>h =&gt; Height of the antenna minus the elevation post, ALT[i]</a:t>
            </a:r>
          </a:p>
          <a:p>
            <a:r>
              <a:rPr lang="en-US" dirty="0" smtClean="0"/>
              <a:t>r</a:t>
            </a:r>
            <a:r>
              <a:rPr lang="en-US" baseline="-25000" dirty="0" smtClean="0"/>
              <a:t>g</a:t>
            </a:r>
            <a:r>
              <a:rPr lang="en-US" dirty="0" smtClean="0"/>
              <a:t> =&gt; Ground range to the elevation post</a:t>
            </a:r>
          </a:p>
          <a:p>
            <a:r>
              <a:rPr lang="en-US" dirty="0" smtClean="0"/>
              <a:t>tan </a:t>
            </a:r>
            <a:r>
              <a:rPr lang="en-US" dirty="0" smtClean="0">
                <a:latin typeface="Symbol" pitchFamily="18" charset="2"/>
              </a:rPr>
              <a:t>a</a:t>
            </a:r>
            <a:r>
              <a:rPr lang="en-US" dirty="0" smtClean="0"/>
              <a:t> = </a:t>
            </a:r>
            <a:r>
              <a:rPr lang="en-US" dirty="0" smtClean="0">
                <a:latin typeface="Symbol" pitchFamily="18" charset="2"/>
              </a:rPr>
              <a:t>D</a:t>
            </a:r>
            <a:r>
              <a:rPr lang="en-US" dirty="0" smtClean="0"/>
              <a:t>h / r</a:t>
            </a:r>
            <a:r>
              <a:rPr lang="en-US" baseline="-25000" dirty="0" smtClean="0"/>
              <a:t>g</a:t>
            </a:r>
            <a:endParaRPr lang="en-US" dirty="0" smtClean="0"/>
          </a:p>
          <a:p>
            <a:endParaRPr lang="en-US" dirty="0" smtClean="0"/>
          </a:p>
          <a:p>
            <a:endParaRPr lang="en-US" dirty="0"/>
          </a:p>
        </p:txBody>
      </p:sp>
      <p:sp>
        <p:nvSpPr>
          <p:cNvPr id="124" name="TextBox 123"/>
          <p:cNvSpPr txBox="1"/>
          <p:nvPr/>
        </p:nvSpPr>
        <p:spPr>
          <a:xfrm>
            <a:off x="3048000" y="1524000"/>
            <a:ext cx="333809" cy="369332"/>
          </a:xfrm>
          <a:prstGeom prst="rect">
            <a:avLst/>
          </a:prstGeom>
          <a:noFill/>
        </p:spPr>
        <p:txBody>
          <a:bodyPr wrap="none" rtlCol="0">
            <a:spAutoFit/>
          </a:bodyPr>
          <a:lstStyle/>
          <a:p>
            <a:r>
              <a:rPr lang="en-US" dirty="0" smtClean="0"/>
              <a:t>r</a:t>
            </a:r>
            <a:r>
              <a:rPr lang="en-US" baseline="-25000" dirty="0" smtClean="0"/>
              <a:t>g</a:t>
            </a:r>
            <a:endParaRPr lang="en-US" baseline="-25000" dirty="0"/>
          </a:p>
        </p:txBody>
      </p:sp>
      <p:cxnSp>
        <p:nvCxnSpPr>
          <p:cNvPr id="128" name="Straight Arrow Connector 127"/>
          <p:cNvCxnSpPr/>
          <p:nvPr/>
        </p:nvCxnSpPr>
        <p:spPr>
          <a:xfrm flipV="1">
            <a:off x="3886200" y="1828800"/>
            <a:ext cx="0" cy="6096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3810000" y="1905000"/>
            <a:ext cx="447558" cy="369332"/>
          </a:xfrm>
          <a:prstGeom prst="rect">
            <a:avLst/>
          </a:prstGeom>
          <a:noFill/>
        </p:spPr>
        <p:txBody>
          <a:bodyPr wrap="none" rtlCol="0">
            <a:spAutoFit/>
          </a:bodyPr>
          <a:lstStyle/>
          <a:p>
            <a:r>
              <a:rPr lang="en-US" dirty="0" smtClean="0">
                <a:latin typeface="Symbol" pitchFamily="18" charset="2"/>
              </a:rPr>
              <a:t>D</a:t>
            </a:r>
            <a:r>
              <a:rPr lang="en-US" dirty="0" smtClean="0"/>
              <a:t>h</a:t>
            </a:r>
            <a:endParaRPr lang="en-US" dirty="0"/>
          </a:p>
        </p:txBody>
      </p:sp>
      <p:sp>
        <p:nvSpPr>
          <p:cNvPr id="130" name="TextBox 129"/>
          <p:cNvSpPr txBox="1"/>
          <p:nvPr/>
        </p:nvSpPr>
        <p:spPr>
          <a:xfrm>
            <a:off x="2133600" y="1764268"/>
            <a:ext cx="330540" cy="369332"/>
          </a:xfrm>
          <a:prstGeom prst="rect">
            <a:avLst/>
          </a:prstGeom>
          <a:noFill/>
        </p:spPr>
        <p:txBody>
          <a:bodyPr wrap="none" rtlCol="0">
            <a:spAutoFit/>
          </a:bodyPr>
          <a:lstStyle/>
          <a:p>
            <a:r>
              <a:rPr lang="en-US" dirty="0" smtClean="0">
                <a:latin typeface="Symbol" pitchFamily="18" charset="2"/>
              </a:rPr>
              <a:t>a</a:t>
            </a:r>
            <a:endParaRPr lang="en-US" dirty="0">
              <a:latin typeface="Symbol" pitchFamily="18" charset="2"/>
            </a:endParaRPr>
          </a:p>
        </p:txBody>
      </p:sp>
      <p:sp>
        <p:nvSpPr>
          <p:cNvPr id="131" name="TextBox 130"/>
          <p:cNvSpPr txBox="1"/>
          <p:nvPr/>
        </p:nvSpPr>
        <p:spPr>
          <a:xfrm>
            <a:off x="762000" y="4267200"/>
            <a:ext cx="7848600" cy="646331"/>
          </a:xfrm>
          <a:prstGeom prst="rect">
            <a:avLst/>
          </a:prstGeom>
          <a:noFill/>
        </p:spPr>
        <p:txBody>
          <a:bodyPr wrap="square" rtlCol="0">
            <a:spAutoFit/>
          </a:bodyPr>
          <a:lstStyle/>
          <a:p>
            <a:r>
              <a:rPr lang="en-US" dirty="0" smtClean="0"/>
              <a:t>To increase performance, the tangent of the angle to each post can be used to compared with the previous posts.</a:t>
            </a:r>
            <a:endParaRPr lang="en-US" dirty="0"/>
          </a:p>
        </p:txBody>
      </p:sp>
    </p:spTree>
    <p:extLst>
      <p:ext uri="{BB962C8B-B14F-4D97-AF65-F5344CB8AC3E}">
        <p14:creationId xmlns:p14="http://schemas.microsoft.com/office/powerpoint/2010/main" val="41041083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Target/Terrain Occulting</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Freeform 63"/>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2" name="Straight Connector 71"/>
          <p:cNvCxnSpPr>
            <a:stCxn id="70" idx="4"/>
            <a:endCxn id="102" idx="0"/>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a:stCxn id="74" idx="5"/>
            <a:endCxn id="103" idx="0"/>
          </p:cNvCxnSpPr>
          <p:nvPr/>
        </p:nvCxnSpPr>
        <p:spPr>
          <a:xfrm flipH="1">
            <a:off x="2637378" y="3021155"/>
            <a:ext cx="20912" cy="3812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Connector 81"/>
          <p:cNvCxnSpPr>
            <a:stCxn id="81" idx="4"/>
            <a:endCxn id="104" idx="0"/>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Oval 82"/>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p:cNvCxnSpPr>
            <a:stCxn id="83" idx="4"/>
            <a:endCxn id="105" idx="0"/>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6" name="Straight Connector 85"/>
          <p:cNvCxnSpPr>
            <a:stCxn id="85" idx="5"/>
            <a:endCxn id="106" idx="0"/>
          </p:cNvCxnSpPr>
          <p:nvPr/>
        </p:nvCxnSpPr>
        <p:spPr>
          <a:xfrm flipH="1">
            <a:off x="4470401" y="2589362"/>
            <a:ext cx="16681" cy="813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 name="Straight Connector 87"/>
          <p:cNvCxnSpPr>
            <a:stCxn id="87" idx="7"/>
            <a:endCxn id="107" idx="0"/>
          </p:cNvCxnSpPr>
          <p:nvPr/>
        </p:nvCxnSpPr>
        <p:spPr>
          <a:xfrm flipH="1">
            <a:off x="5084245" y="2159212"/>
            <a:ext cx="20909" cy="12431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0" name="Straight Connector 89"/>
          <p:cNvCxnSpPr>
            <a:stCxn id="89" idx="5"/>
            <a:endCxn id="108" idx="0"/>
          </p:cNvCxnSpPr>
          <p:nvPr/>
        </p:nvCxnSpPr>
        <p:spPr>
          <a:xfrm>
            <a:off x="5689355" y="1820121"/>
            <a:ext cx="248" cy="15822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2" name="Straight Connector 91"/>
          <p:cNvCxnSpPr>
            <a:stCxn id="91" idx="5"/>
            <a:endCxn id="109" idx="0"/>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 name="Straight Connector 93"/>
          <p:cNvCxnSpPr>
            <a:stCxn id="93" idx="3"/>
            <a:endCxn id="110" idx="0"/>
          </p:cNvCxnSpPr>
          <p:nvPr/>
        </p:nvCxnSpPr>
        <p:spPr>
          <a:xfrm>
            <a:off x="6875121" y="2353521"/>
            <a:ext cx="25213" cy="10488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6" name="Straight Connector 95"/>
          <p:cNvCxnSpPr>
            <a:stCxn id="95" idx="6"/>
            <a:endCxn id="111" idx="0"/>
          </p:cNvCxnSpPr>
          <p:nvPr/>
        </p:nvCxnSpPr>
        <p:spPr>
          <a:xfrm>
            <a:off x="7501443" y="2391834"/>
            <a:ext cx="12735" cy="10105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8" name="Straight Connector 97"/>
          <p:cNvCxnSpPr>
            <a:stCxn id="97" idx="5"/>
          </p:cNvCxnSpPr>
          <p:nvPr/>
        </p:nvCxnSpPr>
        <p:spPr>
          <a:xfrm>
            <a:off x="8110827" y="2124921"/>
            <a:ext cx="8709" cy="12774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31" name="TextBox 130"/>
          <p:cNvSpPr txBox="1"/>
          <p:nvPr/>
        </p:nvSpPr>
        <p:spPr>
          <a:xfrm>
            <a:off x="762000" y="3962400"/>
            <a:ext cx="7848600" cy="2308324"/>
          </a:xfrm>
          <a:prstGeom prst="rect">
            <a:avLst/>
          </a:prstGeom>
          <a:noFill/>
        </p:spPr>
        <p:txBody>
          <a:bodyPr wrap="square" rtlCol="0">
            <a:spAutoFit/>
          </a:bodyPr>
          <a:lstStyle/>
          <a:p>
            <a:r>
              <a:rPr lang="en-US" dirty="0" smtClean="0"/>
              <a:t>As defined by terrain shadows, a point is occulted, or hidden, when it has a smaller angle than an elevation post that is closer to the radar.</a:t>
            </a:r>
          </a:p>
          <a:p>
            <a:endParaRPr lang="en-US" dirty="0" smtClean="0"/>
          </a:p>
          <a:p>
            <a:r>
              <a:rPr lang="en-US" dirty="0" smtClean="0"/>
              <a:t>That is, for each elevation post with a range less than the target, the target is occulted if any post has an angle greater than the angle to the target.</a:t>
            </a:r>
          </a:p>
          <a:p>
            <a:endParaRPr lang="en-US" dirty="0" smtClean="0"/>
          </a:p>
          <a:p>
            <a:r>
              <a:rPr lang="en-US" dirty="0" smtClean="0"/>
              <a:t>To increase performance, the tangent of the angle to the target can be used to compare to the closer elevation posts.</a:t>
            </a:r>
            <a:endParaRPr lang="en-US" dirty="0"/>
          </a:p>
        </p:txBody>
      </p:sp>
      <p:pic>
        <p:nvPicPr>
          <p:cNvPr id="67" name="Picture 3" descr="jetplane"/>
          <p:cNvPicPr>
            <a:picLocks noChangeAspect="1" noChangeArrowheads="1"/>
          </p:cNvPicPr>
          <p:nvPr/>
        </p:nvPicPr>
        <p:blipFill>
          <a:blip r:embed="rId2" cstate="print">
            <a:lum contrast="6000"/>
          </a:blip>
          <a:srcRect/>
          <a:stretch>
            <a:fillRect/>
          </a:stretch>
        </p:blipFill>
        <p:spPr bwMode="auto">
          <a:xfrm>
            <a:off x="6477000" y="990600"/>
            <a:ext cx="812800" cy="471488"/>
          </a:xfrm>
          <a:prstGeom prst="rect">
            <a:avLst/>
          </a:prstGeom>
          <a:noFill/>
          <a:ln w="9525">
            <a:noFill/>
            <a:miter lim="800000"/>
            <a:headEnd/>
            <a:tailEnd/>
          </a:ln>
        </p:spPr>
      </p:pic>
      <p:pic>
        <p:nvPicPr>
          <p:cNvPr id="68" name="Picture 3" descr="jetplane"/>
          <p:cNvPicPr>
            <a:picLocks noChangeAspect="1" noChangeArrowheads="1"/>
          </p:cNvPicPr>
          <p:nvPr/>
        </p:nvPicPr>
        <p:blipFill>
          <a:blip r:embed="rId2" cstate="print">
            <a:lum contrast="6000"/>
          </a:blip>
          <a:srcRect/>
          <a:stretch>
            <a:fillRect/>
          </a:stretch>
        </p:blipFill>
        <p:spPr bwMode="auto">
          <a:xfrm>
            <a:off x="7010400" y="1828800"/>
            <a:ext cx="812800" cy="471488"/>
          </a:xfrm>
          <a:prstGeom prst="rect">
            <a:avLst/>
          </a:prstGeom>
          <a:noFill/>
          <a:ln w="9525">
            <a:noFill/>
            <a:miter lim="800000"/>
            <a:headEnd/>
            <a:tailEnd/>
          </a:ln>
        </p:spPr>
      </p:pic>
      <p:sp>
        <p:nvSpPr>
          <p:cNvPr id="71" name="TextBox 70"/>
          <p:cNvSpPr txBox="1"/>
          <p:nvPr/>
        </p:nvSpPr>
        <p:spPr>
          <a:xfrm>
            <a:off x="5638800" y="1447800"/>
            <a:ext cx="695511" cy="369332"/>
          </a:xfrm>
          <a:prstGeom prst="rect">
            <a:avLst/>
          </a:prstGeom>
          <a:noFill/>
        </p:spPr>
        <p:txBody>
          <a:bodyPr wrap="none" rtlCol="0">
            <a:spAutoFit/>
          </a:bodyPr>
          <a:lstStyle/>
          <a:p>
            <a:r>
              <a:rPr lang="en-US" dirty="0" smtClean="0"/>
              <a:t>Pmax</a:t>
            </a:r>
            <a:endParaRPr lang="en-US" dirty="0"/>
          </a:p>
        </p:txBody>
      </p:sp>
      <p:cxnSp>
        <p:nvCxnSpPr>
          <p:cNvPr id="73" name="Straight Connector 72"/>
          <p:cNvCxnSpPr/>
          <p:nvPr/>
        </p:nvCxnSpPr>
        <p:spPr>
          <a:xfrm flipV="1">
            <a:off x="1371600" y="1820121"/>
            <a:ext cx="4275847" cy="8679"/>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1371600" y="1295400"/>
            <a:ext cx="5181600" cy="54208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1371600" y="1828800"/>
            <a:ext cx="5791200" cy="304800"/>
          </a:xfrm>
          <a:prstGeom prst="line">
            <a:avLst/>
          </a:prstGeom>
          <a:ln>
            <a:solidFill>
              <a:schemeClr val="accent2"/>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3777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990600"/>
          </a:xfrm>
        </p:spPr>
        <p:txBody>
          <a:bodyPr>
            <a:noAutofit/>
          </a:bodyPr>
          <a:lstStyle/>
          <a:p>
            <a:r>
              <a:rPr lang="en-US" sz="3200" dirty="0" smtClean="0"/>
              <a:t>Clutter Equivalent Cross Section (</a:t>
            </a:r>
            <a:r>
              <a:rPr lang="el-GR" sz="2000" dirty="0" smtClean="0"/>
              <a:t>σ</a:t>
            </a:r>
            <a:r>
              <a:rPr lang="en-US" sz="3200" dirty="0" smtClean="0"/>
              <a:t>) Equation using DTED Terrain Data</a:t>
            </a:r>
            <a:endParaRPr lang="en-US" sz="3200" dirty="0"/>
          </a:p>
        </p:txBody>
      </p:sp>
      <p:sp>
        <p:nvSpPr>
          <p:cNvPr id="8" name="TextBox 7"/>
          <p:cNvSpPr txBox="1"/>
          <p:nvPr/>
        </p:nvSpPr>
        <p:spPr>
          <a:xfrm>
            <a:off x="877772" y="3067075"/>
            <a:ext cx="1260730" cy="276999"/>
          </a:xfrm>
          <a:prstGeom prst="rect">
            <a:avLst/>
          </a:prstGeom>
          <a:noFill/>
        </p:spPr>
        <p:txBody>
          <a:bodyPr wrap="none" rtlCol="0">
            <a:spAutoFit/>
          </a:bodyPr>
          <a:lstStyle/>
          <a:p>
            <a:r>
              <a:rPr lang="en-US" sz="1200" b="1" dirty="0" smtClean="0"/>
              <a:t>Elevation View</a:t>
            </a:r>
            <a:endParaRPr lang="en-US" sz="1200" b="1" dirty="0"/>
          </a:p>
        </p:txBody>
      </p:sp>
      <p:sp>
        <p:nvSpPr>
          <p:cNvPr id="9" name="TextBox 8"/>
          <p:cNvSpPr txBox="1"/>
          <p:nvPr/>
        </p:nvSpPr>
        <p:spPr>
          <a:xfrm>
            <a:off x="1919732" y="4476056"/>
            <a:ext cx="901657" cy="276999"/>
          </a:xfrm>
          <a:prstGeom prst="rect">
            <a:avLst/>
          </a:prstGeom>
          <a:noFill/>
        </p:spPr>
        <p:txBody>
          <a:bodyPr wrap="none" rtlCol="0">
            <a:spAutoFit/>
          </a:bodyPr>
          <a:lstStyle/>
          <a:p>
            <a:r>
              <a:rPr lang="en-US" sz="1200" b="1" dirty="0" smtClean="0"/>
              <a:t>Plan View</a:t>
            </a:r>
            <a:endParaRPr lang="en-US" sz="1200" b="1" dirty="0"/>
          </a:p>
        </p:txBody>
      </p:sp>
      <p:sp>
        <p:nvSpPr>
          <p:cNvPr id="10" name="TextBox 9"/>
          <p:cNvSpPr txBox="1"/>
          <p:nvPr/>
        </p:nvSpPr>
        <p:spPr>
          <a:xfrm>
            <a:off x="613447" y="1979498"/>
            <a:ext cx="553357" cy="253916"/>
          </a:xfrm>
          <a:prstGeom prst="rect">
            <a:avLst/>
          </a:prstGeom>
          <a:noFill/>
        </p:spPr>
        <p:txBody>
          <a:bodyPr wrap="none" rtlCol="0">
            <a:spAutoFit/>
          </a:bodyPr>
          <a:lstStyle/>
          <a:p>
            <a:r>
              <a:rPr lang="en-US" sz="1000" dirty="0" smtClean="0"/>
              <a:t>Radar</a:t>
            </a:r>
            <a:endParaRPr lang="en-US" sz="1000" dirty="0"/>
          </a:p>
        </p:txBody>
      </p:sp>
      <p:sp>
        <p:nvSpPr>
          <p:cNvPr id="11" name="TextBox 10"/>
          <p:cNvSpPr txBox="1"/>
          <p:nvPr/>
        </p:nvSpPr>
        <p:spPr>
          <a:xfrm>
            <a:off x="619851" y="3971802"/>
            <a:ext cx="553357" cy="253916"/>
          </a:xfrm>
          <a:prstGeom prst="rect">
            <a:avLst/>
          </a:prstGeom>
          <a:noFill/>
        </p:spPr>
        <p:txBody>
          <a:bodyPr wrap="none" rtlCol="0">
            <a:spAutoFit/>
          </a:bodyPr>
          <a:lstStyle/>
          <a:p>
            <a:r>
              <a:rPr lang="en-US" sz="1000" dirty="0" smtClean="0"/>
              <a:t>Radar</a:t>
            </a:r>
            <a:endParaRPr lang="en-US" sz="1000" dirty="0"/>
          </a:p>
        </p:txBody>
      </p:sp>
      <p:cxnSp>
        <p:nvCxnSpPr>
          <p:cNvPr id="19" name="Straight Connector 18"/>
          <p:cNvCxnSpPr>
            <a:endCxn id="22" idx="0"/>
          </p:cNvCxnSpPr>
          <p:nvPr/>
        </p:nvCxnSpPr>
        <p:spPr>
          <a:xfrm flipV="1">
            <a:off x="929774" y="3966691"/>
            <a:ext cx="2289843" cy="330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endCxn id="22" idx="4"/>
          </p:cNvCxnSpPr>
          <p:nvPr/>
        </p:nvCxnSpPr>
        <p:spPr>
          <a:xfrm>
            <a:off x="937458" y="4304788"/>
            <a:ext cx="2282159" cy="153681"/>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766259" y="3966691"/>
            <a:ext cx="906716" cy="491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solidFill>
              </a:rPr>
              <a:t>Patch</a:t>
            </a:r>
          </a:p>
          <a:p>
            <a:pPr algn="ctr"/>
            <a:r>
              <a:rPr lang="en-US" sz="1000" dirty="0" smtClean="0">
                <a:solidFill>
                  <a:schemeClr val="tx1"/>
                </a:solidFill>
              </a:rPr>
              <a:t>Area</a:t>
            </a:r>
            <a:endParaRPr lang="en-US" sz="1000" dirty="0">
              <a:solidFill>
                <a:schemeClr val="tx1"/>
              </a:solidFill>
            </a:endParaRPr>
          </a:p>
        </p:txBody>
      </p:sp>
      <p:cxnSp>
        <p:nvCxnSpPr>
          <p:cNvPr id="25" name="Straight Connector 24"/>
          <p:cNvCxnSpPr/>
          <p:nvPr/>
        </p:nvCxnSpPr>
        <p:spPr>
          <a:xfrm flipH="1" flipV="1">
            <a:off x="1167980" y="2242037"/>
            <a:ext cx="1798064" cy="112955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flipV="1">
            <a:off x="1137245" y="2218986"/>
            <a:ext cx="1905639" cy="1021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1167981" y="2242037"/>
            <a:ext cx="1690486" cy="1260182"/>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44"/>
          <p:cNvGrpSpPr/>
          <p:nvPr/>
        </p:nvGrpSpPr>
        <p:grpSpPr>
          <a:xfrm>
            <a:off x="860618" y="4243316"/>
            <a:ext cx="99893" cy="122944"/>
            <a:chOff x="5436454" y="1173095"/>
            <a:chExt cx="249731" cy="478971"/>
          </a:xfrm>
        </p:grpSpPr>
        <p:sp>
          <p:nvSpPr>
            <p:cNvPr id="40" name="Freeform 39"/>
            <p:cNvSpPr/>
            <p:nvPr/>
          </p:nvSpPr>
          <p:spPr>
            <a:xfrm>
              <a:off x="5436454" y="1173095"/>
              <a:ext cx="234363" cy="478971"/>
            </a:xfrm>
            <a:custGeom>
              <a:avLst/>
              <a:gdLst>
                <a:gd name="connsiteX0" fmla="*/ 268941 w 268941"/>
                <a:gd name="connsiteY0" fmla="*/ 0 h 476410"/>
                <a:gd name="connsiteX1" fmla="*/ 92208 w 268941"/>
                <a:gd name="connsiteY1" fmla="*/ 61472 h 476410"/>
                <a:gd name="connsiteX2" fmla="*/ 0 w 268941"/>
                <a:gd name="connsiteY2" fmla="*/ 230521 h 476410"/>
                <a:gd name="connsiteX3" fmla="*/ 115260 w 268941"/>
                <a:gd name="connsiteY3" fmla="*/ 422622 h 476410"/>
                <a:gd name="connsiteX4" fmla="*/ 230521 w 268941"/>
                <a:gd name="connsiteY4" fmla="*/ 476410 h 476410"/>
                <a:gd name="connsiteX0" fmla="*/ 268941 w 268941"/>
                <a:gd name="connsiteY0" fmla="*/ 0 h 476410"/>
                <a:gd name="connsiteX1" fmla="*/ 92208 w 268941"/>
                <a:gd name="connsiteY1" fmla="*/ 61472 h 476410"/>
                <a:gd name="connsiteX2" fmla="*/ 0 w 268941"/>
                <a:gd name="connsiteY2" fmla="*/ 230521 h 476410"/>
                <a:gd name="connsiteX3" fmla="*/ 115260 w 268941"/>
                <a:gd name="connsiteY3" fmla="*/ 422622 h 476410"/>
                <a:gd name="connsiteX4" fmla="*/ 230521 w 268941"/>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72998 w 272783"/>
                <a:gd name="connsiteY3" fmla="*/ 391886 h 476410"/>
                <a:gd name="connsiteX4" fmla="*/ 234363 w 272783"/>
                <a:gd name="connsiteY4" fmla="*/ 476410 h 476410"/>
                <a:gd name="connsiteX0" fmla="*/ 272783 w 272783"/>
                <a:gd name="connsiteY0" fmla="*/ 2561 h 478971"/>
                <a:gd name="connsiteX1" fmla="*/ 242047 w 272783"/>
                <a:gd name="connsiteY1" fmla="*/ 10245 h 478971"/>
                <a:gd name="connsiteX2" fmla="*/ 96050 w 272783"/>
                <a:gd name="connsiteY2" fmla="*/ 64033 h 478971"/>
                <a:gd name="connsiteX3" fmla="*/ 3842 w 272783"/>
                <a:gd name="connsiteY3" fmla="*/ 233082 h 478971"/>
                <a:gd name="connsiteX4" fmla="*/ 72998 w 272783"/>
                <a:gd name="connsiteY4" fmla="*/ 394447 h 478971"/>
                <a:gd name="connsiteX5" fmla="*/ 234363 w 272783"/>
                <a:gd name="connsiteY5"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783" h="478971">
                  <a:moveTo>
                    <a:pt x="272783" y="2561"/>
                  </a:moveTo>
                  <a:cubicBezTo>
                    <a:pt x="271502" y="2561"/>
                    <a:pt x="271503" y="0"/>
                    <a:pt x="242047" y="10245"/>
                  </a:cubicBezTo>
                  <a:cubicBezTo>
                    <a:pt x="212591" y="20490"/>
                    <a:pt x="135751" y="26894"/>
                    <a:pt x="96050" y="64033"/>
                  </a:cubicBezTo>
                  <a:cubicBezTo>
                    <a:pt x="56349" y="101173"/>
                    <a:pt x="7684" y="178013"/>
                    <a:pt x="3842" y="233082"/>
                  </a:cubicBezTo>
                  <a:cubicBezTo>
                    <a:pt x="0" y="288151"/>
                    <a:pt x="34578" y="353466"/>
                    <a:pt x="72998" y="394447"/>
                  </a:cubicBezTo>
                  <a:cubicBezTo>
                    <a:pt x="111418" y="435429"/>
                    <a:pt x="195943" y="461042"/>
                    <a:pt x="234363" y="478971"/>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2" name="Straight Connector 41"/>
            <p:cNvCxnSpPr/>
            <p:nvPr/>
          </p:nvCxnSpPr>
          <p:spPr>
            <a:xfrm>
              <a:off x="5678501" y="1337022"/>
              <a:ext cx="7684" cy="1383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40" idx="3"/>
            </p:cNvCxnSpPr>
            <p:nvPr/>
          </p:nvCxnSpPr>
          <p:spPr>
            <a:xfrm>
              <a:off x="5439755" y="1406177"/>
              <a:ext cx="238746" cy="1"/>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4" name="Group 45"/>
          <p:cNvGrpSpPr/>
          <p:nvPr/>
        </p:nvGrpSpPr>
        <p:grpSpPr>
          <a:xfrm rot="2137523">
            <a:off x="1069659" y="2121485"/>
            <a:ext cx="80244" cy="149602"/>
            <a:chOff x="5436454" y="1173095"/>
            <a:chExt cx="249731" cy="478971"/>
          </a:xfrm>
        </p:grpSpPr>
        <p:sp>
          <p:nvSpPr>
            <p:cNvPr id="47" name="Freeform 46"/>
            <p:cNvSpPr/>
            <p:nvPr/>
          </p:nvSpPr>
          <p:spPr>
            <a:xfrm>
              <a:off x="5436454" y="1173095"/>
              <a:ext cx="234363" cy="478971"/>
            </a:xfrm>
            <a:custGeom>
              <a:avLst/>
              <a:gdLst>
                <a:gd name="connsiteX0" fmla="*/ 268941 w 268941"/>
                <a:gd name="connsiteY0" fmla="*/ 0 h 476410"/>
                <a:gd name="connsiteX1" fmla="*/ 92208 w 268941"/>
                <a:gd name="connsiteY1" fmla="*/ 61472 h 476410"/>
                <a:gd name="connsiteX2" fmla="*/ 0 w 268941"/>
                <a:gd name="connsiteY2" fmla="*/ 230521 h 476410"/>
                <a:gd name="connsiteX3" fmla="*/ 115260 w 268941"/>
                <a:gd name="connsiteY3" fmla="*/ 422622 h 476410"/>
                <a:gd name="connsiteX4" fmla="*/ 230521 w 268941"/>
                <a:gd name="connsiteY4" fmla="*/ 476410 h 476410"/>
                <a:gd name="connsiteX0" fmla="*/ 268941 w 268941"/>
                <a:gd name="connsiteY0" fmla="*/ 0 h 476410"/>
                <a:gd name="connsiteX1" fmla="*/ 92208 w 268941"/>
                <a:gd name="connsiteY1" fmla="*/ 61472 h 476410"/>
                <a:gd name="connsiteX2" fmla="*/ 0 w 268941"/>
                <a:gd name="connsiteY2" fmla="*/ 230521 h 476410"/>
                <a:gd name="connsiteX3" fmla="*/ 115260 w 268941"/>
                <a:gd name="connsiteY3" fmla="*/ 422622 h 476410"/>
                <a:gd name="connsiteX4" fmla="*/ 230521 w 268941"/>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119102 w 272783"/>
                <a:gd name="connsiteY3" fmla="*/ 422622 h 476410"/>
                <a:gd name="connsiteX4" fmla="*/ 234363 w 272783"/>
                <a:gd name="connsiteY4" fmla="*/ 476410 h 476410"/>
                <a:gd name="connsiteX0" fmla="*/ 272783 w 272783"/>
                <a:gd name="connsiteY0" fmla="*/ 0 h 476410"/>
                <a:gd name="connsiteX1" fmla="*/ 96050 w 272783"/>
                <a:gd name="connsiteY1" fmla="*/ 61472 h 476410"/>
                <a:gd name="connsiteX2" fmla="*/ 3842 w 272783"/>
                <a:gd name="connsiteY2" fmla="*/ 230521 h 476410"/>
                <a:gd name="connsiteX3" fmla="*/ 72998 w 272783"/>
                <a:gd name="connsiteY3" fmla="*/ 391886 h 476410"/>
                <a:gd name="connsiteX4" fmla="*/ 234363 w 272783"/>
                <a:gd name="connsiteY4" fmla="*/ 476410 h 476410"/>
                <a:gd name="connsiteX0" fmla="*/ 272783 w 272783"/>
                <a:gd name="connsiteY0" fmla="*/ 2561 h 478971"/>
                <a:gd name="connsiteX1" fmla="*/ 242047 w 272783"/>
                <a:gd name="connsiteY1" fmla="*/ 10245 h 478971"/>
                <a:gd name="connsiteX2" fmla="*/ 96050 w 272783"/>
                <a:gd name="connsiteY2" fmla="*/ 64033 h 478971"/>
                <a:gd name="connsiteX3" fmla="*/ 3842 w 272783"/>
                <a:gd name="connsiteY3" fmla="*/ 233082 h 478971"/>
                <a:gd name="connsiteX4" fmla="*/ 72998 w 272783"/>
                <a:gd name="connsiteY4" fmla="*/ 394447 h 478971"/>
                <a:gd name="connsiteX5" fmla="*/ 234363 w 272783"/>
                <a:gd name="connsiteY5" fmla="*/ 478971 h 478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2783" h="478971">
                  <a:moveTo>
                    <a:pt x="272783" y="2561"/>
                  </a:moveTo>
                  <a:cubicBezTo>
                    <a:pt x="271502" y="2561"/>
                    <a:pt x="271503" y="0"/>
                    <a:pt x="242047" y="10245"/>
                  </a:cubicBezTo>
                  <a:cubicBezTo>
                    <a:pt x="212591" y="20490"/>
                    <a:pt x="135751" y="26894"/>
                    <a:pt x="96050" y="64033"/>
                  </a:cubicBezTo>
                  <a:cubicBezTo>
                    <a:pt x="56349" y="101173"/>
                    <a:pt x="7684" y="178013"/>
                    <a:pt x="3842" y="233082"/>
                  </a:cubicBezTo>
                  <a:cubicBezTo>
                    <a:pt x="0" y="288151"/>
                    <a:pt x="34578" y="353466"/>
                    <a:pt x="72998" y="394447"/>
                  </a:cubicBezTo>
                  <a:cubicBezTo>
                    <a:pt x="111418" y="435429"/>
                    <a:pt x="195943" y="461042"/>
                    <a:pt x="234363" y="478971"/>
                  </a:cubicBezTo>
                </a:path>
              </a:pathLst>
            </a:cu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8" name="Straight Connector 47"/>
            <p:cNvCxnSpPr/>
            <p:nvPr/>
          </p:nvCxnSpPr>
          <p:spPr>
            <a:xfrm>
              <a:off x="5678501" y="1337022"/>
              <a:ext cx="7684" cy="1383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47" idx="3"/>
            </p:cNvCxnSpPr>
            <p:nvPr/>
          </p:nvCxnSpPr>
          <p:spPr>
            <a:xfrm>
              <a:off x="5439755" y="1406177"/>
              <a:ext cx="238746" cy="1"/>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51" name="Straight Connector 50"/>
          <p:cNvCxnSpPr/>
          <p:nvPr/>
        </p:nvCxnSpPr>
        <p:spPr>
          <a:xfrm flipH="1">
            <a:off x="2866151" y="3256330"/>
            <a:ext cx="176734" cy="238205"/>
          </a:xfrm>
          <a:prstGeom prst="line">
            <a:avLst/>
          </a:prstGeom>
        </p:spPr>
        <p:style>
          <a:lnRef idx="1">
            <a:schemeClr val="accent1"/>
          </a:lnRef>
          <a:fillRef idx="0">
            <a:schemeClr val="accent1"/>
          </a:fillRef>
          <a:effectRef idx="0">
            <a:schemeClr val="accent1"/>
          </a:effectRef>
          <a:fontRef idx="minor">
            <a:schemeClr val="tx1"/>
          </a:fontRef>
        </p:style>
      </p:cxnSp>
      <p:sp>
        <p:nvSpPr>
          <p:cNvPr id="55" name="Freeform 54"/>
          <p:cNvSpPr/>
          <p:nvPr/>
        </p:nvSpPr>
        <p:spPr>
          <a:xfrm>
            <a:off x="806830" y="3148753"/>
            <a:ext cx="3350239" cy="399570"/>
          </a:xfrm>
          <a:custGeom>
            <a:avLst/>
            <a:gdLst>
              <a:gd name="connsiteX0" fmla="*/ 0 w 3350239"/>
              <a:gd name="connsiteY0" fmla="*/ 399570 h 399570"/>
              <a:gd name="connsiteX1" fmla="*/ 553251 w 3350239"/>
              <a:gd name="connsiteY1" fmla="*/ 238205 h 399570"/>
              <a:gd name="connsiteX2" fmla="*/ 1244814 w 3350239"/>
              <a:gd name="connsiteY2" fmla="*/ 253573 h 399570"/>
              <a:gd name="connsiteX3" fmla="*/ 1590595 w 3350239"/>
              <a:gd name="connsiteY3" fmla="*/ 338098 h 399570"/>
              <a:gd name="connsiteX4" fmla="*/ 2574151 w 3350239"/>
              <a:gd name="connsiteY4" fmla="*/ 145997 h 399570"/>
              <a:gd name="connsiteX5" fmla="*/ 2827724 w 3350239"/>
              <a:gd name="connsiteY5" fmla="*/ 169049 h 399570"/>
              <a:gd name="connsiteX6" fmla="*/ 3350239 w 3350239"/>
              <a:gd name="connsiteY6" fmla="*/ 0 h 39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0239" h="399570">
                <a:moveTo>
                  <a:pt x="0" y="399570"/>
                </a:moveTo>
                <a:lnTo>
                  <a:pt x="553251" y="238205"/>
                </a:lnTo>
                <a:lnTo>
                  <a:pt x="1244814" y="253573"/>
                </a:lnTo>
                <a:lnTo>
                  <a:pt x="1590595" y="338098"/>
                </a:lnTo>
                <a:lnTo>
                  <a:pt x="2574151" y="145997"/>
                </a:lnTo>
                <a:lnTo>
                  <a:pt x="2827724" y="169049"/>
                </a:lnTo>
                <a:lnTo>
                  <a:pt x="3350239" y="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57" name="Straight Arrow Connector 56"/>
          <p:cNvCxnSpPr/>
          <p:nvPr/>
        </p:nvCxnSpPr>
        <p:spPr>
          <a:xfrm flipH="1" flipV="1">
            <a:off x="2804679" y="2687711"/>
            <a:ext cx="161366" cy="68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H="1">
            <a:off x="1821123" y="2464874"/>
            <a:ext cx="76840" cy="1306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1659758" y="2703080"/>
            <a:ext cx="107576" cy="1306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836490" y="3966690"/>
            <a:ext cx="7684" cy="2074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1828806" y="4373945"/>
            <a:ext cx="15368" cy="1997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734036" y="2216422"/>
            <a:ext cx="1104790" cy="246221"/>
          </a:xfrm>
          <a:prstGeom prst="rect">
            <a:avLst/>
          </a:prstGeom>
          <a:noFill/>
        </p:spPr>
        <p:txBody>
          <a:bodyPr wrap="none" rtlCol="0">
            <a:spAutoFit/>
          </a:bodyPr>
          <a:lstStyle/>
          <a:p>
            <a:r>
              <a:rPr lang="en-US" sz="1000" dirty="0" smtClean="0"/>
              <a:t>Beam Width (Φ)</a:t>
            </a:r>
            <a:endParaRPr lang="en-US" sz="1000" dirty="0"/>
          </a:p>
        </p:txBody>
      </p:sp>
      <p:sp>
        <p:nvSpPr>
          <p:cNvPr id="76" name="TextBox 75"/>
          <p:cNvSpPr txBox="1"/>
          <p:nvPr/>
        </p:nvSpPr>
        <p:spPr>
          <a:xfrm>
            <a:off x="1402341" y="3778430"/>
            <a:ext cx="1104790" cy="246221"/>
          </a:xfrm>
          <a:prstGeom prst="rect">
            <a:avLst/>
          </a:prstGeom>
          <a:noFill/>
        </p:spPr>
        <p:txBody>
          <a:bodyPr wrap="none" rtlCol="0">
            <a:spAutoFit/>
          </a:bodyPr>
          <a:lstStyle/>
          <a:p>
            <a:r>
              <a:rPr lang="en-US" sz="1000" dirty="0" smtClean="0"/>
              <a:t>Beam Width (Φ)</a:t>
            </a:r>
          </a:p>
        </p:txBody>
      </p:sp>
      <p:sp>
        <p:nvSpPr>
          <p:cNvPr id="77" name="TextBox 76"/>
          <p:cNvSpPr txBox="1"/>
          <p:nvPr/>
        </p:nvSpPr>
        <p:spPr>
          <a:xfrm>
            <a:off x="2670208" y="2491766"/>
            <a:ext cx="1795684" cy="246221"/>
          </a:xfrm>
          <a:prstGeom prst="rect">
            <a:avLst/>
          </a:prstGeom>
          <a:noFill/>
        </p:spPr>
        <p:txBody>
          <a:bodyPr wrap="none" rtlCol="0">
            <a:spAutoFit/>
          </a:bodyPr>
          <a:lstStyle/>
          <a:p>
            <a:r>
              <a:rPr lang="en-US" sz="1000" dirty="0" smtClean="0"/>
              <a:t>Normal to Ground Vector (</a:t>
            </a:r>
            <a:r>
              <a:rPr lang="en-US" sz="1000" b="1" dirty="0" smtClean="0"/>
              <a:t>n</a:t>
            </a:r>
            <a:r>
              <a:rPr lang="en-US" sz="1000" dirty="0" smtClean="0"/>
              <a:t>)</a:t>
            </a:r>
            <a:endParaRPr lang="en-US" sz="1000" dirty="0"/>
          </a:p>
        </p:txBody>
      </p:sp>
      <p:sp>
        <p:nvSpPr>
          <p:cNvPr id="78" name="TextBox 77"/>
          <p:cNvSpPr txBox="1"/>
          <p:nvPr/>
        </p:nvSpPr>
        <p:spPr>
          <a:xfrm>
            <a:off x="2736027" y="3120824"/>
            <a:ext cx="284052" cy="246221"/>
          </a:xfrm>
          <a:prstGeom prst="rect">
            <a:avLst/>
          </a:prstGeom>
          <a:noFill/>
        </p:spPr>
        <p:txBody>
          <a:bodyPr wrap="none" rtlCol="0">
            <a:spAutoFit/>
          </a:bodyPr>
          <a:lstStyle/>
          <a:p>
            <a:r>
              <a:rPr lang="az-Cyrl-AZ" sz="1000" dirty="0" smtClean="0"/>
              <a:t>Ө</a:t>
            </a:r>
            <a:endParaRPr lang="en-US" sz="1000" dirty="0"/>
          </a:p>
        </p:txBody>
      </p:sp>
      <p:sp>
        <p:nvSpPr>
          <p:cNvPr id="79" name="TextBox 78"/>
          <p:cNvSpPr txBox="1"/>
          <p:nvPr/>
        </p:nvSpPr>
        <p:spPr>
          <a:xfrm>
            <a:off x="4956202" y="1917680"/>
            <a:ext cx="4087905" cy="3416320"/>
          </a:xfrm>
          <a:prstGeom prst="rect">
            <a:avLst/>
          </a:prstGeom>
          <a:noFill/>
        </p:spPr>
        <p:txBody>
          <a:bodyPr wrap="square" rtlCol="0">
            <a:spAutoFit/>
          </a:bodyPr>
          <a:lstStyle/>
          <a:p>
            <a:pPr marL="228600" indent="-228600">
              <a:buAutoNum type="arabicPeriod"/>
            </a:pPr>
            <a:r>
              <a:rPr lang="en-US" sz="1400" dirty="0" smtClean="0"/>
              <a:t>Calculate DTED intersection point. If no intersection within max range then </a:t>
            </a:r>
            <a:r>
              <a:rPr lang="el-GR" sz="1400" dirty="0" smtClean="0"/>
              <a:t>σ</a:t>
            </a:r>
            <a:r>
              <a:rPr lang="en-US" sz="1400" dirty="0" smtClean="0"/>
              <a:t> = 0</a:t>
            </a:r>
          </a:p>
          <a:p>
            <a:pPr marL="228600" indent="-228600">
              <a:buAutoNum type="arabicPeriod"/>
            </a:pPr>
            <a:r>
              <a:rPr lang="en-US" sz="1400" dirty="0" smtClean="0"/>
              <a:t>Check if it is in shadow. If yes then </a:t>
            </a:r>
            <a:r>
              <a:rPr lang="el-GR" sz="1400" dirty="0" smtClean="0"/>
              <a:t>σ</a:t>
            </a:r>
            <a:r>
              <a:rPr lang="en-US" sz="1400" dirty="0" smtClean="0"/>
              <a:t> = 0</a:t>
            </a:r>
          </a:p>
          <a:p>
            <a:pPr marL="228600" indent="-228600">
              <a:buAutoNum type="arabicPeriod"/>
            </a:pPr>
            <a:r>
              <a:rPr lang="en-US" sz="1400" dirty="0" smtClean="0"/>
              <a:t>Calculate COS</a:t>
            </a:r>
            <a:r>
              <a:rPr lang="el-GR" sz="1400" dirty="0" smtClean="0"/>
              <a:t>θ</a:t>
            </a:r>
            <a:r>
              <a:rPr lang="en-US" sz="1400" dirty="0" smtClean="0"/>
              <a:t>. If COS</a:t>
            </a:r>
            <a:r>
              <a:rPr lang="el-GR" sz="1400" dirty="0" smtClean="0"/>
              <a:t>θ</a:t>
            </a:r>
            <a:r>
              <a:rPr lang="en-US" sz="1400" dirty="0" smtClean="0"/>
              <a:t> ≤ 0 then </a:t>
            </a:r>
            <a:r>
              <a:rPr lang="el-GR" sz="1400" dirty="0" smtClean="0"/>
              <a:t>σ</a:t>
            </a:r>
            <a:r>
              <a:rPr lang="en-US" sz="1400" dirty="0" smtClean="0"/>
              <a:t> = 0 (This also indicates it is in shadow)</a:t>
            </a:r>
          </a:p>
          <a:p>
            <a:pPr marL="228600" indent="-228600">
              <a:buAutoNum type="arabicPeriod"/>
            </a:pPr>
            <a:r>
              <a:rPr lang="en-US" sz="1400" dirty="0" smtClean="0"/>
              <a:t>Otherwise calculate </a:t>
            </a:r>
            <a:r>
              <a:rPr lang="el-GR" sz="1400" dirty="0" smtClean="0"/>
              <a:t>σ</a:t>
            </a:r>
            <a:r>
              <a:rPr lang="en-US" sz="1400" dirty="0" smtClean="0"/>
              <a:t> = </a:t>
            </a:r>
            <a:r>
              <a:rPr lang="el-GR" sz="1400" dirty="0" smtClean="0"/>
              <a:t>σ</a:t>
            </a:r>
            <a:r>
              <a:rPr lang="en-US" sz="1400" baseline="-25000" dirty="0" smtClean="0"/>
              <a:t>0</a:t>
            </a:r>
            <a:r>
              <a:rPr lang="en-US" sz="1400" dirty="0" smtClean="0"/>
              <a:t> A</a:t>
            </a:r>
          </a:p>
          <a:p>
            <a:pPr marL="228600" indent="-228600">
              <a:buAutoNum type="arabicPeriod"/>
            </a:pPr>
            <a:endParaRPr lang="en-US" sz="1400" dirty="0" smtClean="0"/>
          </a:p>
          <a:p>
            <a:pPr marL="228600" indent="-228600"/>
            <a:r>
              <a:rPr lang="en-US" sz="1400" dirty="0" smtClean="0"/>
              <a:t>Where:</a:t>
            </a:r>
          </a:p>
          <a:p>
            <a:pPr marL="228600" indent="-228600"/>
            <a:r>
              <a:rPr lang="el-GR" sz="1400" dirty="0" smtClean="0"/>
              <a:t>σ</a:t>
            </a:r>
            <a:r>
              <a:rPr lang="en-US" sz="1400" baseline="-25000" dirty="0" smtClean="0"/>
              <a:t>0</a:t>
            </a:r>
            <a:r>
              <a:rPr lang="en-US" sz="1400" dirty="0" smtClean="0"/>
              <a:t> = Clutter Coefficient predefined from table</a:t>
            </a:r>
          </a:p>
          <a:p>
            <a:pPr marL="228600" indent="-228600"/>
            <a:r>
              <a:rPr lang="en-US" sz="1400" dirty="0" smtClean="0"/>
              <a:t>A = Patch Area = 2</a:t>
            </a:r>
            <a:r>
              <a:rPr lang="el-GR" sz="1400" dirty="0" smtClean="0"/>
              <a:t>π</a:t>
            </a:r>
            <a:r>
              <a:rPr lang="en-US" sz="1400" dirty="0" smtClean="0"/>
              <a:t>[R*tan(Φ /2)]</a:t>
            </a:r>
            <a:r>
              <a:rPr lang="en-US" sz="1400" baseline="30000" dirty="0" smtClean="0"/>
              <a:t>2</a:t>
            </a:r>
            <a:r>
              <a:rPr lang="en-US" sz="1400" dirty="0" smtClean="0"/>
              <a:t> / COS</a:t>
            </a:r>
            <a:r>
              <a:rPr lang="el-GR" sz="1400" dirty="0" smtClean="0"/>
              <a:t> θ</a:t>
            </a:r>
            <a:endParaRPr lang="en-US" sz="1400" dirty="0" smtClean="0"/>
          </a:p>
          <a:p>
            <a:pPr marL="228600" indent="-228600"/>
            <a:r>
              <a:rPr lang="en-US" sz="1400" dirty="0" smtClean="0"/>
              <a:t>Φ = Beam Width</a:t>
            </a:r>
          </a:p>
          <a:p>
            <a:pPr marL="228600" indent="-228600"/>
            <a:r>
              <a:rPr lang="en-US" sz="1400" b="1" dirty="0" smtClean="0"/>
              <a:t>R</a:t>
            </a:r>
            <a:r>
              <a:rPr lang="en-US" sz="1400" dirty="0" smtClean="0"/>
              <a:t> = Vector from Terrain Intersection to Radar</a:t>
            </a:r>
          </a:p>
          <a:p>
            <a:pPr marL="228600" indent="-228600"/>
            <a:r>
              <a:rPr lang="en-US" sz="1400" dirty="0" smtClean="0"/>
              <a:t>R = Magnitude of </a:t>
            </a:r>
            <a:r>
              <a:rPr lang="en-US" sz="1400" b="1" dirty="0" smtClean="0"/>
              <a:t>R</a:t>
            </a:r>
            <a:r>
              <a:rPr lang="en-US" sz="1400" dirty="0" smtClean="0"/>
              <a:t> = |</a:t>
            </a:r>
            <a:r>
              <a:rPr lang="en-US" sz="1400" b="1" dirty="0" smtClean="0"/>
              <a:t>R</a:t>
            </a:r>
            <a:r>
              <a:rPr lang="en-US" sz="1400" dirty="0" smtClean="0"/>
              <a:t>| , </a:t>
            </a:r>
            <a:r>
              <a:rPr lang="en-US" sz="1600" b="1" dirty="0" smtClean="0"/>
              <a:t>r</a:t>
            </a:r>
            <a:r>
              <a:rPr lang="en-US" sz="1400" dirty="0" smtClean="0"/>
              <a:t> = unit vector = </a:t>
            </a:r>
            <a:r>
              <a:rPr lang="en-US" sz="1400" b="1" dirty="0" smtClean="0"/>
              <a:t>R</a:t>
            </a:r>
            <a:r>
              <a:rPr lang="en-US" sz="1400" dirty="0" smtClean="0"/>
              <a:t> / R</a:t>
            </a:r>
          </a:p>
          <a:p>
            <a:r>
              <a:rPr lang="en-US" sz="1600" b="1" dirty="0" smtClean="0"/>
              <a:t>n</a:t>
            </a:r>
            <a:r>
              <a:rPr lang="en-US" sz="1400" dirty="0" smtClean="0"/>
              <a:t> = normal to ground unit vector</a:t>
            </a:r>
          </a:p>
          <a:p>
            <a:r>
              <a:rPr lang="en-US" sz="1400" dirty="0" smtClean="0"/>
              <a:t>COS</a:t>
            </a:r>
            <a:r>
              <a:rPr lang="el-GR" sz="1400" dirty="0" smtClean="0"/>
              <a:t> θ</a:t>
            </a:r>
            <a:r>
              <a:rPr lang="en-US" sz="1400" dirty="0" smtClean="0"/>
              <a:t> = </a:t>
            </a:r>
            <a:r>
              <a:rPr lang="en-US" sz="1600" b="1" dirty="0" smtClean="0"/>
              <a:t>r ∙</a:t>
            </a:r>
            <a:r>
              <a:rPr lang="en-US" sz="1600" dirty="0" smtClean="0"/>
              <a:t> </a:t>
            </a:r>
            <a:r>
              <a:rPr lang="en-US" sz="1600" b="1" dirty="0" smtClean="0"/>
              <a:t>n</a:t>
            </a:r>
            <a:r>
              <a:rPr lang="en-US" sz="1600" dirty="0" smtClean="0"/>
              <a:t> </a:t>
            </a:r>
            <a:r>
              <a:rPr lang="en-US" sz="1400" dirty="0" smtClean="0"/>
              <a:t>(unit vector dot product)</a:t>
            </a:r>
          </a:p>
        </p:txBody>
      </p:sp>
      <p:sp>
        <p:nvSpPr>
          <p:cNvPr id="36" name="TextBox 35"/>
          <p:cNvSpPr txBox="1"/>
          <p:nvPr/>
        </p:nvSpPr>
        <p:spPr>
          <a:xfrm>
            <a:off x="60222" y="4945559"/>
            <a:ext cx="4879037" cy="769441"/>
          </a:xfrm>
          <a:prstGeom prst="rect">
            <a:avLst/>
          </a:prstGeom>
          <a:solidFill>
            <a:schemeClr val="bg1">
              <a:lumMod val="85000"/>
            </a:schemeClr>
          </a:solidFill>
        </p:spPr>
        <p:txBody>
          <a:bodyPr wrap="square" rtlCol="0">
            <a:spAutoFit/>
          </a:bodyPr>
          <a:lstStyle/>
          <a:p>
            <a:r>
              <a:rPr lang="en-US" sz="1100" dirty="0" smtClean="0"/>
              <a:t>Note – These calculations assume constant surface normal over the patch area. A more accurate approach would evaluate each DTED facet across the patch area with the contribution from each facet added separately. This is not implemented due to processing speed considerations.</a:t>
            </a:r>
            <a:endParaRPr lang="en-US" sz="1100" dirty="0"/>
          </a:p>
        </p:txBody>
      </p:sp>
    </p:spTree>
    <p:extLst>
      <p:ext uri="{BB962C8B-B14F-4D97-AF65-F5344CB8AC3E}">
        <p14:creationId xmlns:p14="http://schemas.microsoft.com/office/powerpoint/2010/main" val="13495531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Clutter Computations</a:t>
            </a:r>
            <a:endParaRPr lang="en-US" dirty="0"/>
          </a:p>
        </p:txBody>
      </p:sp>
      <p:grpSp>
        <p:nvGrpSpPr>
          <p:cNvPr id="2" name="Group 55"/>
          <p:cNvGrpSpPr/>
          <p:nvPr/>
        </p:nvGrpSpPr>
        <p:grpSpPr>
          <a:xfrm rot="21381803">
            <a:off x="1261533" y="1505860"/>
            <a:ext cx="660400" cy="694267"/>
            <a:chOff x="1261533" y="1651000"/>
            <a:chExt cx="660400" cy="694267"/>
          </a:xfrm>
        </p:grpSpPr>
        <p:sp>
          <p:nvSpPr>
            <p:cNvPr id="37" name="Arc 36"/>
            <p:cNvSpPr/>
            <p:nvPr/>
          </p:nvSpPr>
          <p:spPr>
            <a:xfrm rot="13679262">
              <a:off x="1244599" y="1667934"/>
              <a:ext cx="694267" cy="660400"/>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 name="Group 53"/>
            <p:cNvGrpSpPr/>
            <p:nvPr/>
          </p:nvGrpSpPr>
          <p:grpSpPr>
            <a:xfrm>
              <a:off x="1270000" y="1888067"/>
              <a:ext cx="152400" cy="160866"/>
              <a:chOff x="1270000" y="1888067"/>
              <a:chExt cx="152400" cy="160866"/>
            </a:xfrm>
          </p:grpSpPr>
          <p:cxnSp>
            <p:nvCxnSpPr>
              <p:cNvPr id="39" name="Straight Connector 38"/>
              <p:cNvCxnSpPr/>
              <p:nvPr/>
            </p:nvCxnSpPr>
            <p:spPr>
              <a:xfrm>
                <a:off x="1270000" y="1989667"/>
                <a:ext cx="152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413933" y="1888067"/>
                <a:ext cx="0" cy="1608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3" name="Straight Connector 52"/>
          <p:cNvCxnSpPr/>
          <p:nvPr/>
        </p:nvCxnSpPr>
        <p:spPr>
          <a:xfrm flipV="1">
            <a:off x="1439333" y="1607460"/>
            <a:ext cx="2413000" cy="237067"/>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1439333" y="1861460"/>
            <a:ext cx="2421467" cy="846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1286933" y="2081593"/>
            <a:ext cx="177800" cy="499534"/>
          </a:xfrm>
          <a:prstGeom prst="rect">
            <a:avLst/>
          </a:prstGeom>
          <a:solidFill>
            <a:schemeClr val="bg1">
              <a:lumMod val="85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Oval 64"/>
          <p:cNvSpPr/>
          <p:nvPr/>
        </p:nvSpPr>
        <p:spPr>
          <a:xfrm>
            <a:off x="1354637" y="1802138"/>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Connector 68"/>
          <p:cNvCxnSpPr>
            <a:stCxn id="65" idx="4"/>
            <a:endCxn id="138" idx="0"/>
          </p:cNvCxnSpPr>
          <p:nvPr/>
        </p:nvCxnSpPr>
        <p:spPr>
          <a:xfrm flipH="1">
            <a:off x="1377994" y="1861405"/>
            <a:ext cx="6276" cy="14417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1718734"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ALT[1]</a:t>
            </a:r>
            <a:endParaRPr lang="en-US" sz="800" dirty="0">
              <a:solidFill>
                <a:schemeClr val="tx1"/>
              </a:solidFill>
            </a:endParaRPr>
          </a:p>
        </p:txBody>
      </p:sp>
      <p:sp>
        <p:nvSpPr>
          <p:cNvPr id="103" name="Rectangle 102"/>
          <p:cNvSpPr/>
          <p:nvPr/>
        </p:nvSpPr>
        <p:spPr>
          <a:xfrm>
            <a:off x="2336801"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ALT[2]</a:t>
            </a:r>
          </a:p>
        </p:txBody>
      </p:sp>
      <p:sp>
        <p:nvSpPr>
          <p:cNvPr id="104" name="Rectangle 103"/>
          <p:cNvSpPr/>
          <p:nvPr/>
        </p:nvSpPr>
        <p:spPr>
          <a:xfrm>
            <a:off x="2937936" y="3402402"/>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ALT[3]</a:t>
            </a:r>
          </a:p>
        </p:txBody>
      </p:sp>
      <p:sp>
        <p:nvSpPr>
          <p:cNvPr id="105" name="Rectangle 104"/>
          <p:cNvSpPr/>
          <p:nvPr/>
        </p:nvSpPr>
        <p:spPr>
          <a:xfrm>
            <a:off x="3556003" y="3402396"/>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6" name="Rectangle 105"/>
          <p:cNvSpPr/>
          <p:nvPr/>
        </p:nvSpPr>
        <p:spPr>
          <a:xfrm>
            <a:off x="4165601"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7" name="Rectangle 106"/>
          <p:cNvSpPr/>
          <p:nvPr/>
        </p:nvSpPr>
        <p:spPr>
          <a:xfrm>
            <a:off x="4783668"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8" name="Rectangle 107"/>
          <p:cNvSpPr/>
          <p:nvPr/>
        </p:nvSpPr>
        <p:spPr>
          <a:xfrm>
            <a:off x="5384803"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9" name="Rectangle 108"/>
          <p:cNvSpPr/>
          <p:nvPr/>
        </p:nvSpPr>
        <p:spPr>
          <a:xfrm>
            <a:off x="6002870"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0" name="Rectangle 109"/>
          <p:cNvSpPr/>
          <p:nvPr/>
        </p:nvSpPr>
        <p:spPr>
          <a:xfrm>
            <a:off x="6595534"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1" name="Rectangle 110"/>
          <p:cNvSpPr/>
          <p:nvPr/>
        </p:nvSpPr>
        <p:spPr>
          <a:xfrm>
            <a:off x="7213601" y="3402392"/>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2" name="Rectangle 111"/>
          <p:cNvSpPr/>
          <p:nvPr/>
        </p:nvSpPr>
        <p:spPr>
          <a:xfrm>
            <a:off x="7814736" y="3402398"/>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ALT[N]</a:t>
            </a:r>
          </a:p>
        </p:txBody>
      </p:sp>
      <p:sp>
        <p:nvSpPr>
          <p:cNvPr id="138" name="TextBox 137"/>
          <p:cNvSpPr txBox="1"/>
          <p:nvPr/>
        </p:nvSpPr>
        <p:spPr>
          <a:xfrm>
            <a:off x="1069255" y="3303200"/>
            <a:ext cx="617477" cy="338554"/>
          </a:xfrm>
          <a:prstGeom prst="rect">
            <a:avLst/>
          </a:prstGeom>
          <a:noFill/>
        </p:spPr>
        <p:txBody>
          <a:bodyPr wrap="none" rtlCol="0">
            <a:spAutoFit/>
          </a:bodyPr>
          <a:lstStyle/>
          <a:p>
            <a:r>
              <a:rPr lang="en-US" sz="800" dirty="0" smtClean="0"/>
              <a:t>Terrain</a:t>
            </a:r>
          </a:p>
          <a:p>
            <a:r>
              <a:rPr lang="en-US" sz="800" dirty="0" smtClean="0"/>
              <a:t>Altitude =</a:t>
            </a:r>
            <a:endParaRPr lang="en-US" sz="800" dirty="0"/>
          </a:p>
        </p:txBody>
      </p:sp>
      <p:sp>
        <p:nvSpPr>
          <p:cNvPr id="140" name="TextBox 139"/>
          <p:cNvSpPr txBox="1"/>
          <p:nvPr/>
        </p:nvSpPr>
        <p:spPr>
          <a:xfrm>
            <a:off x="905966" y="2708103"/>
            <a:ext cx="529312" cy="461665"/>
          </a:xfrm>
          <a:prstGeom prst="rect">
            <a:avLst/>
          </a:prstGeom>
          <a:noFill/>
        </p:spPr>
        <p:txBody>
          <a:bodyPr wrap="none" rtlCol="0">
            <a:spAutoFit/>
          </a:bodyPr>
          <a:lstStyle/>
          <a:p>
            <a:r>
              <a:rPr lang="en-US" sz="800" dirty="0" smtClean="0"/>
              <a:t>Radar</a:t>
            </a:r>
          </a:p>
          <a:p>
            <a:r>
              <a:rPr lang="en-US" sz="800" dirty="0" smtClean="0"/>
              <a:t>Altitude</a:t>
            </a:r>
          </a:p>
          <a:p>
            <a:r>
              <a:rPr lang="en-US" sz="800" dirty="0" smtClean="0"/>
              <a:t>= ALT</a:t>
            </a:r>
            <a:r>
              <a:rPr lang="en-US" sz="800" b="1" baseline="-25000" dirty="0" smtClean="0"/>
              <a:t>0</a:t>
            </a:r>
            <a:endParaRPr lang="en-US" sz="800" b="1" dirty="0"/>
          </a:p>
        </p:txBody>
      </p:sp>
      <p:sp>
        <p:nvSpPr>
          <p:cNvPr id="142" name="TextBox 141"/>
          <p:cNvSpPr txBox="1"/>
          <p:nvPr/>
        </p:nvSpPr>
        <p:spPr>
          <a:xfrm>
            <a:off x="2269134" y="1700625"/>
            <a:ext cx="1438214" cy="246221"/>
          </a:xfrm>
          <a:prstGeom prst="rect">
            <a:avLst/>
          </a:prstGeom>
          <a:noFill/>
        </p:spPr>
        <p:txBody>
          <a:bodyPr wrap="none" rtlCol="0">
            <a:spAutoFit/>
          </a:bodyPr>
          <a:lstStyle/>
          <a:p>
            <a:r>
              <a:rPr lang="en-US" sz="1000" dirty="0" smtClean="0"/>
              <a:t>Beam Elevation Angle</a:t>
            </a:r>
            <a:endParaRPr lang="en-US" sz="1000" dirty="0"/>
          </a:p>
        </p:txBody>
      </p:sp>
      <p:sp>
        <p:nvSpPr>
          <p:cNvPr id="144" name="Rectangle 143"/>
          <p:cNvSpPr/>
          <p:nvPr/>
        </p:nvSpPr>
        <p:spPr>
          <a:xfrm>
            <a:off x="1727195"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1*Max/N</a:t>
            </a:r>
            <a:endParaRPr lang="en-US" sz="700" dirty="0">
              <a:solidFill>
                <a:schemeClr val="tx1"/>
              </a:solidFill>
            </a:endParaRPr>
          </a:p>
        </p:txBody>
      </p:sp>
      <p:sp>
        <p:nvSpPr>
          <p:cNvPr id="145" name="Rectangle 144"/>
          <p:cNvSpPr/>
          <p:nvPr/>
        </p:nvSpPr>
        <p:spPr>
          <a:xfrm>
            <a:off x="2345262"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2*Max/N</a:t>
            </a:r>
          </a:p>
        </p:txBody>
      </p:sp>
      <p:sp>
        <p:nvSpPr>
          <p:cNvPr id="146" name="Rectangle 145"/>
          <p:cNvSpPr/>
          <p:nvPr/>
        </p:nvSpPr>
        <p:spPr>
          <a:xfrm>
            <a:off x="2946397" y="3631005"/>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3*Max/N</a:t>
            </a:r>
          </a:p>
        </p:txBody>
      </p:sp>
      <p:sp>
        <p:nvSpPr>
          <p:cNvPr id="147" name="Rectangle 146"/>
          <p:cNvSpPr/>
          <p:nvPr/>
        </p:nvSpPr>
        <p:spPr>
          <a:xfrm>
            <a:off x="3564464" y="3630999"/>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8" name="Rectangle 147"/>
          <p:cNvSpPr/>
          <p:nvPr/>
        </p:nvSpPr>
        <p:spPr>
          <a:xfrm>
            <a:off x="4174062"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49" name="Rectangle 148"/>
          <p:cNvSpPr/>
          <p:nvPr/>
        </p:nvSpPr>
        <p:spPr>
          <a:xfrm>
            <a:off x="4792129"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0" name="Rectangle 149"/>
          <p:cNvSpPr/>
          <p:nvPr/>
        </p:nvSpPr>
        <p:spPr>
          <a:xfrm>
            <a:off x="5393264"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1" name="Rectangle 150"/>
          <p:cNvSpPr/>
          <p:nvPr/>
        </p:nvSpPr>
        <p:spPr>
          <a:xfrm>
            <a:off x="6011331"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2" name="Rectangle 151"/>
          <p:cNvSpPr/>
          <p:nvPr/>
        </p:nvSpPr>
        <p:spPr>
          <a:xfrm>
            <a:off x="6603995"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3" name="Rectangle 152"/>
          <p:cNvSpPr/>
          <p:nvPr/>
        </p:nvSpPr>
        <p:spPr>
          <a:xfrm>
            <a:off x="7222062" y="3630995"/>
            <a:ext cx="601153" cy="1862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00" dirty="0" smtClean="0">
              <a:solidFill>
                <a:schemeClr val="tx1"/>
              </a:solidFill>
            </a:endParaRPr>
          </a:p>
        </p:txBody>
      </p:sp>
      <p:sp>
        <p:nvSpPr>
          <p:cNvPr id="154" name="Rectangle 153"/>
          <p:cNvSpPr/>
          <p:nvPr/>
        </p:nvSpPr>
        <p:spPr>
          <a:xfrm>
            <a:off x="7823197" y="3631001"/>
            <a:ext cx="609600" cy="1862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N*Max/N</a:t>
            </a:r>
          </a:p>
        </p:txBody>
      </p:sp>
      <p:sp>
        <p:nvSpPr>
          <p:cNvPr id="155" name="TextBox 154"/>
          <p:cNvSpPr txBox="1"/>
          <p:nvPr/>
        </p:nvSpPr>
        <p:spPr>
          <a:xfrm>
            <a:off x="614453" y="4603231"/>
            <a:ext cx="7706277" cy="1569660"/>
          </a:xfrm>
          <a:prstGeom prst="rect">
            <a:avLst/>
          </a:prstGeom>
          <a:noFill/>
        </p:spPr>
        <p:txBody>
          <a:bodyPr wrap="none" rtlCol="0">
            <a:spAutoFit/>
          </a:bodyPr>
          <a:lstStyle/>
          <a:p>
            <a:r>
              <a:rPr lang="en-US" sz="1200" dirty="0" smtClean="0">
                <a:sym typeface="Wingdings" pitchFamily="2" charset="2"/>
              </a:rPr>
              <a:t>Loop through the Terrain Altitude Array from [i] = 1 to N,</a:t>
            </a:r>
          </a:p>
          <a:p>
            <a:r>
              <a:rPr lang="en-US" sz="1200" dirty="0" smtClean="0">
                <a:sym typeface="Wingdings" pitchFamily="2" charset="2"/>
              </a:rPr>
              <a:t>   IF OCC[i] = 0 (False) or if (i * Max/N) </a:t>
            </a:r>
            <a:r>
              <a:rPr lang="en-US" sz="1200" dirty="0" smtClean="0"/>
              <a:t>≥ </a:t>
            </a:r>
            <a:r>
              <a:rPr lang="en-US" sz="1200" dirty="0" smtClean="0">
                <a:sym typeface="Wingdings" pitchFamily="2" charset="2"/>
              </a:rPr>
              <a:t>Maximum Clutter Distance,</a:t>
            </a:r>
          </a:p>
          <a:p>
            <a:r>
              <a:rPr lang="en-US" sz="1200" dirty="0" smtClean="0">
                <a:sym typeface="Wingdings" pitchFamily="2" charset="2"/>
              </a:rPr>
              <a:t>     Then</a:t>
            </a:r>
          </a:p>
          <a:p>
            <a:r>
              <a:rPr lang="en-US" sz="1200" dirty="0" smtClean="0">
                <a:sym typeface="Wingdings" pitchFamily="2" charset="2"/>
              </a:rPr>
              <a:t>        Equivalent Cross Section (</a:t>
            </a:r>
            <a:r>
              <a:rPr lang="el-GR" sz="1200" dirty="0" smtClean="0"/>
              <a:t>σ</a:t>
            </a:r>
            <a:r>
              <a:rPr lang="en-US" sz="1200" dirty="0" smtClean="0">
                <a:sym typeface="Wingdings" pitchFamily="2" charset="2"/>
              </a:rPr>
              <a:t>) = 0.</a:t>
            </a:r>
          </a:p>
          <a:p>
            <a:r>
              <a:rPr lang="en-US" sz="1200" dirty="0" smtClean="0">
                <a:sym typeface="Wingdings" pitchFamily="2" charset="2"/>
              </a:rPr>
              <a:t>    Else,</a:t>
            </a:r>
          </a:p>
          <a:p>
            <a:r>
              <a:rPr lang="en-US" sz="1200" dirty="0" smtClean="0">
                <a:sym typeface="Wingdings" pitchFamily="2" charset="2"/>
              </a:rPr>
              <a:t>        Range to terrain element (R) = SQRT[ (i * Max/N)</a:t>
            </a:r>
            <a:r>
              <a:rPr lang="en-US" sz="1200" b="1" baseline="30000" dirty="0" smtClean="0">
                <a:sym typeface="Wingdings" pitchFamily="2" charset="2"/>
              </a:rPr>
              <a:t>2</a:t>
            </a:r>
            <a:r>
              <a:rPr lang="en-US" sz="1200" dirty="0" smtClean="0">
                <a:sym typeface="Wingdings" pitchFamily="2" charset="2"/>
              </a:rPr>
              <a:t>  + (ALT[i] – ALT</a:t>
            </a:r>
            <a:r>
              <a:rPr lang="en-US" sz="1200" b="1" baseline="-25000" dirty="0" smtClean="0">
                <a:sym typeface="Wingdings" pitchFamily="2" charset="2"/>
              </a:rPr>
              <a:t>0</a:t>
            </a:r>
            <a:r>
              <a:rPr lang="en-US" sz="1200" dirty="0" smtClean="0">
                <a:sym typeface="Wingdings" pitchFamily="2" charset="2"/>
              </a:rPr>
              <a:t>)</a:t>
            </a:r>
            <a:r>
              <a:rPr lang="en-US" sz="1200" b="1" baseline="30000" dirty="0" smtClean="0">
                <a:sym typeface="Wingdings" pitchFamily="2" charset="2"/>
              </a:rPr>
              <a:t> 2</a:t>
            </a:r>
            <a:r>
              <a:rPr lang="en-US" sz="1200" dirty="0" smtClean="0">
                <a:sym typeface="Wingdings" pitchFamily="2" charset="2"/>
              </a:rPr>
              <a:t> ]</a:t>
            </a:r>
          </a:p>
          <a:p>
            <a:r>
              <a:rPr lang="en-US" sz="1200" dirty="0" smtClean="0">
                <a:sym typeface="Wingdings" pitchFamily="2" charset="2"/>
              </a:rPr>
              <a:t>        Off-Axis Elevation Angle from Antenna = ASIN[(ALT[i] – ALT</a:t>
            </a:r>
            <a:r>
              <a:rPr lang="en-US" sz="1200" b="1" baseline="-25000" dirty="0" smtClean="0">
                <a:sym typeface="Wingdings" pitchFamily="2" charset="2"/>
              </a:rPr>
              <a:t>0</a:t>
            </a:r>
            <a:r>
              <a:rPr lang="en-US" sz="1200" dirty="0" smtClean="0">
                <a:sym typeface="Wingdings" pitchFamily="2" charset="2"/>
              </a:rPr>
              <a:t>) / R] – Beam Elevation (Use for Antenna Gain Calculation)</a:t>
            </a:r>
          </a:p>
          <a:p>
            <a:r>
              <a:rPr lang="en-US" sz="1200" dirty="0" smtClean="0">
                <a:sym typeface="Wingdings" pitchFamily="2" charset="2"/>
              </a:rPr>
              <a:t>        Surface Normal = AAC[i] (array of terrain normals) = </a:t>
            </a:r>
            <a:r>
              <a:rPr lang="en-US" sz="1200" dirty="0" smtClean="0"/>
              <a:t>COS</a:t>
            </a:r>
            <a:r>
              <a:rPr lang="el-GR" sz="1200" dirty="0" smtClean="0"/>
              <a:t> θ</a:t>
            </a:r>
            <a:r>
              <a:rPr lang="en-US" sz="1200" dirty="0" smtClean="0"/>
              <a:t> of Terrain for cross section calculation</a:t>
            </a:r>
          </a:p>
        </p:txBody>
      </p:sp>
      <p:sp>
        <p:nvSpPr>
          <p:cNvPr id="68" name="Rectangle 67"/>
          <p:cNvSpPr/>
          <p:nvPr/>
        </p:nvSpPr>
        <p:spPr>
          <a:xfrm>
            <a:off x="1718737" y="3866853"/>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OCC[1]</a:t>
            </a:r>
            <a:endParaRPr lang="en-US" sz="800" dirty="0">
              <a:solidFill>
                <a:schemeClr val="tx1"/>
              </a:solidFill>
            </a:endParaRPr>
          </a:p>
        </p:txBody>
      </p:sp>
      <p:sp>
        <p:nvSpPr>
          <p:cNvPr id="71" name="Rectangle 70"/>
          <p:cNvSpPr/>
          <p:nvPr/>
        </p:nvSpPr>
        <p:spPr>
          <a:xfrm>
            <a:off x="2336804" y="3866847"/>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OCC[2]</a:t>
            </a:r>
          </a:p>
        </p:txBody>
      </p:sp>
      <p:sp>
        <p:nvSpPr>
          <p:cNvPr id="73" name="Rectangle 72"/>
          <p:cNvSpPr/>
          <p:nvPr/>
        </p:nvSpPr>
        <p:spPr>
          <a:xfrm>
            <a:off x="2937939" y="3866853"/>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OCC[3]</a:t>
            </a:r>
          </a:p>
        </p:txBody>
      </p:sp>
      <p:sp>
        <p:nvSpPr>
          <p:cNvPr id="75" name="Rectangle 74"/>
          <p:cNvSpPr/>
          <p:nvPr/>
        </p:nvSpPr>
        <p:spPr>
          <a:xfrm>
            <a:off x="3556006" y="3866847"/>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76" name="Rectangle 75"/>
          <p:cNvSpPr/>
          <p:nvPr/>
        </p:nvSpPr>
        <p:spPr>
          <a:xfrm>
            <a:off x="4165604" y="3866849"/>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77" name="Rectangle 76"/>
          <p:cNvSpPr/>
          <p:nvPr/>
        </p:nvSpPr>
        <p:spPr>
          <a:xfrm>
            <a:off x="4783671" y="3866843"/>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78" name="Rectangle 77"/>
          <p:cNvSpPr/>
          <p:nvPr/>
        </p:nvSpPr>
        <p:spPr>
          <a:xfrm>
            <a:off x="5384806" y="3866849"/>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79" name="Rectangle 78"/>
          <p:cNvSpPr/>
          <p:nvPr/>
        </p:nvSpPr>
        <p:spPr>
          <a:xfrm>
            <a:off x="6002873" y="3866843"/>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99" name="Rectangle 98"/>
          <p:cNvSpPr/>
          <p:nvPr/>
        </p:nvSpPr>
        <p:spPr>
          <a:xfrm>
            <a:off x="6595537" y="3866849"/>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0" name="Rectangle 99"/>
          <p:cNvSpPr/>
          <p:nvPr/>
        </p:nvSpPr>
        <p:spPr>
          <a:xfrm>
            <a:off x="7213604" y="3866843"/>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01" name="Rectangle 100"/>
          <p:cNvSpPr/>
          <p:nvPr/>
        </p:nvSpPr>
        <p:spPr>
          <a:xfrm>
            <a:off x="7814739" y="3866849"/>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OCC[N]</a:t>
            </a:r>
          </a:p>
        </p:txBody>
      </p:sp>
      <p:sp>
        <p:nvSpPr>
          <p:cNvPr id="113" name="TextBox 112"/>
          <p:cNvSpPr txBox="1"/>
          <p:nvPr/>
        </p:nvSpPr>
        <p:spPr>
          <a:xfrm>
            <a:off x="1069258" y="3716852"/>
            <a:ext cx="614271" cy="338554"/>
          </a:xfrm>
          <a:prstGeom prst="rect">
            <a:avLst/>
          </a:prstGeom>
          <a:noFill/>
        </p:spPr>
        <p:txBody>
          <a:bodyPr wrap="none" rtlCol="0">
            <a:spAutoFit/>
          </a:bodyPr>
          <a:lstStyle/>
          <a:p>
            <a:r>
              <a:rPr lang="en-US" sz="800" dirty="0" smtClean="0"/>
              <a:t>Occulting</a:t>
            </a:r>
          </a:p>
          <a:p>
            <a:r>
              <a:rPr lang="en-US" sz="800" dirty="0" smtClean="0"/>
              <a:t>Flag =</a:t>
            </a:r>
            <a:endParaRPr lang="en-US" sz="800" dirty="0"/>
          </a:p>
        </p:txBody>
      </p:sp>
      <p:sp>
        <p:nvSpPr>
          <p:cNvPr id="114" name="Rectangle 113"/>
          <p:cNvSpPr/>
          <p:nvPr/>
        </p:nvSpPr>
        <p:spPr>
          <a:xfrm>
            <a:off x="1718740" y="4099080"/>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AAC[1]</a:t>
            </a:r>
            <a:endParaRPr lang="en-US" sz="800" dirty="0">
              <a:solidFill>
                <a:schemeClr val="tx1"/>
              </a:solidFill>
            </a:endParaRPr>
          </a:p>
        </p:txBody>
      </p:sp>
      <p:sp>
        <p:nvSpPr>
          <p:cNvPr id="115" name="Rectangle 114"/>
          <p:cNvSpPr/>
          <p:nvPr/>
        </p:nvSpPr>
        <p:spPr>
          <a:xfrm>
            <a:off x="2336807" y="4099074"/>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AAC[2]</a:t>
            </a:r>
          </a:p>
        </p:txBody>
      </p:sp>
      <p:sp>
        <p:nvSpPr>
          <p:cNvPr id="116" name="Rectangle 115"/>
          <p:cNvSpPr/>
          <p:nvPr/>
        </p:nvSpPr>
        <p:spPr>
          <a:xfrm>
            <a:off x="2937942" y="4099080"/>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AAC[3]</a:t>
            </a:r>
          </a:p>
        </p:txBody>
      </p:sp>
      <p:sp>
        <p:nvSpPr>
          <p:cNvPr id="117" name="Rectangle 116"/>
          <p:cNvSpPr/>
          <p:nvPr/>
        </p:nvSpPr>
        <p:spPr>
          <a:xfrm>
            <a:off x="3556009" y="4099074"/>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8" name="Rectangle 117"/>
          <p:cNvSpPr/>
          <p:nvPr/>
        </p:nvSpPr>
        <p:spPr>
          <a:xfrm>
            <a:off x="4165607" y="4099076"/>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19" name="Rectangle 118"/>
          <p:cNvSpPr/>
          <p:nvPr/>
        </p:nvSpPr>
        <p:spPr>
          <a:xfrm>
            <a:off x="4783674" y="4099070"/>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0" name="Rectangle 119"/>
          <p:cNvSpPr/>
          <p:nvPr/>
        </p:nvSpPr>
        <p:spPr>
          <a:xfrm>
            <a:off x="5384809" y="4099076"/>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1" name="Rectangle 120"/>
          <p:cNvSpPr/>
          <p:nvPr/>
        </p:nvSpPr>
        <p:spPr>
          <a:xfrm>
            <a:off x="6002876" y="4099070"/>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2" name="Rectangle 121"/>
          <p:cNvSpPr/>
          <p:nvPr/>
        </p:nvSpPr>
        <p:spPr>
          <a:xfrm>
            <a:off x="6595540" y="4099076"/>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3" name="Rectangle 122"/>
          <p:cNvSpPr/>
          <p:nvPr/>
        </p:nvSpPr>
        <p:spPr>
          <a:xfrm>
            <a:off x="7213607" y="4099070"/>
            <a:ext cx="601153" cy="1862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smtClean="0">
              <a:solidFill>
                <a:schemeClr val="tx1"/>
              </a:solidFill>
            </a:endParaRPr>
          </a:p>
        </p:txBody>
      </p:sp>
      <p:sp>
        <p:nvSpPr>
          <p:cNvPr id="124" name="Rectangle 123"/>
          <p:cNvSpPr/>
          <p:nvPr/>
        </p:nvSpPr>
        <p:spPr>
          <a:xfrm>
            <a:off x="7814742" y="4099076"/>
            <a:ext cx="609600" cy="18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solidFill>
                  <a:schemeClr val="tx1"/>
                </a:solidFill>
              </a:rPr>
              <a:t>AAC[N]</a:t>
            </a:r>
          </a:p>
        </p:txBody>
      </p:sp>
      <p:sp>
        <p:nvSpPr>
          <p:cNvPr id="125" name="TextBox 124"/>
          <p:cNvSpPr txBox="1"/>
          <p:nvPr/>
        </p:nvSpPr>
        <p:spPr>
          <a:xfrm>
            <a:off x="1069261" y="3999878"/>
            <a:ext cx="603050" cy="338554"/>
          </a:xfrm>
          <a:prstGeom prst="rect">
            <a:avLst/>
          </a:prstGeom>
          <a:noFill/>
        </p:spPr>
        <p:txBody>
          <a:bodyPr wrap="none" rtlCol="0">
            <a:spAutoFit/>
          </a:bodyPr>
          <a:lstStyle/>
          <a:p>
            <a:r>
              <a:rPr lang="en-US" sz="800" dirty="0" smtClean="0"/>
              <a:t>Surface</a:t>
            </a:r>
          </a:p>
          <a:p>
            <a:r>
              <a:rPr lang="en-US" sz="800" dirty="0" smtClean="0"/>
              <a:t>Normal =</a:t>
            </a:r>
            <a:endParaRPr lang="en-US" sz="800" dirty="0"/>
          </a:p>
        </p:txBody>
      </p:sp>
      <p:sp>
        <p:nvSpPr>
          <p:cNvPr id="129" name="Freeform 128"/>
          <p:cNvSpPr/>
          <p:nvPr/>
        </p:nvSpPr>
        <p:spPr>
          <a:xfrm>
            <a:off x="643467" y="1779411"/>
            <a:ext cx="7890933" cy="1229284"/>
          </a:xfrm>
          <a:custGeom>
            <a:avLst/>
            <a:gdLst>
              <a:gd name="connsiteX0" fmla="*/ 0 w 7814733"/>
              <a:gd name="connsiteY0" fmla="*/ 1944511 h 2033412"/>
              <a:gd name="connsiteX1" fmla="*/ 541866 w 7814733"/>
              <a:gd name="connsiteY1" fmla="*/ 1648178 h 2033412"/>
              <a:gd name="connsiteX2" fmla="*/ 1303866 w 7814733"/>
              <a:gd name="connsiteY2" fmla="*/ 1665111 h 2033412"/>
              <a:gd name="connsiteX3" fmla="*/ 2048933 w 7814733"/>
              <a:gd name="connsiteY3" fmla="*/ 2012245 h 2033412"/>
              <a:gd name="connsiteX4" fmla="*/ 3149600 w 7814733"/>
              <a:gd name="connsiteY4" fmla="*/ 1538111 h 2033412"/>
              <a:gd name="connsiteX5" fmla="*/ 3860800 w 7814733"/>
              <a:gd name="connsiteY5" fmla="*/ 1571978 h 2033412"/>
              <a:gd name="connsiteX6" fmla="*/ 4826000 w 7814733"/>
              <a:gd name="connsiteY6" fmla="*/ 564445 h 2033412"/>
              <a:gd name="connsiteX7" fmla="*/ 5596466 w 7814733"/>
              <a:gd name="connsiteY7" fmla="*/ 1275645 h 2033412"/>
              <a:gd name="connsiteX8" fmla="*/ 6849533 w 7814733"/>
              <a:gd name="connsiteY8" fmla="*/ 141111 h 2033412"/>
              <a:gd name="connsiteX9" fmla="*/ 7814733 w 7814733"/>
              <a:gd name="connsiteY9" fmla="*/ 428978 h 2033412"/>
              <a:gd name="connsiteX0" fmla="*/ 0 w 7814733"/>
              <a:gd name="connsiteY0" fmla="*/ 1730022 h 1818923"/>
              <a:gd name="connsiteX1" fmla="*/ 541866 w 7814733"/>
              <a:gd name="connsiteY1" fmla="*/ 1433689 h 1818923"/>
              <a:gd name="connsiteX2" fmla="*/ 1303866 w 7814733"/>
              <a:gd name="connsiteY2" fmla="*/ 1450622 h 1818923"/>
              <a:gd name="connsiteX3" fmla="*/ 2048933 w 7814733"/>
              <a:gd name="connsiteY3" fmla="*/ 1797756 h 1818923"/>
              <a:gd name="connsiteX4" fmla="*/ 3149600 w 7814733"/>
              <a:gd name="connsiteY4" fmla="*/ 1323622 h 1818923"/>
              <a:gd name="connsiteX5" fmla="*/ 3860800 w 7814733"/>
              <a:gd name="connsiteY5" fmla="*/ 1357489 h 1818923"/>
              <a:gd name="connsiteX6" fmla="*/ 4826000 w 7814733"/>
              <a:gd name="connsiteY6" fmla="*/ 349956 h 1818923"/>
              <a:gd name="connsiteX7" fmla="*/ 5596466 w 7814733"/>
              <a:gd name="connsiteY7" fmla="*/ 1061156 h 1818923"/>
              <a:gd name="connsiteX8" fmla="*/ 6900333 w 7814733"/>
              <a:gd name="connsiteY8" fmla="*/ 1172429 h 1818923"/>
              <a:gd name="connsiteX9" fmla="*/ 7814733 w 7814733"/>
              <a:gd name="connsiteY9" fmla="*/ 214489 h 1818923"/>
              <a:gd name="connsiteX0" fmla="*/ 0 w 7890933"/>
              <a:gd name="connsiteY0" fmla="*/ 1429455 h 1518356"/>
              <a:gd name="connsiteX1" fmla="*/ 541866 w 7890933"/>
              <a:gd name="connsiteY1" fmla="*/ 1133122 h 1518356"/>
              <a:gd name="connsiteX2" fmla="*/ 1303866 w 7890933"/>
              <a:gd name="connsiteY2" fmla="*/ 1150055 h 1518356"/>
              <a:gd name="connsiteX3" fmla="*/ 2048933 w 7890933"/>
              <a:gd name="connsiteY3" fmla="*/ 1497189 h 1518356"/>
              <a:gd name="connsiteX4" fmla="*/ 3149600 w 7890933"/>
              <a:gd name="connsiteY4" fmla="*/ 1023055 h 1518356"/>
              <a:gd name="connsiteX5" fmla="*/ 3860800 w 7890933"/>
              <a:gd name="connsiteY5" fmla="*/ 1056922 h 1518356"/>
              <a:gd name="connsiteX6" fmla="*/ 4826000 w 7890933"/>
              <a:gd name="connsiteY6" fmla="*/ 49389 h 1518356"/>
              <a:gd name="connsiteX7" fmla="*/ 5596466 w 7890933"/>
              <a:gd name="connsiteY7" fmla="*/ 760589 h 1518356"/>
              <a:gd name="connsiteX8" fmla="*/ 6900333 w 7890933"/>
              <a:gd name="connsiteY8" fmla="*/ 871862 h 1518356"/>
              <a:gd name="connsiteX9" fmla="*/ 7890933 w 7890933"/>
              <a:gd name="connsiteY9" fmla="*/ 567062 h 1518356"/>
              <a:gd name="connsiteX0" fmla="*/ 0 w 7890933"/>
              <a:gd name="connsiteY0" fmla="*/ 1140383 h 1229284"/>
              <a:gd name="connsiteX1" fmla="*/ 541866 w 7890933"/>
              <a:gd name="connsiteY1" fmla="*/ 844050 h 1229284"/>
              <a:gd name="connsiteX2" fmla="*/ 1303866 w 7890933"/>
              <a:gd name="connsiteY2" fmla="*/ 860983 h 1229284"/>
              <a:gd name="connsiteX3" fmla="*/ 2048933 w 7890933"/>
              <a:gd name="connsiteY3" fmla="*/ 1208117 h 1229284"/>
              <a:gd name="connsiteX4" fmla="*/ 3149600 w 7890933"/>
              <a:gd name="connsiteY4" fmla="*/ 733983 h 1229284"/>
              <a:gd name="connsiteX5" fmla="*/ 3860800 w 7890933"/>
              <a:gd name="connsiteY5" fmla="*/ 767850 h 1229284"/>
              <a:gd name="connsiteX6" fmla="*/ 4995333 w 7890933"/>
              <a:gd name="connsiteY6" fmla="*/ 49389 h 1229284"/>
              <a:gd name="connsiteX7" fmla="*/ 5596466 w 7890933"/>
              <a:gd name="connsiteY7" fmla="*/ 471517 h 1229284"/>
              <a:gd name="connsiteX8" fmla="*/ 6900333 w 7890933"/>
              <a:gd name="connsiteY8" fmla="*/ 582790 h 1229284"/>
              <a:gd name="connsiteX9" fmla="*/ 7890933 w 7890933"/>
              <a:gd name="connsiteY9" fmla="*/ 277990 h 1229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933" h="1229284">
                <a:moveTo>
                  <a:pt x="0" y="1140383"/>
                </a:moveTo>
                <a:cubicBezTo>
                  <a:pt x="162277" y="1015500"/>
                  <a:pt x="324555" y="890617"/>
                  <a:pt x="541866" y="844050"/>
                </a:cubicBezTo>
                <a:cubicBezTo>
                  <a:pt x="759177" y="797483"/>
                  <a:pt x="1052688" y="800305"/>
                  <a:pt x="1303866" y="860983"/>
                </a:cubicBezTo>
                <a:cubicBezTo>
                  <a:pt x="1555044" y="921661"/>
                  <a:pt x="1741311" y="1229284"/>
                  <a:pt x="2048933" y="1208117"/>
                </a:cubicBezTo>
                <a:cubicBezTo>
                  <a:pt x="2356555" y="1186950"/>
                  <a:pt x="2847622" y="807361"/>
                  <a:pt x="3149600" y="733983"/>
                </a:cubicBezTo>
                <a:cubicBezTo>
                  <a:pt x="3451578" y="660605"/>
                  <a:pt x="3553178" y="881949"/>
                  <a:pt x="3860800" y="767850"/>
                </a:cubicBezTo>
                <a:cubicBezTo>
                  <a:pt x="4168422" y="653751"/>
                  <a:pt x="4706055" y="98778"/>
                  <a:pt x="4995333" y="49389"/>
                </a:cubicBezTo>
                <a:cubicBezTo>
                  <a:pt x="5284611" y="0"/>
                  <a:pt x="5278966" y="382617"/>
                  <a:pt x="5596466" y="471517"/>
                </a:cubicBezTo>
                <a:cubicBezTo>
                  <a:pt x="5913966" y="560417"/>
                  <a:pt x="6517922" y="615044"/>
                  <a:pt x="6900333" y="582790"/>
                </a:cubicBezTo>
                <a:cubicBezTo>
                  <a:pt x="7282744" y="550536"/>
                  <a:pt x="7593188" y="63501"/>
                  <a:pt x="7890933" y="27799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0" name="Oval 129"/>
          <p:cNvSpPr/>
          <p:nvPr/>
        </p:nvSpPr>
        <p:spPr>
          <a:xfrm>
            <a:off x="2006572" y="2657301"/>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1" name="Straight Connector 130"/>
          <p:cNvCxnSpPr>
            <a:stCxn id="130" idx="4"/>
          </p:cNvCxnSpPr>
          <p:nvPr/>
        </p:nvCxnSpPr>
        <p:spPr>
          <a:xfrm flipH="1">
            <a:off x="2023534" y="2716568"/>
            <a:ext cx="12671" cy="6858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2607703" y="297056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3" name="Straight Connector 132"/>
          <p:cNvCxnSpPr>
            <a:stCxn id="132" idx="4"/>
          </p:cNvCxnSpPr>
          <p:nvPr/>
        </p:nvCxnSpPr>
        <p:spPr>
          <a:xfrm>
            <a:off x="2637336" y="3029834"/>
            <a:ext cx="42" cy="372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3225766" y="2750437"/>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5" name="Straight Connector 134"/>
          <p:cNvCxnSpPr>
            <a:stCxn id="134" idx="4"/>
          </p:cNvCxnSpPr>
          <p:nvPr/>
        </p:nvCxnSpPr>
        <p:spPr>
          <a:xfrm flipH="1">
            <a:off x="3242736" y="2809704"/>
            <a:ext cx="12663" cy="5926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3835365" y="24710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7" name="Straight Connector 136"/>
          <p:cNvCxnSpPr>
            <a:stCxn id="136" idx="4"/>
          </p:cNvCxnSpPr>
          <p:nvPr/>
        </p:nvCxnSpPr>
        <p:spPr>
          <a:xfrm flipH="1">
            <a:off x="3856580" y="2530300"/>
            <a:ext cx="8418" cy="872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4436495" y="253877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1" name="Straight Connector 140"/>
          <p:cNvCxnSpPr>
            <a:stCxn id="139" idx="4"/>
          </p:cNvCxnSpPr>
          <p:nvPr/>
        </p:nvCxnSpPr>
        <p:spPr>
          <a:xfrm>
            <a:off x="4466128" y="2598041"/>
            <a:ext cx="4273" cy="80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3" name="Oval 142"/>
          <p:cNvSpPr/>
          <p:nvPr/>
        </p:nvSpPr>
        <p:spPr>
          <a:xfrm>
            <a:off x="5054567" y="2150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6" name="Straight Connector 155"/>
          <p:cNvCxnSpPr>
            <a:stCxn id="143" idx="4"/>
          </p:cNvCxnSpPr>
          <p:nvPr/>
        </p:nvCxnSpPr>
        <p:spPr>
          <a:xfrm>
            <a:off x="5084200" y="2209800"/>
            <a:ext cx="45" cy="11925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a:off x="5668401" y="1828800"/>
            <a:ext cx="21202" cy="15735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9" name="Oval 158"/>
          <p:cNvSpPr/>
          <p:nvPr/>
        </p:nvSpPr>
        <p:spPr>
          <a:xfrm>
            <a:off x="6265305" y="2217034"/>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0" name="Straight Connector 159"/>
          <p:cNvCxnSpPr>
            <a:stCxn id="159" idx="5"/>
          </p:cNvCxnSpPr>
          <p:nvPr/>
        </p:nvCxnSpPr>
        <p:spPr>
          <a:xfrm flipH="1">
            <a:off x="6303447" y="2267622"/>
            <a:ext cx="12445" cy="11347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Oval 160"/>
          <p:cNvSpPr/>
          <p:nvPr/>
        </p:nvSpPr>
        <p:spPr>
          <a:xfrm>
            <a:off x="6866442" y="23029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2" name="Straight Connector 161"/>
          <p:cNvCxnSpPr>
            <a:stCxn id="161" idx="6"/>
          </p:cNvCxnSpPr>
          <p:nvPr/>
        </p:nvCxnSpPr>
        <p:spPr>
          <a:xfrm flipH="1">
            <a:off x="6900334" y="2332567"/>
            <a:ext cx="25374" cy="1069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3" name="Oval 162"/>
          <p:cNvSpPr/>
          <p:nvPr/>
        </p:nvSpPr>
        <p:spPr>
          <a:xfrm>
            <a:off x="7442177" y="2362200"/>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4" name="Straight Connector 163"/>
          <p:cNvCxnSpPr>
            <a:stCxn id="163" idx="5"/>
          </p:cNvCxnSpPr>
          <p:nvPr/>
        </p:nvCxnSpPr>
        <p:spPr>
          <a:xfrm>
            <a:off x="7492764" y="2412788"/>
            <a:ext cx="21414" cy="9896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Oval 164"/>
          <p:cNvSpPr/>
          <p:nvPr/>
        </p:nvSpPr>
        <p:spPr>
          <a:xfrm>
            <a:off x="8060240" y="20743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6" name="Straight Connector 165"/>
          <p:cNvCxnSpPr>
            <a:stCxn id="165" idx="6"/>
          </p:cNvCxnSpPr>
          <p:nvPr/>
        </p:nvCxnSpPr>
        <p:spPr>
          <a:xfrm>
            <a:off x="8119506" y="2103967"/>
            <a:ext cx="30" cy="12984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Oval 166"/>
          <p:cNvSpPr/>
          <p:nvPr/>
        </p:nvSpPr>
        <p:spPr>
          <a:xfrm>
            <a:off x="5638768" y="1769533"/>
            <a:ext cx="59266" cy="59267"/>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849255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274638"/>
            <a:ext cx="4724400" cy="1143000"/>
          </a:xfrm>
        </p:spPr>
        <p:txBody>
          <a:bodyPr/>
          <a:lstStyle/>
          <a:p>
            <a:r>
              <a:rPr lang="en-US" dirty="0" smtClean="0"/>
              <a:t>Example Inputs</a:t>
            </a:r>
            <a:endParaRPr lang="en-US" dirty="0"/>
          </a:p>
        </p:txBody>
      </p:sp>
      <p:pic>
        <p:nvPicPr>
          <p:cNvPr id="4" name="Picture 3"/>
          <p:cNvPicPr>
            <a:picLocks noChangeAspect="1"/>
          </p:cNvPicPr>
          <p:nvPr/>
        </p:nvPicPr>
        <p:blipFill>
          <a:blip r:embed="rId2"/>
          <a:stretch>
            <a:fillRect/>
          </a:stretch>
        </p:blipFill>
        <p:spPr>
          <a:xfrm>
            <a:off x="228600" y="274638"/>
            <a:ext cx="3418356" cy="6553200"/>
          </a:xfrm>
          <a:prstGeom prst="rect">
            <a:avLst/>
          </a:prstGeom>
        </p:spPr>
      </p:pic>
      <p:sp>
        <p:nvSpPr>
          <p:cNvPr id="5" name="TextBox 4"/>
          <p:cNvSpPr txBox="1"/>
          <p:nvPr/>
        </p:nvSpPr>
        <p:spPr>
          <a:xfrm>
            <a:off x="4114800" y="1905000"/>
            <a:ext cx="4724400" cy="4524315"/>
          </a:xfrm>
          <a:prstGeom prst="rect">
            <a:avLst/>
          </a:prstGeom>
          <a:noFill/>
        </p:spPr>
        <p:txBody>
          <a:bodyPr wrap="square" rtlCol="0">
            <a:spAutoFit/>
          </a:bodyPr>
          <a:lstStyle/>
          <a:p>
            <a:r>
              <a:rPr lang="en-US" dirty="0" smtClean="0"/>
              <a:t>Player definition consists of defining initial position, direction, velocity, etc... and the various components attached/associated with it.</a:t>
            </a:r>
          </a:p>
          <a:p>
            <a:endParaRPr lang="en-US" dirty="0"/>
          </a:p>
          <a:p>
            <a:r>
              <a:rPr lang="en-US" dirty="0" smtClean="0"/>
              <a:t>Components consist of a collection of antennas and sensors</a:t>
            </a:r>
          </a:p>
          <a:p>
            <a:endParaRPr lang="en-US" dirty="0"/>
          </a:p>
          <a:p>
            <a:r>
              <a:rPr lang="en-US" dirty="0" smtClean="0"/>
              <a:t>There are two antennas, both steered by a gimbal: one is used by radar system (“radar”), the other for a radar warning receiver (“</a:t>
            </a:r>
            <a:r>
              <a:rPr lang="en-US" dirty="0" err="1" smtClean="0"/>
              <a:t>rwr</a:t>
            </a:r>
            <a:r>
              <a:rPr lang="en-US" dirty="0" smtClean="0"/>
              <a:t>”)</a:t>
            </a:r>
          </a:p>
          <a:p>
            <a:endParaRPr lang="en-US" dirty="0"/>
          </a:p>
          <a:p>
            <a:r>
              <a:rPr lang="en-US" dirty="0" smtClean="0"/>
              <a:t>There are two sensors: a track while scan (</a:t>
            </a:r>
            <a:r>
              <a:rPr lang="en-US" dirty="0" err="1" smtClean="0"/>
              <a:t>Tws</a:t>
            </a:r>
            <a:r>
              <a:rPr lang="en-US" dirty="0" smtClean="0"/>
              <a:t>) and a radar warning receiver (</a:t>
            </a:r>
            <a:r>
              <a:rPr lang="en-US" dirty="0" err="1" smtClean="0"/>
              <a:t>Rwr</a:t>
            </a:r>
            <a:r>
              <a:rPr lang="en-US" dirty="0" smtClean="0"/>
              <a:t>) – both reference the antenna components that are being steered by the gimbal</a:t>
            </a:r>
          </a:p>
          <a:p>
            <a:endParaRPr lang="en-US" dirty="0" smtClean="0"/>
          </a:p>
        </p:txBody>
      </p:sp>
    </p:spTree>
    <p:extLst>
      <p:ext uri="{BB962C8B-B14F-4D97-AF65-F5344CB8AC3E}">
        <p14:creationId xmlns:p14="http://schemas.microsoft.com/office/powerpoint/2010/main" val="1713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spect="1"/>
          </p:cNvSpPr>
          <p:nvPr/>
        </p:nvSpPr>
        <p:spPr>
          <a:xfrm>
            <a:off x="4944593" y="27601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1</a:t>
            </a:r>
            <a:endParaRPr lang="en-US" sz="1200" dirty="0"/>
          </a:p>
        </p:txBody>
      </p:sp>
      <p:sp>
        <p:nvSpPr>
          <p:cNvPr id="3" name="Rectangle 2"/>
          <p:cNvSpPr>
            <a:spLocks noChangeAspect="1"/>
          </p:cNvSpPr>
          <p:nvPr/>
        </p:nvSpPr>
        <p:spPr>
          <a:xfrm>
            <a:off x="2810993" y="27601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4" name="Rectangle 3"/>
          <p:cNvSpPr>
            <a:spLocks noChangeAspect="1"/>
          </p:cNvSpPr>
          <p:nvPr/>
        </p:nvSpPr>
        <p:spPr>
          <a:xfrm>
            <a:off x="5020793" y="28363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2</a:t>
            </a:r>
            <a:endParaRPr lang="en-US" sz="1200" dirty="0"/>
          </a:p>
        </p:txBody>
      </p:sp>
      <p:sp>
        <p:nvSpPr>
          <p:cNvPr id="5" name="Rectangle 4"/>
          <p:cNvSpPr>
            <a:spLocks noChangeAspect="1"/>
          </p:cNvSpPr>
          <p:nvPr/>
        </p:nvSpPr>
        <p:spPr>
          <a:xfrm>
            <a:off x="2887193" y="28363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 name="Rectangle 5"/>
          <p:cNvSpPr>
            <a:spLocks noChangeAspect="1"/>
          </p:cNvSpPr>
          <p:nvPr/>
        </p:nvSpPr>
        <p:spPr>
          <a:xfrm>
            <a:off x="5096993" y="29125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3</a:t>
            </a:r>
            <a:endParaRPr lang="en-US" sz="1200" dirty="0"/>
          </a:p>
        </p:txBody>
      </p:sp>
      <p:sp>
        <p:nvSpPr>
          <p:cNvPr id="7" name="Rectangle 6"/>
          <p:cNvSpPr>
            <a:spLocks noChangeAspect="1"/>
          </p:cNvSpPr>
          <p:nvPr/>
        </p:nvSpPr>
        <p:spPr>
          <a:xfrm>
            <a:off x="2963393" y="29125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8" name="Rectangle 7"/>
          <p:cNvSpPr>
            <a:spLocks noChangeAspect="1"/>
          </p:cNvSpPr>
          <p:nvPr/>
        </p:nvSpPr>
        <p:spPr>
          <a:xfrm>
            <a:off x="5173193" y="29887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4</a:t>
            </a:r>
            <a:endParaRPr lang="en-US" sz="1200" dirty="0"/>
          </a:p>
        </p:txBody>
      </p:sp>
      <p:sp>
        <p:nvSpPr>
          <p:cNvPr id="9" name="Rectangle 8"/>
          <p:cNvSpPr>
            <a:spLocks noChangeAspect="1"/>
          </p:cNvSpPr>
          <p:nvPr/>
        </p:nvSpPr>
        <p:spPr>
          <a:xfrm>
            <a:off x="3039593" y="29887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0" name="Rectangle 9"/>
          <p:cNvSpPr>
            <a:spLocks noChangeAspect="1"/>
          </p:cNvSpPr>
          <p:nvPr/>
        </p:nvSpPr>
        <p:spPr>
          <a:xfrm>
            <a:off x="5249393" y="30649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5</a:t>
            </a:r>
            <a:endParaRPr lang="en-US" sz="1200" dirty="0"/>
          </a:p>
        </p:txBody>
      </p:sp>
      <p:sp>
        <p:nvSpPr>
          <p:cNvPr id="11" name="Rectangle 10"/>
          <p:cNvSpPr>
            <a:spLocks noChangeAspect="1"/>
          </p:cNvSpPr>
          <p:nvPr/>
        </p:nvSpPr>
        <p:spPr>
          <a:xfrm>
            <a:off x="3115793" y="30649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2" name="Rectangle 11"/>
          <p:cNvSpPr>
            <a:spLocks noChangeAspect="1"/>
          </p:cNvSpPr>
          <p:nvPr/>
        </p:nvSpPr>
        <p:spPr>
          <a:xfrm>
            <a:off x="5325593" y="31411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6</a:t>
            </a:r>
            <a:endParaRPr lang="en-US" sz="1200" dirty="0"/>
          </a:p>
        </p:txBody>
      </p:sp>
      <p:sp>
        <p:nvSpPr>
          <p:cNvPr id="13" name="Rectangle 12"/>
          <p:cNvSpPr>
            <a:spLocks noChangeAspect="1"/>
          </p:cNvSpPr>
          <p:nvPr/>
        </p:nvSpPr>
        <p:spPr>
          <a:xfrm>
            <a:off x="3191993" y="31411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cxnSp>
        <p:nvCxnSpPr>
          <p:cNvPr id="14" name="Straight Arrow Connector 13"/>
          <p:cNvCxnSpPr>
            <a:cxnSpLocks noChangeAspect="1"/>
            <a:stCxn id="3" idx="3"/>
            <a:endCxn id="2" idx="1"/>
          </p:cNvCxnSpPr>
          <p:nvPr/>
        </p:nvCxnSpPr>
        <p:spPr>
          <a:xfrm>
            <a:off x="3771113" y="29201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noChangeAspect="1"/>
            <a:stCxn id="5" idx="3"/>
            <a:endCxn id="4" idx="1"/>
          </p:cNvCxnSpPr>
          <p:nvPr/>
        </p:nvCxnSpPr>
        <p:spPr>
          <a:xfrm>
            <a:off x="3847313" y="29963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noChangeAspect="1"/>
            <a:stCxn id="7" idx="3"/>
            <a:endCxn id="6" idx="1"/>
          </p:cNvCxnSpPr>
          <p:nvPr/>
        </p:nvCxnSpPr>
        <p:spPr>
          <a:xfrm>
            <a:off x="3923513" y="30725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a:stCxn id="9" idx="3"/>
            <a:endCxn id="8" idx="1"/>
          </p:cNvCxnSpPr>
          <p:nvPr/>
        </p:nvCxnSpPr>
        <p:spPr>
          <a:xfrm>
            <a:off x="3999713" y="31487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noChangeAspect="1"/>
            <a:stCxn id="11" idx="3"/>
            <a:endCxn id="10" idx="1"/>
          </p:cNvCxnSpPr>
          <p:nvPr/>
        </p:nvCxnSpPr>
        <p:spPr>
          <a:xfrm>
            <a:off x="4075913" y="32249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spect="1"/>
          </p:cNvSpPr>
          <p:nvPr/>
        </p:nvSpPr>
        <p:spPr>
          <a:xfrm>
            <a:off x="1820393" y="1540955"/>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EW Radar</a:t>
            </a:r>
            <a:endParaRPr lang="en-US" sz="1200" dirty="0"/>
          </a:p>
        </p:txBody>
      </p:sp>
      <p:sp>
        <p:nvSpPr>
          <p:cNvPr id="21" name="Rectangle 20"/>
          <p:cNvSpPr>
            <a:spLocks noChangeAspect="1"/>
          </p:cNvSpPr>
          <p:nvPr/>
        </p:nvSpPr>
        <p:spPr>
          <a:xfrm>
            <a:off x="3953993" y="1540955"/>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Multi-Beam</a:t>
            </a:r>
          </a:p>
          <a:p>
            <a:pPr algn="ctr"/>
            <a:r>
              <a:rPr lang="en-US" sz="1200" dirty="0" smtClean="0"/>
              <a:t>Antenna</a:t>
            </a:r>
            <a:endParaRPr lang="en-US" sz="1200" dirty="0"/>
          </a:p>
        </p:txBody>
      </p:sp>
      <p:cxnSp>
        <p:nvCxnSpPr>
          <p:cNvPr id="22" name="Shape 21"/>
          <p:cNvCxnSpPr>
            <a:cxnSpLocks noChangeAspect="1"/>
            <a:stCxn id="20" idx="2"/>
            <a:endCxn id="9" idx="1"/>
          </p:cNvCxnSpPr>
          <p:nvPr/>
        </p:nvCxnSpPr>
        <p:spPr>
          <a:xfrm rot="16200000" flipH="1">
            <a:off x="2132813" y="2241995"/>
            <a:ext cx="1181100" cy="632460"/>
          </a:xfrm>
          <a:prstGeom prst="bentConnector2">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noChangeAspect="1"/>
            <a:stCxn id="20" idx="3"/>
            <a:endCxn id="21" idx="1"/>
          </p:cNvCxnSpPr>
          <p:nvPr/>
        </p:nvCxnSpPr>
        <p:spPr>
          <a:xfrm>
            <a:off x="2993873" y="1754315"/>
            <a:ext cx="960120" cy="0"/>
          </a:xfrm>
          <a:prstGeom prst="straightConnector1">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59" name="Rectangle 58"/>
          <p:cNvSpPr>
            <a:spLocks noChangeAspect="1"/>
          </p:cNvSpPr>
          <p:nvPr/>
        </p:nvSpPr>
        <p:spPr>
          <a:xfrm>
            <a:off x="5173193" y="47413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RfBeam</a:t>
            </a:r>
            <a:endParaRPr lang="en-US" sz="1050" dirty="0"/>
          </a:p>
        </p:txBody>
      </p:sp>
      <p:sp>
        <p:nvSpPr>
          <p:cNvPr id="60" name="Rectangle 59"/>
          <p:cNvSpPr>
            <a:spLocks noChangeAspect="1"/>
          </p:cNvSpPr>
          <p:nvPr/>
        </p:nvSpPr>
        <p:spPr>
          <a:xfrm>
            <a:off x="3115793" y="47413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 Channel</a:t>
            </a:r>
            <a:endParaRPr lang="en-US" sz="1050" dirty="0"/>
          </a:p>
        </p:txBody>
      </p:sp>
      <p:sp>
        <p:nvSpPr>
          <p:cNvPr id="68" name="Rectangle 67"/>
          <p:cNvSpPr>
            <a:spLocks noChangeAspect="1"/>
          </p:cNvSpPr>
          <p:nvPr/>
        </p:nvSpPr>
        <p:spPr>
          <a:xfrm>
            <a:off x="6544793" y="33697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cxnSp>
        <p:nvCxnSpPr>
          <p:cNvPr id="77" name="Elbow Connector 76"/>
          <p:cNvCxnSpPr>
            <a:stCxn id="12" idx="1"/>
            <a:endCxn id="21" idx="2"/>
          </p:cNvCxnSpPr>
          <p:nvPr/>
        </p:nvCxnSpPr>
        <p:spPr>
          <a:xfrm rot="10800000">
            <a:off x="4540733" y="1967675"/>
            <a:ext cx="784860" cy="1333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39"/>
          <p:cNvSpPr txBox="1">
            <a:spLocks noChangeArrowheads="1"/>
          </p:cNvSpPr>
          <p:nvPr/>
        </p:nvSpPr>
        <p:spPr bwMode="auto">
          <a:xfrm>
            <a:off x="6392393" y="30649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(1)</a:t>
            </a:r>
            <a:endParaRPr lang="en-US" sz="1000" dirty="0">
              <a:solidFill>
                <a:srgbClr val="008000"/>
              </a:solidFill>
              <a:latin typeface="Times New Roman" pitchFamily="18" charset="0"/>
            </a:endParaRPr>
          </a:p>
        </p:txBody>
      </p:sp>
      <p:sp>
        <p:nvSpPr>
          <p:cNvPr id="83" name="Rectangle 3"/>
          <p:cNvSpPr txBox="1">
            <a:spLocks noChangeArrowheads="1"/>
          </p:cNvSpPr>
          <p:nvPr/>
        </p:nvSpPr>
        <p:spPr>
          <a:xfrm>
            <a:off x="533399" y="5198540"/>
            <a:ext cx="8373533" cy="1430867"/>
          </a:xfrm>
          <a:prstGeom prst="rect">
            <a:avLst/>
          </a:prstGeom>
        </p:spPr>
        <p:txBody>
          <a:bodyPr vert="horz" lIns="91440" tIns="45720" rIns="91440" bIns="45720" rtlCol="0">
            <a:normAutofit/>
          </a:bodyPr>
          <a:lstStyle/>
          <a:p>
            <a:pPr marL="228600" lvl="0" indent="-228600">
              <a:lnSpc>
                <a:spcPct val="80000"/>
              </a:lnSpc>
              <a:spcBef>
                <a:spcPct val="20000"/>
              </a:spcBef>
              <a:buFont typeface="Arial" pitchFamily="34" charset="0"/>
              <a:buAutoNum type="arabicParenBoth"/>
              <a:defRPr/>
            </a:pPr>
            <a:r>
              <a:rPr lang="en-US" sz="1600" dirty="0" smtClean="0">
                <a:latin typeface="Times New Roman" pitchFamily="18" charset="0"/>
              </a:rPr>
              <a:t>In rfTransmit() method, add calculations to calculate clutter equivalent cross section for the DTED intersection point for the beam</a:t>
            </a:r>
          </a:p>
          <a:p>
            <a:pPr marL="228600" lvl="0" indent="-228600">
              <a:lnSpc>
                <a:spcPct val="80000"/>
              </a:lnSpc>
              <a:spcBef>
                <a:spcPct val="20000"/>
              </a:spcBef>
              <a:buFont typeface="Arial" pitchFamily="34" charset="0"/>
              <a:buAutoNum type="arabicParenBoth"/>
              <a:defRPr/>
            </a:pPr>
            <a:r>
              <a:rPr lang="en-US" sz="1600" dirty="0" smtClean="0">
                <a:latin typeface="Times New Roman" pitchFamily="18" charset="0"/>
              </a:rPr>
              <a:t>Create the Emission packet with the clutter equivalent cross section and send the packet to the RfChannel.  (call onRfEmissionReturnEventAntenna() method.  The packet will have a null pointer for the target player</a:t>
            </a:r>
          </a:p>
        </p:txBody>
      </p:sp>
      <p:sp>
        <p:nvSpPr>
          <p:cNvPr id="84" name="Text Box 39"/>
          <p:cNvSpPr txBox="1">
            <a:spLocks noChangeArrowheads="1"/>
          </p:cNvSpPr>
          <p:nvPr/>
        </p:nvSpPr>
        <p:spPr bwMode="auto">
          <a:xfrm>
            <a:off x="6239993" y="36745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(2)</a:t>
            </a:r>
            <a:endParaRPr lang="en-US" sz="1000" dirty="0">
              <a:solidFill>
                <a:srgbClr val="008000"/>
              </a:solidFill>
              <a:latin typeface="Times New Roman" pitchFamily="18" charset="0"/>
            </a:endParaRPr>
          </a:p>
        </p:txBody>
      </p:sp>
      <p:sp>
        <p:nvSpPr>
          <p:cNvPr id="85" name="Text Box 39"/>
          <p:cNvSpPr txBox="1">
            <a:spLocks noChangeArrowheads="1"/>
          </p:cNvSpPr>
          <p:nvPr/>
        </p:nvSpPr>
        <p:spPr bwMode="auto">
          <a:xfrm>
            <a:off x="4563593" y="2074355"/>
            <a:ext cx="335348"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(3)</a:t>
            </a:r>
            <a:endParaRPr lang="en-US" sz="1000" dirty="0">
              <a:solidFill>
                <a:srgbClr val="008000"/>
              </a:solidFill>
              <a:latin typeface="Times New Roman" pitchFamily="18" charset="0"/>
            </a:endParaRPr>
          </a:p>
        </p:txBody>
      </p:sp>
      <p:cxnSp>
        <p:nvCxnSpPr>
          <p:cNvPr id="94" name="Elbow Connector 76"/>
          <p:cNvCxnSpPr>
            <a:endCxn id="59" idx="1"/>
          </p:cNvCxnSpPr>
          <p:nvPr/>
        </p:nvCxnSpPr>
        <p:spPr>
          <a:xfrm rot="16200000" flipH="1">
            <a:off x="3340583" y="3068765"/>
            <a:ext cx="282702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noChangeAspect="1"/>
          </p:cNvCxnSpPr>
          <p:nvPr/>
        </p:nvCxnSpPr>
        <p:spPr>
          <a:xfrm flipH="1">
            <a:off x="4106393" y="4969955"/>
            <a:ext cx="1066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06" name="Elbow Connector 76"/>
          <p:cNvCxnSpPr>
            <a:stCxn id="13" idx="1"/>
          </p:cNvCxnSpPr>
          <p:nvPr/>
        </p:nvCxnSpPr>
        <p:spPr>
          <a:xfrm rot="10800000">
            <a:off x="2277593" y="1998155"/>
            <a:ext cx="914400" cy="130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a:spLocks noChangeAspect="1"/>
          </p:cNvSpPr>
          <p:nvPr/>
        </p:nvSpPr>
        <p:spPr>
          <a:xfrm>
            <a:off x="2506193" y="3522155"/>
            <a:ext cx="1447800" cy="320040"/>
          </a:xfrm>
          <a:prstGeom prst="rect">
            <a:avLst/>
          </a:prstGeom>
          <a:solidFill>
            <a:srgbClr val="7030A0"/>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Emission Reports from RfBeams</a:t>
            </a:r>
            <a:endParaRPr lang="en-US" sz="1000" dirty="0"/>
          </a:p>
        </p:txBody>
      </p:sp>
      <p:cxnSp>
        <p:nvCxnSpPr>
          <p:cNvPr id="113" name="Elbow Connector 76"/>
          <p:cNvCxnSpPr>
            <a:stCxn id="60" idx="1"/>
          </p:cNvCxnSpPr>
          <p:nvPr/>
        </p:nvCxnSpPr>
        <p:spPr>
          <a:xfrm rot="10800000">
            <a:off x="1896593" y="1998155"/>
            <a:ext cx="1219200" cy="290322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a:spLocks noChangeAspect="1"/>
          </p:cNvSpPr>
          <p:nvPr/>
        </p:nvSpPr>
        <p:spPr>
          <a:xfrm>
            <a:off x="1896593" y="4360355"/>
            <a:ext cx="1371600" cy="320040"/>
          </a:xfrm>
          <a:prstGeom prst="rect">
            <a:avLst/>
          </a:prstGeom>
          <a:solidFill>
            <a:srgbClr val="7030A0"/>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Emission Reports  from Aux RfBeam</a:t>
            </a:r>
            <a:endParaRPr lang="en-US" sz="1000" dirty="0"/>
          </a:p>
        </p:txBody>
      </p:sp>
      <p:cxnSp>
        <p:nvCxnSpPr>
          <p:cNvPr id="121" name="Elbow Connector 76"/>
          <p:cNvCxnSpPr/>
          <p:nvPr/>
        </p:nvCxnSpPr>
        <p:spPr>
          <a:xfrm rot="5400000" flipH="1" flipV="1">
            <a:off x="1972793" y="1388555"/>
            <a:ext cx="304800" cy="1524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3" name="Shape 72"/>
          <p:cNvCxnSpPr>
            <a:stCxn id="12" idx="3"/>
            <a:endCxn id="12" idx="2"/>
          </p:cNvCxnSpPr>
          <p:nvPr/>
        </p:nvCxnSpPr>
        <p:spPr>
          <a:xfrm flipH="1">
            <a:off x="5805653" y="3301175"/>
            <a:ext cx="480060" cy="160020"/>
          </a:xfrm>
          <a:prstGeom prst="bentConnector4">
            <a:avLst>
              <a:gd name="adj1" fmla="val -47619"/>
              <a:gd name="adj2" fmla="val 242857"/>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a:spLocks noChangeAspect="1"/>
          </p:cNvSpPr>
          <p:nvPr/>
        </p:nvSpPr>
        <p:spPr>
          <a:xfrm>
            <a:off x="4868393" y="20743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sp>
        <p:nvSpPr>
          <p:cNvPr id="76" name="Rectangle 75"/>
          <p:cNvSpPr>
            <a:spLocks noChangeAspect="1"/>
          </p:cNvSpPr>
          <p:nvPr/>
        </p:nvSpPr>
        <p:spPr>
          <a:xfrm>
            <a:off x="4411193" y="43603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sp>
        <p:nvSpPr>
          <p:cNvPr id="79" name="Can 78"/>
          <p:cNvSpPr/>
          <p:nvPr/>
        </p:nvSpPr>
        <p:spPr>
          <a:xfrm>
            <a:off x="2201393" y="1159955"/>
            <a:ext cx="457200" cy="304800"/>
          </a:xfrm>
          <a:prstGeom prst="can">
            <a:avLst/>
          </a:prstGeom>
          <a:solidFill>
            <a:schemeClr val="accent3">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 Box 39"/>
          <p:cNvSpPr txBox="1">
            <a:spLocks noChangeArrowheads="1"/>
          </p:cNvSpPr>
          <p:nvPr/>
        </p:nvSpPr>
        <p:spPr bwMode="auto">
          <a:xfrm>
            <a:off x="1626546" y="931355"/>
            <a:ext cx="1645002"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Radar memory (Range bins)</a:t>
            </a:r>
            <a:endParaRPr lang="en-US" sz="1000" dirty="0">
              <a:solidFill>
                <a:srgbClr val="008000"/>
              </a:solidFill>
              <a:latin typeface="Times New Roman" pitchFamily="18" charset="0"/>
            </a:endParaRPr>
          </a:p>
        </p:txBody>
      </p:sp>
      <p:sp>
        <p:nvSpPr>
          <p:cNvPr id="81" name="Text Box 39"/>
          <p:cNvSpPr txBox="1">
            <a:spLocks noChangeArrowheads="1"/>
          </p:cNvSpPr>
          <p:nvPr/>
        </p:nvSpPr>
        <p:spPr bwMode="auto">
          <a:xfrm>
            <a:off x="1667993" y="12361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(4)</a:t>
            </a:r>
            <a:endParaRPr lang="en-US" sz="1000" dirty="0">
              <a:solidFill>
                <a:srgbClr val="008000"/>
              </a:solidFill>
              <a:latin typeface="Times New Roman" pitchFamily="18" charset="0"/>
            </a:endParaRPr>
          </a:p>
        </p:txBody>
      </p:sp>
      <p:sp>
        <p:nvSpPr>
          <p:cNvPr id="46" name="Title 45"/>
          <p:cNvSpPr>
            <a:spLocks noGrp="1"/>
          </p:cNvSpPr>
          <p:nvPr>
            <p:ph type="title"/>
          </p:nvPr>
        </p:nvSpPr>
        <p:spPr/>
        <p:txBody>
          <a:bodyPr/>
          <a:lstStyle/>
          <a:p>
            <a:pPr lvl="0"/>
            <a:r>
              <a:rPr lang="en-US" sz="2400" dirty="0" smtClean="0"/>
              <a:t>Clutter Processing Integrated into the Radar Framework</a:t>
            </a:r>
            <a:endParaRPr lang="en-US" sz="2400" dirty="0"/>
          </a:p>
        </p:txBody>
      </p:sp>
    </p:spTree>
    <p:extLst>
      <p:ext uri="{BB962C8B-B14F-4D97-AF65-F5344CB8AC3E}">
        <p14:creationId xmlns:p14="http://schemas.microsoft.com/office/powerpoint/2010/main" val="40215203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spect="1"/>
          </p:cNvSpPr>
          <p:nvPr/>
        </p:nvSpPr>
        <p:spPr>
          <a:xfrm>
            <a:off x="4944593" y="27601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1</a:t>
            </a:r>
            <a:endParaRPr lang="en-US" sz="1200" dirty="0"/>
          </a:p>
        </p:txBody>
      </p:sp>
      <p:sp>
        <p:nvSpPr>
          <p:cNvPr id="3" name="Rectangle 2"/>
          <p:cNvSpPr>
            <a:spLocks noChangeAspect="1"/>
          </p:cNvSpPr>
          <p:nvPr/>
        </p:nvSpPr>
        <p:spPr>
          <a:xfrm>
            <a:off x="2810993" y="27601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4" name="Rectangle 3"/>
          <p:cNvSpPr>
            <a:spLocks noChangeAspect="1"/>
          </p:cNvSpPr>
          <p:nvPr/>
        </p:nvSpPr>
        <p:spPr>
          <a:xfrm>
            <a:off x="5020793" y="28363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2</a:t>
            </a:r>
            <a:endParaRPr lang="en-US" sz="1200" dirty="0"/>
          </a:p>
        </p:txBody>
      </p:sp>
      <p:sp>
        <p:nvSpPr>
          <p:cNvPr id="5" name="Rectangle 4"/>
          <p:cNvSpPr>
            <a:spLocks noChangeAspect="1"/>
          </p:cNvSpPr>
          <p:nvPr/>
        </p:nvSpPr>
        <p:spPr>
          <a:xfrm>
            <a:off x="2887193" y="28363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6" name="Rectangle 5"/>
          <p:cNvSpPr>
            <a:spLocks noChangeAspect="1"/>
          </p:cNvSpPr>
          <p:nvPr/>
        </p:nvSpPr>
        <p:spPr>
          <a:xfrm>
            <a:off x="5096993" y="29125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3</a:t>
            </a:r>
            <a:endParaRPr lang="en-US" sz="1200" dirty="0"/>
          </a:p>
        </p:txBody>
      </p:sp>
      <p:sp>
        <p:nvSpPr>
          <p:cNvPr id="7" name="Rectangle 6"/>
          <p:cNvSpPr>
            <a:spLocks noChangeAspect="1"/>
          </p:cNvSpPr>
          <p:nvPr/>
        </p:nvSpPr>
        <p:spPr>
          <a:xfrm>
            <a:off x="2963393" y="29125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8" name="Rectangle 7"/>
          <p:cNvSpPr>
            <a:spLocks noChangeAspect="1"/>
          </p:cNvSpPr>
          <p:nvPr/>
        </p:nvSpPr>
        <p:spPr>
          <a:xfrm>
            <a:off x="5173193" y="29887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4</a:t>
            </a:r>
            <a:endParaRPr lang="en-US" sz="1200" dirty="0"/>
          </a:p>
        </p:txBody>
      </p:sp>
      <p:sp>
        <p:nvSpPr>
          <p:cNvPr id="9" name="Rectangle 8"/>
          <p:cNvSpPr>
            <a:spLocks noChangeAspect="1"/>
          </p:cNvSpPr>
          <p:nvPr/>
        </p:nvSpPr>
        <p:spPr>
          <a:xfrm>
            <a:off x="3039593" y="29887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0" name="Rectangle 9"/>
          <p:cNvSpPr>
            <a:spLocks noChangeAspect="1"/>
          </p:cNvSpPr>
          <p:nvPr/>
        </p:nvSpPr>
        <p:spPr>
          <a:xfrm>
            <a:off x="5249393" y="30649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5</a:t>
            </a:r>
            <a:endParaRPr lang="en-US" sz="1200" dirty="0"/>
          </a:p>
        </p:txBody>
      </p:sp>
      <p:sp>
        <p:nvSpPr>
          <p:cNvPr id="11" name="Rectangle 10"/>
          <p:cNvSpPr>
            <a:spLocks noChangeAspect="1"/>
          </p:cNvSpPr>
          <p:nvPr/>
        </p:nvSpPr>
        <p:spPr>
          <a:xfrm>
            <a:off x="3115793" y="30649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sp>
        <p:nvSpPr>
          <p:cNvPr id="12" name="Rectangle 11"/>
          <p:cNvSpPr>
            <a:spLocks noChangeAspect="1"/>
          </p:cNvSpPr>
          <p:nvPr/>
        </p:nvSpPr>
        <p:spPr>
          <a:xfrm>
            <a:off x="5325593" y="31411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RfBeam 6</a:t>
            </a:r>
            <a:endParaRPr lang="en-US" sz="1200" dirty="0"/>
          </a:p>
        </p:txBody>
      </p:sp>
      <p:sp>
        <p:nvSpPr>
          <p:cNvPr id="13" name="Rectangle 12"/>
          <p:cNvSpPr>
            <a:spLocks noChangeAspect="1"/>
          </p:cNvSpPr>
          <p:nvPr/>
        </p:nvSpPr>
        <p:spPr>
          <a:xfrm>
            <a:off x="3191993" y="31411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R/F Channel</a:t>
            </a:r>
            <a:endParaRPr lang="en-US" sz="1200" dirty="0"/>
          </a:p>
        </p:txBody>
      </p:sp>
      <p:cxnSp>
        <p:nvCxnSpPr>
          <p:cNvPr id="14" name="Straight Arrow Connector 13"/>
          <p:cNvCxnSpPr>
            <a:cxnSpLocks noChangeAspect="1"/>
            <a:stCxn id="3" idx="3"/>
            <a:endCxn id="2" idx="1"/>
          </p:cNvCxnSpPr>
          <p:nvPr/>
        </p:nvCxnSpPr>
        <p:spPr>
          <a:xfrm>
            <a:off x="3771113" y="29201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cxnSpLocks noChangeAspect="1"/>
            <a:stCxn id="5" idx="3"/>
            <a:endCxn id="4" idx="1"/>
          </p:cNvCxnSpPr>
          <p:nvPr/>
        </p:nvCxnSpPr>
        <p:spPr>
          <a:xfrm>
            <a:off x="3847313" y="29963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noChangeAspect="1"/>
            <a:stCxn id="7" idx="3"/>
            <a:endCxn id="6" idx="1"/>
          </p:cNvCxnSpPr>
          <p:nvPr/>
        </p:nvCxnSpPr>
        <p:spPr>
          <a:xfrm>
            <a:off x="3923513" y="30725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noChangeAspect="1"/>
            <a:stCxn id="9" idx="3"/>
            <a:endCxn id="8" idx="1"/>
          </p:cNvCxnSpPr>
          <p:nvPr/>
        </p:nvCxnSpPr>
        <p:spPr>
          <a:xfrm>
            <a:off x="3999713" y="31487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noChangeAspect="1"/>
            <a:stCxn id="11" idx="3"/>
            <a:endCxn id="10" idx="1"/>
          </p:cNvCxnSpPr>
          <p:nvPr/>
        </p:nvCxnSpPr>
        <p:spPr>
          <a:xfrm>
            <a:off x="4075913" y="3224975"/>
            <a:ext cx="117348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sp>
        <p:nvSpPr>
          <p:cNvPr id="20" name="Rectangle 19"/>
          <p:cNvSpPr>
            <a:spLocks noChangeAspect="1"/>
          </p:cNvSpPr>
          <p:nvPr/>
        </p:nvSpPr>
        <p:spPr>
          <a:xfrm>
            <a:off x="1820393" y="1540955"/>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EW Radar</a:t>
            </a:r>
            <a:endParaRPr lang="en-US" sz="1200" dirty="0"/>
          </a:p>
        </p:txBody>
      </p:sp>
      <p:sp>
        <p:nvSpPr>
          <p:cNvPr id="21" name="Rectangle 20"/>
          <p:cNvSpPr>
            <a:spLocks noChangeAspect="1"/>
          </p:cNvSpPr>
          <p:nvPr/>
        </p:nvSpPr>
        <p:spPr>
          <a:xfrm>
            <a:off x="3953993" y="1540955"/>
            <a:ext cx="1173480" cy="426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Multi-Beam</a:t>
            </a:r>
          </a:p>
          <a:p>
            <a:pPr algn="ctr"/>
            <a:r>
              <a:rPr lang="en-US" sz="1200" dirty="0" smtClean="0"/>
              <a:t>Antenna</a:t>
            </a:r>
            <a:endParaRPr lang="en-US" sz="1200" dirty="0"/>
          </a:p>
        </p:txBody>
      </p:sp>
      <p:cxnSp>
        <p:nvCxnSpPr>
          <p:cNvPr id="22" name="Shape 21"/>
          <p:cNvCxnSpPr>
            <a:cxnSpLocks noChangeAspect="1"/>
            <a:stCxn id="20" idx="2"/>
            <a:endCxn id="9" idx="1"/>
          </p:cNvCxnSpPr>
          <p:nvPr/>
        </p:nvCxnSpPr>
        <p:spPr>
          <a:xfrm rot="16200000" flipH="1">
            <a:off x="2132813" y="2241995"/>
            <a:ext cx="1181100" cy="632460"/>
          </a:xfrm>
          <a:prstGeom prst="bentConnector2">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noChangeAspect="1"/>
            <a:stCxn id="20" idx="3"/>
            <a:endCxn id="21" idx="1"/>
          </p:cNvCxnSpPr>
          <p:nvPr/>
        </p:nvCxnSpPr>
        <p:spPr>
          <a:xfrm>
            <a:off x="2993873" y="1754315"/>
            <a:ext cx="960120" cy="0"/>
          </a:xfrm>
          <a:prstGeom prst="straightConnector1">
            <a:avLst/>
          </a:prstGeom>
          <a:ln w="15875">
            <a:solidFill>
              <a:schemeClr val="tx1"/>
            </a:solidFill>
            <a:tailEnd type="arrow" w="med" len="lg"/>
          </a:ln>
        </p:spPr>
        <p:style>
          <a:lnRef idx="1">
            <a:schemeClr val="accent1"/>
          </a:lnRef>
          <a:fillRef idx="0">
            <a:schemeClr val="accent1"/>
          </a:fillRef>
          <a:effectRef idx="0">
            <a:schemeClr val="accent1"/>
          </a:effectRef>
          <a:fontRef idx="minor">
            <a:schemeClr val="tx1"/>
          </a:fontRef>
        </p:style>
      </p:cxnSp>
      <p:sp>
        <p:nvSpPr>
          <p:cNvPr id="59" name="Rectangle 58"/>
          <p:cNvSpPr>
            <a:spLocks noChangeAspect="1"/>
          </p:cNvSpPr>
          <p:nvPr/>
        </p:nvSpPr>
        <p:spPr>
          <a:xfrm>
            <a:off x="5173193" y="4741355"/>
            <a:ext cx="960120"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RfBeam</a:t>
            </a:r>
            <a:endParaRPr lang="en-US" sz="1050" dirty="0"/>
          </a:p>
        </p:txBody>
      </p:sp>
      <p:sp>
        <p:nvSpPr>
          <p:cNvPr id="60" name="Rectangle 59"/>
          <p:cNvSpPr>
            <a:spLocks noChangeAspect="1"/>
          </p:cNvSpPr>
          <p:nvPr/>
        </p:nvSpPr>
        <p:spPr>
          <a:xfrm>
            <a:off x="3115793" y="4741355"/>
            <a:ext cx="960120" cy="320040"/>
          </a:xfrm>
          <a:prstGeom prst="rect">
            <a:avLst/>
          </a:prstGeom>
          <a:ln w="15875">
            <a:tailEnd type="arrow"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t>Aux </a:t>
            </a:r>
          </a:p>
          <a:p>
            <a:pPr algn="ctr"/>
            <a:r>
              <a:rPr lang="en-US" sz="1050" dirty="0" smtClean="0"/>
              <a:t>R/F Channel</a:t>
            </a:r>
            <a:endParaRPr lang="en-US" sz="1050" dirty="0"/>
          </a:p>
        </p:txBody>
      </p:sp>
      <p:sp>
        <p:nvSpPr>
          <p:cNvPr id="68" name="Rectangle 67"/>
          <p:cNvSpPr>
            <a:spLocks noChangeAspect="1"/>
          </p:cNvSpPr>
          <p:nvPr/>
        </p:nvSpPr>
        <p:spPr>
          <a:xfrm>
            <a:off x="6544793" y="33697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cxnSp>
        <p:nvCxnSpPr>
          <p:cNvPr id="77" name="Elbow Connector 76"/>
          <p:cNvCxnSpPr>
            <a:stCxn id="12" idx="1"/>
            <a:endCxn id="21" idx="2"/>
          </p:cNvCxnSpPr>
          <p:nvPr/>
        </p:nvCxnSpPr>
        <p:spPr>
          <a:xfrm rot="10800000">
            <a:off x="4540733" y="1967675"/>
            <a:ext cx="784860" cy="13335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 Box 39"/>
          <p:cNvSpPr txBox="1">
            <a:spLocks noChangeArrowheads="1"/>
          </p:cNvSpPr>
          <p:nvPr/>
        </p:nvSpPr>
        <p:spPr bwMode="auto">
          <a:xfrm>
            <a:off x="6392393" y="30649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(1)</a:t>
            </a:r>
            <a:endParaRPr lang="en-US" sz="1000" dirty="0">
              <a:solidFill>
                <a:srgbClr val="008000"/>
              </a:solidFill>
              <a:latin typeface="Times New Roman" pitchFamily="18" charset="0"/>
            </a:endParaRPr>
          </a:p>
        </p:txBody>
      </p:sp>
      <p:sp>
        <p:nvSpPr>
          <p:cNvPr id="83" name="Rectangle 3"/>
          <p:cNvSpPr txBox="1">
            <a:spLocks noChangeArrowheads="1"/>
          </p:cNvSpPr>
          <p:nvPr/>
        </p:nvSpPr>
        <p:spPr>
          <a:xfrm>
            <a:off x="533399" y="5198540"/>
            <a:ext cx="8373533" cy="1430867"/>
          </a:xfrm>
          <a:prstGeom prst="rect">
            <a:avLst/>
          </a:prstGeom>
        </p:spPr>
        <p:txBody>
          <a:bodyPr vert="horz" lIns="91440" tIns="45720" rIns="91440" bIns="45720" rtlCol="0">
            <a:normAutofit/>
          </a:bodyPr>
          <a:lstStyle/>
          <a:p>
            <a:pPr marL="228600" lvl="0" indent="-228600">
              <a:lnSpc>
                <a:spcPct val="80000"/>
              </a:lnSpc>
              <a:spcBef>
                <a:spcPct val="20000"/>
              </a:spcBef>
              <a:buFont typeface="Wingdings" pitchFamily="2" charset="2"/>
              <a:buAutoNum type="arabicParenBoth" startAt="3"/>
              <a:defRPr/>
            </a:pPr>
            <a:r>
              <a:rPr lang="en-US" sz="1600" dirty="0" smtClean="0">
                <a:latin typeface="Times New Roman" pitchFamily="18" charset="0"/>
              </a:rPr>
              <a:t>The packet will go though the same flow as other emission packets</a:t>
            </a:r>
          </a:p>
          <a:p>
            <a:pPr marL="228600" lvl="0" indent="-228600">
              <a:lnSpc>
                <a:spcPct val="80000"/>
              </a:lnSpc>
              <a:spcBef>
                <a:spcPct val="20000"/>
              </a:spcBef>
              <a:buFont typeface="Arial" pitchFamily="34" charset="0"/>
              <a:buAutoNum type="arabicParenBoth" startAt="3"/>
              <a:defRPr/>
            </a:pPr>
            <a:r>
              <a:rPr lang="en-US" sz="1600" dirty="0" smtClean="0">
                <a:latin typeface="Times New Roman" pitchFamily="18" charset="0"/>
              </a:rPr>
              <a:t>The clutter emission data will then be written to the radar memory (range bins).   To save CPU time, if radar is ground based, once the clutter data is written to memory, they won’t get erased, and RfBeams won’t generate new clutter emission packets once the radar completes 1 full sweep</a:t>
            </a:r>
          </a:p>
        </p:txBody>
      </p:sp>
      <p:sp>
        <p:nvSpPr>
          <p:cNvPr id="84" name="Text Box 39"/>
          <p:cNvSpPr txBox="1">
            <a:spLocks noChangeArrowheads="1"/>
          </p:cNvSpPr>
          <p:nvPr/>
        </p:nvSpPr>
        <p:spPr bwMode="auto">
          <a:xfrm>
            <a:off x="6239993" y="36745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(2)</a:t>
            </a:r>
            <a:endParaRPr lang="en-US" sz="1000" dirty="0">
              <a:solidFill>
                <a:srgbClr val="008000"/>
              </a:solidFill>
              <a:latin typeface="Times New Roman" pitchFamily="18" charset="0"/>
            </a:endParaRPr>
          </a:p>
        </p:txBody>
      </p:sp>
      <p:sp>
        <p:nvSpPr>
          <p:cNvPr id="85" name="Text Box 39"/>
          <p:cNvSpPr txBox="1">
            <a:spLocks noChangeArrowheads="1"/>
          </p:cNvSpPr>
          <p:nvPr/>
        </p:nvSpPr>
        <p:spPr bwMode="auto">
          <a:xfrm>
            <a:off x="4563593" y="2074355"/>
            <a:ext cx="335348"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(3)</a:t>
            </a:r>
            <a:endParaRPr lang="en-US" sz="1000" dirty="0">
              <a:solidFill>
                <a:srgbClr val="008000"/>
              </a:solidFill>
              <a:latin typeface="Times New Roman" pitchFamily="18" charset="0"/>
            </a:endParaRPr>
          </a:p>
        </p:txBody>
      </p:sp>
      <p:cxnSp>
        <p:nvCxnSpPr>
          <p:cNvPr id="94" name="Elbow Connector 76"/>
          <p:cNvCxnSpPr>
            <a:endCxn id="59" idx="1"/>
          </p:cNvCxnSpPr>
          <p:nvPr/>
        </p:nvCxnSpPr>
        <p:spPr>
          <a:xfrm rot="16200000" flipH="1">
            <a:off x="3340583" y="3068765"/>
            <a:ext cx="2827020" cy="838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cxnSpLocks noChangeAspect="1"/>
          </p:cNvCxnSpPr>
          <p:nvPr/>
        </p:nvCxnSpPr>
        <p:spPr>
          <a:xfrm flipH="1">
            <a:off x="4106393" y="4969955"/>
            <a:ext cx="1066800" cy="0"/>
          </a:xfrm>
          <a:prstGeom prst="straightConnector1">
            <a:avLst/>
          </a:prstGeom>
          <a:ln w="15875">
            <a:solidFill>
              <a:schemeClr val="tx1"/>
            </a:solidFill>
            <a:headEnd type="none" w="med" len="lg"/>
            <a:tailEnd type="arrow" w="med" len="lg"/>
          </a:ln>
        </p:spPr>
        <p:style>
          <a:lnRef idx="1">
            <a:schemeClr val="accent1"/>
          </a:lnRef>
          <a:fillRef idx="0">
            <a:schemeClr val="accent1"/>
          </a:fillRef>
          <a:effectRef idx="0">
            <a:schemeClr val="accent1"/>
          </a:effectRef>
          <a:fontRef idx="minor">
            <a:schemeClr val="tx1"/>
          </a:fontRef>
        </p:style>
      </p:cxnSp>
      <p:cxnSp>
        <p:nvCxnSpPr>
          <p:cNvPr id="106" name="Elbow Connector 76"/>
          <p:cNvCxnSpPr>
            <a:stCxn id="13" idx="1"/>
          </p:cNvCxnSpPr>
          <p:nvPr/>
        </p:nvCxnSpPr>
        <p:spPr>
          <a:xfrm rot="10800000">
            <a:off x="2277593" y="1998155"/>
            <a:ext cx="914400" cy="13030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Rectangle 110"/>
          <p:cNvSpPr>
            <a:spLocks noChangeAspect="1"/>
          </p:cNvSpPr>
          <p:nvPr/>
        </p:nvSpPr>
        <p:spPr>
          <a:xfrm>
            <a:off x="2506193" y="3522155"/>
            <a:ext cx="1447800" cy="320040"/>
          </a:xfrm>
          <a:prstGeom prst="rect">
            <a:avLst/>
          </a:prstGeom>
          <a:solidFill>
            <a:srgbClr val="7030A0"/>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Emission Reports from RfBeams</a:t>
            </a:r>
            <a:endParaRPr lang="en-US" sz="1000" dirty="0"/>
          </a:p>
        </p:txBody>
      </p:sp>
      <p:cxnSp>
        <p:nvCxnSpPr>
          <p:cNvPr id="113" name="Elbow Connector 76"/>
          <p:cNvCxnSpPr>
            <a:stCxn id="60" idx="1"/>
          </p:cNvCxnSpPr>
          <p:nvPr/>
        </p:nvCxnSpPr>
        <p:spPr>
          <a:xfrm rot="10800000">
            <a:off x="1896593" y="1998155"/>
            <a:ext cx="1219200" cy="290322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117" name="Rectangle 116"/>
          <p:cNvSpPr>
            <a:spLocks noChangeAspect="1"/>
          </p:cNvSpPr>
          <p:nvPr/>
        </p:nvSpPr>
        <p:spPr>
          <a:xfrm>
            <a:off x="1896593" y="4360355"/>
            <a:ext cx="1371600" cy="320040"/>
          </a:xfrm>
          <a:prstGeom prst="rect">
            <a:avLst/>
          </a:prstGeom>
          <a:solidFill>
            <a:srgbClr val="7030A0"/>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Emission Reports  from Aux RfBeam</a:t>
            </a:r>
            <a:endParaRPr lang="en-US" sz="1000" dirty="0"/>
          </a:p>
        </p:txBody>
      </p:sp>
      <p:cxnSp>
        <p:nvCxnSpPr>
          <p:cNvPr id="121" name="Elbow Connector 76"/>
          <p:cNvCxnSpPr/>
          <p:nvPr/>
        </p:nvCxnSpPr>
        <p:spPr>
          <a:xfrm rot="5400000" flipH="1" flipV="1">
            <a:off x="1972793" y="1388555"/>
            <a:ext cx="304800" cy="152400"/>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73" name="Shape 72"/>
          <p:cNvCxnSpPr>
            <a:stCxn id="12" idx="3"/>
            <a:endCxn id="12" idx="2"/>
          </p:cNvCxnSpPr>
          <p:nvPr/>
        </p:nvCxnSpPr>
        <p:spPr>
          <a:xfrm flipH="1">
            <a:off x="5805653" y="3301175"/>
            <a:ext cx="480060" cy="160020"/>
          </a:xfrm>
          <a:prstGeom prst="bentConnector4">
            <a:avLst>
              <a:gd name="adj1" fmla="val -47619"/>
              <a:gd name="adj2" fmla="val 242857"/>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Rectangle 73"/>
          <p:cNvSpPr>
            <a:spLocks noChangeAspect="1"/>
          </p:cNvSpPr>
          <p:nvPr/>
        </p:nvSpPr>
        <p:spPr>
          <a:xfrm>
            <a:off x="4868393" y="20743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sp>
        <p:nvSpPr>
          <p:cNvPr id="76" name="Rectangle 75"/>
          <p:cNvSpPr>
            <a:spLocks noChangeAspect="1"/>
          </p:cNvSpPr>
          <p:nvPr/>
        </p:nvSpPr>
        <p:spPr>
          <a:xfrm>
            <a:off x="4411193" y="4360355"/>
            <a:ext cx="1143000" cy="320040"/>
          </a:xfrm>
          <a:prstGeom prst="rect">
            <a:avLst/>
          </a:prstGeom>
          <a:solidFill>
            <a:schemeClr val="accent2">
              <a:lumMod val="75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Clutter Emission packet</a:t>
            </a:r>
            <a:endParaRPr lang="en-US" sz="1000" dirty="0"/>
          </a:p>
        </p:txBody>
      </p:sp>
      <p:sp>
        <p:nvSpPr>
          <p:cNvPr id="79" name="Can 78"/>
          <p:cNvSpPr/>
          <p:nvPr/>
        </p:nvSpPr>
        <p:spPr>
          <a:xfrm>
            <a:off x="2201393" y="1159955"/>
            <a:ext cx="457200" cy="304800"/>
          </a:xfrm>
          <a:prstGeom prst="can">
            <a:avLst/>
          </a:prstGeom>
          <a:solidFill>
            <a:schemeClr val="accent3">
              <a:lumMod val="40000"/>
              <a:lumOff val="60000"/>
            </a:schemeClr>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 Box 39"/>
          <p:cNvSpPr txBox="1">
            <a:spLocks noChangeArrowheads="1"/>
          </p:cNvSpPr>
          <p:nvPr/>
        </p:nvSpPr>
        <p:spPr bwMode="auto">
          <a:xfrm>
            <a:off x="1626546" y="931355"/>
            <a:ext cx="1645002"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Radar memory (Range bins)</a:t>
            </a:r>
            <a:endParaRPr lang="en-US" sz="1000" dirty="0">
              <a:solidFill>
                <a:srgbClr val="008000"/>
              </a:solidFill>
              <a:latin typeface="Times New Roman" pitchFamily="18" charset="0"/>
            </a:endParaRPr>
          </a:p>
        </p:txBody>
      </p:sp>
      <p:sp>
        <p:nvSpPr>
          <p:cNvPr id="81" name="Text Box 39"/>
          <p:cNvSpPr txBox="1">
            <a:spLocks noChangeArrowheads="1"/>
          </p:cNvSpPr>
          <p:nvPr/>
        </p:nvSpPr>
        <p:spPr bwMode="auto">
          <a:xfrm>
            <a:off x="1667993" y="1236155"/>
            <a:ext cx="335349" cy="246221"/>
          </a:xfrm>
          <a:prstGeom prst="rect">
            <a:avLst/>
          </a:prstGeom>
          <a:noFill/>
          <a:ln w="19050" algn="ctr">
            <a:noFill/>
            <a:miter lim="800000"/>
            <a:headEnd/>
            <a:tailEnd type="none" w="lg" len="lg"/>
          </a:ln>
        </p:spPr>
        <p:txBody>
          <a:bodyPr wrap="none">
            <a:spAutoFit/>
          </a:bodyPr>
          <a:lstStyle/>
          <a:p>
            <a:pPr algn="ctr"/>
            <a:r>
              <a:rPr lang="en-US" sz="1000" dirty="0" smtClean="0">
                <a:solidFill>
                  <a:srgbClr val="008000"/>
                </a:solidFill>
                <a:latin typeface="Times New Roman" pitchFamily="18" charset="0"/>
              </a:rPr>
              <a:t>(4)</a:t>
            </a:r>
            <a:endParaRPr lang="en-US" sz="1000" dirty="0">
              <a:solidFill>
                <a:srgbClr val="008000"/>
              </a:solidFill>
              <a:latin typeface="Times New Roman" pitchFamily="18" charset="0"/>
            </a:endParaRPr>
          </a:p>
        </p:txBody>
      </p:sp>
      <p:sp>
        <p:nvSpPr>
          <p:cNvPr id="46" name="Title 45"/>
          <p:cNvSpPr>
            <a:spLocks noGrp="1"/>
          </p:cNvSpPr>
          <p:nvPr>
            <p:ph type="title"/>
          </p:nvPr>
        </p:nvSpPr>
        <p:spPr/>
        <p:txBody>
          <a:bodyPr/>
          <a:lstStyle/>
          <a:p>
            <a:pPr lvl="0"/>
            <a:r>
              <a:rPr lang="en-US" sz="2400" dirty="0" smtClean="0"/>
              <a:t>Clutter Processing Integrated into the Radar Framework</a:t>
            </a:r>
            <a:endParaRPr lang="en-US" sz="2400" dirty="0"/>
          </a:p>
        </p:txBody>
      </p:sp>
    </p:spTree>
    <p:extLst>
      <p:ext uri="{BB962C8B-B14F-4D97-AF65-F5344CB8AC3E}">
        <p14:creationId xmlns:p14="http://schemas.microsoft.com/office/powerpoint/2010/main" val="9450259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400800" y="2133600"/>
            <a:ext cx="609600" cy="6096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2"/>
          <p:cNvSpPr txBox="1">
            <a:spLocks noChangeArrowheads="1"/>
          </p:cNvSpPr>
          <p:nvPr/>
        </p:nvSpPr>
        <p:spPr>
          <a:xfrm>
            <a:off x="457200" y="274638"/>
            <a:ext cx="8229600" cy="3349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effectLst/>
                <a:uLnTx/>
                <a:uFillTx/>
                <a:latin typeface="+mj-lt"/>
                <a:ea typeface="+mj-ea"/>
                <a:cs typeface="+mj-cs"/>
              </a:rPr>
              <a:t>Design approach for </a:t>
            </a:r>
            <a:r>
              <a:rPr kumimoji="0" lang="en-US" sz="2800" b="0" i="0" u="none" strike="noStrike" kern="1200" cap="none" spc="0" normalizeH="0" noProof="0" dirty="0" smtClean="0">
                <a:ln>
                  <a:noFill/>
                </a:ln>
                <a:effectLst/>
                <a:uLnTx/>
                <a:uFillTx/>
                <a:latin typeface="+mj-lt"/>
                <a:ea typeface="+mj-ea"/>
                <a:cs typeface="+mj-cs"/>
              </a:rPr>
              <a:t>EW Radar Range Bin</a:t>
            </a:r>
            <a:endParaRPr kumimoji="0" lang="en-US" sz="2800" b="0" i="0" u="none" strike="noStrike" kern="1200" cap="none" spc="0" normalizeH="0" baseline="0" noProof="0" dirty="0" smtClean="0">
              <a:ln>
                <a:noFill/>
              </a:ln>
              <a:effectLst/>
              <a:uLnTx/>
              <a:uFillTx/>
              <a:latin typeface="+mj-lt"/>
              <a:ea typeface="+mj-ea"/>
              <a:cs typeface="+mj-cs"/>
            </a:endParaRPr>
          </a:p>
        </p:txBody>
      </p:sp>
      <p:sp>
        <p:nvSpPr>
          <p:cNvPr id="5" name="Oval 4"/>
          <p:cNvSpPr/>
          <p:nvPr/>
        </p:nvSpPr>
        <p:spPr>
          <a:xfrm>
            <a:off x="914400" y="1066800"/>
            <a:ext cx="2362200" cy="2209800"/>
          </a:xfrm>
          <a:prstGeom prst="ellipse">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flipV="1">
            <a:off x="2057400" y="1219200"/>
            <a:ext cx="685800" cy="9906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057400" y="1371600"/>
            <a:ext cx="838200" cy="83820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 Box 39"/>
          <p:cNvSpPr txBox="1">
            <a:spLocks noChangeArrowheads="1"/>
          </p:cNvSpPr>
          <p:nvPr/>
        </p:nvSpPr>
        <p:spPr bwMode="auto">
          <a:xfrm>
            <a:off x="2667000" y="1143000"/>
            <a:ext cx="1066800" cy="246221"/>
          </a:xfrm>
          <a:prstGeom prst="rect">
            <a:avLst/>
          </a:prstGeom>
          <a:noFill/>
          <a:ln w="19050" algn="ctr">
            <a:noFill/>
            <a:miter lim="800000"/>
            <a:headEnd/>
            <a:tailEnd type="none" w="lg" len="lg"/>
          </a:ln>
        </p:spPr>
        <p:txBody>
          <a:bodyPr wrap="square">
            <a:spAutoFit/>
          </a:bodyPr>
          <a:lstStyle/>
          <a:p>
            <a:pPr algn="ctr"/>
            <a:r>
              <a:rPr lang="en-US" sz="1000" dirty="0" smtClean="0">
                <a:latin typeface="Times New Roman" pitchFamily="18" charset="0"/>
              </a:rPr>
              <a:t>4 rays / degree</a:t>
            </a:r>
            <a:endParaRPr lang="en-US" sz="1000" dirty="0">
              <a:latin typeface="Times New Roman" pitchFamily="18" charset="0"/>
            </a:endParaRPr>
          </a:p>
        </p:txBody>
      </p:sp>
      <p:sp>
        <p:nvSpPr>
          <p:cNvPr id="16" name="Curved Down Arrow 15"/>
          <p:cNvSpPr/>
          <p:nvPr/>
        </p:nvSpPr>
        <p:spPr>
          <a:xfrm>
            <a:off x="2895600" y="685800"/>
            <a:ext cx="1676400"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4114800" y="1371600"/>
            <a:ext cx="3962400" cy="3048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4419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24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34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388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43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48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532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58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628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67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72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 Box 39"/>
          <p:cNvSpPr txBox="1">
            <a:spLocks noChangeArrowheads="1"/>
          </p:cNvSpPr>
          <p:nvPr/>
        </p:nvSpPr>
        <p:spPr bwMode="auto">
          <a:xfrm>
            <a:off x="4572000" y="1143000"/>
            <a:ext cx="1066800" cy="246221"/>
          </a:xfrm>
          <a:prstGeom prst="rect">
            <a:avLst/>
          </a:prstGeom>
          <a:noFill/>
          <a:ln w="19050" algn="ctr">
            <a:noFill/>
            <a:miter lim="800000"/>
            <a:headEnd/>
            <a:tailEnd type="none" w="lg" len="lg"/>
          </a:ln>
        </p:spPr>
        <p:txBody>
          <a:bodyPr wrap="square">
            <a:spAutoFit/>
          </a:bodyPr>
          <a:lstStyle/>
          <a:p>
            <a:pPr algn="ctr"/>
            <a:r>
              <a:rPr lang="en-US" sz="1000" dirty="0" smtClean="0">
                <a:latin typeface="Times New Roman" pitchFamily="18" charset="0"/>
              </a:rPr>
              <a:t>512 bins / ray</a:t>
            </a:r>
            <a:endParaRPr lang="en-US" sz="1000" dirty="0">
              <a:latin typeface="Times New Roman" pitchFamily="18" charset="0"/>
            </a:endParaRPr>
          </a:p>
        </p:txBody>
      </p:sp>
      <p:sp>
        <p:nvSpPr>
          <p:cNvPr id="32" name="Text Box 39"/>
          <p:cNvSpPr txBox="1">
            <a:spLocks noChangeArrowheads="1"/>
          </p:cNvSpPr>
          <p:nvPr/>
        </p:nvSpPr>
        <p:spPr bwMode="auto">
          <a:xfrm>
            <a:off x="1143000" y="1447800"/>
            <a:ext cx="1066800" cy="461665"/>
          </a:xfrm>
          <a:prstGeom prst="rect">
            <a:avLst/>
          </a:prstGeom>
          <a:noFill/>
          <a:ln w="19050" algn="ctr">
            <a:noFill/>
            <a:miter lim="800000"/>
            <a:headEnd/>
            <a:tailEnd type="none" w="lg" len="lg"/>
          </a:ln>
        </p:spPr>
        <p:txBody>
          <a:bodyPr wrap="square">
            <a:spAutoFit/>
          </a:bodyPr>
          <a:lstStyle/>
          <a:p>
            <a:pPr algn="ctr"/>
            <a:r>
              <a:rPr lang="en-US" sz="1200" dirty="0" smtClean="0">
                <a:latin typeface="Times New Roman" pitchFamily="18" charset="0"/>
              </a:rPr>
              <a:t>Radar memory</a:t>
            </a:r>
            <a:endParaRPr lang="en-US" sz="1200" dirty="0">
              <a:latin typeface="Times New Roman" pitchFamily="18" charset="0"/>
            </a:endParaRPr>
          </a:p>
        </p:txBody>
      </p:sp>
      <p:sp>
        <p:nvSpPr>
          <p:cNvPr id="33" name="Oval 32"/>
          <p:cNvSpPr/>
          <p:nvPr/>
        </p:nvSpPr>
        <p:spPr>
          <a:xfrm>
            <a:off x="6705600" y="22860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629400" y="24384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6705600" y="25146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858000" y="23622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6553200" y="25146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6629400" y="1600200"/>
            <a:ext cx="152400" cy="457200"/>
          </a:xfrm>
          <a:prstGeom prst="downArrow">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 Box 39"/>
          <p:cNvSpPr txBox="1">
            <a:spLocks noChangeArrowheads="1"/>
          </p:cNvSpPr>
          <p:nvPr/>
        </p:nvSpPr>
        <p:spPr bwMode="auto">
          <a:xfrm>
            <a:off x="7010400" y="2209800"/>
            <a:ext cx="1905000" cy="400110"/>
          </a:xfrm>
          <a:prstGeom prst="rect">
            <a:avLst/>
          </a:prstGeom>
          <a:noFill/>
          <a:ln w="19050" algn="ctr">
            <a:noFill/>
            <a:miter lim="800000"/>
            <a:headEnd/>
            <a:tailEnd type="none" w="lg" len="lg"/>
          </a:ln>
        </p:spPr>
        <p:txBody>
          <a:bodyPr wrap="square">
            <a:spAutoFit/>
          </a:bodyPr>
          <a:lstStyle/>
          <a:p>
            <a:r>
              <a:rPr lang="en-US" sz="1000" dirty="0" smtClean="0">
                <a:latin typeface="Times New Roman" pitchFamily="18" charset="0"/>
              </a:rPr>
              <a:t>RangeBinObj contains multiple RangeBinData objects</a:t>
            </a:r>
            <a:endParaRPr lang="en-US" sz="1000" dirty="0">
              <a:latin typeface="Times New Roman" pitchFamily="18" charset="0"/>
            </a:endParaRPr>
          </a:p>
        </p:txBody>
      </p:sp>
      <p:sp>
        <p:nvSpPr>
          <p:cNvPr id="42" name="Rectangle 3"/>
          <p:cNvSpPr txBox="1">
            <a:spLocks noChangeArrowheads="1"/>
          </p:cNvSpPr>
          <p:nvPr/>
        </p:nvSpPr>
        <p:spPr>
          <a:xfrm>
            <a:off x="228600" y="3352800"/>
            <a:ext cx="8229600" cy="3276600"/>
          </a:xfrm>
          <a:prstGeom prst="rect">
            <a:avLst/>
          </a:prstGeom>
        </p:spPr>
        <p:txBody>
          <a:bodyPr vert="horz" lIns="91440" tIns="45720" rIns="91440" bIns="45720" rtlCol="0">
            <a:noAutofit/>
          </a:bodyPr>
          <a:lstStyle/>
          <a:p>
            <a:pPr marL="228600" marR="0" lvl="0" indent="-22860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600" b="0" i="0" u="none" strike="noStrike" kern="1200" cap="none" spc="0" normalizeH="0" baseline="0" noProof="0" dirty="0" smtClean="0">
                <a:ln>
                  <a:noFill/>
                </a:ln>
                <a:effectLst/>
                <a:uLnTx/>
                <a:uFillTx/>
                <a:latin typeface="+mn-lt"/>
                <a:ea typeface="+mn-ea"/>
                <a:cs typeface="+mn-cs"/>
              </a:rPr>
              <a:t>Radar memory is partitioned </a:t>
            </a:r>
            <a:r>
              <a:rPr lang="en-US" sz="1600" dirty="0" smtClean="0"/>
              <a:t>into 360 degree with 4 rays per degree, 512 range bins per ray, with each bin contains a single RangeBinObj which contains multiple RangeBinData objects.  The data objects are created once and new data are copied to into these objects to reduce processing time.  </a:t>
            </a:r>
          </a:p>
          <a:p>
            <a:pPr marL="228600" indent="-228600">
              <a:lnSpc>
                <a:spcPct val="80000"/>
              </a:lnSpc>
              <a:spcBef>
                <a:spcPct val="20000"/>
              </a:spcBef>
              <a:buFont typeface="Arial" pitchFamily="34" charset="0"/>
              <a:buChar char="•"/>
              <a:defRPr/>
            </a:pPr>
            <a:endParaRPr lang="en-US" sz="1600" dirty="0" smtClean="0"/>
          </a:p>
          <a:p>
            <a:pPr marL="228600" marR="0" lvl="0" indent="-228600" defTabSz="914400" rtl="0" eaLnBrk="1" fontAlgn="auto" latinLnBrk="0" hangingPunct="1">
              <a:lnSpc>
                <a:spcPct val="80000"/>
              </a:lnSpc>
              <a:spcBef>
                <a:spcPct val="20000"/>
              </a:spcBef>
              <a:spcAft>
                <a:spcPts val="0"/>
              </a:spcAft>
              <a:buClrTx/>
              <a:buSzTx/>
              <a:buFont typeface="Arial" pitchFamily="34" charset="0"/>
              <a:buChar char="•"/>
              <a:tabLst/>
              <a:defRPr/>
            </a:pPr>
            <a:r>
              <a:rPr kumimoji="0" lang="en-US" sz="1600" b="0" i="0" u="none" strike="noStrike" kern="1200" cap="none" spc="0" normalizeH="0" noProof="0" dirty="0" smtClean="0">
                <a:ln>
                  <a:noFill/>
                </a:ln>
                <a:effectLst/>
                <a:uLnTx/>
                <a:uFillTx/>
                <a:latin typeface="+mn-lt"/>
                <a:ea typeface="+mn-ea"/>
                <a:cs typeface="+mn-cs"/>
              </a:rPr>
              <a:t>Attributes included in RangeBinData object:</a:t>
            </a:r>
          </a:p>
          <a:p>
            <a:pPr marL="685800" lvl="1" indent="-228600">
              <a:lnSpc>
                <a:spcPct val="80000"/>
              </a:lnSpc>
              <a:spcBef>
                <a:spcPct val="20000"/>
              </a:spcBef>
              <a:buFont typeface="Arial" pitchFamily="34" charset="0"/>
              <a:buChar char="•"/>
              <a:defRPr/>
            </a:pPr>
            <a:r>
              <a:rPr lang="en-US" sz="1400" dirty="0" smtClean="0"/>
              <a:t>Signal to noise ratio value at the time of detection</a:t>
            </a:r>
          </a:p>
          <a:p>
            <a:pPr marL="685800" lvl="1" indent="-228600">
              <a:lnSpc>
                <a:spcPct val="80000"/>
              </a:lnSpc>
              <a:spcBef>
                <a:spcPct val="20000"/>
              </a:spcBef>
              <a:buFont typeface="Arial" pitchFamily="34" charset="0"/>
              <a:buChar char="•"/>
              <a:defRPr/>
            </a:pPr>
            <a:r>
              <a:rPr lang="en-US" sz="1400" dirty="0" smtClean="0"/>
              <a:t>Latitude, Longitude, Altitude of the detected target or clutter</a:t>
            </a:r>
          </a:p>
          <a:p>
            <a:pPr marL="685800" lvl="1" indent="-228600">
              <a:lnSpc>
                <a:spcPct val="80000"/>
              </a:lnSpc>
              <a:spcBef>
                <a:spcPct val="20000"/>
              </a:spcBef>
              <a:buFont typeface="Arial" pitchFamily="34" charset="0"/>
              <a:buChar char="•"/>
              <a:defRPr/>
            </a:pPr>
            <a:r>
              <a:rPr lang="en-US" sz="1400" dirty="0" smtClean="0"/>
              <a:t>Range of the target or clutter</a:t>
            </a:r>
          </a:p>
          <a:p>
            <a:pPr marL="685800" lvl="1" indent="-228600">
              <a:lnSpc>
                <a:spcPct val="80000"/>
              </a:lnSpc>
              <a:spcBef>
                <a:spcPct val="20000"/>
              </a:spcBef>
              <a:buFont typeface="Arial" pitchFamily="34" charset="0"/>
              <a:buChar char="•"/>
              <a:defRPr/>
            </a:pPr>
            <a:r>
              <a:rPr kumimoji="0" lang="en-US" sz="1400" b="0" i="0" u="none" strike="noStrike" kern="1200" cap="none" spc="0" normalizeH="0" noProof="0" dirty="0" smtClean="0">
                <a:ln>
                  <a:noFill/>
                </a:ln>
                <a:effectLst/>
                <a:uLnTx/>
                <a:uFillTx/>
                <a:latin typeface="+mn-lt"/>
                <a:ea typeface="+mn-ea"/>
                <a:cs typeface="+mn-cs"/>
              </a:rPr>
              <a:t>Azimuth</a:t>
            </a:r>
            <a:endParaRPr lang="en-US" sz="1400" dirty="0" smtClean="0"/>
          </a:p>
          <a:p>
            <a:pPr marL="685800" lvl="1" indent="-228600">
              <a:lnSpc>
                <a:spcPct val="80000"/>
              </a:lnSpc>
              <a:spcBef>
                <a:spcPct val="20000"/>
              </a:spcBef>
              <a:buFont typeface="Arial" pitchFamily="34" charset="0"/>
              <a:buChar char="•"/>
              <a:defRPr/>
            </a:pPr>
            <a:r>
              <a:rPr lang="en-US" sz="1400" dirty="0" smtClean="0"/>
              <a:t>Range rate (Closure)</a:t>
            </a:r>
          </a:p>
          <a:p>
            <a:pPr marL="685800" lvl="1" indent="-228600">
              <a:lnSpc>
                <a:spcPct val="80000"/>
              </a:lnSpc>
              <a:spcBef>
                <a:spcPct val="20000"/>
              </a:spcBef>
              <a:buFont typeface="Arial" pitchFamily="34" charset="0"/>
              <a:buChar char="•"/>
              <a:defRPr/>
            </a:pPr>
            <a:r>
              <a:rPr kumimoji="0" lang="en-US" sz="1400" b="0" i="0" u="none" strike="noStrike" kern="1200" cap="none" spc="0" normalizeH="0" noProof="0" dirty="0" smtClean="0">
                <a:ln>
                  <a:noFill/>
                </a:ln>
                <a:effectLst/>
                <a:uLnTx/>
                <a:uFillTx/>
                <a:latin typeface="+mn-lt"/>
                <a:ea typeface="+mn-ea"/>
                <a:cs typeface="+mn-cs"/>
              </a:rPr>
              <a:t>Pointer to signal characteristics (emission packet)</a:t>
            </a:r>
          </a:p>
          <a:p>
            <a:pPr marL="685800" lvl="1" indent="-228600">
              <a:lnSpc>
                <a:spcPct val="80000"/>
              </a:lnSpc>
              <a:spcBef>
                <a:spcPct val="20000"/>
              </a:spcBef>
              <a:buFont typeface="Arial" pitchFamily="34" charset="0"/>
              <a:buChar char="•"/>
              <a:defRPr/>
            </a:pPr>
            <a:r>
              <a:rPr lang="en-US" sz="1400" dirty="0" smtClean="0"/>
              <a:t>Pointer to the target</a:t>
            </a:r>
            <a:endParaRPr kumimoji="0" lang="en-US" sz="1400" b="0" i="0" u="none" strike="noStrike" kern="1200" cap="none" spc="0" normalizeH="0" noProof="0" dirty="0" smtClean="0">
              <a:ln>
                <a:noFill/>
              </a:ln>
              <a:effectLst/>
              <a:uLnTx/>
              <a:uFillTx/>
              <a:latin typeface="+mn-lt"/>
              <a:ea typeface="+mn-ea"/>
              <a:cs typeface="+mn-cs"/>
            </a:endParaRPr>
          </a:p>
          <a:p>
            <a:pPr marL="228600" indent="-228600">
              <a:lnSpc>
                <a:spcPct val="80000"/>
              </a:lnSpc>
              <a:spcBef>
                <a:spcPct val="20000"/>
              </a:spcBef>
              <a:buFont typeface="Arial" pitchFamily="34" charset="0"/>
              <a:buChar char="•"/>
              <a:defRPr/>
            </a:pPr>
            <a:endParaRPr kumimoji="0" lang="en-US" sz="1600" b="0" i="0" u="none" strike="noStrike" kern="1200" cap="none" spc="0" normalizeH="0" noProof="0" dirty="0" smtClean="0">
              <a:ln>
                <a:noFill/>
              </a:ln>
              <a:effectLst/>
              <a:uLnTx/>
              <a:uFillTx/>
              <a:latin typeface="+mn-lt"/>
              <a:ea typeface="+mn-ea"/>
              <a:cs typeface="+mn-cs"/>
            </a:endParaRPr>
          </a:p>
        </p:txBody>
      </p:sp>
      <p:sp>
        <p:nvSpPr>
          <p:cNvPr id="46" name="Text Box 39"/>
          <p:cNvSpPr txBox="1">
            <a:spLocks noChangeArrowheads="1"/>
          </p:cNvSpPr>
          <p:nvPr/>
        </p:nvSpPr>
        <p:spPr bwMode="auto">
          <a:xfrm>
            <a:off x="6172200" y="990600"/>
            <a:ext cx="1600200" cy="400110"/>
          </a:xfrm>
          <a:prstGeom prst="rect">
            <a:avLst/>
          </a:prstGeom>
          <a:noFill/>
          <a:ln w="19050" algn="ctr">
            <a:noFill/>
            <a:miter lim="800000"/>
            <a:headEnd/>
            <a:tailEnd type="none" w="lg" len="lg"/>
          </a:ln>
        </p:spPr>
        <p:txBody>
          <a:bodyPr wrap="square">
            <a:spAutoFit/>
          </a:bodyPr>
          <a:lstStyle/>
          <a:p>
            <a:r>
              <a:rPr lang="en-US" sz="1000" dirty="0" smtClean="0">
                <a:latin typeface="Times New Roman" pitchFamily="18" charset="0"/>
              </a:rPr>
              <a:t>Each bin contains a single RangeBinObj</a:t>
            </a:r>
            <a:endParaRPr lang="en-US" sz="1000" dirty="0">
              <a:latin typeface="Times New Roman" pitchFamily="18" charset="0"/>
            </a:endParaRPr>
          </a:p>
        </p:txBody>
      </p:sp>
    </p:spTree>
    <p:extLst>
      <p:ext uri="{BB962C8B-B14F-4D97-AF65-F5344CB8AC3E}">
        <p14:creationId xmlns:p14="http://schemas.microsoft.com/office/powerpoint/2010/main" val="14078346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6400800" y="2133600"/>
            <a:ext cx="609600" cy="6096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2"/>
          <p:cNvSpPr txBox="1">
            <a:spLocks noChangeArrowheads="1"/>
          </p:cNvSpPr>
          <p:nvPr/>
        </p:nvSpPr>
        <p:spPr>
          <a:xfrm>
            <a:off x="457200" y="274638"/>
            <a:ext cx="8229600" cy="334962"/>
          </a:xfrm>
          <a:prstGeom prst="rect">
            <a:avLst/>
          </a:prstGeom>
        </p:spPr>
        <p:txBody>
          <a:bodyPr vert="horz" lIns="91440" tIns="45720" rIns="91440" bIns="45720" rtlCol="0" anchor="ctr">
            <a:normAutofit fontScale="77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j-lt"/>
                <a:ea typeface="+mj-ea"/>
                <a:cs typeface="+mj-cs"/>
              </a:rPr>
              <a:t>Design approach for </a:t>
            </a:r>
            <a:r>
              <a:rPr kumimoji="0" lang="en-US" sz="2400" b="0" i="0" u="none" strike="noStrike" kern="1200" cap="none" spc="0" normalizeH="0" noProof="0" dirty="0" smtClean="0">
                <a:ln>
                  <a:noFill/>
                </a:ln>
                <a:solidFill>
                  <a:schemeClr val="tx1"/>
                </a:solidFill>
                <a:effectLst/>
                <a:uLnTx/>
                <a:uFillTx/>
                <a:latin typeface="+mj-lt"/>
                <a:ea typeface="+mj-ea"/>
                <a:cs typeface="+mj-cs"/>
              </a:rPr>
              <a:t>EW Radar Range Bin</a:t>
            </a:r>
            <a:endParaRPr kumimoji="0" lang="en-US" sz="2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Oval 4"/>
          <p:cNvSpPr/>
          <p:nvPr/>
        </p:nvSpPr>
        <p:spPr>
          <a:xfrm>
            <a:off x="914400" y="1066800"/>
            <a:ext cx="2362200" cy="2209800"/>
          </a:xfrm>
          <a:prstGeom prst="ellipse">
            <a:avLst/>
          </a:prstGeom>
          <a:solidFill>
            <a:schemeClr val="bg2"/>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p:cNvCxnSpPr/>
          <p:nvPr/>
        </p:nvCxnSpPr>
        <p:spPr>
          <a:xfrm flipV="1">
            <a:off x="2057400" y="1219200"/>
            <a:ext cx="685800" cy="9906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057400" y="1371600"/>
            <a:ext cx="838200" cy="83820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 Box 39"/>
          <p:cNvSpPr txBox="1">
            <a:spLocks noChangeArrowheads="1"/>
          </p:cNvSpPr>
          <p:nvPr/>
        </p:nvSpPr>
        <p:spPr bwMode="auto">
          <a:xfrm>
            <a:off x="2667000" y="1143000"/>
            <a:ext cx="1066800" cy="246221"/>
          </a:xfrm>
          <a:prstGeom prst="rect">
            <a:avLst/>
          </a:prstGeom>
          <a:noFill/>
          <a:ln w="19050" algn="ctr">
            <a:noFill/>
            <a:miter lim="800000"/>
            <a:headEnd/>
            <a:tailEnd type="none" w="lg" len="lg"/>
          </a:ln>
        </p:spPr>
        <p:txBody>
          <a:bodyPr wrap="square">
            <a:spAutoFit/>
          </a:bodyPr>
          <a:lstStyle/>
          <a:p>
            <a:pPr algn="ctr"/>
            <a:r>
              <a:rPr lang="en-US" sz="1000" dirty="0" smtClean="0">
                <a:latin typeface="Times New Roman" pitchFamily="18" charset="0"/>
              </a:rPr>
              <a:t>4 rays / degree</a:t>
            </a:r>
            <a:endParaRPr lang="en-US" sz="1000" dirty="0">
              <a:latin typeface="Times New Roman" pitchFamily="18" charset="0"/>
            </a:endParaRPr>
          </a:p>
        </p:txBody>
      </p:sp>
      <p:sp>
        <p:nvSpPr>
          <p:cNvPr id="16" name="Curved Down Arrow 15"/>
          <p:cNvSpPr/>
          <p:nvPr/>
        </p:nvSpPr>
        <p:spPr>
          <a:xfrm>
            <a:off x="2895600" y="685800"/>
            <a:ext cx="1676400" cy="4572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Rectangle 16"/>
          <p:cNvSpPr/>
          <p:nvPr/>
        </p:nvSpPr>
        <p:spPr>
          <a:xfrm>
            <a:off x="4114800" y="1371600"/>
            <a:ext cx="3962400" cy="304800"/>
          </a:xfrm>
          <a:prstGeom prst="rect">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p:nvPr/>
        </p:nvCxnSpPr>
        <p:spPr>
          <a:xfrm>
            <a:off x="4419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24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292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34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6388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43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248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5532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8580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1628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74676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72400" y="1371600"/>
            <a:ext cx="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 Box 39"/>
          <p:cNvSpPr txBox="1">
            <a:spLocks noChangeArrowheads="1"/>
          </p:cNvSpPr>
          <p:nvPr/>
        </p:nvSpPr>
        <p:spPr bwMode="auto">
          <a:xfrm>
            <a:off x="4572000" y="1143000"/>
            <a:ext cx="1066800" cy="246221"/>
          </a:xfrm>
          <a:prstGeom prst="rect">
            <a:avLst/>
          </a:prstGeom>
          <a:noFill/>
          <a:ln w="19050" algn="ctr">
            <a:noFill/>
            <a:miter lim="800000"/>
            <a:headEnd/>
            <a:tailEnd type="none" w="lg" len="lg"/>
          </a:ln>
        </p:spPr>
        <p:txBody>
          <a:bodyPr wrap="square">
            <a:spAutoFit/>
          </a:bodyPr>
          <a:lstStyle/>
          <a:p>
            <a:pPr algn="ctr"/>
            <a:r>
              <a:rPr lang="en-US" sz="1000" dirty="0" smtClean="0">
                <a:latin typeface="Times New Roman" pitchFamily="18" charset="0"/>
              </a:rPr>
              <a:t>512 bins / ray</a:t>
            </a:r>
            <a:endParaRPr lang="en-US" sz="1000" dirty="0">
              <a:latin typeface="Times New Roman" pitchFamily="18" charset="0"/>
            </a:endParaRPr>
          </a:p>
        </p:txBody>
      </p:sp>
      <p:sp>
        <p:nvSpPr>
          <p:cNvPr id="32" name="Text Box 39"/>
          <p:cNvSpPr txBox="1">
            <a:spLocks noChangeArrowheads="1"/>
          </p:cNvSpPr>
          <p:nvPr/>
        </p:nvSpPr>
        <p:spPr bwMode="auto">
          <a:xfrm>
            <a:off x="1143000" y="1447800"/>
            <a:ext cx="1066800" cy="461665"/>
          </a:xfrm>
          <a:prstGeom prst="rect">
            <a:avLst/>
          </a:prstGeom>
          <a:noFill/>
          <a:ln w="19050" algn="ctr">
            <a:noFill/>
            <a:miter lim="800000"/>
            <a:headEnd/>
            <a:tailEnd type="none" w="lg" len="lg"/>
          </a:ln>
        </p:spPr>
        <p:txBody>
          <a:bodyPr wrap="square">
            <a:spAutoFit/>
          </a:bodyPr>
          <a:lstStyle/>
          <a:p>
            <a:pPr algn="ctr"/>
            <a:r>
              <a:rPr lang="en-US" sz="1200" dirty="0" smtClean="0">
                <a:latin typeface="Times New Roman" pitchFamily="18" charset="0"/>
              </a:rPr>
              <a:t>Radar memory</a:t>
            </a:r>
            <a:endParaRPr lang="en-US" sz="1200" dirty="0">
              <a:latin typeface="Times New Roman" pitchFamily="18" charset="0"/>
            </a:endParaRPr>
          </a:p>
        </p:txBody>
      </p:sp>
      <p:sp>
        <p:nvSpPr>
          <p:cNvPr id="33" name="Oval 32"/>
          <p:cNvSpPr/>
          <p:nvPr/>
        </p:nvSpPr>
        <p:spPr>
          <a:xfrm>
            <a:off x="6705600" y="22860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p:cNvSpPr/>
          <p:nvPr/>
        </p:nvSpPr>
        <p:spPr>
          <a:xfrm>
            <a:off x="6629400" y="24384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p:cNvSpPr/>
          <p:nvPr/>
        </p:nvSpPr>
        <p:spPr>
          <a:xfrm>
            <a:off x="6705600" y="25146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858000" y="23622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p:cNvSpPr/>
          <p:nvPr/>
        </p:nvSpPr>
        <p:spPr>
          <a:xfrm>
            <a:off x="6553200" y="2514600"/>
            <a:ext cx="76200" cy="76200"/>
          </a:xfrm>
          <a:prstGeom prst="ellipse">
            <a:avLst/>
          </a:prstGeom>
          <a:solidFill>
            <a:schemeClr val="accent6"/>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Down Arrow 38"/>
          <p:cNvSpPr/>
          <p:nvPr/>
        </p:nvSpPr>
        <p:spPr>
          <a:xfrm>
            <a:off x="6629400" y="1600200"/>
            <a:ext cx="152400" cy="457200"/>
          </a:xfrm>
          <a:prstGeom prst="downArrow">
            <a:avLst/>
          </a:prstGeom>
          <a:solidFill>
            <a:schemeClr val="tx1"/>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 Box 39"/>
          <p:cNvSpPr txBox="1">
            <a:spLocks noChangeArrowheads="1"/>
          </p:cNvSpPr>
          <p:nvPr/>
        </p:nvSpPr>
        <p:spPr bwMode="auto">
          <a:xfrm>
            <a:off x="7010400" y="2209800"/>
            <a:ext cx="1905000" cy="400110"/>
          </a:xfrm>
          <a:prstGeom prst="rect">
            <a:avLst/>
          </a:prstGeom>
          <a:noFill/>
          <a:ln w="19050" algn="ctr">
            <a:noFill/>
            <a:miter lim="800000"/>
            <a:headEnd/>
            <a:tailEnd type="none" w="lg" len="lg"/>
          </a:ln>
        </p:spPr>
        <p:txBody>
          <a:bodyPr wrap="square">
            <a:spAutoFit/>
          </a:bodyPr>
          <a:lstStyle/>
          <a:p>
            <a:r>
              <a:rPr lang="en-US" sz="1000" dirty="0" smtClean="0">
                <a:latin typeface="Times New Roman" pitchFamily="18" charset="0"/>
              </a:rPr>
              <a:t>RangeBinObj contains multiple RangeBinData objects</a:t>
            </a:r>
            <a:endParaRPr lang="en-US" sz="1000" dirty="0">
              <a:latin typeface="Times New Roman" pitchFamily="18" charset="0"/>
            </a:endParaRPr>
          </a:p>
        </p:txBody>
      </p:sp>
      <p:sp>
        <p:nvSpPr>
          <p:cNvPr id="42" name="Rectangle 3"/>
          <p:cNvSpPr txBox="1">
            <a:spLocks noChangeArrowheads="1"/>
          </p:cNvSpPr>
          <p:nvPr/>
        </p:nvSpPr>
        <p:spPr>
          <a:xfrm>
            <a:off x="228600" y="3352800"/>
            <a:ext cx="8229600" cy="2819400"/>
          </a:xfrm>
          <a:prstGeom prst="rect">
            <a:avLst/>
          </a:prstGeom>
        </p:spPr>
        <p:txBody>
          <a:bodyPr vert="horz" lIns="91440" tIns="45720" rIns="91440" bIns="45720" rtlCol="0">
            <a:normAutofit lnSpcReduction="10000"/>
          </a:bodyPr>
          <a:lstStyle/>
          <a:p>
            <a:pPr marL="228600" indent="-228600">
              <a:lnSpc>
                <a:spcPct val="80000"/>
              </a:lnSpc>
              <a:spcBef>
                <a:spcPct val="20000"/>
              </a:spcBef>
              <a:buFont typeface="Arial" pitchFamily="34" charset="0"/>
              <a:buChar char="•"/>
              <a:defRPr/>
            </a:pPr>
            <a:r>
              <a:rPr lang="en-US" sz="1600" dirty="0" smtClean="0"/>
              <a:t>After detection reports generated from 6 main beams and evaluated against the reports from the Aux beam, a new RangeBinData object is created for each of the updated detection reports</a:t>
            </a:r>
          </a:p>
          <a:p>
            <a:pPr marL="228600" indent="-228600">
              <a:lnSpc>
                <a:spcPct val="80000"/>
              </a:lnSpc>
              <a:spcBef>
                <a:spcPct val="20000"/>
              </a:spcBef>
              <a:buFont typeface="Arial" pitchFamily="34" charset="0"/>
              <a:buChar char="•"/>
              <a:defRPr/>
            </a:pPr>
            <a:endParaRPr lang="en-US" sz="1600" dirty="0" smtClean="0"/>
          </a:p>
          <a:p>
            <a:pPr marL="228600" indent="-228600">
              <a:lnSpc>
                <a:spcPct val="80000"/>
              </a:lnSpc>
              <a:spcBef>
                <a:spcPct val="20000"/>
              </a:spcBef>
              <a:buFont typeface="Arial" pitchFamily="34" charset="0"/>
              <a:buChar char="•"/>
              <a:defRPr/>
            </a:pPr>
            <a:r>
              <a:rPr lang="en-US" sz="1600" dirty="0" smtClean="0"/>
              <a:t>The RangeBinData object is then written (stored) in the radar memory object based on the azimuth and range of the detected target/clutter</a:t>
            </a:r>
          </a:p>
          <a:p>
            <a:pPr marL="228600" indent="-228600">
              <a:lnSpc>
                <a:spcPct val="80000"/>
              </a:lnSpc>
              <a:spcBef>
                <a:spcPct val="20000"/>
              </a:spcBef>
              <a:buFont typeface="Arial" pitchFamily="34" charset="0"/>
              <a:buChar char="•"/>
              <a:defRPr/>
            </a:pPr>
            <a:endParaRPr lang="en-US" sz="1600" dirty="0" smtClean="0"/>
          </a:p>
          <a:p>
            <a:pPr marL="228600" indent="-228600">
              <a:lnSpc>
                <a:spcPct val="80000"/>
              </a:lnSpc>
              <a:spcBef>
                <a:spcPct val="20000"/>
              </a:spcBef>
              <a:buFont typeface="Arial" pitchFamily="34" charset="0"/>
              <a:buChar char="•"/>
              <a:defRPr/>
            </a:pPr>
            <a:r>
              <a:rPr lang="en-US" sz="1600" dirty="0" smtClean="0"/>
              <a:t>The range bins in each ray will be cleared after each sweep</a:t>
            </a:r>
          </a:p>
          <a:p>
            <a:pPr marL="228600" indent="-228600">
              <a:lnSpc>
                <a:spcPct val="80000"/>
              </a:lnSpc>
              <a:spcBef>
                <a:spcPct val="20000"/>
              </a:spcBef>
              <a:buFont typeface="Arial" pitchFamily="34" charset="0"/>
              <a:buChar char="•"/>
              <a:defRPr/>
            </a:pPr>
            <a:endParaRPr lang="en-US" sz="1600" dirty="0" smtClean="0"/>
          </a:p>
          <a:p>
            <a:pPr marL="228600" indent="-228600">
              <a:lnSpc>
                <a:spcPct val="80000"/>
              </a:lnSpc>
              <a:spcBef>
                <a:spcPct val="20000"/>
              </a:spcBef>
              <a:buFont typeface="Arial" pitchFamily="34" charset="0"/>
              <a:buChar char="•"/>
              <a:defRPr/>
            </a:pPr>
            <a:r>
              <a:rPr lang="en-US" sz="1600" dirty="0" smtClean="0"/>
              <a:t>The memory object can be retrieved by the radar scope for display</a:t>
            </a:r>
          </a:p>
          <a:p>
            <a:pPr marL="228600" indent="-228600">
              <a:lnSpc>
                <a:spcPct val="80000"/>
              </a:lnSpc>
              <a:spcBef>
                <a:spcPct val="20000"/>
              </a:spcBef>
              <a:buFont typeface="Arial" pitchFamily="34" charset="0"/>
              <a:buChar char="•"/>
              <a:defRPr/>
            </a:pPr>
            <a:endParaRPr lang="en-US" sz="1600" dirty="0" smtClean="0"/>
          </a:p>
          <a:p>
            <a:pPr marL="228600" indent="-228600">
              <a:lnSpc>
                <a:spcPct val="80000"/>
              </a:lnSpc>
              <a:spcBef>
                <a:spcPct val="20000"/>
              </a:spcBef>
              <a:buFont typeface="Arial" pitchFamily="34" charset="0"/>
              <a:buChar char="•"/>
              <a:defRPr/>
            </a:pPr>
            <a:r>
              <a:rPr lang="en-US" sz="1600" dirty="0" smtClean="0"/>
              <a:t>Currently we are assuming radar scope will handle the aging of the signal </a:t>
            </a:r>
          </a:p>
          <a:p>
            <a:pPr marL="228600" indent="-228600">
              <a:lnSpc>
                <a:spcPct val="80000"/>
              </a:lnSpc>
              <a:spcBef>
                <a:spcPct val="20000"/>
              </a:spcBef>
              <a:buFont typeface="Arial" pitchFamily="34" charset="0"/>
              <a:buChar char="•"/>
              <a:defRPr/>
            </a:pPr>
            <a:endParaRPr kumimoji="0" lang="en-US" sz="1600" b="0" i="0" u="none" strike="noStrike" kern="1200" cap="none" spc="0" normalizeH="0" noProof="0" dirty="0" smtClean="0">
              <a:ln>
                <a:noFill/>
              </a:ln>
              <a:effectLst/>
              <a:uLnTx/>
              <a:uFillTx/>
              <a:latin typeface="+mn-lt"/>
              <a:ea typeface="+mn-ea"/>
              <a:cs typeface="+mn-cs"/>
            </a:endParaRPr>
          </a:p>
        </p:txBody>
      </p:sp>
      <p:sp>
        <p:nvSpPr>
          <p:cNvPr id="46" name="Text Box 39"/>
          <p:cNvSpPr txBox="1">
            <a:spLocks noChangeArrowheads="1"/>
          </p:cNvSpPr>
          <p:nvPr/>
        </p:nvSpPr>
        <p:spPr bwMode="auto">
          <a:xfrm>
            <a:off x="6172200" y="990600"/>
            <a:ext cx="1600200" cy="400110"/>
          </a:xfrm>
          <a:prstGeom prst="rect">
            <a:avLst/>
          </a:prstGeom>
          <a:noFill/>
          <a:ln w="19050" algn="ctr">
            <a:noFill/>
            <a:miter lim="800000"/>
            <a:headEnd/>
            <a:tailEnd type="none" w="lg" len="lg"/>
          </a:ln>
        </p:spPr>
        <p:txBody>
          <a:bodyPr wrap="square">
            <a:spAutoFit/>
          </a:bodyPr>
          <a:lstStyle/>
          <a:p>
            <a:r>
              <a:rPr lang="en-US" sz="1000" dirty="0" smtClean="0">
                <a:latin typeface="Times New Roman" pitchFamily="18" charset="0"/>
              </a:rPr>
              <a:t>Each bin contains a single RangeBinObj</a:t>
            </a:r>
            <a:endParaRPr lang="en-US" sz="1000" dirty="0">
              <a:latin typeface="Times New Roman" pitchFamily="18" charset="0"/>
            </a:endParaRPr>
          </a:p>
        </p:txBody>
      </p:sp>
    </p:spTree>
    <p:extLst>
      <p:ext uri="{BB962C8B-B14F-4D97-AF65-F5344CB8AC3E}">
        <p14:creationId xmlns:p14="http://schemas.microsoft.com/office/powerpoint/2010/main" val="15062344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Comment About Inheritance</a:t>
            </a:r>
            <a:endParaRPr lang="en-US" dirty="0"/>
          </a:p>
        </p:txBody>
      </p:sp>
      <p:sp>
        <p:nvSpPr>
          <p:cNvPr id="3" name="Content Placeholder 2"/>
          <p:cNvSpPr>
            <a:spLocks noGrp="1"/>
          </p:cNvSpPr>
          <p:nvPr>
            <p:ph idx="1"/>
          </p:nvPr>
        </p:nvSpPr>
        <p:spPr/>
        <p:txBody>
          <a:bodyPr>
            <a:normAutofit/>
          </a:bodyPr>
          <a:lstStyle/>
          <a:p>
            <a:r>
              <a:rPr lang="en-US" sz="2800" dirty="0" smtClean="0"/>
              <a:t>Class inheritance can lead to not only highly coupled code, but also relationships that make no sense</a:t>
            </a:r>
          </a:p>
          <a:p>
            <a:pPr lvl="1"/>
            <a:r>
              <a:rPr lang="en-US" sz="2400" dirty="0" smtClean="0"/>
              <a:t>We have some of this.... (e.g., an Antenna IS a Gimbal)</a:t>
            </a:r>
          </a:p>
          <a:p>
            <a:endParaRPr lang="en-US" sz="2800" dirty="0" smtClean="0"/>
          </a:p>
          <a:p>
            <a:r>
              <a:rPr lang="en-US" sz="2800" dirty="0" smtClean="0"/>
              <a:t>Example, antennas don’t have a search volume or commanded rates – our scan gimbal does</a:t>
            </a:r>
          </a:p>
          <a:p>
            <a:pPr lvl="1"/>
            <a:r>
              <a:rPr lang="en-US" sz="2400" dirty="0" smtClean="0"/>
              <a:t>The </a:t>
            </a:r>
            <a:r>
              <a:rPr lang="en-US" sz="2400" dirty="0" err="1" smtClean="0"/>
              <a:t>subclassing</a:t>
            </a:r>
            <a:r>
              <a:rPr lang="en-US" sz="2400" dirty="0" smtClean="0"/>
              <a:t> of an Antenna from Gimbal creates this mixture – our Antennas act like both “an antenna” –AND- “a scan gimbal”</a:t>
            </a:r>
          </a:p>
        </p:txBody>
      </p:sp>
    </p:spTree>
    <p:extLst>
      <p:ext uri="{BB962C8B-B14F-4D97-AF65-F5344CB8AC3E}">
        <p14:creationId xmlns:p14="http://schemas.microsoft.com/office/powerpoint/2010/main" val="392256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52573" y="2405062"/>
            <a:ext cx="5162550" cy="2962275"/>
          </a:xfrm>
          <a:prstGeom prst="rect">
            <a:avLst/>
          </a:prstGeom>
        </p:spPr>
      </p:pic>
      <p:sp>
        <p:nvSpPr>
          <p:cNvPr id="2" name="Title 1"/>
          <p:cNvSpPr>
            <a:spLocks noGrp="1"/>
          </p:cNvSpPr>
          <p:nvPr>
            <p:ph type="title"/>
          </p:nvPr>
        </p:nvSpPr>
        <p:spPr/>
        <p:txBody>
          <a:bodyPr>
            <a:normAutofit fontScale="90000"/>
          </a:bodyPr>
          <a:lstStyle/>
          <a:p>
            <a:r>
              <a:rPr lang="en-US" dirty="0" smtClean="0"/>
              <a:t>Example of Confounded Parameters</a:t>
            </a:r>
            <a:endParaRPr lang="en-US" dirty="0"/>
          </a:p>
        </p:txBody>
      </p:sp>
      <p:sp>
        <p:nvSpPr>
          <p:cNvPr id="3" name="Content Placeholder 2"/>
          <p:cNvSpPr>
            <a:spLocks noGrp="1"/>
          </p:cNvSpPr>
          <p:nvPr>
            <p:ph idx="1"/>
          </p:nvPr>
        </p:nvSpPr>
        <p:spPr>
          <a:xfrm>
            <a:off x="5565060" y="1905000"/>
            <a:ext cx="3121740" cy="4221163"/>
          </a:xfrm>
        </p:spPr>
        <p:txBody>
          <a:bodyPr>
            <a:normAutofit/>
          </a:bodyPr>
          <a:lstStyle/>
          <a:p>
            <a:r>
              <a:rPr lang="en-US" sz="1600" dirty="0" smtClean="0"/>
              <a:t>When parameters from one class are inherited by another conceptually unrelated class</a:t>
            </a:r>
          </a:p>
          <a:p>
            <a:r>
              <a:rPr lang="en-US" sz="1600" dirty="0" smtClean="0"/>
              <a:t>The adjustable parameters associated with an Antenna include those defined &amp; by a scan gimbal</a:t>
            </a:r>
          </a:p>
        </p:txBody>
      </p:sp>
      <p:sp>
        <p:nvSpPr>
          <p:cNvPr id="5" name="Rounded Rectangle 4"/>
          <p:cNvSpPr/>
          <p:nvPr/>
        </p:nvSpPr>
        <p:spPr>
          <a:xfrm>
            <a:off x="457199" y="3200400"/>
            <a:ext cx="4957923" cy="1981200"/>
          </a:xfrm>
          <a:prstGeom prst="roundRect">
            <a:avLst/>
          </a:prstGeom>
          <a:solidFill>
            <a:schemeClr val="accent1">
              <a:alpha val="35000"/>
            </a:schemeClr>
          </a:solidFill>
          <a:ln w="158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6781800" y="3757113"/>
            <a:ext cx="1143000" cy="2573749"/>
          </a:xfrm>
          <a:prstGeom prst="rect">
            <a:avLst/>
          </a:prstGeom>
        </p:spPr>
      </p:pic>
      <p:cxnSp>
        <p:nvCxnSpPr>
          <p:cNvPr id="10" name="Straight Arrow Connector 9"/>
          <p:cNvCxnSpPr/>
          <p:nvPr/>
        </p:nvCxnSpPr>
        <p:spPr>
          <a:xfrm>
            <a:off x="5565061" y="4572000"/>
            <a:ext cx="971550" cy="3810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686549" y="4343400"/>
            <a:ext cx="1333501" cy="1371600"/>
          </a:xfrm>
          <a:prstGeom prst="roundRect">
            <a:avLst/>
          </a:prstGeom>
          <a:solidFill>
            <a:schemeClr val="accent1">
              <a:alpha val="35000"/>
            </a:schemeClr>
          </a:solidFill>
          <a:ln w="158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586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Adjustable Parameters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8333879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4902</Words>
  <Application>Microsoft Office PowerPoint</Application>
  <PresentationFormat>On-screen Show (4:3)</PresentationFormat>
  <Paragraphs>1270</Paragraphs>
  <Slides>63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Symbol</vt:lpstr>
      <vt:lpstr>Times New Roman</vt:lpstr>
      <vt:lpstr>Wingdings</vt:lpstr>
      <vt:lpstr>Office Theme</vt:lpstr>
      <vt:lpstr>PowerPoint Presentation</vt:lpstr>
      <vt:lpstr>High-Level Requirements</vt:lpstr>
      <vt:lpstr>High-Level Requirements</vt:lpstr>
      <vt:lpstr>Example (Out of the Box Fidelity)</vt:lpstr>
      <vt:lpstr>Graphical View (testRadar)</vt:lpstr>
      <vt:lpstr>Example Inputs</vt:lpstr>
      <vt:lpstr>A Comment About Inheritance</vt:lpstr>
      <vt:lpstr>Example of Confounded Parameters</vt:lpstr>
      <vt:lpstr>Adjustable Parameters</vt:lpstr>
      <vt:lpstr>Architecture &amp; Implementation</vt:lpstr>
      <vt:lpstr>Application Pattern</vt:lpstr>
      <vt:lpstr>Application Pattern (Sim Exec, Environments &amp; Player Lists)</vt:lpstr>
      <vt:lpstr>Simulation Class</vt:lpstr>
      <vt:lpstr>Frames &amp; Phases</vt:lpstr>
      <vt:lpstr>Application Pattern (Players &amp; Major Components)</vt:lpstr>
      <vt:lpstr>Player Class</vt:lpstr>
      <vt:lpstr>Application Pattern (Distributed Simulations)</vt:lpstr>
      <vt:lpstr>Application Pattern (Controls &amp; Displays)</vt:lpstr>
      <vt:lpstr>EW Radar Test Application</vt:lpstr>
      <vt:lpstr>EW Radar</vt:lpstr>
      <vt:lpstr>RF – Emission Path</vt:lpstr>
      <vt:lpstr>RF– Emission Path (cont)</vt:lpstr>
      <vt:lpstr>RF– Emission Path (cont)</vt:lpstr>
      <vt:lpstr>RF– Emission Path (cont)</vt:lpstr>
      <vt:lpstr>RF– Emission Path (cont)</vt:lpstr>
      <vt:lpstr>Emission Packets</vt:lpstr>
      <vt:lpstr>Emission Packets</vt:lpstr>
      <vt:lpstr>Target Signatures (RCS)</vt:lpstr>
      <vt:lpstr>Target Signatures (RCS)</vt:lpstr>
      <vt:lpstr>R/F Static Class Structure</vt:lpstr>
      <vt:lpstr>Target Data Blocks</vt:lpstr>
      <vt:lpstr>Gimbal Class</vt:lpstr>
      <vt:lpstr>ScanGimbal Class</vt:lpstr>
      <vt:lpstr>Antenna Class</vt:lpstr>
      <vt:lpstr>Gain Functions</vt:lpstr>
      <vt:lpstr>RfSystem Class</vt:lpstr>
      <vt:lpstr>RfSensor Class</vt:lpstr>
      <vt:lpstr>Radar Class</vt:lpstr>
      <vt:lpstr>Multi-Beam Radar</vt:lpstr>
      <vt:lpstr>High-Level Requirements</vt:lpstr>
      <vt:lpstr>Multi-Beam Radar</vt:lpstr>
      <vt:lpstr>Multi-Beam Radar System</vt:lpstr>
      <vt:lpstr>Multi-Beam Radar</vt:lpstr>
      <vt:lpstr>TPS-43 Side Lobe Rejection</vt:lpstr>
      <vt:lpstr>PowerPoint Presentation</vt:lpstr>
      <vt:lpstr>PowerPoint Presentation</vt:lpstr>
      <vt:lpstr>PowerPoint Presentation</vt:lpstr>
      <vt:lpstr>Basic Horizon Masking Distance &amp; Angle to Horizon</vt:lpstr>
      <vt:lpstr>PowerPoint Presentation</vt:lpstr>
      <vt:lpstr>PowerPoint Presentation</vt:lpstr>
      <vt:lpstr>PowerPoint Presentation</vt:lpstr>
      <vt:lpstr>Over the Horizon Radars Distance &amp; Angle to Radio Horizon</vt:lpstr>
      <vt:lpstr>PowerPoint Presentation</vt:lpstr>
      <vt:lpstr>Elevation Posts</vt:lpstr>
      <vt:lpstr>Terrain Shadow Areas</vt:lpstr>
      <vt:lpstr>Terrain Tangents</vt:lpstr>
      <vt:lpstr>Target/Terrain Occulting</vt:lpstr>
      <vt:lpstr>Clutter Equivalent Cross Section (σ) Equation using DTED Terrain Data</vt:lpstr>
      <vt:lpstr>Clutter Computations</vt:lpstr>
      <vt:lpstr>Clutter Processing Integrated into the Radar Framework</vt:lpstr>
      <vt:lpstr>Clutter Processing Integrated into the Radar Framework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Radar Simulation Infrastructure</dc:title>
  <dc:creator>me</dc:creator>
  <cp:lastModifiedBy>me</cp:lastModifiedBy>
  <cp:revision>34</cp:revision>
  <dcterms:created xsi:type="dcterms:W3CDTF">2006-08-16T00:00:00Z</dcterms:created>
  <dcterms:modified xsi:type="dcterms:W3CDTF">2020-08-20T15:41:34Z</dcterms:modified>
</cp:coreProperties>
</file>