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7D3470-7BBE-4AE1-8579-06C8C61D614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CD873A-D8DC-419B-B935-12FDC00A6B94}">
      <dgm:prSet/>
      <dgm:spPr/>
      <dgm:t>
        <a:bodyPr/>
        <a:lstStyle/>
        <a:p>
          <a:r>
            <a:rPr lang="en-US"/>
            <a:t>~4320 Databricks units per month.</a:t>
          </a:r>
        </a:p>
      </dgm:t>
    </dgm:pt>
    <dgm:pt modelId="{68377DD1-2E66-48E7-A769-921EFE5368E7}" type="parTrans" cxnId="{1F505478-B9B2-4D32-B907-32CBCE2AD61A}">
      <dgm:prSet/>
      <dgm:spPr/>
      <dgm:t>
        <a:bodyPr/>
        <a:lstStyle/>
        <a:p>
          <a:endParaRPr lang="en-US"/>
        </a:p>
      </dgm:t>
    </dgm:pt>
    <dgm:pt modelId="{87DFC01D-F807-439C-90E0-BA1F279C6260}" type="sibTrans" cxnId="{1F505478-B9B2-4D32-B907-32CBCE2AD61A}">
      <dgm:prSet/>
      <dgm:spPr/>
      <dgm:t>
        <a:bodyPr/>
        <a:lstStyle/>
        <a:p>
          <a:endParaRPr lang="en-US"/>
        </a:p>
      </dgm:t>
    </dgm:pt>
    <dgm:pt modelId="{C2A3ABA9-6246-4CE2-817F-3C961E9061E1}">
      <dgm:prSet/>
      <dgm:spPr/>
      <dgm:t>
        <a:bodyPr/>
        <a:lstStyle/>
        <a:p>
          <a:r>
            <a:rPr lang="en-US"/>
            <a:t>$2376 total price per month.</a:t>
          </a:r>
        </a:p>
      </dgm:t>
    </dgm:pt>
    <dgm:pt modelId="{FEEC2FF8-128D-42FF-AFA8-212D944AA2C0}" type="parTrans" cxnId="{2364D1DC-E753-4D8F-9C84-EDA8DE98719C}">
      <dgm:prSet/>
      <dgm:spPr/>
      <dgm:t>
        <a:bodyPr/>
        <a:lstStyle/>
        <a:p>
          <a:endParaRPr lang="en-US"/>
        </a:p>
      </dgm:t>
    </dgm:pt>
    <dgm:pt modelId="{1C78BE17-F615-42CB-B6B2-1B46BDB25F57}" type="sibTrans" cxnId="{2364D1DC-E753-4D8F-9C84-EDA8DE98719C}">
      <dgm:prSet/>
      <dgm:spPr/>
      <dgm:t>
        <a:bodyPr/>
        <a:lstStyle/>
        <a:p>
          <a:endParaRPr lang="en-US"/>
        </a:p>
      </dgm:t>
    </dgm:pt>
    <dgm:pt modelId="{C350B63E-6930-42AC-93C1-36F964AA5302}" type="pres">
      <dgm:prSet presAssocID="{D37D3470-7BBE-4AE1-8579-06C8C61D614B}" presName="vert0" presStyleCnt="0">
        <dgm:presLayoutVars>
          <dgm:dir/>
          <dgm:animOne val="branch"/>
          <dgm:animLvl val="lvl"/>
        </dgm:presLayoutVars>
      </dgm:prSet>
      <dgm:spPr/>
    </dgm:pt>
    <dgm:pt modelId="{3794B24C-E25A-43DE-BB8E-873037F6D81E}" type="pres">
      <dgm:prSet presAssocID="{BBCD873A-D8DC-419B-B935-12FDC00A6B94}" presName="thickLine" presStyleLbl="alignNode1" presStyleIdx="0" presStyleCnt="2"/>
      <dgm:spPr/>
    </dgm:pt>
    <dgm:pt modelId="{8A9D548B-7A25-4B51-BB7E-DB43E2CB721C}" type="pres">
      <dgm:prSet presAssocID="{BBCD873A-D8DC-419B-B935-12FDC00A6B94}" presName="horz1" presStyleCnt="0"/>
      <dgm:spPr/>
    </dgm:pt>
    <dgm:pt modelId="{AF3C4A27-5783-4859-9D99-70AAF8B5A0DB}" type="pres">
      <dgm:prSet presAssocID="{BBCD873A-D8DC-419B-B935-12FDC00A6B94}" presName="tx1" presStyleLbl="revTx" presStyleIdx="0" presStyleCnt="2"/>
      <dgm:spPr/>
    </dgm:pt>
    <dgm:pt modelId="{51A99D74-89BB-4847-BB00-5072633ED5AF}" type="pres">
      <dgm:prSet presAssocID="{BBCD873A-D8DC-419B-B935-12FDC00A6B94}" presName="vert1" presStyleCnt="0"/>
      <dgm:spPr/>
    </dgm:pt>
    <dgm:pt modelId="{E0EF3D53-CFA9-446F-B345-8BEB97CCA689}" type="pres">
      <dgm:prSet presAssocID="{C2A3ABA9-6246-4CE2-817F-3C961E9061E1}" presName="thickLine" presStyleLbl="alignNode1" presStyleIdx="1" presStyleCnt="2"/>
      <dgm:spPr/>
    </dgm:pt>
    <dgm:pt modelId="{DBA04730-1607-4EDA-81E1-93A62B4DA213}" type="pres">
      <dgm:prSet presAssocID="{C2A3ABA9-6246-4CE2-817F-3C961E9061E1}" presName="horz1" presStyleCnt="0"/>
      <dgm:spPr/>
    </dgm:pt>
    <dgm:pt modelId="{324CC586-8C29-4340-8A1A-ABCA510ADD6E}" type="pres">
      <dgm:prSet presAssocID="{C2A3ABA9-6246-4CE2-817F-3C961E9061E1}" presName="tx1" presStyleLbl="revTx" presStyleIdx="1" presStyleCnt="2"/>
      <dgm:spPr/>
    </dgm:pt>
    <dgm:pt modelId="{1111EC1F-49C2-43B1-800A-79BA9997C104}" type="pres">
      <dgm:prSet presAssocID="{C2A3ABA9-6246-4CE2-817F-3C961E9061E1}" presName="vert1" presStyleCnt="0"/>
      <dgm:spPr/>
    </dgm:pt>
  </dgm:ptLst>
  <dgm:cxnLst>
    <dgm:cxn modelId="{1F505478-B9B2-4D32-B907-32CBCE2AD61A}" srcId="{D37D3470-7BBE-4AE1-8579-06C8C61D614B}" destId="{BBCD873A-D8DC-419B-B935-12FDC00A6B94}" srcOrd="0" destOrd="0" parTransId="{68377DD1-2E66-48E7-A769-921EFE5368E7}" sibTransId="{87DFC01D-F807-439C-90E0-BA1F279C6260}"/>
    <dgm:cxn modelId="{2364D1DC-E753-4D8F-9C84-EDA8DE98719C}" srcId="{D37D3470-7BBE-4AE1-8579-06C8C61D614B}" destId="{C2A3ABA9-6246-4CE2-817F-3C961E9061E1}" srcOrd="1" destOrd="0" parTransId="{FEEC2FF8-128D-42FF-AFA8-212D944AA2C0}" sibTransId="{1C78BE17-F615-42CB-B6B2-1B46BDB25F57}"/>
    <dgm:cxn modelId="{0D1592E4-4148-4317-BDDC-030F2148955D}" type="presOf" srcId="{C2A3ABA9-6246-4CE2-817F-3C961E9061E1}" destId="{324CC586-8C29-4340-8A1A-ABCA510ADD6E}" srcOrd="0" destOrd="0" presId="urn:microsoft.com/office/officeart/2008/layout/LinedList"/>
    <dgm:cxn modelId="{6B25AEEC-E409-40C9-9C21-B827F46B5375}" type="presOf" srcId="{D37D3470-7BBE-4AE1-8579-06C8C61D614B}" destId="{C350B63E-6930-42AC-93C1-36F964AA5302}" srcOrd="0" destOrd="0" presId="urn:microsoft.com/office/officeart/2008/layout/LinedList"/>
    <dgm:cxn modelId="{790D98ED-E35D-4877-9016-FB1F36F9978E}" type="presOf" srcId="{BBCD873A-D8DC-419B-B935-12FDC00A6B94}" destId="{AF3C4A27-5783-4859-9D99-70AAF8B5A0DB}" srcOrd="0" destOrd="0" presId="urn:microsoft.com/office/officeart/2008/layout/LinedList"/>
    <dgm:cxn modelId="{11F4B80A-E7E6-42DA-BA3E-9D6A324B7F48}" type="presParOf" srcId="{C350B63E-6930-42AC-93C1-36F964AA5302}" destId="{3794B24C-E25A-43DE-BB8E-873037F6D81E}" srcOrd="0" destOrd="0" presId="urn:microsoft.com/office/officeart/2008/layout/LinedList"/>
    <dgm:cxn modelId="{33D56F4D-FAC0-4D93-8372-B3632BA4D133}" type="presParOf" srcId="{C350B63E-6930-42AC-93C1-36F964AA5302}" destId="{8A9D548B-7A25-4B51-BB7E-DB43E2CB721C}" srcOrd="1" destOrd="0" presId="urn:microsoft.com/office/officeart/2008/layout/LinedList"/>
    <dgm:cxn modelId="{38B09C1B-1889-47E6-8685-71ABAD4C0A2E}" type="presParOf" srcId="{8A9D548B-7A25-4B51-BB7E-DB43E2CB721C}" destId="{AF3C4A27-5783-4859-9D99-70AAF8B5A0DB}" srcOrd="0" destOrd="0" presId="urn:microsoft.com/office/officeart/2008/layout/LinedList"/>
    <dgm:cxn modelId="{46E86D9B-222F-4BF8-BDAB-A67C9258B17A}" type="presParOf" srcId="{8A9D548B-7A25-4B51-BB7E-DB43E2CB721C}" destId="{51A99D74-89BB-4847-BB00-5072633ED5AF}" srcOrd="1" destOrd="0" presId="urn:microsoft.com/office/officeart/2008/layout/LinedList"/>
    <dgm:cxn modelId="{8B07EDB7-E255-46FC-8593-4EBCBC7FF1FD}" type="presParOf" srcId="{C350B63E-6930-42AC-93C1-36F964AA5302}" destId="{E0EF3D53-CFA9-446F-B345-8BEB97CCA689}" srcOrd="2" destOrd="0" presId="urn:microsoft.com/office/officeart/2008/layout/LinedList"/>
    <dgm:cxn modelId="{48E0CD6C-F632-43E3-BAD6-B72467CE26AB}" type="presParOf" srcId="{C350B63E-6930-42AC-93C1-36F964AA5302}" destId="{DBA04730-1607-4EDA-81E1-93A62B4DA213}" srcOrd="3" destOrd="0" presId="urn:microsoft.com/office/officeart/2008/layout/LinedList"/>
    <dgm:cxn modelId="{7BD8853E-81BA-41B9-9329-6AC972CD8F13}" type="presParOf" srcId="{DBA04730-1607-4EDA-81E1-93A62B4DA213}" destId="{324CC586-8C29-4340-8A1A-ABCA510ADD6E}" srcOrd="0" destOrd="0" presId="urn:microsoft.com/office/officeart/2008/layout/LinedList"/>
    <dgm:cxn modelId="{DD76F1F3-609B-496E-8488-8A781AF277BF}" type="presParOf" srcId="{DBA04730-1607-4EDA-81E1-93A62B4DA213}" destId="{1111EC1F-49C2-43B1-800A-79BA9997C10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4B24C-E25A-43DE-BB8E-873037F6D81E}">
      <dsp:nvSpPr>
        <dsp:cNvPr id="0" name=""/>
        <dsp:cNvSpPr/>
      </dsp:nvSpPr>
      <dsp:spPr>
        <a:xfrm>
          <a:off x="0" y="0"/>
          <a:ext cx="55155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C4A27-5783-4859-9D99-70AAF8B5A0DB}">
      <dsp:nvSpPr>
        <dsp:cNvPr id="0" name=""/>
        <dsp:cNvSpPr/>
      </dsp:nvSpPr>
      <dsp:spPr>
        <a:xfrm>
          <a:off x="0" y="0"/>
          <a:ext cx="5515583" cy="2319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~4320 Databricks units per month.</a:t>
          </a:r>
        </a:p>
      </dsp:txBody>
      <dsp:txXfrm>
        <a:off x="0" y="0"/>
        <a:ext cx="5515583" cy="2319171"/>
      </dsp:txXfrm>
    </dsp:sp>
    <dsp:sp modelId="{E0EF3D53-CFA9-446F-B345-8BEB97CCA689}">
      <dsp:nvSpPr>
        <dsp:cNvPr id="0" name=""/>
        <dsp:cNvSpPr/>
      </dsp:nvSpPr>
      <dsp:spPr>
        <a:xfrm>
          <a:off x="0" y="2319171"/>
          <a:ext cx="55155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CC586-8C29-4340-8A1A-ABCA510ADD6E}">
      <dsp:nvSpPr>
        <dsp:cNvPr id="0" name=""/>
        <dsp:cNvSpPr/>
      </dsp:nvSpPr>
      <dsp:spPr>
        <a:xfrm>
          <a:off x="0" y="2319171"/>
          <a:ext cx="5515583" cy="2319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$2376 total price per month.</a:t>
          </a:r>
        </a:p>
      </dsp:txBody>
      <dsp:txXfrm>
        <a:off x="0" y="2319171"/>
        <a:ext cx="5515583" cy="2319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78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3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5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2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391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9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2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6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0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6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9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23C19-E005-9C65-5D21-C7D58B59C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Databricks (</a:t>
            </a:r>
            <a:r>
              <a:rPr lang="en-US" sz="6000" dirty="0">
                <a:solidFill>
                  <a:srgbClr val="00B050"/>
                </a:solidFill>
              </a:rPr>
              <a:t>AWS</a:t>
            </a:r>
            <a:r>
              <a:rPr lang="en-US" sz="6000" dirty="0"/>
              <a:t>) Pricing</a:t>
            </a:r>
            <a:endParaRPr lang="en-NL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BD26-62E7-7148-6756-09DFE092E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Approximate Databricks units' usage -&gt; ~4860 / month.</a:t>
            </a:r>
          </a:p>
          <a:p>
            <a:pPr>
              <a:lnSpc>
                <a:spcPct val="90000"/>
              </a:lnSpc>
            </a:pPr>
            <a:r>
              <a:rPr lang="en-US" sz="1700" u="sng" dirty="0"/>
              <a:t>~$2673/month.</a:t>
            </a:r>
            <a:endParaRPr lang="en-NL" sz="1700" u="sng" dirty="0"/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935F4B9-1E42-AF9D-52FE-93A21A638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72" r="3993" b="2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2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0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DEDA0-88F8-BBB7-CBA8-5DBB8AC7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35" y="758952"/>
            <a:ext cx="6281663" cy="1952716"/>
          </a:xfrm>
        </p:spPr>
        <p:txBody>
          <a:bodyPr anchor="ctr">
            <a:normAutofit/>
          </a:bodyPr>
          <a:lstStyle/>
          <a:p>
            <a:r>
              <a:rPr lang="en-US" dirty="0"/>
              <a:t>Snowflake(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/>
              <a:t>) Pricing</a:t>
            </a:r>
            <a:endParaRPr lang="en-NL" dirty="0"/>
          </a:p>
        </p:txBody>
      </p:sp>
      <p:pic>
        <p:nvPicPr>
          <p:cNvPr id="5" name="Picture 4" descr="Snowflake">
            <a:extLst>
              <a:ext uri="{FF2B5EF4-FFF2-40B4-BE49-F238E27FC236}">
                <a16:creationId xmlns:a16="http://schemas.microsoft.com/office/drawing/2014/main" id="{38404314-7A73-2895-EFA8-786C3E30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39" r="44328" b="-1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E6BD-8D44-1E2C-BEFF-3F3818E48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08" y="3161680"/>
            <a:ext cx="6281663" cy="2620409"/>
          </a:xfrm>
        </p:spPr>
        <p:txBody>
          <a:bodyPr>
            <a:normAutofit/>
          </a:bodyPr>
          <a:lstStyle/>
          <a:p>
            <a:r>
              <a:rPr lang="en-US" dirty="0"/>
              <a:t>Approximate Snowflake credits usage -&gt; ~1000 per month.</a:t>
            </a:r>
          </a:p>
          <a:p>
            <a:r>
              <a:rPr lang="en-US" dirty="0"/>
              <a:t>Storage cost -&gt; $40 per TB/month.</a:t>
            </a:r>
          </a:p>
          <a:p>
            <a:r>
              <a:rPr lang="en-US" u="sng" dirty="0"/>
              <a:t>$2640 total price per month. </a:t>
            </a:r>
            <a:endParaRPr lang="en-NL" u="sng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0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ck ledge at the sea">
            <a:extLst>
              <a:ext uri="{FF2B5EF4-FFF2-40B4-BE49-F238E27FC236}">
                <a16:creationId xmlns:a16="http://schemas.microsoft.com/office/drawing/2014/main" id="{B82C2A6E-019A-B9AD-4D3D-8D96302A9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7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23259-F06C-F78A-6D95-46B874F4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980F-1D24-436C-A9AF-6B3EC1B4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4452109"/>
            <a:ext cx="4571999" cy="13180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>
                <a:solidFill>
                  <a:srgbClr val="FFFFFF"/>
                </a:solidFill>
              </a:rPr>
              <a:t>$1538 per month.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6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5F2C2-2859-7B42-C7D8-8174FDA3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sz="3800" dirty="0"/>
              <a:t>Margin Databricks(AWS) - AWS per month</a:t>
            </a:r>
            <a:endParaRPr lang="en-NL" sz="3800" dirty="0"/>
          </a:p>
        </p:txBody>
      </p:sp>
      <p:pic>
        <p:nvPicPr>
          <p:cNvPr id="5" name="Picture 4" descr="Full Frame Shot Of Palm Trees At Night">
            <a:extLst>
              <a:ext uri="{FF2B5EF4-FFF2-40B4-BE49-F238E27FC236}">
                <a16:creationId xmlns:a16="http://schemas.microsoft.com/office/drawing/2014/main" id="{AC589D48-74B6-640B-93C3-6D6E0FCC9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44" r="13623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EB77-7FFB-7757-B8B5-CB3394A6A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r>
              <a:rPr lang="en-US" dirty="0"/>
              <a:t>Databricks(AWS) – AWS</a:t>
            </a:r>
          </a:p>
          <a:p>
            <a:r>
              <a:rPr lang="en-US" u="sng" dirty="0"/>
              <a:t>$2763 - $1538 = $1225 (</a:t>
            </a:r>
            <a:r>
              <a:rPr lang="en-US" u="sng" dirty="0">
                <a:solidFill>
                  <a:srgbClr val="00B050"/>
                </a:solidFill>
              </a:rPr>
              <a:t>44%</a:t>
            </a:r>
            <a:r>
              <a:rPr lang="en-US" u="sng" dirty="0"/>
              <a:t> of the revenue)</a:t>
            </a:r>
            <a:endParaRPr lang="en-NL" u="sng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nowflake">
            <a:extLst>
              <a:ext uri="{FF2B5EF4-FFF2-40B4-BE49-F238E27FC236}">
                <a16:creationId xmlns:a16="http://schemas.microsoft.com/office/drawing/2014/main" id="{B2951FC9-532A-0803-B1BF-FC63F1A24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1" b="982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ED8C6-0BAE-A311-6D2B-C8775C4A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rgbClr val="FFFFFF"/>
                </a:solidFill>
              </a:rPr>
              <a:t>Snowflake(AWS) – AWS per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78A8-2876-DCD3-8FA9-C33071C78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4452109"/>
            <a:ext cx="4571999" cy="13180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>
                <a:solidFill>
                  <a:srgbClr val="FFFFFF"/>
                </a:solidFill>
              </a:rPr>
              <a:t>$2640 - $1538 = $1102(</a:t>
            </a:r>
            <a:r>
              <a:rPr lang="en-US" sz="2200" u="sng" dirty="0">
                <a:solidFill>
                  <a:srgbClr val="00B050"/>
                </a:solidFill>
              </a:rPr>
              <a:t>41%</a:t>
            </a:r>
            <a:r>
              <a:rPr lang="en-US" sz="2200" u="sng" dirty="0">
                <a:solidFill>
                  <a:srgbClr val="FFFFFF"/>
                </a:solidFill>
              </a:rPr>
              <a:t> of the revenue)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B2DEE-E464-DBB3-B67A-13B12768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Snowflake(</a:t>
            </a:r>
            <a:r>
              <a:rPr lang="en-US" dirty="0">
                <a:solidFill>
                  <a:srgbClr val="0070C0"/>
                </a:solidFill>
              </a:rPr>
              <a:t>GCP</a:t>
            </a:r>
            <a:r>
              <a:rPr lang="en-US" dirty="0">
                <a:solidFill>
                  <a:schemeClr val="bg1"/>
                </a:solidFill>
              </a:rPr>
              <a:t>) Pricing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5FDB-0892-CBEC-9907-DFFB9222D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/>
              <a:t>Approximate Snowflake credits usage -&gt; ~1000 per month.</a:t>
            </a:r>
          </a:p>
          <a:p>
            <a:r>
              <a:rPr lang="en-US" dirty="0"/>
              <a:t>$20 per TB per month (Netherlands).</a:t>
            </a:r>
          </a:p>
          <a:p>
            <a:r>
              <a:rPr lang="en-US" u="sng" dirty="0"/>
              <a:t>$2620 per month.</a:t>
            </a:r>
          </a:p>
          <a:p>
            <a:endParaRPr lang="en-NL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0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C7B1-1D81-C6C2-FB09-F5B894A6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5337049" cy="4754880"/>
          </a:xfrm>
        </p:spPr>
        <p:txBody>
          <a:bodyPr/>
          <a:lstStyle/>
          <a:p>
            <a:r>
              <a:rPr lang="en-US" dirty="0"/>
              <a:t>Databricks(</a:t>
            </a:r>
            <a:r>
              <a:rPr lang="en-US" dirty="0">
                <a:solidFill>
                  <a:srgbClr val="0070C0"/>
                </a:solidFill>
              </a:rPr>
              <a:t>GCP</a:t>
            </a:r>
            <a:r>
              <a:rPr lang="en-US" dirty="0"/>
              <a:t>) Pricing</a:t>
            </a:r>
            <a:endParaRPr lang="en-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B18BE9-759A-EA8D-D523-D9458CD07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808144"/>
              </p:ext>
            </p:extLst>
          </p:nvPr>
        </p:nvGraphicFramePr>
        <p:xfrm>
          <a:off x="6096000" y="875489"/>
          <a:ext cx="5515583" cy="4638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96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84FF-B012-8F6C-CCEE-3F99442A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provider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3D2C4-C2F6-DC58-D9BD-9EB2DD48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$2167 total price per month.</a:t>
            </a:r>
          </a:p>
        </p:txBody>
      </p:sp>
    </p:spTree>
    <p:extLst>
      <p:ext uri="{BB962C8B-B14F-4D97-AF65-F5344CB8AC3E}">
        <p14:creationId xmlns:p14="http://schemas.microsoft.com/office/powerpoint/2010/main" val="112290122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Sitka Banner</vt:lpstr>
      <vt:lpstr>HeadlinesVTI</vt:lpstr>
      <vt:lpstr>Databricks (AWS) Pricing</vt:lpstr>
      <vt:lpstr>Snowflake(AWS) Pricing</vt:lpstr>
      <vt:lpstr>AWS</vt:lpstr>
      <vt:lpstr>Margin Databricks(AWS) - AWS per month</vt:lpstr>
      <vt:lpstr>Snowflake(AWS) – AWS per month</vt:lpstr>
      <vt:lpstr>Snowflake(GCP) Pricing</vt:lpstr>
      <vt:lpstr>Databricks(GCP) Pricing</vt:lpstr>
      <vt:lpstr>Google cloud provider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Databricks (AWS) Pricing</dc:title>
  <dc:creator>Svetoslav</dc:creator>
  <cp:lastModifiedBy>Svetoslav</cp:lastModifiedBy>
  <cp:revision>44</cp:revision>
  <dcterms:created xsi:type="dcterms:W3CDTF">2022-12-30T08:53:15Z</dcterms:created>
  <dcterms:modified xsi:type="dcterms:W3CDTF">2022-12-30T09:42:47Z</dcterms:modified>
</cp:coreProperties>
</file>