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8" r:id="rId3"/>
    <p:sldId id="259" r:id="rId4"/>
    <p:sldId id="260" r:id="rId5"/>
    <p:sldId id="261" r:id="rId6"/>
    <p:sldId id="267" r:id="rId7"/>
    <p:sldId id="265" r:id="rId8"/>
    <p:sldId id="266"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0100A-D936-41A7-9BD4-CA147E6FBDC5}" v="177" dt="2020-05-29T02:01:39.785"/>
    <p1510:client id="{279E6086-8BB6-4CA7-A434-2286584498D3}" v="64" dt="2020-05-31T10:33:39.332"/>
    <p1510:client id="{2E865868-7223-43A7-9B41-DE025322261A}" v="39" dt="2020-05-31T10:23:38.007"/>
    <p1510:client id="{457F331A-79FE-4D48-A58F-720B7872D471}" v="211" dt="2020-05-30T00:49:06.725"/>
    <p1510:client id="{514BE639-EAA5-4BE5-8918-946AD3C1FF18}" v="1" dt="2020-05-30T01:31:33.416"/>
    <p1510:client id="{71F1B43C-D10F-4EA9-AA6D-84E3796DE20B}" v="26" dt="2020-05-31T08:28:10.342"/>
    <p1510:client id="{9B7C8137-F5B1-4837-8EA1-497454AF4D84}" v="9" dt="2020-05-30T17:07:02.829"/>
    <p1510:client id="{CE97D5B5-DAB9-4DC7-9341-BB95F871A958}" v="75" dt="2020-05-31T08:21:24.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2" d="100"/>
          <a:sy n="112" d="100"/>
        </p:scale>
        <p:origin x="11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79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1917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820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192276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55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3646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0832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165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6/19/2020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2856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6/19/2020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2877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052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6/19/2020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54962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14537"/>
            <a:ext cx="10058400" cy="3566160"/>
          </a:xfrm>
        </p:spPr>
        <p:txBody>
          <a:bodyPr>
            <a:normAutofit/>
          </a:bodyPr>
          <a:lstStyle/>
          <a:p>
            <a:r>
              <a:rPr lang="lv" sz="7200" dirty="0">
                <a:latin typeface="Consolas"/>
                <a:cs typeface="Calibri Light"/>
              </a:rPr>
              <a:t>Transportlīdzekļu nomas vadības sistēma</a:t>
            </a:r>
            <a:endParaRPr lang="en-US" sz="7200" dirty="0"/>
          </a:p>
        </p:txBody>
      </p:sp>
      <p:sp>
        <p:nvSpPr>
          <p:cNvPr id="3" name="Subtitle 2"/>
          <p:cNvSpPr>
            <a:spLocks noGrp="1"/>
          </p:cNvSpPr>
          <p:nvPr>
            <p:ph type="subTitle" idx="1"/>
          </p:nvPr>
        </p:nvSpPr>
        <p:spPr>
          <a:xfrm>
            <a:off x="1114428" y="4771923"/>
            <a:ext cx="10058400" cy="1143000"/>
          </a:xfrm>
        </p:spPr>
        <p:txBody>
          <a:bodyPr vert="horz" lIns="91440" tIns="45720" rIns="91440" bIns="45720" rtlCol="0" anchor="t">
            <a:noAutofit/>
          </a:bodyPr>
          <a:lstStyle/>
          <a:p>
            <a:r>
              <a:rPr lang="en-US" dirty="0">
                <a:latin typeface="Arial"/>
                <a:ea typeface="+mj-lt"/>
                <a:cs typeface="Arial"/>
              </a:rPr>
              <a:t>VLADISLAVS </a:t>
            </a:r>
            <a:r>
              <a:rPr lang="lv-LV" dirty="0">
                <a:latin typeface="Arial"/>
                <a:ea typeface="+mj-lt"/>
                <a:cs typeface="Arial"/>
              </a:rPr>
              <a:t>TRAŠKOVS</a:t>
            </a:r>
          </a:p>
          <a:p>
            <a:r>
              <a:rPr lang="lv-LV" dirty="0">
                <a:latin typeface="Arial"/>
                <a:ea typeface="+mj-lt"/>
                <a:cs typeface="+mj-lt"/>
              </a:rPr>
              <a:t>2020</a:t>
            </a:r>
            <a:endParaRPr lang="lv-LV" dirty="0">
              <a:latin typeface="Arial"/>
              <a:ea typeface="+mj-lt"/>
              <a:cs typeface="Aria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E348-F824-499B-B69A-04F17E929AA8}"/>
              </a:ext>
            </a:extLst>
          </p:cNvPr>
          <p:cNvSpPr>
            <a:spLocks noGrp="1"/>
          </p:cNvSpPr>
          <p:nvPr>
            <p:ph type="title"/>
          </p:nvPr>
        </p:nvSpPr>
        <p:spPr/>
        <p:txBody>
          <a:bodyPr>
            <a:normAutofit/>
          </a:bodyPr>
          <a:lstStyle/>
          <a:p>
            <a:r>
              <a:rPr lang="lv-LV" dirty="0">
                <a:ea typeface="+mj-lt"/>
                <a:cs typeface="+mj-lt"/>
              </a:rPr>
              <a:t>Uzdevuma nostādne</a:t>
            </a:r>
            <a:endParaRPr lang="lv-LV">
              <a:cs typeface="Calibri Light"/>
            </a:endParaRPr>
          </a:p>
        </p:txBody>
      </p:sp>
      <p:sp>
        <p:nvSpPr>
          <p:cNvPr id="3" name="Content Placeholder 2">
            <a:extLst>
              <a:ext uri="{FF2B5EF4-FFF2-40B4-BE49-F238E27FC236}">
                <a16:creationId xmlns:a16="http://schemas.microsoft.com/office/drawing/2014/main" id="{F2066D39-41AC-4A4F-B39D-6CECA57D988E}"/>
              </a:ext>
            </a:extLst>
          </p:cNvPr>
          <p:cNvSpPr>
            <a:spLocks noGrp="1"/>
          </p:cNvSpPr>
          <p:nvPr>
            <p:ph idx="1"/>
          </p:nvPr>
        </p:nvSpPr>
        <p:spPr>
          <a:xfrm>
            <a:off x="594073" y="2047016"/>
            <a:ext cx="10058400" cy="4526567"/>
          </a:xfrm>
        </p:spPr>
        <p:txBody>
          <a:bodyPr vert="horz" lIns="0" tIns="45720" rIns="0" bIns="45720" rtlCol="0" anchor="t">
            <a:noAutofit/>
          </a:bodyPr>
          <a:lstStyle/>
          <a:p>
            <a:r>
              <a:rPr lang="lv-LV" sz="2400" dirty="0">
                <a:ea typeface="+mn-lt"/>
                <a:cs typeface="+mn-lt"/>
              </a:rPr>
              <a:t>Darbā mērķis ir izveidot autonomas internet servisu un rezervācijas vadības sistēmu. Ar šo sistēmu autonomas uzņēmums varētu apkopot un apstrādāt datus par automašīnas rezervācijas. Sistēmai ir iespēja pievienot lietotājus, transportlīdzekļus, rezervācijas, lai varētu veikt dažādas darbības ar datiem.</a:t>
            </a:r>
            <a:endParaRPr lang="lv-LV" sz="2400" dirty="0">
              <a:cs typeface="Calibri" panose="020F0502020204030204"/>
            </a:endParaRPr>
          </a:p>
          <a:p>
            <a:r>
              <a:rPr lang="lv-LV" sz="2400" dirty="0">
                <a:ea typeface="+mn-lt"/>
                <a:cs typeface="+mn-lt"/>
              </a:rPr>
              <a:t>Vairākas funkcionalitātes:</a:t>
            </a:r>
            <a:endParaRPr lang="lv-LV" sz="2400" dirty="0">
              <a:cs typeface="Calibri"/>
            </a:endParaRPr>
          </a:p>
          <a:p>
            <a:r>
              <a:rPr lang="lv-LV" sz="2400" dirty="0">
                <a:ea typeface="+mn-lt"/>
                <a:cs typeface="+mn-lt"/>
              </a:rPr>
              <a:t>· Tīmekļa lietojumprogrammas datu – lietotāju, administratoru, transportlīdzekļa informāciju un apstrāde;</a:t>
            </a:r>
            <a:endParaRPr lang="lv-LV" sz="2400" dirty="0">
              <a:cs typeface="Calibri"/>
            </a:endParaRPr>
          </a:p>
          <a:p>
            <a:r>
              <a:rPr lang="lv-LV" sz="2400" dirty="0">
                <a:ea typeface="+mn-lt"/>
                <a:cs typeface="+mn-lt"/>
              </a:rPr>
              <a:t>· Lietotāja un administratora pieslēgšanās sistēmai;</a:t>
            </a:r>
          </a:p>
          <a:p>
            <a:r>
              <a:rPr lang="lv-LV" sz="2400" dirty="0">
                <a:ea typeface="+mn-lt"/>
                <a:cs typeface="+mn-lt"/>
              </a:rPr>
              <a:t>· Rezervācijas pavadzīmju un pasūtījumu rēķinu izveide.</a:t>
            </a:r>
            <a:endParaRPr lang="lv-LV" sz="2400" dirty="0">
              <a:cs typeface="Calibri"/>
            </a:endParaRPr>
          </a:p>
        </p:txBody>
      </p:sp>
    </p:spTree>
    <p:extLst>
      <p:ext uri="{BB962C8B-B14F-4D97-AF65-F5344CB8AC3E}">
        <p14:creationId xmlns:p14="http://schemas.microsoft.com/office/powerpoint/2010/main" val="223031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BA97-F962-46C7-B165-CCE922767A42}"/>
              </a:ext>
            </a:extLst>
          </p:cNvPr>
          <p:cNvSpPr>
            <a:spLocks noGrp="1"/>
          </p:cNvSpPr>
          <p:nvPr>
            <p:ph type="title"/>
          </p:nvPr>
        </p:nvSpPr>
        <p:spPr/>
        <p:txBody>
          <a:bodyPr/>
          <a:lstStyle/>
          <a:p>
            <a:r>
              <a:rPr lang="en-US" dirty="0" err="1">
                <a:ea typeface="+mj-lt"/>
                <a:cs typeface="+mj-lt"/>
              </a:rPr>
              <a:t>Izmantotās</a:t>
            </a:r>
            <a:r>
              <a:rPr lang="en-US" dirty="0">
                <a:ea typeface="+mj-lt"/>
                <a:cs typeface="+mj-lt"/>
              </a:rPr>
              <a:t> </a:t>
            </a:r>
            <a:r>
              <a:rPr lang="en-US" dirty="0" err="1">
                <a:ea typeface="+mj-lt"/>
                <a:cs typeface="+mj-lt"/>
              </a:rPr>
              <a:t>izstrādes</a:t>
            </a:r>
            <a:r>
              <a:rPr lang="en-US" dirty="0">
                <a:ea typeface="+mj-lt"/>
                <a:cs typeface="+mj-lt"/>
              </a:rPr>
              <a:t> </a:t>
            </a:r>
            <a:r>
              <a:rPr lang="en-US" dirty="0" err="1">
                <a:ea typeface="+mj-lt"/>
                <a:cs typeface="+mj-lt"/>
              </a:rPr>
              <a:t>tehnoloģijas</a:t>
            </a:r>
            <a:endParaRPr lang="en-US" dirty="0" err="1"/>
          </a:p>
        </p:txBody>
      </p:sp>
      <p:sp>
        <p:nvSpPr>
          <p:cNvPr id="3" name="Content Placeholder 2">
            <a:extLst>
              <a:ext uri="{FF2B5EF4-FFF2-40B4-BE49-F238E27FC236}">
                <a16:creationId xmlns:a16="http://schemas.microsoft.com/office/drawing/2014/main" id="{D4671073-49D3-4E10-9DA5-ACDD7E4713A2}"/>
              </a:ext>
            </a:extLst>
          </p:cNvPr>
          <p:cNvSpPr>
            <a:spLocks noGrp="1"/>
          </p:cNvSpPr>
          <p:nvPr>
            <p:ph idx="1"/>
          </p:nvPr>
        </p:nvSpPr>
        <p:spPr>
          <a:xfrm>
            <a:off x="723470" y="1917620"/>
            <a:ext cx="10575984" cy="4785360"/>
          </a:xfrm>
        </p:spPr>
        <p:txBody>
          <a:bodyPr vert="horz" lIns="0" tIns="45720" rIns="0" bIns="45720" rtlCol="0" anchor="t">
            <a:noAutofit/>
          </a:bodyPr>
          <a:lstStyle/>
          <a:p>
            <a:r>
              <a:rPr lang="lv-LV" sz="2400" dirty="0">
                <a:ea typeface="+mn-lt"/>
                <a:cs typeface="+mn-lt"/>
              </a:rPr>
              <a:t/>
            </a:r>
            <a:br>
              <a:rPr lang="lv-LV" sz="2400" dirty="0">
                <a:ea typeface="+mn-lt"/>
                <a:cs typeface="+mn-lt"/>
              </a:rPr>
            </a:br>
            <a:r>
              <a:rPr lang="lv-LV" sz="2400" dirty="0">
                <a:ea typeface="+mn-lt"/>
                <a:cs typeface="+mn-lt"/>
              </a:rPr>
              <a:t>Kvalifikācijas darba sistēmas izstrādāšanas procesā izmantotās </a:t>
            </a:r>
            <a:r>
              <a:rPr lang="lv-LV" sz="2400" dirty="0" err="1">
                <a:ea typeface="+mn-lt"/>
                <a:cs typeface="+mn-lt"/>
              </a:rPr>
              <a:t>tehnolo</a:t>
            </a:r>
            <a:r>
              <a:rPr lang="en-US" sz="2400" dirty="0">
                <a:latin typeface="Calibri Light"/>
                <a:ea typeface="+mn-lt"/>
                <a:cs typeface="Calibri Light"/>
              </a:rPr>
              <a:t>ģ</a:t>
            </a:r>
            <a:r>
              <a:rPr lang="lv-LV" sz="2400" dirty="0" err="1">
                <a:ea typeface="+mn-lt"/>
                <a:cs typeface="+mn-lt"/>
              </a:rPr>
              <a:t>ijas</a:t>
            </a:r>
            <a:r>
              <a:rPr lang="lv-LV" sz="2400" dirty="0">
                <a:ea typeface="+mn-lt"/>
                <a:cs typeface="+mn-lt"/>
              </a:rPr>
              <a:t> tādi kā:</a:t>
            </a:r>
            <a:endParaRPr lang="lv-LV">
              <a:cs typeface="Calibri" panose="020F0502020204030204"/>
            </a:endParaRPr>
          </a:p>
          <a:p>
            <a:r>
              <a:rPr lang="lv-LV" sz="2400" dirty="0">
                <a:ea typeface="+mn-lt"/>
                <a:cs typeface="+mn-lt"/>
              </a:rPr>
              <a:t>· PHP – izmantojas, lai mijiedarboties ar datu bāze  </a:t>
            </a:r>
            <a:br>
              <a:rPr lang="lv-LV" sz="2400" dirty="0">
                <a:ea typeface="+mn-lt"/>
                <a:cs typeface="+mn-lt"/>
              </a:rPr>
            </a:br>
            <a:r>
              <a:rPr lang="lv-LV" sz="2400" dirty="0">
                <a:ea typeface="+mn-lt"/>
                <a:cs typeface="+mn-lt"/>
              </a:rPr>
              <a:t>· HTML - izmantojas, lai iestatīt mājas lapas struktūru.</a:t>
            </a:r>
            <a:br>
              <a:rPr lang="lv-LV" sz="2400" dirty="0">
                <a:ea typeface="+mn-lt"/>
                <a:cs typeface="+mn-lt"/>
              </a:rPr>
            </a:br>
            <a:r>
              <a:rPr lang="lv-LV" sz="2400" dirty="0">
                <a:ea typeface="+mn-lt"/>
                <a:cs typeface="+mn-lt"/>
              </a:rPr>
              <a:t>· CSS – izmantojas, lai iztaisīt stilus struktūrai.</a:t>
            </a:r>
            <a:br>
              <a:rPr lang="lv-LV" sz="2400" dirty="0">
                <a:ea typeface="+mn-lt"/>
                <a:cs typeface="+mn-lt"/>
              </a:rPr>
            </a:br>
            <a:r>
              <a:rPr lang="lv-LV" sz="2400" dirty="0">
                <a:ea typeface="+mn-lt"/>
                <a:cs typeface="+mn-lt"/>
              </a:rPr>
              <a:t>· </a:t>
            </a:r>
            <a:r>
              <a:rPr lang="lv-LV" sz="2400" dirty="0" err="1">
                <a:ea typeface="+mn-lt"/>
                <a:cs typeface="+mn-lt"/>
              </a:rPr>
              <a:t>Bootstrap</a:t>
            </a:r>
            <a:r>
              <a:rPr lang="lv-LV" sz="2400" dirty="0">
                <a:ea typeface="+mn-lt"/>
                <a:cs typeface="+mn-lt"/>
              </a:rPr>
              <a:t> - aizgūtus programmas moduļus izmantojas, lai iestatīt mājas lapas struktūru.</a:t>
            </a:r>
            <a:br>
              <a:rPr lang="lv-LV" sz="2400" dirty="0">
                <a:ea typeface="+mn-lt"/>
                <a:cs typeface="+mn-lt"/>
              </a:rPr>
            </a:br>
            <a:r>
              <a:rPr lang="lv-LV" sz="2400" dirty="0">
                <a:ea typeface="+mn-lt"/>
                <a:cs typeface="+mn-lt"/>
              </a:rPr>
              <a:t>· MYSQL - izmantojas, lai izveidojiet datu bāzi.</a:t>
            </a:r>
            <a:br>
              <a:rPr lang="lv-LV" sz="2400" dirty="0">
                <a:ea typeface="+mn-lt"/>
                <a:cs typeface="+mn-lt"/>
              </a:rPr>
            </a:br>
            <a:r>
              <a:rPr lang="lv-LV" sz="2400" dirty="0">
                <a:ea typeface="+mn-lt"/>
                <a:cs typeface="+mn-lt"/>
              </a:rPr>
              <a:t>· </a:t>
            </a:r>
            <a:r>
              <a:rPr lang="lv-LV" sz="2400" dirty="0" err="1">
                <a:ea typeface="+mn-lt"/>
                <a:cs typeface="+mn-lt"/>
              </a:rPr>
              <a:t>JavaScript</a:t>
            </a:r>
            <a:r>
              <a:rPr lang="lv-LV" sz="2400" dirty="0">
                <a:ea typeface="+mn-lt"/>
                <a:cs typeface="+mn-lt"/>
              </a:rPr>
              <a:t> -pielietojumu interaktīvu mājas lapu veidošanā.</a:t>
            </a:r>
            <a:br>
              <a:rPr lang="lv-LV" sz="2400" dirty="0">
                <a:ea typeface="+mn-lt"/>
                <a:cs typeface="+mn-lt"/>
              </a:rPr>
            </a:br>
            <a:r>
              <a:rPr lang="lv-LV" sz="2400" dirty="0">
                <a:ea typeface="+mn-lt"/>
                <a:cs typeface="+mn-lt"/>
              </a:rPr>
              <a:t>· Font </a:t>
            </a:r>
            <a:r>
              <a:rPr lang="lv-LV" sz="2400" dirty="0" err="1">
                <a:ea typeface="+mn-lt"/>
                <a:cs typeface="+mn-lt"/>
              </a:rPr>
              <a:t>Awesome</a:t>
            </a:r>
            <a:r>
              <a:rPr lang="lv-LV" sz="2400" dirty="0">
                <a:ea typeface="+mn-lt"/>
                <a:cs typeface="+mn-lt"/>
              </a:rPr>
              <a:t> - aizgūtus programmas moduļus izmantojas, lai izmantot ikonas.</a:t>
            </a:r>
            <a:br>
              <a:rPr lang="lv-LV" sz="2400" dirty="0">
                <a:ea typeface="+mn-lt"/>
                <a:cs typeface="+mn-lt"/>
              </a:rPr>
            </a:br>
            <a:r>
              <a:rPr lang="lv-LV" sz="2400" dirty="0">
                <a:ea typeface="+mn-lt"/>
                <a:cs typeface="+mn-lt"/>
              </a:rPr>
              <a:t>· </a:t>
            </a:r>
            <a:r>
              <a:rPr lang="lv-LV" sz="2400" dirty="0" err="1">
                <a:ea typeface="+mn-lt"/>
                <a:cs typeface="+mn-lt"/>
              </a:rPr>
              <a:t>jQuery</a:t>
            </a:r>
            <a:r>
              <a:rPr lang="lv-LV" sz="2400" dirty="0">
                <a:ea typeface="+mn-lt"/>
                <a:cs typeface="+mn-lt"/>
              </a:rPr>
              <a:t> – izmantojas, lai vienkāršotu HTML klient puses skript ošanu.</a:t>
            </a:r>
          </a:p>
          <a:p>
            <a:pPr marL="0" indent="0">
              <a:buNone/>
            </a:pPr>
            <a:endParaRPr lang="en-US" sz="2400" dirty="0">
              <a:cs typeface="Calibri"/>
            </a:endParaRPr>
          </a:p>
        </p:txBody>
      </p:sp>
    </p:spTree>
    <p:extLst>
      <p:ext uri="{BB962C8B-B14F-4D97-AF65-F5344CB8AC3E}">
        <p14:creationId xmlns:p14="http://schemas.microsoft.com/office/powerpoint/2010/main" val="23361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FB26-2F65-40C8-A32B-A285962D1882}"/>
              </a:ext>
            </a:extLst>
          </p:cNvPr>
          <p:cNvSpPr>
            <a:spLocks noGrp="1"/>
          </p:cNvSpPr>
          <p:nvPr>
            <p:ph type="title"/>
          </p:nvPr>
        </p:nvSpPr>
        <p:spPr/>
        <p:txBody>
          <a:bodyPr/>
          <a:lstStyle/>
          <a:p>
            <a:r>
              <a:rPr lang="en-US" dirty="0" err="1">
                <a:ea typeface="+mj-lt"/>
                <a:cs typeface="+mj-lt"/>
              </a:rPr>
              <a:t>Funkcionālās</a:t>
            </a:r>
            <a:r>
              <a:rPr lang="en-US" dirty="0">
                <a:ea typeface="+mj-lt"/>
                <a:cs typeface="+mj-lt"/>
              </a:rPr>
              <a:t> </a:t>
            </a:r>
            <a:r>
              <a:rPr lang="en-US" dirty="0" err="1">
                <a:ea typeface="+mj-lt"/>
                <a:cs typeface="+mj-lt"/>
              </a:rPr>
              <a:t>dekompozīcijas</a:t>
            </a:r>
            <a:r>
              <a:rPr lang="en-US" dirty="0">
                <a:ea typeface="+mj-lt"/>
                <a:cs typeface="+mj-lt"/>
              </a:rPr>
              <a:t> </a:t>
            </a:r>
            <a:r>
              <a:rPr lang="en-US" dirty="0" err="1">
                <a:ea typeface="+mj-lt"/>
                <a:cs typeface="+mj-lt"/>
              </a:rPr>
              <a:t>diagramma</a:t>
            </a:r>
            <a:endParaRPr lang="en-US" dirty="0" err="1"/>
          </a:p>
        </p:txBody>
      </p:sp>
      <p:pic>
        <p:nvPicPr>
          <p:cNvPr id="5" name="Content Placeholder 4" descr="arhitektura-mai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5277" y="1846263"/>
            <a:ext cx="8901772" cy="4022725"/>
          </a:xfrm>
          <a:prstGeom prst="rect">
            <a:avLst/>
          </a:prstGeom>
          <a:noFill/>
          <a:ln>
            <a:noFill/>
          </a:ln>
        </p:spPr>
      </p:pic>
    </p:spTree>
    <p:extLst>
      <p:ext uri="{BB962C8B-B14F-4D97-AF65-F5344CB8AC3E}">
        <p14:creationId xmlns:p14="http://schemas.microsoft.com/office/powerpoint/2010/main" val="12861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BB3373-210E-40AC-A596-671B36CE85A3}"/>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ea typeface="+mj-lt"/>
                <a:cs typeface="+mj-lt"/>
              </a:rPr>
              <a:t>ER diagramma</a:t>
            </a:r>
            <a:endParaRPr lang="en-US" sz="3600" dirty="0">
              <a:solidFill>
                <a:srgbClr val="FFFFFF"/>
              </a:solidFill>
            </a:endParaRPr>
          </a:p>
        </p:txBody>
      </p:sp>
      <p:sp>
        <p:nvSpPr>
          <p:cNvPr id="15" name="Rectangle 14">
            <a:extLst>
              <a:ext uri="{FF2B5EF4-FFF2-40B4-BE49-F238E27FC236}">
                <a16:creationId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7B5C3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Untitled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664" y="1594880"/>
            <a:ext cx="7536110" cy="366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30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025C-3052-43E3-8F87-9D721C3BE4B8}"/>
              </a:ext>
            </a:extLst>
          </p:cNvPr>
          <p:cNvSpPr>
            <a:spLocks noGrp="1"/>
          </p:cNvSpPr>
          <p:nvPr>
            <p:ph type="title"/>
          </p:nvPr>
        </p:nvSpPr>
        <p:spPr/>
        <p:txBody>
          <a:bodyPr/>
          <a:lstStyle/>
          <a:p>
            <a:r>
              <a:rPr lang="en-US" dirty="0" err="1">
                <a:solidFill>
                  <a:schemeClr val="tx1">
                    <a:lumMod val="85000"/>
                    <a:lumOff val="15000"/>
                  </a:schemeClr>
                </a:solidFill>
                <a:ea typeface="+mj-lt"/>
                <a:cs typeface="+mj-lt"/>
              </a:rPr>
              <a:t>Datu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plūsmu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diagrammas</a:t>
            </a:r>
          </a:p>
        </p:txBody>
      </p:sp>
      <p:pic>
        <p:nvPicPr>
          <p:cNvPr id="4" name="Picture 4" descr="A picture containing bird&#10;&#10;Description generated with very high confidence">
            <a:extLst>
              <a:ext uri="{FF2B5EF4-FFF2-40B4-BE49-F238E27FC236}">
                <a16:creationId xmlns:a16="http://schemas.microsoft.com/office/drawing/2014/main" id="{05A531BA-3602-4F08-8229-C34B7C2B0A13}"/>
              </a:ext>
            </a:extLst>
          </p:cNvPr>
          <p:cNvPicPr>
            <a:picLocks noGrp="1" noChangeAspect="1"/>
          </p:cNvPicPr>
          <p:nvPr>
            <p:ph idx="1"/>
          </p:nvPr>
        </p:nvPicPr>
        <p:blipFill>
          <a:blip r:embed="rId2"/>
          <a:stretch>
            <a:fillRect/>
          </a:stretch>
        </p:blipFill>
        <p:spPr>
          <a:xfrm>
            <a:off x="345793" y="2006419"/>
            <a:ext cx="5321601" cy="2479915"/>
          </a:xfrm>
        </p:spPr>
      </p:pic>
      <p:pic>
        <p:nvPicPr>
          <p:cNvPr id="5" name="Picture 5" descr="A close up of a logo&#10;&#10;Description generated with very high confidence">
            <a:extLst>
              <a:ext uri="{FF2B5EF4-FFF2-40B4-BE49-F238E27FC236}">
                <a16:creationId xmlns:a16="http://schemas.microsoft.com/office/drawing/2014/main" id="{3E7B96A1-DF46-44E8-B873-FA6CBA2285BA}"/>
              </a:ext>
            </a:extLst>
          </p:cNvPr>
          <p:cNvPicPr>
            <a:picLocks noChangeAspect="1"/>
          </p:cNvPicPr>
          <p:nvPr/>
        </p:nvPicPr>
        <p:blipFill>
          <a:blip r:embed="rId3"/>
          <a:stretch>
            <a:fillRect/>
          </a:stretch>
        </p:blipFill>
        <p:spPr>
          <a:xfrm>
            <a:off x="267419" y="4538047"/>
            <a:ext cx="5877462" cy="1807566"/>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D3CC62A2-25D1-4E01-9C60-9DE5E7C71C28}"/>
              </a:ext>
            </a:extLst>
          </p:cNvPr>
          <p:cNvPicPr>
            <a:picLocks noChangeAspect="1"/>
          </p:cNvPicPr>
          <p:nvPr/>
        </p:nvPicPr>
        <p:blipFill>
          <a:blip r:embed="rId4"/>
          <a:stretch>
            <a:fillRect/>
          </a:stretch>
        </p:blipFill>
        <p:spPr>
          <a:xfrm>
            <a:off x="6133381" y="2137028"/>
            <a:ext cx="5244860" cy="1620662"/>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C88CE481-D444-4AA7-8ED6-A0DAF837FA10}"/>
              </a:ext>
            </a:extLst>
          </p:cNvPr>
          <p:cNvPicPr>
            <a:picLocks noChangeAspect="1"/>
          </p:cNvPicPr>
          <p:nvPr/>
        </p:nvPicPr>
        <p:blipFill>
          <a:blip r:embed="rId5"/>
          <a:stretch>
            <a:fillRect/>
          </a:stretch>
        </p:blipFill>
        <p:spPr>
          <a:xfrm>
            <a:off x="6320287" y="4538047"/>
            <a:ext cx="5503652" cy="1735680"/>
          </a:xfrm>
          <a:prstGeom prst="rect">
            <a:avLst/>
          </a:prstGeom>
        </p:spPr>
      </p:pic>
    </p:spTree>
    <p:extLst>
      <p:ext uri="{BB962C8B-B14F-4D97-AF65-F5344CB8AC3E}">
        <p14:creationId xmlns:p14="http://schemas.microsoft.com/office/powerpoint/2010/main" val="91423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F24D-02DA-4407-A117-6DA394F7EC95}"/>
              </a:ext>
            </a:extLst>
          </p:cNvPr>
          <p:cNvSpPr>
            <a:spLocks noGrp="1"/>
          </p:cNvSpPr>
          <p:nvPr>
            <p:ph type="title"/>
          </p:nvPr>
        </p:nvSpPr>
        <p:spPr>
          <a:xfrm>
            <a:off x="1097280" y="286603"/>
            <a:ext cx="10144664" cy="1968341"/>
          </a:xfrm>
        </p:spPr>
        <p:txBody>
          <a:bodyPr/>
          <a:lstStyle/>
          <a:p>
            <a:r>
              <a:rPr lang="en-US" dirty="0" err="1">
                <a:solidFill>
                  <a:schemeClr val="tx1">
                    <a:lumMod val="85000"/>
                    <a:lumOff val="15000"/>
                  </a:schemeClr>
                </a:solidFill>
                <a:ea typeface="+mj-lt"/>
                <a:cs typeface="+mj-lt"/>
              </a:rPr>
              <a:t>Tabulu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saišu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shēma</a:t>
            </a:r>
          </a:p>
          <a:p>
            <a:endParaRPr lang="en-US" dirty="0">
              <a:cs typeface="Calibri Light"/>
            </a:endParaRPr>
          </a:p>
        </p:txBody>
      </p:sp>
      <p:pic>
        <p:nvPicPr>
          <p:cNvPr id="4" name="Picture 4" descr="A screenshot of a cell phone&#10;&#10;Description generated with very high confidence">
            <a:extLst>
              <a:ext uri="{FF2B5EF4-FFF2-40B4-BE49-F238E27FC236}">
                <a16:creationId xmlns:a16="http://schemas.microsoft.com/office/drawing/2014/main" id="{B9AD622F-4BEC-4707-B9BC-1CD3F797C19D}"/>
              </a:ext>
            </a:extLst>
          </p:cNvPr>
          <p:cNvPicPr>
            <a:picLocks noGrp="1" noChangeAspect="1"/>
          </p:cNvPicPr>
          <p:nvPr>
            <p:ph idx="1"/>
          </p:nvPr>
        </p:nvPicPr>
        <p:blipFill>
          <a:blip r:embed="rId2"/>
          <a:stretch>
            <a:fillRect/>
          </a:stretch>
        </p:blipFill>
        <p:spPr>
          <a:xfrm>
            <a:off x="615373" y="1845734"/>
            <a:ext cx="11036591" cy="4425926"/>
          </a:xfrm>
        </p:spPr>
      </p:pic>
    </p:spTree>
    <p:extLst>
      <p:ext uri="{BB962C8B-B14F-4D97-AF65-F5344CB8AC3E}">
        <p14:creationId xmlns:p14="http://schemas.microsoft.com/office/powerpoint/2010/main" val="115285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B7C7-12FD-41DE-881E-70C781A01A99}"/>
              </a:ext>
            </a:extLst>
          </p:cNvPr>
          <p:cNvSpPr>
            <a:spLocks noGrp="1"/>
          </p:cNvSpPr>
          <p:nvPr>
            <p:ph type="title"/>
          </p:nvPr>
        </p:nvSpPr>
        <p:spPr/>
        <p:txBody>
          <a:bodyPr/>
          <a:lstStyle/>
          <a:p>
            <a:r>
              <a:rPr lang="en-US" dirty="0" err="1">
                <a:solidFill>
                  <a:schemeClr val="tx1"/>
                </a:solidFill>
                <a:cs typeface="Calibri Light"/>
              </a:rPr>
              <a:t>Programmas</a:t>
            </a:r>
            <a:r>
              <a:rPr lang="en-US" dirty="0">
                <a:solidFill>
                  <a:schemeClr val="tx1"/>
                </a:solidFill>
                <a:cs typeface="Calibri Light"/>
              </a:rPr>
              <a:t> </a:t>
            </a:r>
            <a:r>
              <a:rPr lang="en-US" dirty="0" err="1">
                <a:solidFill>
                  <a:schemeClr val="tx1"/>
                </a:solidFill>
                <a:cs typeface="Calibri Light"/>
              </a:rPr>
              <a:t>galvenā</a:t>
            </a:r>
            <a:r>
              <a:rPr lang="en-US" dirty="0">
                <a:solidFill>
                  <a:schemeClr val="tx1"/>
                </a:solidFill>
                <a:cs typeface="Calibri Light"/>
              </a:rPr>
              <a:t> </a:t>
            </a:r>
            <a:r>
              <a:rPr lang="en-US" dirty="0" err="1">
                <a:solidFill>
                  <a:schemeClr val="tx1"/>
                </a:solidFill>
                <a:cs typeface="Calibri Light"/>
              </a:rPr>
              <a:t>loga</a:t>
            </a:r>
            <a:r>
              <a:rPr lang="en-US" dirty="0">
                <a:solidFill>
                  <a:schemeClr val="tx1"/>
                </a:solidFill>
                <a:cs typeface="Calibri Light"/>
              </a:rPr>
              <a:t> </a:t>
            </a:r>
            <a:r>
              <a:rPr lang="en-US" dirty="0" err="1">
                <a:solidFill>
                  <a:schemeClr val="tx1"/>
                </a:solidFill>
                <a:cs typeface="Calibri Light"/>
              </a:rPr>
              <a:t>attēls</a:t>
            </a:r>
            <a:endParaRPr lang="en-US">
              <a:solidFill>
                <a:schemeClr val="tx1"/>
              </a:solidFill>
              <a:cs typeface="Calibri Light"/>
            </a:endParaRPr>
          </a:p>
        </p:txBody>
      </p:sp>
      <p:pic>
        <p:nvPicPr>
          <p:cNvPr id="4" name="Picture 4" descr="A car parked in a parking lot&#10;&#10;Description generated with high confidence">
            <a:extLst>
              <a:ext uri="{FF2B5EF4-FFF2-40B4-BE49-F238E27FC236}">
                <a16:creationId xmlns:a16="http://schemas.microsoft.com/office/drawing/2014/main" id="{EE0B9170-DA8F-42F3-8645-90F784814A22}"/>
              </a:ext>
            </a:extLst>
          </p:cNvPr>
          <p:cNvPicPr>
            <a:picLocks noGrp="1" noChangeAspect="1"/>
          </p:cNvPicPr>
          <p:nvPr>
            <p:ph idx="1"/>
          </p:nvPr>
        </p:nvPicPr>
        <p:blipFill>
          <a:blip r:embed="rId2"/>
          <a:stretch>
            <a:fillRect/>
          </a:stretch>
        </p:blipFill>
        <p:spPr>
          <a:xfrm>
            <a:off x="1463555" y="1845734"/>
            <a:ext cx="8664490" cy="4727850"/>
          </a:xfrm>
        </p:spPr>
      </p:pic>
    </p:spTree>
    <p:extLst>
      <p:ext uri="{BB962C8B-B14F-4D97-AF65-F5344CB8AC3E}">
        <p14:creationId xmlns:p14="http://schemas.microsoft.com/office/powerpoint/2010/main" val="401542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BB3A3-1C5F-4677-A64D-47FE2195A652}"/>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err="1">
                <a:solidFill>
                  <a:schemeClr val="tx2"/>
                </a:solidFill>
              </a:rPr>
              <a:t>Paldies</a:t>
            </a:r>
            <a:r>
              <a:rPr lang="en-US" sz="8000" dirty="0">
                <a:solidFill>
                  <a:schemeClr val="tx2"/>
                </a:solidFill>
              </a:rPr>
              <a:t> par </a:t>
            </a:r>
            <a:r>
              <a:rPr lang="en-US" sz="8000" dirty="0" err="1">
                <a:solidFill>
                  <a:schemeClr val="tx2"/>
                </a:solidFill>
              </a:rPr>
              <a:t>uzmanību</a:t>
            </a:r>
            <a:r>
              <a:rPr lang="en-US" sz="8000" dirty="0">
                <a:solidFill>
                  <a:schemeClr val="tx2"/>
                </a:solidFill>
              </a:rPr>
              <a:t>!</a:t>
            </a:r>
          </a:p>
        </p:txBody>
      </p:sp>
      <p:sp>
        <p:nvSpPr>
          <p:cNvPr id="10"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261333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23</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Retrospect</vt:lpstr>
      <vt:lpstr>Transportlīdzekļu nomas vadības sistēma</vt:lpstr>
      <vt:lpstr>Uzdevuma nostādne</vt:lpstr>
      <vt:lpstr>Izmantotās izstrādes tehnoloģijas</vt:lpstr>
      <vt:lpstr>Funkcionālās dekompozīcijas diagramma</vt:lpstr>
      <vt:lpstr>ER diagramma</vt:lpstr>
      <vt:lpstr>Datu plūsmu diagrammas</vt:lpstr>
      <vt:lpstr>Tabulu saišu shēma </vt:lpstr>
      <vt:lpstr>Programmas galvenā loga attēls</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Vladislav</cp:lastModifiedBy>
  <cp:revision>336</cp:revision>
  <dcterms:created xsi:type="dcterms:W3CDTF">2020-05-29T01:39:31Z</dcterms:created>
  <dcterms:modified xsi:type="dcterms:W3CDTF">2020-06-18T21:26:36Z</dcterms:modified>
</cp:coreProperties>
</file>